
<file path=[Content_Types].xml><?xml version="1.0" encoding="utf-8"?>
<Types xmlns="http://schemas.openxmlformats.org/package/2006/content-types">
  <Default Extension="jpeg" ContentType="image/jpeg"/>
  <Default Extension="jp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1"/>
  </p:sldMasterIdLst>
  <p:sldIdLst>
    <p:sldId id="257" r:id="rId2"/>
    <p:sldId id="311" r:id="rId3"/>
    <p:sldId id="312" r:id="rId4"/>
    <p:sldId id="313" r:id="rId5"/>
    <p:sldId id="258" r:id="rId6"/>
    <p:sldId id="268" r:id="rId7"/>
    <p:sldId id="263" r:id="rId8"/>
    <p:sldId id="262" r:id="rId9"/>
    <p:sldId id="264" r:id="rId10"/>
    <p:sldId id="265" r:id="rId11"/>
    <p:sldId id="266" r:id="rId12"/>
    <p:sldId id="267" r:id="rId13"/>
    <p:sldId id="270" r:id="rId14"/>
    <p:sldId id="271" r:id="rId15"/>
    <p:sldId id="273" r:id="rId16"/>
    <p:sldId id="314" r:id="rId17"/>
  </p:sldIdLst>
  <p:sldSz cx="9144000" cy="6858000" type="screen4x3"/>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15:guide id="1" orient="horz" pos="2160">
          <p15:clr>
            <a:srgbClr val="A4A3A4"/>
          </p15:clr>
        </p15:guide>
        <p15:guide id="2" pos="2880">
          <p15:clr>
            <a:srgbClr val="A4A3A4"/>
          </p15:clr>
        </p15:guide>
      </p15:sld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5782" autoAdjust="0"/>
    <p:restoredTop sz="94660"/>
  </p:normalViewPr>
  <p:slideViewPr>
    <p:cSldViewPr>
      <p:cViewPr varScale="1">
        <p:scale>
          <a:sx n="68" d="100"/>
          <a:sy n="68" d="100"/>
        </p:scale>
        <p:origin x="1434" y="60"/>
      </p:cViewPr>
      <p:guideLst>
        <p:guide orient="horz" pos="2160"/>
        <p:guide pos="2880"/>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presProps" Target="presProps.xml"/><Relationship Id="rId3" Type="http://schemas.openxmlformats.org/officeDocument/2006/relationships/slide" Target="slides/slide2.xml"/><Relationship Id="rId21" Type="http://schemas.openxmlformats.org/officeDocument/2006/relationships/tableStyles" Target="tableStyles.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theme" Target="theme/theme1.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slide" Target="slides/slide14.xml"/><Relationship Id="rId10" Type="http://schemas.openxmlformats.org/officeDocument/2006/relationships/slide" Target="slides/slide9.xml"/><Relationship Id="rId19" Type="http://schemas.openxmlformats.org/officeDocument/2006/relationships/viewProps" Target="viewProps.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685800" y="2130425"/>
            <a:ext cx="7772400" cy="1470025"/>
          </a:xfrm>
        </p:spPr>
        <p:txBody>
          <a:bodyPr/>
          <a:lstStyle/>
          <a:p>
            <a:r>
              <a:rPr lang="en-US"/>
              <a:t>Click to edit Master title style</a:t>
            </a:r>
            <a:endParaRPr lang="en-GB"/>
          </a:p>
        </p:txBody>
      </p:sp>
      <p:sp>
        <p:nvSpPr>
          <p:cNvPr id="3" name="Subtitle 2"/>
          <p:cNvSpPr>
            <a:spLocks noGrp="1"/>
          </p:cNvSpPr>
          <p:nvPr>
            <p:ph type="subTitle" idx="1"/>
          </p:nvPr>
        </p:nvSpPr>
        <p:spPr>
          <a:xfrm>
            <a:off x="1371600" y="3886200"/>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endParaRPr lang="en-GB"/>
          </a:p>
        </p:txBody>
      </p:sp>
      <p:sp>
        <p:nvSpPr>
          <p:cNvPr id="4" name="Date Placeholder 3"/>
          <p:cNvSpPr>
            <a:spLocks noGrp="1"/>
          </p:cNvSpPr>
          <p:nvPr>
            <p:ph type="dt" sz="half" idx="10"/>
          </p:nvPr>
        </p:nvSpPr>
        <p:spPr/>
        <p:txBody>
          <a:bodyPr/>
          <a:lstStyle/>
          <a:p>
            <a:fld id="{B241F13A-777F-4705-8AF5-A8F9A402CCCB}" type="datetimeFigureOut">
              <a:rPr lang="en-GB" smtClean="0"/>
              <a:t>26/03/2020</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1DE7A57B-A53D-4DD9-89B2-BC9E914060C7}" type="slidenum">
              <a:rPr lang="en-GB" smtClean="0"/>
              <a:t>‹#›</a:t>
            </a:fld>
            <a:endParaRPr lang="en-GB"/>
          </a:p>
        </p:txBody>
      </p:sp>
    </p:spTree>
    <p:extLst>
      <p:ext uri="{BB962C8B-B14F-4D97-AF65-F5344CB8AC3E}">
        <p14:creationId xmlns:p14="http://schemas.microsoft.com/office/powerpoint/2010/main" val="3710162343"/>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B241F13A-777F-4705-8AF5-A8F9A402CCCB}" type="datetimeFigureOut">
              <a:rPr lang="en-GB" smtClean="0"/>
              <a:t>26/03/2020</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1DE7A57B-A53D-4DD9-89B2-BC9E914060C7}" type="slidenum">
              <a:rPr lang="en-GB" smtClean="0"/>
              <a:t>‹#›</a:t>
            </a:fld>
            <a:endParaRPr lang="en-GB"/>
          </a:p>
        </p:txBody>
      </p:sp>
    </p:spTree>
    <p:extLst>
      <p:ext uri="{BB962C8B-B14F-4D97-AF65-F5344CB8AC3E}">
        <p14:creationId xmlns:p14="http://schemas.microsoft.com/office/powerpoint/2010/main" val="2030767237"/>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US"/>
              <a:t>Click to edit Master title style</a:t>
            </a:r>
            <a:endParaRPr lang="en-GB"/>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B241F13A-777F-4705-8AF5-A8F9A402CCCB}" type="datetimeFigureOut">
              <a:rPr lang="en-GB" smtClean="0"/>
              <a:t>26/03/2020</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1DE7A57B-A53D-4DD9-89B2-BC9E914060C7}" type="slidenum">
              <a:rPr lang="en-GB" smtClean="0"/>
              <a:t>‹#›</a:t>
            </a:fld>
            <a:endParaRPr lang="en-GB"/>
          </a:p>
        </p:txBody>
      </p:sp>
    </p:spTree>
    <p:extLst>
      <p:ext uri="{BB962C8B-B14F-4D97-AF65-F5344CB8AC3E}">
        <p14:creationId xmlns:p14="http://schemas.microsoft.com/office/powerpoint/2010/main" val="317477232"/>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4"/>
          <p:cNvSpPr>
            <a:spLocks noGrp="1"/>
          </p:cNvSpPr>
          <p:nvPr>
            <p:ph type="dt" sz="half" idx="10"/>
          </p:nvPr>
        </p:nvSpPr>
        <p:spPr/>
        <p:txBody>
          <a:bodyPr/>
          <a:lstStyle/>
          <a:p>
            <a:fld id="{B241F13A-777F-4705-8AF5-A8F9A402CCCB}" type="datetimeFigureOut">
              <a:rPr lang="en-GB" smtClean="0"/>
              <a:t>26/03/2020</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1DE7A57B-A53D-4DD9-89B2-BC9E914060C7}" type="slidenum">
              <a:rPr lang="en-GB" smtClean="0"/>
              <a:t>‹#›</a:t>
            </a:fld>
            <a:endParaRPr lang="en-GB"/>
          </a:p>
        </p:txBody>
      </p:sp>
    </p:spTree>
    <p:extLst>
      <p:ext uri="{BB962C8B-B14F-4D97-AF65-F5344CB8AC3E}">
        <p14:creationId xmlns:p14="http://schemas.microsoft.com/office/powerpoint/2010/main" val="1612269657"/>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endParaRPr lang="en-GB"/>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6"/>
          <p:cNvSpPr>
            <a:spLocks noGrp="1"/>
          </p:cNvSpPr>
          <p:nvPr>
            <p:ph type="dt" sz="half" idx="10"/>
          </p:nvPr>
        </p:nvSpPr>
        <p:spPr/>
        <p:txBody>
          <a:bodyPr/>
          <a:lstStyle/>
          <a:p>
            <a:fld id="{B241F13A-777F-4705-8AF5-A8F9A402CCCB}" type="datetimeFigureOut">
              <a:rPr lang="en-GB" smtClean="0"/>
              <a:t>26/03/2020</a:t>
            </a:fld>
            <a:endParaRPr lang="en-GB"/>
          </a:p>
        </p:txBody>
      </p:sp>
      <p:sp>
        <p:nvSpPr>
          <p:cNvPr id="8" name="Footer Placeholder 7"/>
          <p:cNvSpPr>
            <a:spLocks noGrp="1"/>
          </p:cNvSpPr>
          <p:nvPr>
            <p:ph type="ftr" sz="quarter" idx="11"/>
          </p:nvPr>
        </p:nvSpPr>
        <p:spPr/>
        <p:txBody>
          <a:bodyPr/>
          <a:lstStyle/>
          <a:p>
            <a:endParaRPr lang="en-GB"/>
          </a:p>
        </p:txBody>
      </p:sp>
      <p:sp>
        <p:nvSpPr>
          <p:cNvPr id="9" name="Slide Number Placeholder 8"/>
          <p:cNvSpPr>
            <a:spLocks noGrp="1"/>
          </p:cNvSpPr>
          <p:nvPr>
            <p:ph type="sldNum" sz="quarter" idx="12"/>
          </p:nvPr>
        </p:nvSpPr>
        <p:spPr/>
        <p:txBody>
          <a:bodyPr/>
          <a:lstStyle/>
          <a:p>
            <a:fld id="{1DE7A57B-A53D-4DD9-89B2-BC9E914060C7}" type="slidenum">
              <a:rPr lang="en-GB" smtClean="0"/>
              <a:t>‹#›</a:t>
            </a:fld>
            <a:endParaRPr lang="en-GB"/>
          </a:p>
        </p:txBody>
      </p:sp>
    </p:spTree>
    <p:extLst>
      <p:ext uri="{BB962C8B-B14F-4D97-AF65-F5344CB8AC3E}">
        <p14:creationId xmlns:p14="http://schemas.microsoft.com/office/powerpoint/2010/main" val="274134908"/>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Date Placeholder 2"/>
          <p:cNvSpPr>
            <a:spLocks noGrp="1"/>
          </p:cNvSpPr>
          <p:nvPr>
            <p:ph type="dt" sz="half" idx="10"/>
          </p:nvPr>
        </p:nvSpPr>
        <p:spPr/>
        <p:txBody>
          <a:bodyPr/>
          <a:lstStyle/>
          <a:p>
            <a:fld id="{B241F13A-777F-4705-8AF5-A8F9A402CCCB}" type="datetimeFigureOut">
              <a:rPr lang="en-GB" smtClean="0"/>
              <a:t>26/03/2020</a:t>
            </a:fld>
            <a:endParaRPr lang="en-GB"/>
          </a:p>
        </p:txBody>
      </p:sp>
      <p:sp>
        <p:nvSpPr>
          <p:cNvPr id="4" name="Footer Placeholder 3"/>
          <p:cNvSpPr>
            <a:spLocks noGrp="1"/>
          </p:cNvSpPr>
          <p:nvPr>
            <p:ph type="ftr" sz="quarter" idx="11"/>
          </p:nvPr>
        </p:nvSpPr>
        <p:spPr/>
        <p:txBody>
          <a:bodyPr/>
          <a:lstStyle/>
          <a:p>
            <a:endParaRPr lang="en-GB"/>
          </a:p>
        </p:txBody>
      </p:sp>
      <p:sp>
        <p:nvSpPr>
          <p:cNvPr id="5" name="Slide Number Placeholder 4"/>
          <p:cNvSpPr>
            <a:spLocks noGrp="1"/>
          </p:cNvSpPr>
          <p:nvPr>
            <p:ph type="sldNum" sz="quarter" idx="12"/>
          </p:nvPr>
        </p:nvSpPr>
        <p:spPr/>
        <p:txBody>
          <a:bodyPr/>
          <a:lstStyle/>
          <a:p>
            <a:fld id="{1DE7A57B-A53D-4DD9-89B2-BC9E914060C7}" type="slidenum">
              <a:rPr lang="en-GB" smtClean="0"/>
              <a:t>‹#›</a:t>
            </a:fld>
            <a:endParaRPr lang="en-GB"/>
          </a:p>
        </p:txBody>
      </p:sp>
    </p:spTree>
    <p:extLst>
      <p:ext uri="{BB962C8B-B14F-4D97-AF65-F5344CB8AC3E}">
        <p14:creationId xmlns:p14="http://schemas.microsoft.com/office/powerpoint/2010/main" val="2550329318"/>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B241F13A-777F-4705-8AF5-A8F9A402CCCB}" type="datetimeFigureOut">
              <a:rPr lang="en-GB" smtClean="0"/>
              <a:t>26/03/2020</a:t>
            </a:fld>
            <a:endParaRPr lang="en-GB"/>
          </a:p>
        </p:txBody>
      </p:sp>
      <p:sp>
        <p:nvSpPr>
          <p:cNvPr id="3" name="Footer Placeholder 2"/>
          <p:cNvSpPr>
            <a:spLocks noGrp="1"/>
          </p:cNvSpPr>
          <p:nvPr>
            <p:ph type="ftr" sz="quarter" idx="11"/>
          </p:nvPr>
        </p:nvSpPr>
        <p:spPr/>
        <p:txBody>
          <a:bodyPr/>
          <a:lstStyle/>
          <a:p>
            <a:endParaRPr lang="en-GB"/>
          </a:p>
        </p:txBody>
      </p:sp>
      <p:sp>
        <p:nvSpPr>
          <p:cNvPr id="4" name="Slide Number Placeholder 3"/>
          <p:cNvSpPr>
            <a:spLocks noGrp="1"/>
          </p:cNvSpPr>
          <p:nvPr>
            <p:ph type="sldNum" sz="quarter" idx="12"/>
          </p:nvPr>
        </p:nvSpPr>
        <p:spPr/>
        <p:txBody>
          <a:bodyPr/>
          <a:lstStyle/>
          <a:p>
            <a:fld id="{1DE7A57B-A53D-4DD9-89B2-BC9E914060C7}" type="slidenum">
              <a:rPr lang="en-GB" smtClean="0"/>
              <a:t>‹#›</a:t>
            </a:fld>
            <a:endParaRPr lang="en-GB"/>
          </a:p>
        </p:txBody>
      </p:sp>
    </p:spTree>
    <p:extLst>
      <p:ext uri="{BB962C8B-B14F-4D97-AF65-F5344CB8AC3E}">
        <p14:creationId xmlns:p14="http://schemas.microsoft.com/office/powerpoint/2010/main" val="2583710826"/>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a:t>Click to edit Master title style</a:t>
            </a:r>
            <a:endParaRPr lang="en-GB"/>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B241F13A-777F-4705-8AF5-A8F9A402CCCB}" type="datetimeFigureOut">
              <a:rPr lang="en-GB" smtClean="0"/>
              <a:t>26/03/2020</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1DE7A57B-A53D-4DD9-89B2-BC9E914060C7}" type="slidenum">
              <a:rPr lang="en-GB" smtClean="0"/>
              <a:t>‹#›</a:t>
            </a:fld>
            <a:endParaRPr lang="en-GB"/>
          </a:p>
        </p:txBody>
      </p:sp>
    </p:spTree>
    <p:extLst>
      <p:ext uri="{BB962C8B-B14F-4D97-AF65-F5344CB8AC3E}">
        <p14:creationId xmlns:p14="http://schemas.microsoft.com/office/powerpoint/2010/main" val="3198713232"/>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a:t>Click to edit Master title style</a:t>
            </a:r>
            <a:endParaRPr lang="en-GB"/>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endParaRPr lang="en-GB"/>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B241F13A-777F-4705-8AF5-A8F9A402CCCB}" type="datetimeFigureOut">
              <a:rPr lang="en-GB" smtClean="0"/>
              <a:t>26/03/2020</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1DE7A57B-A53D-4DD9-89B2-BC9E914060C7}" type="slidenum">
              <a:rPr lang="en-GB" smtClean="0"/>
              <a:t>‹#›</a:t>
            </a:fld>
            <a:endParaRPr lang="en-GB"/>
          </a:p>
        </p:txBody>
      </p:sp>
    </p:spTree>
    <p:extLst>
      <p:ext uri="{BB962C8B-B14F-4D97-AF65-F5344CB8AC3E}">
        <p14:creationId xmlns:p14="http://schemas.microsoft.com/office/powerpoint/2010/main" val="1910412806"/>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B241F13A-777F-4705-8AF5-A8F9A402CCCB}" type="datetimeFigureOut">
              <a:rPr lang="en-GB" smtClean="0"/>
              <a:t>26/03/2020</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1DE7A57B-A53D-4DD9-89B2-BC9E914060C7}" type="slidenum">
              <a:rPr lang="en-GB" smtClean="0"/>
              <a:t>‹#›</a:t>
            </a:fld>
            <a:endParaRPr lang="en-GB"/>
          </a:p>
        </p:txBody>
      </p:sp>
    </p:spTree>
    <p:extLst>
      <p:ext uri="{BB962C8B-B14F-4D97-AF65-F5344CB8AC3E}">
        <p14:creationId xmlns:p14="http://schemas.microsoft.com/office/powerpoint/2010/main" val="3413282334"/>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629400" y="274638"/>
            <a:ext cx="2057400" cy="5851525"/>
          </a:xfrm>
        </p:spPr>
        <p:txBody>
          <a:bodyPr vert="eaVert"/>
          <a:lstStyle/>
          <a:p>
            <a:r>
              <a:rPr lang="en-US"/>
              <a:t>Click to edit Master title style</a:t>
            </a:r>
            <a:endParaRPr lang="en-GB"/>
          </a:p>
        </p:txBody>
      </p:sp>
      <p:sp>
        <p:nvSpPr>
          <p:cNvPr id="3" name="Vertical Text Placeholder 2"/>
          <p:cNvSpPr>
            <a:spLocks noGrp="1"/>
          </p:cNvSpPr>
          <p:nvPr>
            <p:ph type="body" orient="vert" idx="1"/>
          </p:nvPr>
        </p:nvSpPr>
        <p:spPr>
          <a:xfrm>
            <a:off x="457200" y="274638"/>
            <a:ext cx="6019800" cy="5851525"/>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B241F13A-777F-4705-8AF5-A8F9A402CCCB}" type="datetimeFigureOut">
              <a:rPr lang="en-GB" smtClean="0"/>
              <a:t>26/03/2020</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1DE7A57B-A53D-4DD9-89B2-BC9E914060C7}" type="slidenum">
              <a:rPr lang="en-GB" smtClean="0"/>
              <a:t>‹#›</a:t>
            </a:fld>
            <a:endParaRPr lang="en-GB"/>
          </a:p>
        </p:txBody>
      </p:sp>
    </p:spTree>
    <p:extLst>
      <p:ext uri="{BB962C8B-B14F-4D97-AF65-F5344CB8AC3E}">
        <p14:creationId xmlns:p14="http://schemas.microsoft.com/office/powerpoint/2010/main" val="3917306871"/>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image" Target="../media/image1.png"/><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gradFill flip="none" rotWithShape="1">
          <a:gsLst>
            <a:gs pos="0">
              <a:schemeClr val="accent1">
                <a:tint val="66000"/>
                <a:satMod val="160000"/>
              </a:schemeClr>
            </a:gs>
            <a:gs pos="50000">
              <a:schemeClr val="accent1">
                <a:tint val="44500"/>
                <a:satMod val="160000"/>
              </a:schemeClr>
            </a:gs>
            <a:gs pos="100000">
              <a:schemeClr val="accent1">
                <a:tint val="23500"/>
                <a:satMod val="160000"/>
              </a:schemeClr>
            </a:gs>
          </a:gsLst>
          <a:path path="circle">
            <a:fillToRect l="100000" t="100000"/>
          </a:path>
          <a:tileRect r="-100000" b="-100000"/>
        </a:gradFill>
        <a:effectLst/>
      </p:bgPr>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a:t>Click to edit Master title style</a:t>
            </a:r>
            <a:endParaRPr lang="en-GB"/>
          </a:p>
        </p:txBody>
      </p:sp>
      <p:sp>
        <p:nvSpPr>
          <p:cNvPr id="3" name="Text Placeholder 2"/>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pPr lvl="0"/>
            <a:r>
              <a:rPr lang="en-GB" noProof="0" dirty="0"/>
              <a:t>Click to edit Master text styles</a:t>
            </a:r>
          </a:p>
          <a:p>
            <a:pPr lvl="1"/>
            <a:r>
              <a:rPr lang="en-GB" noProof="0" dirty="0"/>
              <a:t>Second level</a:t>
            </a:r>
          </a:p>
          <a:p>
            <a:pPr lvl="2"/>
            <a:r>
              <a:rPr lang="en-GB" noProof="0" dirty="0"/>
              <a:t>Third level</a:t>
            </a:r>
          </a:p>
          <a:p>
            <a:pPr lvl="3"/>
            <a:r>
              <a:rPr lang="en-GB" noProof="0" dirty="0"/>
              <a:t>Fourth level</a:t>
            </a:r>
          </a:p>
          <a:p>
            <a:pPr lvl="4"/>
            <a:r>
              <a:rPr lang="en-GB" noProof="0" dirty="0"/>
              <a:t>Fifth level</a:t>
            </a:r>
          </a:p>
        </p:txBody>
      </p:sp>
      <p:sp>
        <p:nvSpPr>
          <p:cNvPr id="4" name="Date Placeholder 3"/>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B241F13A-777F-4705-8AF5-A8F9A402CCCB}" type="datetimeFigureOut">
              <a:rPr lang="en-GB" smtClean="0"/>
              <a:t>26/03/2020</a:t>
            </a:fld>
            <a:endParaRPr lang="en-GB"/>
          </a:p>
        </p:txBody>
      </p:sp>
      <p:sp>
        <p:nvSpPr>
          <p:cNvPr id="5" name="Footer Placeholder 4"/>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GB"/>
          </a:p>
        </p:txBody>
      </p:sp>
      <p:sp>
        <p:nvSpPr>
          <p:cNvPr id="6" name="Slide Number Placeholder 5"/>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1DE7A57B-A53D-4DD9-89B2-BC9E914060C7}" type="slidenum">
              <a:rPr lang="en-GB" smtClean="0"/>
              <a:t>‹#›</a:t>
            </a:fld>
            <a:endParaRPr lang="en-GB"/>
          </a:p>
        </p:txBody>
      </p:sp>
      <p:pic>
        <p:nvPicPr>
          <p:cNvPr id="7" name="Picture 6"/>
          <p:cNvPicPr>
            <a:picLocks noChangeAspect="1"/>
          </p:cNvPicPr>
          <p:nvPr/>
        </p:nvPicPr>
        <p:blipFill>
          <a:blip r:embed="rId13">
            <a:clrChange>
              <a:clrFrom>
                <a:srgbClr val="FFFFFF"/>
              </a:clrFrom>
              <a:clrTo>
                <a:srgbClr val="FFFFFF">
                  <a:alpha val="0"/>
                </a:srgbClr>
              </a:clrTo>
            </a:clrChange>
            <a:extLst>
              <a:ext uri="{28A0092B-C50C-407E-A947-70E740481C1C}">
                <a14:useLocalDpi xmlns:a14="http://schemas.microsoft.com/office/drawing/2010/main" val="0"/>
              </a:ext>
            </a:extLst>
          </a:blip>
          <a:stretch>
            <a:fillRect/>
          </a:stretch>
        </p:blipFill>
        <p:spPr>
          <a:xfrm>
            <a:off x="539552" y="6108239"/>
            <a:ext cx="1721371" cy="586130"/>
          </a:xfrm>
          <a:prstGeom prst="rect">
            <a:avLst/>
          </a:prstGeom>
        </p:spPr>
      </p:pic>
    </p:spTree>
    <p:extLst>
      <p:ext uri="{BB962C8B-B14F-4D97-AF65-F5344CB8AC3E}">
        <p14:creationId xmlns:p14="http://schemas.microsoft.com/office/powerpoint/2010/main" val="1415102765"/>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anose="020B0604020202020204"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anose="020B0604020202020204"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anose="020B0604020202020204"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hyperlink" Target="mailto:ken.dicks@uwtsd.ac.uk" TargetMode="External"/><Relationship Id="rId1" Type="http://schemas.openxmlformats.org/officeDocument/2006/relationships/slideLayout" Target="../slideLayouts/slideLayout1.xml"/><Relationship Id="rId6" Type="http://schemas.openxmlformats.org/officeDocument/2006/relationships/image" Target="../media/image5.jpg"/><Relationship Id="rId5" Type="http://schemas.openxmlformats.org/officeDocument/2006/relationships/image" Target="../media/image4.jpg"/><Relationship Id="rId4" Type="http://schemas.openxmlformats.org/officeDocument/2006/relationships/image" Target="../media/image3.jpg"/></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2" Type="http://schemas.openxmlformats.org/officeDocument/2006/relationships/image" Target="../media/image6.png"/><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3" Type="http://schemas.openxmlformats.org/officeDocument/2006/relationships/image" Target="../media/image7.png"/><Relationship Id="rId2" Type="http://schemas.openxmlformats.org/officeDocument/2006/relationships/hyperlink" Target="https://www.theguardian.com/society/2009/apr/15/stereotypes-young-people" TargetMode="External"/><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3" Type="http://schemas.openxmlformats.org/officeDocument/2006/relationships/image" Target="../media/image9.png"/><Relationship Id="rId2" Type="http://schemas.openxmlformats.org/officeDocument/2006/relationships/image" Target="../media/image8.png"/><Relationship Id="rId1" Type="http://schemas.openxmlformats.org/officeDocument/2006/relationships/slideLayout" Target="../slideLayouts/slideLayout7.xml"/><Relationship Id="rId4" Type="http://schemas.openxmlformats.org/officeDocument/2006/relationships/image" Target="../media/image10.png"/></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3" Type="http://schemas.openxmlformats.org/officeDocument/2006/relationships/image" Target="../media/image7.png"/><Relationship Id="rId2" Type="http://schemas.openxmlformats.org/officeDocument/2006/relationships/hyperlink" Target="https://www.lawgazette.co.uk/law/knife-asbos-a-knee-jerk-reaction-criminal-defence-firm-says/5069338.article" TargetMode="External"/><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3" Type="http://schemas.openxmlformats.org/officeDocument/2006/relationships/image" Target="../media/image11.png"/><Relationship Id="rId2" Type="http://schemas.openxmlformats.org/officeDocument/2006/relationships/hyperlink" Target="https://vimeo.com/189317752" TargetMode="External"/><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3" Type="http://schemas.openxmlformats.org/officeDocument/2006/relationships/hyperlink" Target="https://vimeo.com/189317752" TargetMode="External"/><Relationship Id="rId2" Type="http://schemas.openxmlformats.org/officeDocument/2006/relationships/hyperlink" Target="https://www.theguardian.com/society/2009/apr/15/stereotypes-young-people" TargetMode="External"/><Relationship Id="rId1" Type="http://schemas.openxmlformats.org/officeDocument/2006/relationships/slideLayout" Target="../slideLayouts/slideLayout6.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ctrTitle"/>
          </p:nvPr>
        </p:nvSpPr>
        <p:spPr>
          <a:xfrm>
            <a:off x="179512" y="4797152"/>
            <a:ext cx="9073008" cy="936104"/>
          </a:xfrm>
        </p:spPr>
        <p:txBody>
          <a:bodyPr>
            <a:normAutofit fontScale="90000"/>
          </a:bodyPr>
          <a:lstStyle/>
          <a:p>
            <a:pPr algn="l"/>
            <a:r>
              <a:rPr lang="en-US" sz="2700" b="1" dirty="0"/>
              <a:t>SJSI6022 Individuals and Families: Living in a Contemporary World             </a:t>
            </a:r>
            <a:r>
              <a:rPr lang="en-US" sz="3600" b="1" dirty="0"/>
              <a:t>Theme 7: Misrepresentations of Youth</a:t>
            </a:r>
          </a:p>
        </p:txBody>
      </p:sp>
      <p:sp>
        <p:nvSpPr>
          <p:cNvPr id="9" name="Rectangle 8"/>
          <p:cNvSpPr/>
          <p:nvPr/>
        </p:nvSpPr>
        <p:spPr>
          <a:xfrm>
            <a:off x="467544" y="404664"/>
            <a:ext cx="2952328" cy="2520280"/>
          </a:xfrm>
          <a:prstGeom prst="rect">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15" name="Rectangle 14"/>
          <p:cNvSpPr/>
          <p:nvPr/>
        </p:nvSpPr>
        <p:spPr>
          <a:xfrm>
            <a:off x="5508104" y="404664"/>
            <a:ext cx="3384376" cy="2060924"/>
          </a:xfrm>
          <a:prstGeom prst="rect">
            <a:avLst/>
          </a:prstGeom>
          <a:solidFill>
            <a:schemeClr val="accent4">
              <a:lumMod val="60000"/>
              <a:lumOff val="40000"/>
            </a:schemeClr>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13" name="Rectangle 12"/>
          <p:cNvSpPr/>
          <p:nvPr/>
        </p:nvSpPr>
        <p:spPr>
          <a:xfrm>
            <a:off x="3779912" y="3068960"/>
            <a:ext cx="2196244" cy="1512167"/>
          </a:xfrm>
          <a:prstGeom prst="rect">
            <a:avLst/>
          </a:prstGeom>
          <a:solidFill>
            <a:schemeClr val="tx2">
              <a:lumMod val="40000"/>
              <a:lumOff val="60000"/>
            </a:schemeClr>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8" name="TextBox 7"/>
          <p:cNvSpPr txBox="1"/>
          <p:nvPr/>
        </p:nvSpPr>
        <p:spPr>
          <a:xfrm>
            <a:off x="3059832" y="6035361"/>
            <a:ext cx="5832648" cy="400110"/>
          </a:xfrm>
          <a:prstGeom prst="rect">
            <a:avLst/>
          </a:prstGeom>
          <a:noFill/>
        </p:spPr>
        <p:txBody>
          <a:bodyPr wrap="square" rtlCol="0">
            <a:spAutoFit/>
          </a:bodyPr>
          <a:lstStyle/>
          <a:p>
            <a:r>
              <a:rPr lang="en-GB" sz="2000" b="1" dirty="0"/>
              <a:t>Ken Dicks </a:t>
            </a:r>
            <a:r>
              <a:rPr lang="en-GB" sz="2000" b="1" dirty="0">
                <a:hlinkClick r:id="rId2"/>
              </a:rPr>
              <a:t>ken.dicks@uwtsd.ac.uk</a:t>
            </a:r>
            <a:r>
              <a:rPr lang="en-GB" sz="2000" b="1" dirty="0"/>
              <a:t> </a:t>
            </a:r>
          </a:p>
        </p:txBody>
      </p:sp>
      <p:sp>
        <p:nvSpPr>
          <p:cNvPr id="12" name="Rectangle 11"/>
          <p:cNvSpPr/>
          <p:nvPr/>
        </p:nvSpPr>
        <p:spPr>
          <a:xfrm>
            <a:off x="467543" y="3068960"/>
            <a:ext cx="3137137" cy="1512168"/>
          </a:xfrm>
          <a:prstGeom prst="rect">
            <a:avLst/>
          </a:prstGeom>
        </p:spPr>
        <p:style>
          <a:lnRef idx="2">
            <a:schemeClr val="accent5">
              <a:shade val="50000"/>
            </a:schemeClr>
          </a:lnRef>
          <a:fillRef idx="1">
            <a:schemeClr val="accent5"/>
          </a:fillRef>
          <a:effectRef idx="0">
            <a:schemeClr val="accent5"/>
          </a:effectRef>
          <a:fontRef idx="minor">
            <a:schemeClr val="lt1"/>
          </a:fontRef>
        </p:style>
        <p:txBody>
          <a:bodyPr rtlCol="0" anchor="ctr"/>
          <a:lstStyle/>
          <a:p>
            <a:pPr algn="ctr"/>
            <a:endParaRPr lang="en-GB"/>
          </a:p>
        </p:txBody>
      </p:sp>
      <p:sp>
        <p:nvSpPr>
          <p:cNvPr id="14" name="Rectangle 13"/>
          <p:cNvSpPr/>
          <p:nvPr/>
        </p:nvSpPr>
        <p:spPr>
          <a:xfrm>
            <a:off x="3604681" y="404664"/>
            <a:ext cx="1728192" cy="1584176"/>
          </a:xfrm>
          <a:prstGeom prst="rect">
            <a:avLst/>
          </a:prstGeom>
          <a:solidFill>
            <a:schemeClr val="tx2">
              <a:lumMod val="75000"/>
            </a:schemeClr>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16" name="Rectangle 15"/>
          <p:cNvSpPr/>
          <p:nvPr/>
        </p:nvSpPr>
        <p:spPr>
          <a:xfrm>
            <a:off x="6804248" y="2636913"/>
            <a:ext cx="2088232" cy="1296144"/>
          </a:xfrm>
          <a:prstGeom prst="rect">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pic>
        <p:nvPicPr>
          <p:cNvPr id="3" name="Picture 2"/>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6964389" y="2806277"/>
            <a:ext cx="1767950" cy="932608"/>
          </a:xfrm>
          <a:prstGeom prst="rect">
            <a:avLst/>
          </a:prstGeom>
        </p:spPr>
      </p:pic>
      <p:pic>
        <p:nvPicPr>
          <p:cNvPr id="4" name="Picture 3"/>
          <p:cNvPicPr>
            <a:picLocks noChangeAspect="1"/>
          </p:cNvPicPr>
          <p:nvPr/>
        </p:nvPicPr>
        <p:blipFill>
          <a:blip r:embed="rId4">
            <a:extLst>
              <a:ext uri="{28A0092B-C50C-407E-A947-70E740481C1C}">
                <a14:useLocalDpi xmlns:a14="http://schemas.microsoft.com/office/drawing/2010/main" val="0"/>
              </a:ext>
            </a:extLst>
          </a:blip>
          <a:stretch>
            <a:fillRect/>
          </a:stretch>
        </p:blipFill>
        <p:spPr>
          <a:xfrm>
            <a:off x="683568" y="654698"/>
            <a:ext cx="2525266" cy="2020212"/>
          </a:xfrm>
          <a:prstGeom prst="rect">
            <a:avLst/>
          </a:prstGeom>
        </p:spPr>
      </p:pic>
      <p:pic>
        <p:nvPicPr>
          <p:cNvPr id="10" name="Picture 9"/>
          <p:cNvPicPr>
            <a:picLocks noChangeAspect="1"/>
          </p:cNvPicPr>
          <p:nvPr/>
        </p:nvPicPr>
        <p:blipFill>
          <a:blip r:embed="rId5">
            <a:extLst>
              <a:ext uri="{28A0092B-C50C-407E-A947-70E740481C1C}">
                <a14:useLocalDpi xmlns:a14="http://schemas.microsoft.com/office/drawing/2010/main" val="0"/>
              </a:ext>
            </a:extLst>
          </a:blip>
          <a:stretch>
            <a:fillRect/>
          </a:stretch>
        </p:blipFill>
        <p:spPr>
          <a:xfrm>
            <a:off x="5700104" y="701671"/>
            <a:ext cx="3000375" cy="1524000"/>
          </a:xfrm>
          <a:prstGeom prst="rect">
            <a:avLst/>
          </a:prstGeom>
        </p:spPr>
      </p:pic>
      <p:sp>
        <p:nvSpPr>
          <p:cNvPr id="11" name="Rectangle 10"/>
          <p:cNvSpPr/>
          <p:nvPr/>
        </p:nvSpPr>
        <p:spPr>
          <a:xfrm>
            <a:off x="3604681" y="2060848"/>
            <a:ext cx="1728192" cy="864096"/>
          </a:xfrm>
          <a:prstGeom prst="rect">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17" name="Rectangle 16"/>
          <p:cNvSpPr/>
          <p:nvPr/>
        </p:nvSpPr>
        <p:spPr>
          <a:xfrm>
            <a:off x="6804248" y="4077072"/>
            <a:ext cx="2088232" cy="504056"/>
          </a:xfrm>
          <a:prstGeom prst="rect">
            <a:avLst/>
          </a:prstGeom>
        </p:spPr>
        <p:style>
          <a:lnRef idx="2">
            <a:schemeClr val="accent3">
              <a:shade val="50000"/>
            </a:schemeClr>
          </a:lnRef>
          <a:fillRef idx="1">
            <a:schemeClr val="accent3"/>
          </a:fillRef>
          <a:effectRef idx="0">
            <a:schemeClr val="accent3"/>
          </a:effectRef>
          <a:fontRef idx="minor">
            <a:schemeClr val="lt1"/>
          </a:fontRef>
        </p:style>
        <p:txBody>
          <a:bodyPr rtlCol="0" anchor="ctr"/>
          <a:lstStyle/>
          <a:p>
            <a:pPr algn="ctr"/>
            <a:endParaRPr lang="en-GB"/>
          </a:p>
        </p:txBody>
      </p:sp>
      <p:sp>
        <p:nvSpPr>
          <p:cNvPr id="18" name="Rectangle 17"/>
          <p:cNvSpPr/>
          <p:nvPr/>
        </p:nvSpPr>
        <p:spPr>
          <a:xfrm>
            <a:off x="5508104" y="2636913"/>
            <a:ext cx="1080120" cy="288031"/>
          </a:xfrm>
          <a:prstGeom prst="rect">
            <a:avLst/>
          </a:prstGeom>
        </p:spPr>
        <p:style>
          <a:lnRef idx="2">
            <a:schemeClr val="accent4">
              <a:shade val="50000"/>
            </a:schemeClr>
          </a:lnRef>
          <a:fillRef idx="1">
            <a:schemeClr val="accent4"/>
          </a:fillRef>
          <a:effectRef idx="0">
            <a:schemeClr val="accent4"/>
          </a:effectRef>
          <a:fontRef idx="minor">
            <a:schemeClr val="lt1"/>
          </a:fontRef>
        </p:style>
        <p:txBody>
          <a:bodyPr rtlCol="0" anchor="ctr"/>
          <a:lstStyle/>
          <a:p>
            <a:pPr algn="ctr"/>
            <a:endParaRPr lang="en-GB"/>
          </a:p>
        </p:txBody>
      </p:sp>
      <p:pic>
        <p:nvPicPr>
          <p:cNvPr id="19" name="Picture 18"/>
          <p:cNvPicPr>
            <a:picLocks noChangeAspect="1"/>
          </p:cNvPicPr>
          <p:nvPr/>
        </p:nvPicPr>
        <p:blipFill>
          <a:blip r:embed="rId6" cstate="print">
            <a:extLst>
              <a:ext uri="{28A0092B-C50C-407E-A947-70E740481C1C}">
                <a14:useLocalDpi xmlns:a14="http://schemas.microsoft.com/office/drawing/2010/main" val="0"/>
              </a:ext>
            </a:extLst>
          </a:blip>
          <a:stretch>
            <a:fillRect/>
          </a:stretch>
        </p:blipFill>
        <p:spPr>
          <a:xfrm>
            <a:off x="3923928" y="3156234"/>
            <a:ext cx="1944216" cy="1337620"/>
          </a:xfrm>
          <a:prstGeom prst="rect">
            <a:avLst/>
          </a:prstGeom>
        </p:spPr>
      </p:pic>
      <p:sp>
        <p:nvSpPr>
          <p:cNvPr id="20" name="Rectangle 19"/>
          <p:cNvSpPr/>
          <p:nvPr/>
        </p:nvSpPr>
        <p:spPr>
          <a:xfrm>
            <a:off x="6048164" y="3068960"/>
            <a:ext cx="612068" cy="1512167"/>
          </a:xfrm>
          <a:prstGeom prst="rect">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Tree>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57200" y="274638"/>
            <a:ext cx="8229600" cy="706090"/>
          </a:xfrm>
        </p:spPr>
        <p:txBody>
          <a:bodyPr>
            <a:normAutofit/>
          </a:bodyPr>
          <a:lstStyle/>
          <a:p>
            <a:r>
              <a:rPr lang="en-GB" sz="4000" b="1" dirty="0"/>
              <a:t>Recap of last session</a:t>
            </a:r>
          </a:p>
        </p:txBody>
      </p:sp>
      <p:sp>
        <p:nvSpPr>
          <p:cNvPr id="4" name="TextBox 3"/>
          <p:cNvSpPr txBox="1"/>
          <p:nvPr/>
        </p:nvSpPr>
        <p:spPr>
          <a:xfrm>
            <a:off x="755576" y="1340768"/>
            <a:ext cx="7776864" cy="954107"/>
          </a:xfrm>
          <a:prstGeom prst="rect">
            <a:avLst/>
          </a:prstGeom>
          <a:noFill/>
        </p:spPr>
        <p:txBody>
          <a:bodyPr wrap="square" rtlCol="0">
            <a:spAutoFit/>
          </a:bodyPr>
          <a:lstStyle/>
          <a:p>
            <a:pPr algn="ctr"/>
            <a:r>
              <a:rPr lang="en-GB" sz="2800" dirty="0"/>
              <a:t>Discuss, in small groups, the key features of our last session.</a:t>
            </a:r>
          </a:p>
        </p:txBody>
      </p:sp>
      <p:sp>
        <p:nvSpPr>
          <p:cNvPr id="5" name="TextBox 4"/>
          <p:cNvSpPr txBox="1"/>
          <p:nvPr/>
        </p:nvSpPr>
        <p:spPr>
          <a:xfrm>
            <a:off x="755576" y="2690917"/>
            <a:ext cx="7776864" cy="523220"/>
          </a:xfrm>
          <a:prstGeom prst="rect">
            <a:avLst/>
          </a:prstGeom>
          <a:noFill/>
        </p:spPr>
        <p:txBody>
          <a:bodyPr wrap="square" rtlCol="0">
            <a:spAutoFit/>
          </a:bodyPr>
          <a:lstStyle/>
          <a:p>
            <a:pPr algn="ctr"/>
            <a:r>
              <a:rPr lang="en-GB" sz="2800" dirty="0"/>
              <a:t>Share your discussions with the larger group.</a:t>
            </a:r>
          </a:p>
        </p:txBody>
      </p:sp>
    </p:spTree>
    <p:extLst>
      <p:ext uri="{BB962C8B-B14F-4D97-AF65-F5344CB8AC3E}">
        <p14:creationId xmlns:p14="http://schemas.microsoft.com/office/powerpoint/2010/main" val="3157797413"/>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4"/>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5"/>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4" grpId="0"/>
      <p:bldP spid="5" grpId="0"/>
    </p:bldLst>
  </p:timing>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146" name="Title 1">
            <a:extLst>
              <a:ext uri="{FF2B5EF4-FFF2-40B4-BE49-F238E27FC236}">
                <a16:creationId xmlns:a16="http://schemas.microsoft.com/office/drawing/2014/main" id="{6A2102F0-A4AC-46EC-BAF8-6FC35C129AD0}"/>
              </a:ext>
            </a:extLst>
          </p:cNvPr>
          <p:cNvSpPr>
            <a:spLocks noGrp="1" noChangeArrowheads="1"/>
          </p:cNvSpPr>
          <p:nvPr>
            <p:ph type="title"/>
          </p:nvPr>
        </p:nvSpPr>
        <p:spPr>
          <a:xfrm>
            <a:off x="457200" y="1988840"/>
            <a:ext cx="8229600" cy="994122"/>
          </a:xfrm>
        </p:spPr>
        <p:txBody>
          <a:bodyPr>
            <a:normAutofit/>
          </a:bodyPr>
          <a:lstStyle/>
          <a:p>
            <a:r>
              <a:rPr lang="en-GB" altLang="en-US" b="1" dirty="0"/>
              <a:t>Activity 1</a:t>
            </a:r>
          </a:p>
        </p:txBody>
      </p:sp>
      <p:sp>
        <p:nvSpPr>
          <p:cNvPr id="6147" name="Content Placeholder 2">
            <a:extLst>
              <a:ext uri="{FF2B5EF4-FFF2-40B4-BE49-F238E27FC236}">
                <a16:creationId xmlns:a16="http://schemas.microsoft.com/office/drawing/2014/main" id="{28870F55-E0EC-41D2-B1D3-7FFADFAB7C0A}"/>
              </a:ext>
            </a:extLst>
          </p:cNvPr>
          <p:cNvSpPr>
            <a:spLocks noGrp="1" noChangeArrowheads="1"/>
          </p:cNvSpPr>
          <p:nvPr>
            <p:ph idx="1"/>
          </p:nvPr>
        </p:nvSpPr>
        <p:spPr>
          <a:xfrm>
            <a:off x="457200" y="3382893"/>
            <a:ext cx="8229600" cy="994122"/>
          </a:xfrm>
        </p:spPr>
        <p:txBody>
          <a:bodyPr/>
          <a:lstStyle/>
          <a:p>
            <a:r>
              <a:rPr lang="en-GB" altLang="en-US" sz="2400" dirty="0"/>
              <a:t>Think about all the words you know that describe the period of youth. </a:t>
            </a:r>
          </a:p>
          <a:p>
            <a:pPr marL="0" indent="0">
              <a:buNone/>
            </a:pPr>
            <a:endParaRPr lang="en-GB" altLang="en-US" sz="2400" dirty="0"/>
          </a:p>
        </p:txBody>
      </p:sp>
      <p:sp>
        <p:nvSpPr>
          <p:cNvPr id="2" name="TextBox 1">
            <a:extLst>
              <a:ext uri="{FF2B5EF4-FFF2-40B4-BE49-F238E27FC236}">
                <a16:creationId xmlns:a16="http://schemas.microsoft.com/office/drawing/2014/main" id="{7B34BE94-5795-48A8-97FD-74DA59166D05}"/>
              </a:ext>
            </a:extLst>
          </p:cNvPr>
          <p:cNvSpPr txBox="1"/>
          <p:nvPr/>
        </p:nvSpPr>
        <p:spPr>
          <a:xfrm>
            <a:off x="457200" y="332656"/>
            <a:ext cx="8229600" cy="646331"/>
          </a:xfrm>
          <a:prstGeom prst="rect">
            <a:avLst/>
          </a:prstGeom>
          <a:noFill/>
        </p:spPr>
        <p:txBody>
          <a:bodyPr wrap="square" rtlCol="0">
            <a:spAutoFit/>
          </a:bodyPr>
          <a:lstStyle/>
          <a:p>
            <a:pPr algn="ctr"/>
            <a:r>
              <a:rPr lang="en-GB" sz="3600" b="1" dirty="0"/>
              <a:t>Representations of Young People</a:t>
            </a:r>
          </a:p>
        </p:txBody>
      </p:sp>
      <p:pic>
        <p:nvPicPr>
          <p:cNvPr id="4" name="Picture 3" descr="A picture containing light, drawing&#10;&#10;Description automatically generated">
            <a:extLst>
              <a:ext uri="{FF2B5EF4-FFF2-40B4-BE49-F238E27FC236}">
                <a16:creationId xmlns:a16="http://schemas.microsoft.com/office/drawing/2014/main" id="{6228DC6E-7387-44B9-A564-A05ADFC3F844}"/>
              </a:ext>
            </a:extLst>
          </p:cNvPr>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3491880" y="4086944"/>
            <a:ext cx="2438400" cy="2438400"/>
          </a:xfrm>
          <a:prstGeom prst="rect">
            <a:avLst/>
          </a:prstGeom>
        </p:spPr>
      </p:pic>
    </p:spTree>
    <p:extLst>
      <p:ext uri="{BB962C8B-B14F-4D97-AF65-F5344CB8AC3E}">
        <p14:creationId xmlns:p14="http://schemas.microsoft.com/office/powerpoint/2010/main" val="4217553645"/>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6147">
                                            <p:txEl>
                                              <p:pRg st="0" end="0"/>
                                            </p:txEl>
                                          </p:spTgt>
                                        </p:tgtEl>
                                        <p:attrNameLst>
                                          <p:attrName>style.visibility</p:attrName>
                                        </p:attrNameLst>
                                      </p:cBhvr>
                                      <p:to>
                                        <p:strVal val="visible"/>
                                      </p:to>
                                    </p:set>
                                  </p:childTnLst>
                                </p:cTn>
                              </p:par>
                              <p:par>
                                <p:cTn id="7" presetID="1" presetClass="entr" presetSubtype="0" fill="hold" nodeType="withEffect">
                                  <p:stCondLst>
                                    <p:cond delay="0"/>
                                  </p:stCondLst>
                                  <p:childTnLst>
                                    <p:set>
                                      <p:cBhvr>
                                        <p:cTn id="8" dur="1" fill="hold">
                                          <p:stCondLst>
                                            <p:cond delay="0"/>
                                          </p:stCondLst>
                                        </p:cTn>
                                        <p:tgtEl>
                                          <p:spTgt spid="4"/>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6147" grpId="0" build="p"/>
    </p:bldLst>
  </p:timing>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
            <a:extLst>
              <a:ext uri="{FF2B5EF4-FFF2-40B4-BE49-F238E27FC236}">
                <a16:creationId xmlns:a16="http://schemas.microsoft.com/office/drawing/2014/main" id="{7B34BE94-5795-48A8-97FD-74DA59166D05}"/>
              </a:ext>
            </a:extLst>
          </p:cNvPr>
          <p:cNvSpPr txBox="1"/>
          <p:nvPr/>
        </p:nvSpPr>
        <p:spPr>
          <a:xfrm>
            <a:off x="457200" y="332656"/>
            <a:ext cx="8229600" cy="646331"/>
          </a:xfrm>
          <a:prstGeom prst="rect">
            <a:avLst/>
          </a:prstGeom>
          <a:noFill/>
        </p:spPr>
        <p:txBody>
          <a:bodyPr wrap="square" rtlCol="0">
            <a:spAutoFit/>
          </a:bodyPr>
          <a:lstStyle/>
          <a:p>
            <a:pPr algn="ctr"/>
            <a:r>
              <a:rPr lang="en-GB" sz="3600" b="1" dirty="0"/>
              <a:t>Representations of Young People</a:t>
            </a:r>
          </a:p>
        </p:txBody>
      </p:sp>
      <p:sp>
        <p:nvSpPr>
          <p:cNvPr id="7" name="TextBox 6">
            <a:extLst>
              <a:ext uri="{FF2B5EF4-FFF2-40B4-BE49-F238E27FC236}">
                <a16:creationId xmlns:a16="http://schemas.microsoft.com/office/drawing/2014/main" id="{B7E3834F-D6BE-4776-9476-C21595C0667E}"/>
              </a:ext>
            </a:extLst>
          </p:cNvPr>
          <p:cNvSpPr txBox="1"/>
          <p:nvPr/>
        </p:nvSpPr>
        <p:spPr>
          <a:xfrm>
            <a:off x="457200" y="1268760"/>
            <a:ext cx="8075240" cy="1384995"/>
          </a:xfrm>
          <a:prstGeom prst="rect">
            <a:avLst/>
          </a:prstGeom>
          <a:noFill/>
        </p:spPr>
        <p:txBody>
          <a:bodyPr wrap="square" rtlCol="0">
            <a:spAutoFit/>
          </a:bodyPr>
          <a:lstStyle/>
          <a:p>
            <a:pPr marL="285750" indent="-285750">
              <a:buFont typeface="Arial" panose="020B0604020202020204" pitchFamily="34" charset="0"/>
              <a:buChar char="•"/>
            </a:pPr>
            <a:r>
              <a:rPr lang="en-GB" sz="2800" dirty="0"/>
              <a:t>As an example of the stereotypes that young people face, The Guardian ran a piece in 2009 written by young people.</a:t>
            </a:r>
          </a:p>
        </p:txBody>
      </p:sp>
      <p:pic>
        <p:nvPicPr>
          <p:cNvPr id="9" name="Picture 8" descr="A picture containing light&#10;&#10;Description automatically generated">
            <a:hlinkClick r:id="rId2"/>
            <a:extLst>
              <a:ext uri="{FF2B5EF4-FFF2-40B4-BE49-F238E27FC236}">
                <a16:creationId xmlns:a16="http://schemas.microsoft.com/office/drawing/2014/main" id="{E235809D-1C37-4CDC-A304-56BA04D0F929}"/>
              </a:ext>
            </a:extLst>
          </p:cNvPr>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3851383" y="2420888"/>
            <a:ext cx="1286873" cy="1286873"/>
          </a:xfrm>
          <a:prstGeom prst="rect">
            <a:avLst/>
          </a:prstGeom>
        </p:spPr>
      </p:pic>
      <p:sp>
        <p:nvSpPr>
          <p:cNvPr id="10" name="TextBox 9">
            <a:extLst>
              <a:ext uri="{FF2B5EF4-FFF2-40B4-BE49-F238E27FC236}">
                <a16:creationId xmlns:a16="http://schemas.microsoft.com/office/drawing/2014/main" id="{611204C9-4C4C-45F8-A04F-8BA96AE73DD4}"/>
              </a:ext>
            </a:extLst>
          </p:cNvPr>
          <p:cNvSpPr txBox="1"/>
          <p:nvPr/>
        </p:nvSpPr>
        <p:spPr>
          <a:xfrm>
            <a:off x="457200" y="3969371"/>
            <a:ext cx="7499176" cy="954107"/>
          </a:xfrm>
          <a:prstGeom prst="rect">
            <a:avLst/>
          </a:prstGeom>
          <a:noFill/>
        </p:spPr>
        <p:txBody>
          <a:bodyPr wrap="square" rtlCol="0">
            <a:spAutoFit/>
          </a:bodyPr>
          <a:lstStyle/>
          <a:p>
            <a:pPr marL="457200" indent="-457200">
              <a:buFont typeface="Arial" panose="020B0604020202020204" pitchFamily="34" charset="0"/>
              <a:buChar char="•"/>
            </a:pPr>
            <a:r>
              <a:rPr lang="en-GB" sz="2800" i="1" dirty="0"/>
              <a:t>Summarise what these young people seem to be saying.</a:t>
            </a:r>
          </a:p>
        </p:txBody>
      </p:sp>
    </p:spTree>
    <p:extLst>
      <p:ext uri="{BB962C8B-B14F-4D97-AF65-F5344CB8AC3E}">
        <p14:creationId xmlns:p14="http://schemas.microsoft.com/office/powerpoint/2010/main" val="4287349031"/>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7"/>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9"/>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10"/>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7" grpId="0"/>
      <p:bldP spid="10" grpId="0"/>
    </p:bldLst>
  </p:timing>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170" name="Title 1">
            <a:extLst>
              <a:ext uri="{FF2B5EF4-FFF2-40B4-BE49-F238E27FC236}">
                <a16:creationId xmlns:a16="http://schemas.microsoft.com/office/drawing/2014/main" id="{FE42831C-4388-446D-8FF7-A08DAD9476BD}"/>
              </a:ext>
            </a:extLst>
          </p:cNvPr>
          <p:cNvSpPr>
            <a:spLocks noGrp="1" noChangeArrowheads="1"/>
          </p:cNvSpPr>
          <p:nvPr>
            <p:ph type="title"/>
          </p:nvPr>
        </p:nvSpPr>
        <p:spPr>
          <a:xfrm>
            <a:off x="434785" y="23018"/>
            <a:ext cx="8229600" cy="1143000"/>
          </a:xfrm>
        </p:spPr>
        <p:txBody>
          <a:bodyPr/>
          <a:lstStyle/>
          <a:p>
            <a:r>
              <a:rPr lang="en-GB" altLang="en-US" b="1" dirty="0"/>
              <a:t>Activity 2 </a:t>
            </a:r>
          </a:p>
        </p:txBody>
      </p:sp>
      <p:sp>
        <p:nvSpPr>
          <p:cNvPr id="7171" name="Content Placeholder 2">
            <a:extLst>
              <a:ext uri="{FF2B5EF4-FFF2-40B4-BE49-F238E27FC236}">
                <a16:creationId xmlns:a16="http://schemas.microsoft.com/office/drawing/2014/main" id="{D055CFFD-B4A5-4265-86E7-881A88B96DB9}"/>
              </a:ext>
            </a:extLst>
          </p:cNvPr>
          <p:cNvSpPr>
            <a:spLocks noGrp="1" noChangeArrowheads="1"/>
          </p:cNvSpPr>
          <p:nvPr>
            <p:ph idx="1"/>
          </p:nvPr>
        </p:nvSpPr>
        <p:spPr>
          <a:xfrm>
            <a:off x="457200" y="1166018"/>
            <a:ext cx="8229600" cy="4525963"/>
          </a:xfrm>
        </p:spPr>
        <p:txBody>
          <a:bodyPr>
            <a:normAutofit/>
          </a:bodyPr>
          <a:lstStyle/>
          <a:p>
            <a:pPr>
              <a:spcBef>
                <a:spcPts val="600"/>
              </a:spcBef>
              <a:spcAft>
                <a:spcPts val="600"/>
              </a:spcAft>
            </a:pPr>
            <a:r>
              <a:rPr lang="en-GB" altLang="en-US" sz="2800" dirty="0"/>
              <a:t>In Pairs, spend a few minutes writing down all the negative things that you have heard regarding young people today. </a:t>
            </a:r>
          </a:p>
          <a:p>
            <a:pPr>
              <a:spcBef>
                <a:spcPts val="600"/>
              </a:spcBef>
              <a:spcAft>
                <a:spcPts val="600"/>
              </a:spcAft>
            </a:pPr>
            <a:r>
              <a:rPr lang="en-GB" altLang="en-US" sz="2800" dirty="0"/>
              <a:t>For example think of how young people are depicted in terms of violent activity, involvement in gangs, teenage pregnancy, binge drinking etc. </a:t>
            </a:r>
          </a:p>
          <a:p>
            <a:pPr>
              <a:spcBef>
                <a:spcPts val="600"/>
              </a:spcBef>
              <a:spcAft>
                <a:spcPts val="600"/>
              </a:spcAft>
            </a:pPr>
            <a:r>
              <a:rPr lang="en-GB" altLang="en-US" sz="2800" dirty="0"/>
              <a:t>Then write a list of all the positive things you have heard regarding young people today.</a:t>
            </a:r>
          </a:p>
        </p:txBody>
      </p:sp>
      <p:sp>
        <p:nvSpPr>
          <p:cNvPr id="2" name="TextBox 1">
            <a:extLst>
              <a:ext uri="{FF2B5EF4-FFF2-40B4-BE49-F238E27FC236}">
                <a16:creationId xmlns:a16="http://schemas.microsoft.com/office/drawing/2014/main" id="{4C43DC58-7F11-4159-81FB-1263B4D26E37}"/>
              </a:ext>
            </a:extLst>
          </p:cNvPr>
          <p:cNvSpPr txBox="1"/>
          <p:nvPr/>
        </p:nvSpPr>
        <p:spPr>
          <a:xfrm>
            <a:off x="2771800" y="5373216"/>
            <a:ext cx="4248472" cy="461665"/>
          </a:xfrm>
          <a:prstGeom prst="rect">
            <a:avLst/>
          </a:prstGeom>
          <a:noFill/>
        </p:spPr>
        <p:txBody>
          <a:bodyPr wrap="square" rtlCol="0">
            <a:spAutoFit/>
          </a:bodyPr>
          <a:lstStyle/>
          <a:p>
            <a:r>
              <a:rPr lang="en-GB" sz="2400" i="1" dirty="0"/>
              <a:t>Moodle Activity</a:t>
            </a:r>
          </a:p>
        </p:txBody>
      </p:sp>
    </p:spTree>
    <p:extLst>
      <p:ext uri="{BB962C8B-B14F-4D97-AF65-F5344CB8AC3E}">
        <p14:creationId xmlns:p14="http://schemas.microsoft.com/office/powerpoint/2010/main" val="3033052075"/>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7171">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7171">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7171">
                                            <p:txEl>
                                              <p:pRg st="2" end="2"/>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2"/>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7171" grpId="0" build="p"/>
      <p:bldP spid="2" grpId="0"/>
    </p:bldLst>
  </p:timing>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194" name="Title 1">
            <a:extLst>
              <a:ext uri="{FF2B5EF4-FFF2-40B4-BE49-F238E27FC236}">
                <a16:creationId xmlns:a16="http://schemas.microsoft.com/office/drawing/2014/main" id="{BE71E37C-7CFB-48C1-AD29-A4AA4FDFD2AD}"/>
              </a:ext>
            </a:extLst>
          </p:cNvPr>
          <p:cNvSpPr>
            <a:spLocks noGrp="1" noChangeArrowheads="1"/>
          </p:cNvSpPr>
          <p:nvPr>
            <p:ph type="title"/>
          </p:nvPr>
        </p:nvSpPr>
        <p:spPr/>
        <p:txBody>
          <a:bodyPr/>
          <a:lstStyle/>
          <a:p>
            <a:r>
              <a:rPr lang="en-GB" altLang="en-US" b="1" dirty="0"/>
              <a:t>Activity 2</a:t>
            </a:r>
          </a:p>
        </p:txBody>
      </p:sp>
      <p:sp>
        <p:nvSpPr>
          <p:cNvPr id="8195" name="Content Placeholder 2">
            <a:extLst>
              <a:ext uri="{FF2B5EF4-FFF2-40B4-BE49-F238E27FC236}">
                <a16:creationId xmlns:a16="http://schemas.microsoft.com/office/drawing/2014/main" id="{C78A459E-1CFC-4026-BBC3-BABCA87DC3CE}"/>
              </a:ext>
            </a:extLst>
          </p:cNvPr>
          <p:cNvSpPr>
            <a:spLocks noGrp="1" noChangeArrowheads="1"/>
          </p:cNvSpPr>
          <p:nvPr>
            <p:ph idx="1"/>
          </p:nvPr>
        </p:nvSpPr>
        <p:spPr/>
        <p:txBody>
          <a:bodyPr/>
          <a:lstStyle/>
          <a:p>
            <a:r>
              <a:rPr lang="en-GB" altLang="en-US" dirty="0"/>
              <a:t>Compare your two lists. Was one easier to put together than the other? Do you have more or less on your negative or positive list? If so why do you think this is?</a:t>
            </a:r>
          </a:p>
          <a:p>
            <a:r>
              <a:rPr lang="en-GB" altLang="en-US" dirty="0"/>
              <a:t>Have your own thoughts and feelings regarding young people been challenged or confirmed during this activity?</a:t>
            </a:r>
          </a:p>
        </p:txBody>
      </p:sp>
    </p:spTree>
    <p:extLst>
      <p:ext uri="{BB962C8B-B14F-4D97-AF65-F5344CB8AC3E}">
        <p14:creationId xmlns:p14="http://schemas.microsoft.com/office/powerpoint/2010/main" val="791521237"/>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8195">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8195">
                                            <p:txEl>
                                              <p:pRg st="1" end="1"/>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8195" grpId="0" build="p"/>
    </p:bldLst>
  </p:timing>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FD4B985A-DF5D-4C40-A8CE-09856F9A9C62}"/>
              </a:ext>
            </a:extLst>
          </p:cNvPr>
          <p:cNvSpPr>
            <a:spLocks noGrp="1"/>
          </p:cNvSpPr>
          <p:nvPr>
            <p:ph idx="4294967295"/>
          </p:nvPr>
        </p:nvSpPr>
        <p:spPr>
          <a:xfrm>
            <a:off x="345391" y="1340768"/>
            <a:ext cx="8341409" cy="2520280"/>
          </a:xfrm>
        </p:spPr>
        <p:txBody>
          <a:bodyPr>
            <a:noAutofit/>
          </a:bodyPr>
          <a:lstStyle/>
          <a:p>
            <a:pPr>
              <a:defRPr/>
            </a:pPr>
            <a:r>
              <a:rPr lang="en-GB" sz="2800" dirty="0"/>
              <a:t>There appears to be a wealth of literature that explores the lives of young people and a vast amount of observers believe that today’s young people are ‘excessive drinkers’, ‘lazy’ ‘violent’, ‘drug abusers’, ‘involved in risky sexual behaviour’ and ‘incapable of using their free time wisely’</a:t>
            </a:r>
          </a:p>
        </p:txBody>
      </p:sp>
      <p:pic>
        <p:nvPicPr>
          <p:cNvPr id="9220" name="Picture 3">
            <a:extLst>
              <a:ext uri="{FF2B5EF4-FFF2-40B4-BE49-F238E27FC236}">
                <a16:creationId xmlns:a16="http://schemas.microsoft.com/office/drawing/2014/main" id="{C38580C2-D776-4D69-975C-9462D4A3455B}"/>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3338512" y="4562883"/>
            <a:ext cx="2466975" cy="1847850"/>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pic>
        <p:nvPicPr>
          <p:cNvPr id="9221" name="Picture 4">
            <a:extLst>
              <a:ext uri="{FF2B5EF4-FFF2-40B4-BE49-F238E27FC236}">
                <a16:creationId xmlns:a16="http://schemas.microsoft.com/office/drawing/2014/main" id="{ECB4E723-5E22-46E0-B731-C6E708040F78}"/>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611560" y="4193551"/>
            <a:ext cx="2676525" cy="1704975"/>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sp>
        <p:nvSpPr>
          <p:cNvPr id="6" name="TextBox 5">
            <a:extLst>
              <a:ext uri="{FF2B5EF4-FFF2-40B4-BE49-F238E27FC236}">
                <a16:creationId xmlns:a16="http://schemas.microsoft.com/office/drawing/2014/main" id="{805597E7-34CA-48E3-A36A-0EAE18F0D9AE}"/>
              </a:ext>
            </a:extLst>
          </p:cNvPr>
          <p:cNvSpPr txBox="1"/>
          <p:nvPr/>
        </p:nvSpPr>
        <p:spPr>
          <a:xfrm>
            <a:off x="457200" y="332656"/>
            <a:ext cx="8229600" cy="646331"/>
          </a:xfrm>
          <a:prstGeom prst="rect">
            <a:avLst/>
          </a:prstGeom>
          <a:noFill/>
        </p:spPr>
        <p:txBody>
          <a:bodyPr wrap="square" rtlCol="0">
            <a:spAutoFit/>
          </a:bodyPr>
          <a:lstStyle/>
          <a:p>
            <a:pPr algn="ctr"/>
            <a:r>
              <a:rPr lang="en-GB" sz="3600" b="1" dirty="0"/>
              <a:t>Representations of Youth</a:t>
            </a:r>
          </a:p>
        </p:txBody>
      </p:sp>
      <p:sp>
        <p:nvSpPr>
          <p:cNvPr id="2" name="TextBox 1">
            <a:extLst>
              <a:ext uri="{FF2B5EF4-FFF2-40B4-BE49-F238E27FC236}">
                <a16:creationId xmlns:a16="http://schemas.microsoft.com/office/drawing/2014/main" id="{2D937933-833F-471E-AFA9-BBA438F0A263}"/>
              </a:ext>
            </a:extLst>
          </p:cNvPr>
          <p:cNvSpPr txBox="1"/>
          <p:nvPr/>
        </p:nvSpPr>
        <p:spPr>
          <a:xfrm>
            <a:off x="4765943" y="4193551"/>
            <a:ext cx="3816424" cy="369332"/>
          </a:xfrm>
          <a:prstGeom prst="rect">
            <a:avLst/>
          </a:prstGeom>
          <a:noFill/>
        </p:spPr>
        <p:txBody>
          <a:bodyPr wrap="square" rtlCol="0">
            <a:spAutoFit/>
          </a:bodyPr>
          <a:lstStyle/>
          <a:p>
            <a:r>
              <a:rPr lang="en-GB" dirty="0"/>
              <a:t>(Adams and </a:t>
            </a:r>
            <a:r>
              <a:rPr lang="en-GB" dirty="0" err="1"/>
              <a:t>Berzonsky</a:t>
            </a:r>
            <a:r>
              <a:rPr lang="en-GB" dirty="0"/>
              <a:t>, 2006, p. xxii). </a:t>
            </a:r>
          </a:p>
        </p:txBody>
      </p:sp>
      <p:pic>
        <p:nvPicPr>
          <p:cNvPr id="5" name="Picture 4">
            <a:extLst>
              <a:ext uri="{FF2B5EF4-FFF2-40B4-BE49-F238E27FC236}">
                <a16:creationId xmlns:a16="http://schemas.microsoft.com/office/drawing/2014/main" id="{51686682-F21A-427E-A715-A26BE16413F1}"/>
              </a:ext>
            </a:extLst>
          </p:cNvPr>
          <p:cNvPicPr>
            <a:picLocks noChangeAspect="1"/>
          </p:cNvPicPr>
          <p:nvPr/>
        </p:nvPicPr>
        <p:blipFill>
          <a:blip r:embed="rId4"/>
          <a:stretch>
            <a:fillRect/>
          </a:stretch>
        </p:blipFill>
        <p:spPr>
          <a:xfrm>
            <a:off x="5874282" y="4895386"/>
            <a:ext cx="3167384" cy="1781653"/>
          </a:xfrm>
          <a:prstGeom prst="rect">
            <a:avLst/>
          </a:prstGeom>
        </p:spPr>
      </p:pic>
    </p:spTree>
    <p:extLst>
      <p:ext uri="{BB962C8B-B14F-4D97-AF65-F5344CB8AC3E}">
        <p14:creationId xmlns:p14="http://schemas.microsoft.com/office/powerpoint/2010/main" val="2847755248"/>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2"/>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nodeType="clickEffect">
                                  <p:stCondLst>
                                    <p:cond delay="0"/>
                                  </p:stCondLst>
                                  <p:childTnLst>
                                    <p:set>
                                      <p:cBhvr>
                                        <p:cTn id="14" dur="1" fill="hold">
                                          <p:stCondLst>
                                            <p:cond delay="0"/>
                                          </p:stCondLst>
                                        </p:cTn>
                                        <p:tgtEl>
                                          <p:spTgt spid="9221"/>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nodeType="clickEffect">
                                  <p:stCondLst>
                                    <p:cond delay="0"/>
                                  </p:stCondLst>
                                  <p:childTnLst>
                                    <p:set>
                                      <p:cBhvr>
                                        <p:cTn id="18" dur="1" fill="hold">
                                          <p:stCondLst>
                                            <p:cond delay="0"/>
                                          </p:stCondLst>
                                        </p:cTn>
                                        <p:tgtEl>
                                          <p:spTgt spid="9220"/>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nodeType="clickEffect">
                                  <p:stCondLst>
                                    <p:cond delay="0"/>
                                  </p:stCondLst>
                                  <p:childTnLst>
                                    <p:set>
                                      <p:cBhvr>
                                        <p:cTn id="22" dur="1" fill="hold">
                                          <p:stCondLst>
                                            <p:cond delay="0"/>
                                          </p:stCondLst>
                                        </p:cTn>
                                        <p:tgtEl>
                                          <p:spTgt spid="5"/>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P spid="2" grpId="0"/>
    </p:bldLst>
  </p:timing>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2290" name="Title 1">
            <a:extLst>
              <a:ext uri="{FF2B5EF4-FFF2-40B4-BE49-F238E27FC236}">
                <a16:creationId xmlns:a16="http://schemas.microsoft.com/office/drawing/2014/main" id="{4BE63B9C-4E38-4339-B334-E690F38124EA}"/>
              </a:ext>
            </a:extLst>
          </p:cNvPr>
          <p:cNvSpPr>
            <a:spLocks noGrp="1" noChangeArrowheads="1"/>
          </p:cNvSpPr>
          <p:nvPr>
            <p:ph type="title"/>
          </p:nvPr>
        </p:nvSpPr>
        <p:spPr/>
        <p:txBody>
          <a:bodyPr/>
          <a:lstStyle/>
          <a:p>
            <a:r>
              <a:rPr lang="en-GB" altLang="en-US" b="1" dirty="0"/>
              <a:t>Youth and ‘moral panics’</a:t>
            </a:r>
          </a:p>
        </p:txBody>
      </p:sp>
      <p:sp>
        <p:nvSpPr>
          <p:cNvPr id="12291" name="Content Placeholder 2">
            <a:extLst>
              <a:ext uri="{FF2B5EF4-FFF2-40B4-BE49-F238E27FC236}">
                <a16:creationId xmlns:a16="http://schemas.microsoft.com/office/drawing/2014/main" id="{26BB3F21-F42B-4266-90CC-1259E524EAD9}"/>
              </a:ext>
            </a:extLst>
          </p:cNvPr>
          <p:cNvSpPr>
            <a:spLocks noGrp="1" noChangeArrowheads="1"/>
          </p:cNvSpPr>
          <p:nvPr>
            <p:ph idx="1"/>
          </p:nvPr>
        </p:nvSpPr>
        <p:spPr>
          <a:xfrm>
            <a:off x="539552" y="1844824"/>
            <a:ext cx="8229600" cy="3629000"/>
          </a:xfrm>
        </p:spPr>
        <p:txBody>
          <a:bodyPr>
            <a:normAutofit/>
          </a:bodyPr>
          <a:lstStyle/>
          <a:p>
            <a:r>
              <a:rPr lang="en-US" altLang="en-US" sz="2800" dirty="0"/>
              <a:t>When we think about constructs such as youth, it is often coupled with a discussion that explores this period as a time of heightened risk and threat around which ‘moral panics’ may emerge. </a:t>
            </a:r>
          </a:p>
          <a:p>
            <a:r>
              <a:rPr lang="en-US" altLang="en-US" sz="2800" dirty="0"/>
              <a:t>Cohen (1972) defines the occurrence of a moral panic as: A condition, episode, person or group of persons (who) emerged to become defined as a threat to societal values and interest. </a:t>
            </a:r>
          </a:p>
        </p:txBody>
      </p:sp>
    </p:spTree>
    <p:extLst>
      <p:ext uri="{BB962C8B-B14F-4D97-AF65-F5344CB8AC3E}">
        <p14:creationId xmlns:p14="http://schemas.microsoft.com/office/powerpoint/2010/main" val="30998627"/>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12291">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12291">
                                            <p:txEl>
                                              <p:pRg st="1" end="1"/>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2291" grpId="0" build="p"/>
    </p:bldLst>
  </p:timing>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3315" name="Content Placeholder 2">
            <a:extLst>
              <a:ext uri="{FF2B5EF4-FFF2-40B4-BE49-F238E27FC236}">
                <a16:creationId xmlns:a16="http://schemas.microsoft.com/office/drawing/2014/main" id="{3C4F7AEB-3D79-427D-A2E2-521A2E1A24F2}"/>
              </a:ext>
            </a:extLst>
          </p:cNvPr>
          <p:cNvSpPr>
            <a:spLocks noGrp="1" noChangeArrowheads="1"/>
          </p:cNvSpPr>
          <p:nvPr>
            <p:ph idx="1"/>
          </p:nvPr>
        </p:nvSpPr>
        <p:spPr/>
        <p:txBody>
          <a:bodyPr/>
          <a:lstStyle/>
          <a:p>
            <a:r>
              <a:rPr lang="en-GB" altLang="en-US" dirty="0"/>
              <a:t>Cohen is not saying here that a particular issue, risk or threat does not exist but that it may be exaggerated out of proportion by those he describes as moral entrepreneurs such as the media, politicians, or other viewed as in authority or as ‘experts’. </a:t>
            </a:r>
          </a:p>
        </p:txBody>
      </p:sp>
      <p:sp>
        <p:nvSpPr>
          <p:cNvPr id="4" name="Title 1">
            <a:extLst>
              <a:ext uri="{FF2B5EF4-FFF2-40B4-BE49-F238E27FC236}">
                <a16:creationId xmlns:a16="http://schemas.microsoft.com/office/drawing/2014/main" id="{C39B2C37-1BC8-4B30-B5CE-47DD593B879B}"/>
              </a:ext>
            </a:extLst>
          </p:cNvPr>
          <p:cNvSpPr>
            <a:spLocks noGrp="1" noChangeArrowheads="1"/>
          </p:cNvSpPr>
          <p:nvPr>
            <p:ph type="title"/>
          </p:nvPr>
        </p:nvSpPr>
        <p:spPr>
          <a:xfrm>
            <a:off x="457200" y="274638"/>
            <a:ext cx="8229600" cy="1143000"/>
          </a:xfrm>
        </p:spPr>
        <p:txBody>
          <a:bodyPr/>
          <a:lstStyle/>
          <a:p>
            <a:r>
              <a:rPr lang="en-GB" altLang="en-US" b="1" dirty="0"/>
              <a:t>Youth and ‘moral panics’</a:t>
            </a:r>
          </a:p>
        </p:txBody>
      </p:sp>
    </p:spTree>
    <p:extLst>
      <p:ext uri="{BB962C8B-B14F-4D97-AF65-F5344CB8AC3E}">
        <p14:creationId xmlns:p14="http://schemas.microsoft.com/office/powerpoint/2010/main" val="4256737954"/>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13315">
                                            <p:txEl>
                                              <p:pRg st="0" end="0"/>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3315" grpId="0" build="p"/>
    </p:bldLst>
  </p:timing>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4339" name="Content Placeholder 2">
            <a:extLst>
              <a:ext uri="{FF2B5EF4-FFF2-40B4-BE49-F238E27FC236}">
                <a16:creationId xmlns:a16="http://schemas.microsoft.com/office/drawing/2014/main" id="{28E73F7A-78BE-49CA-BB04-8234F1CABF3B}"/>
              </a:ext>
            </a:extLst>
          </p:cNvPr>
          <p:cNvSpPr>
            <a:spLocks noGrp="1" noChangeArrowheads="1"/>
          </p:cNvSpPr>
          <p:nvPr>
            <p:ph idx="1"/>
          </p:nvPr>
        </p:nvSpPr>
        <p:spPr/>
        <p:txBody>
          <a:bodyPr/>
          <a:lstStyle/>
          <a:p>
            <a:r>
              <a:rPr lang="en-GB" altLang="en-US" dirty="0"/>
              <a:t>Feelings around a particular issue become heightened, and ‘solutions’ to problems abound in ways that are disproportionate to the actual issues.</a:t>
            </a:r>
          </a:p>
          <a:p>
            <a:r>
              <a:rPr lang="en-GB" altLang="en-US" dirty="0"/>
              <a:t>He goes on to discuss how the panic may disappear, linger almost as </a:t>
            </a:r>
            <a:r>
              <a:rPr lang="en-GB" altLang="en-US" i="1" dirty="0"/>
              <a:t>folklore</a:t>
            </a:r>
            <a:r>
              <a:rPr lang="en-GB" altLang="en-US" dirty="0"/>
              <a:t>, or lead to change in policy and law.</a:t>
            </a:r>
          </a:p>
        </p:txBody>
      </p:sp>
      <p:sp>
        <p:nvSpPr>
          <p:cNvPr id="4" name="Title 1">
            <a:extLst>
              <a:ext uri="{FF2B5EF4-FFF2-40B4-BE49-F238E27FC236}">
                <a16:creationId xmlns:a16="http://schemas.microsoft.com/office/drawing/2014/main" id="{62BEE5C2-31D3-4459-BDEF-9DD0C084F6A0}"/>
              </a:ext>
            </a:extLst>
          </p:cNvPr>
          <p:cNvSpPr>
            <a:spLocks noGrp="1" noChangeArrowheads="1"/>
          </p:cNvSpPr>
          <p:nvPr>
            <p:ph type="title"/>
          </p:nvPr>
        </p:nvSpPr>
        <p:spPr>
          <a:xfrm>
            <a:off x="457200" y="274638"/>
            <a:ext cx="8229600" cy="1143000"/>
          </a:xfrm>
        </p:spPr>
        <p:txBody>
          <a:bodyPr/>
          <a:lstStyle/>
          <a:p>
            <a:r>
              <a:rPr lang="en-GB" altLang="en-US" b="1" dirty="0"/>
              <a:t>Youth and ‘moral panics’</a:t>
            </a:r>
          </a:p>
        </p:txBody>
      </p:sp>
    </p:spTree>
    <p:extLst>
      <p:ext uri="{BB962C8B-B14F-4D97-AF65-F5344CB8AC3E}">
        <p14:creationId xmlns:p14="http://schemas.microsoft.com/office/powerpoint/2010/main" val="3782636548"/>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14339">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14339">
                                            <p:txEl>
                                              <p:pRg st="1" end="1"/>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4339" grpId="0" build="p"/>
    </p:bldLst>
  </p:timing>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5363" name="Content Placeholder 2">
            <a:extLst>
              <a:ext uri="{FF2B5EF4-FFF2-40B4-BE49-F238E27FC236}">
                <a16:creationId xmlns:a16="http://schemas.microsoft.com/office/drawing/2014/main" id="{E8FC0055-392B-47AC-9455-BB9A19C1F722}"/>
              </a:ext>
            </a:extLst>
          </p:cNvPr>
          <p:cNvSpPr>
            <a:spLocks noGrp="1" noChangeArrowheads="1"/>
          </p:cNvSpPr>
          <p:nvPr>
            <p:ph idx="1"/>
          </p:nvPr>
        </p:nvSpPr>
        <p:spPr/>
        <p:txBody>
          <a:bodyPr/>
          <a:lstStyle/>
          <a:p>
            <a:r>
              <a:rPr lang="en-GB" altLang="en-US" dirty="0"/>
              <a:t>All of this revolves around the emergence of new panics to replace the old.</a:t>
            </a:r>
          </a:p>
          <a:p>
            <a:r>
              <a:rPr lang="en-GB" altLang="en-US" dirty="0"/>
              <a:t>This can result in an issue being exaggerated to such an extent that it becomes more difficult to debate and discuss. </a:t>
            </a:r>
          </a:p>
          <a:p>
            <a:r>
              <a:rPr lang="en-GB" altLang="en-US" dirty="0"/>
              <a:t>It becomes surrounded by myth and misinformation. </a:t>
            </a:r>
          </a:p>
        </p:txBody>
      </p:sp>
      <p:sp>
        <p:nvSpPr>
          <p:cNvPr id="4" name="Title 1">
            <a:extLst>
              <a:ext uri="{FF2B5EF4-FFF2-40B4-BE49-F238E27FC236}">
                <a16:creationId xmlns:a16="http://schemas.microsoft.com/office/drawing/2014/main" id="{F8679DCF-E919-4108-BE65-ADFEEDF5FE8C}"/>
              </a:ext>
            </a:extLst>
          </p:cNvPr>
          <p:cNvSpPr>
            <a:spLocks noGrp="1" noChangeArrowheads="1"/>
          </p:cNvSpPr>
          <p:nvPr>
            <p:ph type="title"/>
          </p:nvPr>
        </p:nvSpPr>
        <p:spPr>
          <a:xfrm>
            <a:off x="457200" y="274638"/>
            <a:ext cx="8229600" cy="1143000"/>
          </a:xfrm>
        </p:spPr>
        <p:txBody>
          <a:bodyPr/>
          <a:lstStyle/>
          <a:p>
            <a:r>
              <a:rPr lang="en-GB" altLang="en-US" b="1" dirty="0"/>
              <a:t>Youth and ‘moral panics’</a:t>
            </a:r>
          </a:p>
        </p:txBody>
      </p:sp>
    </p:spTree>
    <p:extLst>
      <p:ext uri="{BB962C8B-B14F-4D97-AF65-F5344CB8AC3E}">
        <p14:creationId xmlns:p14="http://schemas.microsoft.com/office/powerpoint/2010/main" val="2294713676"/>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1536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15363">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15363">
                                            <p:txEl>
                                              <p:pRg st="2" end="2"/>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5363" grpId="0" build="p"/>
    </p:bldLst>
  </p:timing>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6387" name="Content Placeholder 2">
            <a:extLst>
              <a:ext uri="{FF2B5EF4-FFF2-40B4-BE49-F238E27FC236}">
                <a16:creationId xmlns:a16="http://schemas.microsoft.com/office/drawing/2014/main" id="{DABA0939-B388-4739-BA76-6206AF089041}"/>
              </a:ext>
            </a:extLst>
          </p:cNvPr>
          <p:cNvSpPr>
            <a:spLocks noGrp="1" noChangeArrowheads="1"/>
          </p:cNvSpPr>
          <p:nvPr>
            <p:ph idx="1"/>
          </p:nvPr>
        </p:nvSpPr>
        <p:spPr/>
        <p:txBody>
          <a:bodyPr>
            <a:normAutofit/>
          </a:bodyPr>
          <a:lstStyle/>
          <a:p>
            <a:r>
              <a:rPr lang="en-GB" altLang="en-US" sz="2800" dirty="0"/>
              <a:t>The issue itself can sometimes become a taboo subject, which may lead to misinterpretation and individual and groups become uniformed or misinformed about the facts. </a:t>
            </a:r>
          </a:p>
          <a:p>
            <a:r>
              <a:rPr lang="en-GB" altLang="en-US" sz="2800" dirty="0"/>
              <a:t>This can lead to the creation of stereotypes and prejudices that result in what is often termed </a:t>
            </a:r>
            <a:r>
              <a:rPr lang="en-GB" altLang="en-US" sz="2800" i="1" dirty="0"/>
              <a:t>Knee-jerk</a:t>
            </a:r>
            <a:r>
              <a:rPr lang="en-GB" altLang="en-US" sz="2800" dirty="0"/>
              <a:t> policy reaction or overly disproportionate initiatives to tackle the issue. </a:t>
            </a:r>
          </a:p>
        </p:txBody>
      </p:sp>
      <p:sp>
        <p:nvSpPr>
          <p:cNvPr id="4" name="Title 1">
            <a:extLst>
              <a:ext uri="{FF2B5EF4-FFF2-40B4-BE49-F238E27FC236}">
                <a16:creationId xmlns:a16="http://schemas.microsoft.com/office/drawing/2014/main" id="{CF2B8858-8231-46B6-B1FC-E728888D8FD5}"/>
              </a:ext>
            </a:extLst>
          </p:cNvPr>
          <p:cNvSpPr>
            <a:spLocks noGrp="1" noChangeArrowheads="1"/>
          </p:cNvSpPr>
          <p:nvPr>
            <p:ph type="title"/>
          </p:nvPr>
        </p:nvSpPr>
        <p:spPr>
          <a:xfrm>
            <a:off x="457200" y="274638"/>
            <a:ext cx="8229600" cy="1143000"/>
          </a:xfrm>
        </p:spPr>
        <p:txBody>
          <a:bodyPr/>
          <a:lstStyle/>
          <a:p>
            <a:r>
              <a:rPr lang="en-GB" altLang="en-US" b="1" dirty="0"/>
              <a:t>Youth and ‘moral panics’</a:t>
            </a:r>
          </a:p>
        </p:txBody>
      </p:sp>
      <p:pic>
        <p:nvPicPr>
          <p:cNvPr id="3" name="Picture 2" descr="A picture containing light&#10;&#10;Description automatically generated">
            <a:hlinkClick r:id="rId2"/>
            <a:extLst>
              <a:ext uri="{FF2B5EF4-FFF2-40B4-BE49-F238E27FC236}">
                <a16:creationId xmlns:a16="http://schemas.microsoft.com/office/drawing/2014/main" id="{8762B125-95DB-4E78-A6F8-D4B35CA151D9}"/>
              </a:ext>
            </a:extLst>
          </p:cNvPr>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7020272" y="4983306"/>
            <a:ext cx="1142857" cy="1142857"/>
          </a:xfrm>
          <a:prstGeom prst="rect">
            <a:avLst/>
          </a:prstGeom>
        </p:spPr>
      </p:pic>
    </p:spTree>
    <p:extLst>
      <p:ext uri="{BB962C8B-B14F-4D97-AF65-F5344CB8AC3E}">
        <p14:creationId xmlns:p14="http://schemas.microsoft.com/office/powerpoint/2010/main" val="1520335040"/>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16387">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16387">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nodeType="clickEffect">
                                  <p:stCondLst>
                                    <p:cond delay="0"/>
                                  </p:stCondLst>
                                  <p:childTnLst>
                                    <p:set>
                                      <p:cBhvr>
                                        <p:cTn id="14" dur="1" fill="hold">
                                          <p:stCondLst>
                                            <p:cond delay="0"/>
                                          </p:stCondLst>
                                        </p:cTn>
                                        <p:tgtEl>
                                          <p:spTgt spid="3"/>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6387" grpId="0" build="p"/>
    </p:bldLst>
  </p:timing>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7411" name="Content Placeholder 2">
            <a:extLst>
              <a:ext uri="{FF2B5EF4-FFF2-40B4-BE49-F238E27FC236}">
                <a16:creationId xmlns:a16="http://schemas.microsoft.com/office/drawing/2014/main" id="{A8739DAB-2000-451E-AAB1-3DE81F9EC71B}"/>
              </a:ext>
            </a:extLst>
          </p:cNvPr>
          <p:cNvSpPr>
            <a:spLocks noGrp="1" noChangeArrowheads="1"/>
          </p:cNvSpPr>
          <p:nvPr>
            <p:ph idx="1"/>
          </p:nvPr>
        </p:nvSpPr>
        <p:spPr/>
        <p:txBody>
          <a:bodyPr/>
          <a:lstStyle/>
          <a:p>
            <a:r>
              <a:rPr lang="en-US" altLang="en-US" dirty="0"/>
              <a:t>As this lecture has highlighted, much of the debate around young people tends to focus on negative images and behavior.</a:t>
            </a:r>
          </a:p>
          <a:p>
            <a:r>
              <a:rPr lang="en-US" altLang="en-US" dirty="0"/>
              <a:t>Young people are often portrayed by the media, politics and society in general as troubled and troublesome, politically apathetic, risk takers and as self interested. </a:t>
            </a:r>
          </a:p>
        </p:txBody>
      </p:sp>
      <p:sp>
        <p:nvSpPr>
          <p:cNvPr id="4" name="Title 1">
            <a:extLst>
              <a:ext uri="{FF2B5EF4-FFF2-40B4-BE49-F238E27FC236}">
                <a16:creationId xmlns:a16="http://schemas.microsoft.com/office/drawing/2014/main" id="{6F0222D5-5377-4F63-A95E-C6E4B047B809}"/>
              </a:ext>
            </a:extLst>
          </p:cNvPr>
          <p:cNvSpPr>
            <a:spLocks noGrp="1" noChangeArrowheads="1"/>
          </p:cNvSpPr>
          <p:nvPr>
            <p:ph type="title"/>
          </p:nvPr>
        </p:nvSpPr>
        <p:spPr>
          <a:xfrm>
            <a:off x="457200" y="274638"/>
            <a:ext cx="8229600" cy="1143000"/>
          </a:xfrm>
        </p:spPr>
        <p:txBody>
          <a:bodyPr/>
          <a:lstStyle/>
          <a:p>
            <a:r>
              <a:rPr lang="en-GB" altLang="en-US" b="1" dirty="0"/>
              <a:t>Youth and ‘moral panics’</a:t>
            </a:r>
          </a:p>
        </p:txBody>
      </p:sp>
    </p:spTree>
    <p:extLst>
      <p:ext uri="{BB962C8B-B14F-4D97-AF65-F5344CB8AC3E}">
        <p14:creationId xmlns:p14="http://schemas.microsoft.com/office/powerpoint/2010/main" val="1503321608"/>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17411">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17411">
                                            <p:txEl>
                                              <p:pRg st="1" end="1"/>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7411" grpId="0" build="p"/>
    </p:bldLst>
  </p:timing>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8435" name="Content Placeholder 2">
            <a:extLst>
              <a:ext uri="{FF2B5EF4-FFF2-40B4-BE49-F238E27FC236}">
                <a16:creationId xmlns:a16="http://schemas.microsoft.com/office/drawing/2014/main" id="{F92FEE95-2852-4CE5-98F5-61D2EAD5F615}"/>
              </a:ext>
            </a:extLst>
          </p:cNvPr>
          <p:cNvSpPr>
            <a:spLocks noGrp="1" noChangeArrowheads="1"/>
          </p:cNvSpPr>
          <p:nvPr>
            <p:ph idx="1"/>
          </p:nvPr>
        </p:nvSpPr>
        <p:spPr>
          <a:xfrm>
            <a:off x="395972" y="1143001"/>
            <a:ext cx="8712968" cy="4302224"/>
          </a:xfrm>
        </p:spPr>
        <p:txBody>
          <a:bodyPr>
            <a:normAutofit lnSpcReduction="10000"/>
          </a:bodyPr>
          <a:lstStyle/>
          <a:p>
            <a:r>
              <a:rPr lang="en-US" altLang="en-US" dirty="0"/>
              <a:t>In actual fact many young people are actively engaged as citizens in their local, national and international communities in positive action for change working towards better rights and an improved way of life for themselves and others. </a:t>
            </a:r>
          </a:p>
          <a:p>
            <a:r>
              <a:rPr lang="en-US" altLang="en-US" dirty="0"/>
              <a:t>This has been supported by research such as that carried out by Kar &amp; Devi (2018)</a:t>
            </a:r>
          </a:p>
          <a:p>
            <a:r>
              <a:rPr lang="en-US" altLang="en-US" dirty="0"/>
              <a:t>We will now undertake a close reading exercise on this research</a:t>
            </a:r>
          </a:p>
        </p:txBody>
      </p:sp>
      <p:sp>
        <p:nvSpPr>
          <p:cNvPr id="4" name="Title 1">
            <a:extLst>
              <a:ext uri="{FF2B5EF4-FFF2-40B4-BE49-F238E27FC236}">
                <a16:creationId xmlns:a16="http://schemas.microsoft.com/office/drawing/2014/main" id="{60E6EB26-A6EA-4BA0-998A-9B3D41BC8952}"/>
              </a:ext>
            </a:extLst>
          </p:cNvPr>
          <p:cNvSpPr>
            <a:spLocks noGrp="1" noChangeArrowheads="1"/>
          </p:cNvSpPr>
          <p:nvPr>
            <p:ph type="title"/>
          </p:nvPr>
        </p:nvSpPr>
        <p:spPr>
          <a:xfrm>
            <a:off x="457200" y="0"/>
            <a:ext cx="8229600" cy="1143000"/>
          </a:xfrm>
        </p:spPr>
        <p:txBody>
          <a:bodyPr/>
          <a:lstStyle/>
          <a:p>
            <a:r>
              <a:rPr lang="en-GB" altLang="en-US" b="1" dirty="0"/>
              <a:t>Youth and ‘moral panics’</a:t>
            </a:r>
          </a:p>
        </p:txBody>
      </p:sp>
      <p:sp>
        <p:nvSpPr>
          <p:cNvPr id="5" name="TextBox 4">
            <a:extLst>
              <a:ext uri="{FF2B5EF4-FFF2-40B4-BE49-F238E27FC236}">
                <a16:creationId xmlns:a16="http://schemas.microsoft.com/office/drawing/2014/main" id="{706199C7-6186-49AC-8B3D-CE7A0AE65435}"/>
              </a:ext>
            </a:extLst>
          </p:cNvPr>
          <p:cNvSpPr txBox="1"/>
          <p:nvPr/>
        </p:nvSpPr>
        <p:spPr>
          <a:xfrm>
            <a:off x="1331640" y="5488456"/>
            <a:ext cx="6480720" cy="461665"/>
          </a:xfrm>
          <a:prstGeom prst="rect">
            <a:avLst/>
          </a:prstGeom>
          <a:noFill/>
        </p:spPr>
        <p:txBody>
          <a:bodyPr wrap="square" rtlCol="0">
            <a:spAutoFit/>
          </a:bodyPr>
          <a:lstStyle/>
          <a:p>
            <a:pPr algn="ctr"/>
            <a:r>
              <a:rPr lang="en-GB" sz="2400" i="1" dirty="0"/>
              <a:t>Discussion Forum</a:t>
            </a:r>
          </a:p>
        </p:txBody>
      </p:sp>
    </p:spTree>
    <p:extLst>
      <p:ext uri="{BB962C8B-B14F-4D97-AF65-F5344CB8AC3E}">
        <p14:creationId xmlns:p14="http://schemas.microsoft.com/office/powerpoint/2010/main" val="1477333489"/>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18435">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18435">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18435">
                                            <p:txEl>
                                              <p:pRg st="2" end="2"/>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5"/>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8435" grpId="0" build="p"/>
      <p:bldP spid="5" grpId="0"/>
    </p:bldLst>
  </p:timing>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9458" name="Title 1">
            <a:extLst>
              <a:ext uri="{FF2B5EF4-FFF2-40B4-BE49-F238E27FC236}">
                <a16:creationId xmlns:a16="http://schemas.microsoft.com/office/drawing/2014/main" id="{F7304117-C22D-4834-A067-F81523B881EE}"/>
              </a:ext>
            </a:extLst>
          </p:cNvPr>
          <p:cNvSpPr>
            <a:spLocks noGrp="1" noChangeArrowheads="1"/>
          </p:cNvSpPr>
          <p:nvPr>
            <p:ph type="title"/>
          </p:nvPr>
        </p:nvSpPr>
        <p:spPr/>
        <p:txBody>
          <a:bodyPr/>
          <a:lstStyle/>
          <a:p>
            <a:r>
              <a:rPr lang="en-GB" altLang="en-US"/>
              <a:t>Hoodies can be Goodies</a:t>
            </a:r>
          </a:p>
        </p:txBody>
      </p:sp>
      <p:sp>
        <p:nvSpPr>
          <p:cNvPr id="19459" name="Content Placeholder 2">
            <a:extLst>
              <a:ext uri="{FF2B5EF4-FFF2-40B4-BE49-F238E27FC236}">
                <a16:creationId xmlns:a16="http://schemas.microsoft.com/office/drawing/2014/main" id="{6B05069A-19EC-4A40-9866-40F8D9011CCD}"/>
              </a:ext>
            </a:extLst>
          </p:cNvPr>
          <p:cNvSpPr>
            <a:spLocks noGrp="1" noChangeArrowheads="1"/>
          </p:cNvSpPr>
          <p:nvPr>
            <p:ph idx="1"/>
          </p:nvPr>
        </p:nvSpPr>
        <p:spPr>
          <a:xfrm>
            <a:off x="457200" y="1600201"/>
            <a:ext cx="8229600" cy="1252736"/>
          </a:xfrm>
        </p:spPr>
        <p:txBody>
          <a:bodyPr/>
          <a:lstStyle/>
          <a:p>
            <a:r>
              <a:rPr lang="en-US" altLang="en-US" dirty="0"/>
              <a:t>Watch the documentary and makes some outline notes of the issues raised. </a:t>
            </a:r>
          </a:p>
        </p:txBody>
      </p:sp>
      <p:pic>
        <p:nvPicPr>
          <p:cNvPr id="3" name="Picture 2" descr="A picture containing object, light, clock&#10;&#10;Description automatically generated">
            <a:hlinkClick r:id="rId2"/>
            <a:extLst>
              <a:ext uri="{FF2B5EF4-FFF2-40B4-BE49-F238E27FC236}">
                <a16:creationId xmlns:a16="http://schemas.microsoft.com/office/drawing/2014/main" id="{41BE7DB7-7915-42E4-862A-F92155401EE5}"/>
              </a:ext>
            </a:extLst>
          </p:cNvPr>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3650391" y="2834641"/>
            <a:ext cx="1843218" cy="1944216"/>
          </a:xfrm>
          <a:prstGeom prst="rect">
            <a:avLst/>
          </a:prstGeom>
        </p:spPr>
      </p:pic>
      <p:sp>
        <p:nvSpPr>
          <p:cNvPr id="2" name="TextBox 1">
            <a:extLst>
              <a:ext uri="{FF2B5EF4-FFF2-40B4-BE49-F238E27FC236}">
                <a16:creationId xmlns:a16="http://schemas.microsoft.com/office/drawing/2014/main" id="{7625C0AD-FF26-491F-A8F3-7FAED952BDFA}"/>
              </a:ext>
            </a:extLst>
          </p:cNvPr>
          <p:cNvSpPr txBox="1"/>
          <p:nvPr/>
        </p:nvSpPr>
        <p:spPr>
          <a:xfrm>
            <a:off x="1475656" y="4944576"/>
            <a:ext cx="6480720" cy="461665"/>
          </a:xfrm>
          <a:prstGeom prst="rect">
            <a:avLst/>
          </a:prstGeom>
          <a:noFill/>
        </p:spPr>
        <p:txBody>
          <a:bodyPr wrap="square" rtlCol="0">
            <a:spAutoFit/>
          </a:bodyPr>
          <a:lstStyle/>
          <a:p>
            <a:pPr algn="ctr"/>
            <a:r>
              <a:rPr lang="en-GB" sz="2400" i="1" dirty="0"/>
              <a:t>Discussion Forum</a:t>
            </a:r>
          </a:p>
        </p:txBody>
      </p:sp>
    </p:spTree>
    <p:extLst>
      <p:ext uri="{BB962C8B-B14F-4D97-AF65-F5344CB8AC3E}">
        <p14:creationId xmlns:p14="http://schemas.microsoft.com/office/powerpoint/2010/main" val="107824167"/>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19459">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3"/>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2"/>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9459" grpId="0" build="p"/>
      <p:bldP spid="2" grpId="0"/>
    </p:bldLst>
  </p:timing>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9B0AE7E-5B1B-4D21-8957-A4A6823B83B3}"/>
              </a:ext>
            </a:extLst>
          </p:cNvPr>
          <p:cNvSpPr>
            <a:spLocks noGrp="1"/>
          </p:cNvSpPr>
          <p:nvPr>
            <p:ph type="title"/>
          </p:nvPr>
        </p:nvSpPr>
        <p:spPr>
          <a:xfrm>
            <a:off x="457200" y="274638"/>
            <a:ext cx="8229600" cy="646331"/>
          </a:xfrm>
        </p:spPr>
        <p:txBody>
          <a:bodyPr>
            <a:normAutofit fontScale="90000"/>
          </a:bodyPr>
          <a:lstStyle/>
          <a:p>
            <a:r>
              <a:rPr lang="en-GB" b="1" dirty="0"/>
              <a:t>References</a:t>
            </a:r>
          </a:p>
        </p:txBody>
      </p:sp>
      <p:sp>
        <p:nvSpPr>
          <p:cNvPr id="3" name="TextBox 2">
            <a:extLst>
              <a:ext uri="{FF2B5EF4-FFF2-40B4-BE49-F238E27FC236}">
                <a16:creationId xmlns:a16="http://schemas.microsoft.com/office/drawing/2014/main" id="{07F0D067-B7A6-4163-87DC-56F9F364A130}"/>
              </a:ext>
            </a:extLst>
          </p:cNvPr>
          <p:cNvSpPr txBox="1"/>
          <p:nvPr/>
        </p:nvSpPr>
        <p:spPr>
          <a:xfrm>
            <a:off x="529208" y="1262295"/>
            <a:ext cx="7355160" cy="646331"/>
          </a:xfrm>
          <a:prstGeom prst="rect">
            <a:avLst/>
          </a:prstGeom>
          <a:noFill/>
        </p:spPr>
        <p:txBody>
          <a:bodyPr wrap="square" rtlCol="0">
            <a:spAutoFit/>
          </a:bodyPr>
          <a:lstStyle/>
          <a:p>
            <a:r>
              <a:rPr lang="en-GB" dirty="0"/>
              <a:t>Adams, G. R. &amp; </a:t>
            </a:r>
            <a:r>
              <a:rPr lang="en-GB" dirty="0" err="1"/>
              <a:t>Berzonsky</a:t>
            </a:r>
            <a:r>
              <a:rPr lang="en-GB" dirty="0"/>
              <a:t>. M. D. (Eds.) (2006) </a:t>
            </a:r>
            <a:r>
              <a:rPr lang="en-GB" i="1" dirty="0"/>
              <a:t>Blackwell Handbook of Adolescence</a:t>
            </a:r>
            <a:r>
              <a:rPr lang="en-GB" dirty="0"/>
              <a:t> Oxford: Blackwell Publishing</a:t>
            </a:r>
            <a:endParaRPr lang="en-GB" i="1" dirty="0"/>
          </a:p>
        </p:txBody>
      </p:sp>
      <p:sp>
        <p:nvSpPr>
          <p:cNvPr id="4" name="TextBox 3">
            <a:extLst>
              <a:ext uri="{FF2B5EF4-FFF2-40B4-BE49-F238E27FC236}">
                <a16:creationId xmlns:a16="http://schemas.microsoft.com/office/drawing/2014/main" id="{427C7DC5-3919-4E0E-938C-BDE89791E0F6}"/>
              </a:ext>
            </a:extLst>
          </p:cNvPr>
          <p:cNvSpPr txBox="1"/>
          <p:nvPr/>
        </p:nvSpPr>
        <p:spPr>
          <a:xfrm>
            <a:off x="519931" y="3276591"/>
            <a:ext cx="8461063" cy="1200329"/>
          </a:xfrm>
          <a:prstGeom prst="rect">
            <a:avLst/>
          </a:prstGeom>
          <a:noFill/>
        </p:spPr>
        <p:txBody>
          <a:bodyPr wrap="square" rtlCol="0">
            <a:spAutoFit/>
          </a:bodyPr>
          <a:lstStyle/>
          <a:p>
            <a:r>
              <a:rPr lang="en-GB" dirty="0"/>
              <a:t>Mitchell </a:t>
            </a:r>
            <a:r>
              <a:rPr lang="en-GB" i="1" dirty="0"/>
              <a:t>et al</a:t>
            </a:r>
            <a:r>
              <a:rPr lang="en-GB" dirty="0"/>
              <a:t> (2009) </a:t>
            </a:r>
            <a:r>
              <a:rPr lang="en-GB" i="1" dirty="0"/>
              <a:t>'It seems that we can only be interesting if we are smoking, snorting or stabbing’</a:t>
            </a:r>
            <a:r>
              <a:rPr lang="en-GB" dirty="0"/>
              <a:t> The Guardian Available at: </a:t>
            </a:r>
            <a:r>
              <a:rPr lang="en-GB" dirty="0">
                <a:hlinkClick r:id="rId2"/>
              </a:rPr>
              <a:t>https://www.theguardian.com/society/2009/apr/15/stereotypes-young-people</a:t>
            </a:r>
            <a:r>
              <a:rPr lang="en-GB" dirty="0"/>
              <a:t> [Accessed 09/20/2020]</a:t>
            </a:r>
            <a:endParaRPr lang="en-GB" i="1" dirty="0"/>
          </a:p>
        </p:txBody>
      </p:sp>
      <p:sp>
        <p:nvSpPr>
          <p:cNvPr id="5" name="TextBox 4">
            <a:extLst>
              <a:ext uri="{FF2B5EF4-FFF2-40B4-BE49-F238E27FC236}">
                <a16:creationId xmlns:a16="http://schemas.microsoft.com/office/drawing/2014/main" id="{347B00C2-C140-4CEE-AE63-385C18E95E05}"/>
              </a:ext>
            </a:extLst>
          </p:cNvPr>
          <p:cNvSpPr txBox="1"/>
          <p:nvPr/>
        </p:nvSpPr>
        <p:spPr>
          <a:xfrm>
            <a:off x="467435" y="1970799"/>
            <a:ext cx="7355160" cy="369332"/>
          </a:xfrm>
          <a:prstGeom prst="rect">
            <a:avLst/>
          </a:prstGeom>
          <a:noFill/>
        </p:spPr>
        <p:txBody>
          <a:bodyPr wrap="square" rtlCol="0">
            <a:spAutoFit/>
          </a:bodyPr>
          <a:lstStyle/>
          <a:p>
            <a:r>
              <a:rPr lang="en-GB" dirty="0"/>
              <a:t>Cohen, S. (1978) </a:t>
            </a:r>
            <a:r>
              <a:rPr lang="en-GB" i="1" dirty="0"/>
              <a:t>Folk Devils and Moral Panics, </a:t>
            </a:r>
            <a:r>
              <a:rPr lang="en-GB" dirty="0"/>
              <a:t>London: MacGibbon and Kee</a:t>
            </a:r>
          </a:p>
        </p:txBody>
      </p:sp>
      <p:sp>
        <p:nvSpPr>
          <p:cNvPr id="6" name="TextBox 5">
            <a:extLst>
              <a:ext uri="{FF2B5EF4-FFF2-40B4-BE49-F238E27FC236}">
                <a16:creationId xmlns:a16="http://schemas.microsoft.com/office/drawing/2014/main" id="{9B45CE73-3FA8-4444-A750-8C9A8FD08624}"/>
              </a:ext>
            </a:extLst>
          </p:cNvPr>
          <p:cNvSpPr txBox="1"/>
          <p:nvPr/>
        </p:nvSpPr>
        <p:spPr>
          <a:xfrm>
            <a:off x="501044" y="4653136"/>
            <a:ext cx="7355160" cy="646331"/>
          </a:xfrm>
          <a:prstGeom prst="rect">
            <a:avLst/>
          </a:prstGeom>
          <a:noFill/>
        </p:spPr>
        <p:txBody>
          <a:bodyPr wrap="square" rtlCol="0">
            <a:spAutoFit/>
          </a:bodyPr>
          <a:lstStyle/>
          <a:p>
            <a:r>
              <a:rPr lang="en-GB" dirty="0"/>
              <a:t>Phillips, L. (2008) </a:t>
            </a:r>
            <a:r>
              <a:rPr lang="en-GB" i="1" dirty="0"/>
              <a:t>Mischief: Hoodies Can Be Goodies</a:t>
            </a:r>
            <a:r>
              <a:rPr lang="en-GB" dirty="0"/>
              <a:t>  Available at: </a:t>
            </a:r>
            <a:r>
              <a:rPr lang="en-GB" dirty="0">
                <a:hlinkClick r:id="rId3"/>
              </a:rPr>
              <a:t>https://vimeo.com/189317752 </a:t>
            </a:r>
            <a:r>
              <a:rPr lang="en-GB" dirty="0"/>
              <a:t> [Accessed 09/20/2020]</a:t>
            </a:r>
            <a:endParaRPr lang="en-GB" i="1" dirty="0"/>
          </a:p>
        </p:txBody>
      </p:sp>
      <p:sp>
        <p:nvSpPr>
          <p:cNvPr id="8" name="TextBox 7">
            <a:extLst>
              <a:ext uri="{FF2B5EF4-FFF2-40B4-BE49-F238E27FC236}">
                <a16:creationId xmlns:a16="http://schemas.microsoft.com/office/drawing/2014/main" id="{B1DCBB58-7CC0-43BD-80A3-CE7DB0A5F9D1}"/>
              </a:ext>
            </a:extLst>
          </p:cNvPr>
          <p:cNvSpPr txBox="1"/>
          <p:nvPr/>
        </p:nvSpPr>
        <p:spPr>
          <a:xfrm>
            <a:off x="467544" y="2492896"/>
            <a:ext cx="8676565" cy="646331"/>
          </a:xfrm>
          <a:prstGeom prst="rect">
            <a:avLst/>
          </a:prstGeom>
          <a:noFill/>
        </p:spPr>
        <p:txBody>
          <a:bodyPr wrap="square" rtlCol="0">
            <a:spAutoFit/>
          </a:bodyPr>
          <a:lstStyle/>
          <a:p>
            <a:r>
              <a:rPr lang="en-GB" dirty="0"/>
              <a:t>Kar, S. &amp; Devi, R (2018) ‘Pro social tendency among adolescents: An exploratory study’ </a:t>
            </a:r>
            <a:r>
              <a:rPr lang="en-GB" i="1" dirty="0"/>
              <a:t>PEDAGOGIKA.SK</a:t>
            </a:r>
            <a:r>
              <a:rPr lang="en-GB" dirty="0"/>
              <a:t>, Vol. 9, </a:t>
            </a:r>
            <a:r>
              <a:rPr lang="en-GB" dirty="0" err="1"/>
              <a:t>Iss</a:t>
            </a:r>
            <a:r>
              <a:rPr lang="en-GB" dirty="0"/>
              <a:t>. 4, pp.196-205</a:t>
            </a:r>
          </a:p>
        </p:txBody>
      </p:sp>
    </p:spTree>
    <p:extLst>
      <p:ext uri="{BB962C8B-B14F-4D97-AF65-F5344CB8AC3E}">
        <p14:creationId xmlns:p14="http://schemas.microsoft.com/office/powerpoint/2010/main" val="2472706976"/>
      </p:ext>
    </p:extLst>
  </p:cSld>
  <p:clrMapOvr>
    <a:masterClrMapping/>
  </p:clrMapOvr>
</p:sld>
</file>

<file path=ppt/theme/theme1.xml><?xml version="1.0" encoding="utf-8"?>
<a:theme xmlns:a="http://schemas.openxmlformats.org/drawingml/2006/main" name="UWTSD PPT Templat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Template>UWTSD PPT Template</Template>
  <TotalTime>1572</TotalTime>
  <Words>925</Words>
  <Application>Microsoft Office PowerPoint</Application>
  <PresentationFormat>On-screen Show (4:3)</PresentationFormat>
  <Paragraphs>54</Paragraphs>
  <Slides>16</Slides>
  <Notes>0</Notes>
  <HiddenSlides>0</HiddenSlides>
  <MMClips>0</MMClips>
  <ScaleCrop>false</ScaleCrop>
  <HeadingPairs>
    <vt:vector size="6" baseType="variant">
      <vt:variant>
        <vt:lpstr>Fonts Used</vt:lpstr>
      </vt:variant>
      <vt:variant>
        <vt:i4>2</vt:i4>
      </vt:variant>
      <vt:variant>
        <vt:lpstr>Theme</vt:lpstr>
      </vt:variant>
      <vt:variant>
        <vt:i4>1</vt:i4>
      </vt:variant>
      <vt:variant>
        <vt:lpstr>Slide Titles</vt:lpstr>
      </vt:variant>
      <vt:variant>
        <vt:i4>16</vt:i4>
      </vt:variant>
    </vt:vector>
  </HeadingPairs>
  <TitlesOfParts>
    <vt:vector size="19" baseType="lpstr">
      <vt:lpstr>Arial</vt:lpstr>
      <vt:lpstr>Calibri</vt:lpstr>
      <vt:lpstr>UWTSD PPT Template</vt:lpstr>
      <vt:lpstr>SJSI6022 Individuals and Families: Living in a Contemporary World             Theme 7: Misrepresentations of Youth</vt:lpstr>
      <vt:lpstr>Recap of last session</vt:lpstr>
      <vt:lpstr>Activity 1</vt:lpstr>
      <vt:lpstr>PowerPoint Presentation</vt:lpstr>
      <vt:lpstr>Activity 2 </vt:lpstr>
      <vt:lpstr>Activity 2</vt:lpstr>
      <vt:lpstr>PowerPoint Presentation</vt:lpstr>
      <vt:lpstr>Youth and ‘moral panics’</vt:lpstr>
      <vt:lpstr>Youth and ‘moral panics’</vt:lpstr>
      <vt:lpstr>Youth and ‘moral panics’</vt:lpstr>
      <vt:lpstr>Youth and ‘moral panics’</vt:lpstr>
      <vt:lpstr>Youth and ‘moral panics’</vt:lpstr>
      <vt:lpstr>Youth and ‘moral panics’</vt:lpstr>
      <vt:lpstr>Youth and ‘moral panics’</vt:lpstr>
      <vt:lpstr>Hoodies can be Goodies</vt:lpstr>
      <vt:lpstr>References</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SJSI5021 Hot Topics Module Outline</dc:title>
  <dc:creator>Ken Dicks</dc:creator>
  <cp:lastModifiedBy>Ken Dicks</cp:lastModifiedBy>
  <cp:revision>114</cp:revision>
  <dcterms:created xsi:type="dcterms:W3CDTF">2016-09-29T11:33:04Z</dcterms:created>
  <dcterms:modified xsi:type="dcterms:W3CDTF">2020-03-26T10:46:00Z</dcterms:modified>
</cp:coreProperties>
</file>