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72" r:id="rId2"/>
    <p:sldId id="273" r:id="rId3"/>
    <p:sldId id="276" r:id="rId4"/>
    <p:sldId id="274" r:id="rId5"/>
    <p:sldId id="278" r:id="rId6"/>
    <p:sldId id="277" r:id="rId7"/>
    <p:sldId id="291" r:id="rId8"/>
    <p:sldId id="281" r:id="rId9"/>
    <p:sldId id="282" r:id="rId10"/>
    <p:sldId id="283" r:id="rId11"/>
    <p:sldId id="284" r:id="rId12"/>
    <p:sldId id="285" r:id="rId13"/>
    <p:sldId id="286" r:id="rId14"/>
    <p:sldId id="287" r:id="rId15"/>
    <p:sldId id="288" r:id="rId16"/>
    <p:sldId id="292" r:id="rId17"/>
    <p:sldId id="293" r:id="rId18"/>
  </p:sldIdLst>
  <p:sldSz cx="12188825"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5"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024"/>
        <p:guide pos="230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4143588" y="0"/>
            <a:ext cx="3169920" cy="480060"/>
          </a:xfrm>
          <a:prstGeom prst="rect">
            <a:avLst/>
          </a:prstGeom>
        </p:spPr>
        <p:txBody>
          <a:bodyPr vert="horz" lIns="91440" tIns="45720" rIns="91440" bIns="45720" rtlCol="0"/>
          <a:lstStyle>
            <a:lvl1pPr algn="r">
              <a:defRPr sz="1200"/>
            </a:lvl1pPr>
          </a:lstStyle>
          <a:p>
            <a:fld id="{128FCA9C-FF92-4024-BDEC-A6D3B663DC09}" type="datetimeFigureOut">
              <a:rPr lang="en-US"/>
              <a:t>4/16/2020</a:t>
            </a:fld>
            <a:endParaRPr dirty="0"/>
          </a:p>
        </p:txBody>
      </p:sp>
      <p:sp>
        <p:nvSpPr>
          <p:cNvPr id="4" name="Footer Placeholder 3"/>
          <p:cNvSpPr>
            <a:spLocks noGrp="1"/>
          </p:cNvSpPr>
          <p:nvPr>
            <p:ph type="ftr" sz="quarter" idx="2"/>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4143588" y="9119473"/>
            <a:ext cx="3169920" cy="480060"/>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4143588" y="0"/>
            <a:ext cx="3169920" cy="480060"/>
          </a:xfrm>
          <a:prstGeom prst="rect">
            <a:avLst/>
          </a:prstGeom>
        </p:spPr>
        <p:txBody>
          <a:bodyPr vert="horz" lIns="91440" tIns="45720" rIns="91440" bIns="45720" rtlCol="0"/>
          <a:lstStyle>
            <a:lvl1pPr algn="r">
              <a:defRPr sz="1200"/>
            </a:lvl1pPr>
          </a:lstStyle>
          <a:p>
            <a:fld id="{772AB877-E7B1-4681-847E-D0918612832B}" type="datetimeFigureOut">
              <a:rPr lang="en-US"/>
              <a:t>4/16/2020</a:t>
            </a:fld>
            <a:endParaRPr dirty="0"/>
          </a:p>
        </p:txBody>
      </p:sp>
      <p:sp>
        <p:nvSpPr>
          <p:cNvPr id="4" name="Slide Image Placeholder 3"/>
          <p:cNvSpPr>
            <a:spLocks noGrp="1" noRot="1" noChangeAspect="1"/>
          </p:cNvSpPr>
          <p:nvPr>
            <p:ph type="sldImg" idx="2"/>
          </p:nvPr>
        </p:nvSpPr>
        <p:spPr>
          <a:xfrm>
            <a:off x="458788" y="720725"/>
            <a:ext cx="6397625" cy="360045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731520" y="4560571"/>
            <a:ext cx="5852160" cy="432054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4143588" y="9119473"/>
            <a:ext cx="3169920" cy="480060"/>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4/16/2020</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4/16/2020</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4/16/2020</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4/16/2020</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4/16/2020</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4/16/2020</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4/16/2020</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4/16/2020</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4/16/2020</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4/16/2020</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4/16/2020</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JkZGWUUjdLg" TargetMode="External"/><Relationship Id="rId2" Type="http://schemas.openxmlformats.org/officeDocument/2006/relationships/hyperlink" Target="http://statwiki.kolobkreations.com/index.php?title=Confirmatory_Factor_Analysis" TargetMode="External"/><Relationship Id="rId1" Type="http://schemas.openxmlformats.org/officeDocument/2006/relationships/slideLayout" Target="../slideLayouts/slideLayout2.xml"/><Relationship Id="rId4" Type="http://schemas.openxmlformats.org/officeDocument/2006/relationships/hyperlink" Target="https://www.youtube.com/watch?v=BjvHeRSUuN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07 Confirmatory Factor Analysis</a:t>
            </a:r>
          </a:p>
        </p:txBody>
      </p:sp>
    </p:spTree>
    <p:extLst>
      <p:ext uri="{BB962C8B-B14F-4D97-AF65-F5344CB8AC3E}">
        <p14:creationId xmlns:p14="http://schemas.microsoft.com/office/powerpoint/2010/main" val="228324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756B-43A5-4C07-BACD-CE910589510D}"/>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4C4DBCEF-7CBE-44A8-85CF-3601EB093C45}"/>
              </a:ext>
            </a:extLst>
          </p:cNvPr>
          <p:cNvSpPr>
            <a:spLocks noGrp="1"/>
          </p:cNvSpPr>
          <p:nvPr>
            <p:ph idx="1"/>
          </p:nvPr>
        </p:nvSpPr>
        <p:spPr>
          <a:xfrm>
            <a:off x="1217614" y="1828800"/>
            <a:ext cx="4705612" cy="3184376"/>
          </a:xfrm>
        </p:spPr>
        <p:txBody>
          <a:bodyPr>
            <a:normAutofit/>
          </a:bodyPr>
          <a:lstStyle/>
          <a:p>
            <a:r>
              <a:rPr lang="en-HK" dirty="0"/>
              <a:t>A structural model is hypothesized in advance</a:t>
            </a:r>
          </a:p>
          <a:p>
            <a:r>
              <a:rPr lang="en-HK" dirty="0"/>
              <a:t>This model specifies:</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pPr lvl="1"/>
            <a:endParaRPr lang="en-GB" dirty="0"/>
          </a:p>
        </p:txBody>
      </p:sp>
      <p:grpSp>
        <p:nvGrpSpPr>
          <p:cNvPr id="4" name="Group 18">
            <a:extLst>
              <a:ext uri="{FF2B5EF4-FFF2-40B4-BE49-F238E27FC236}">
                <a16:creationId xmlns:a16="http://schemas.microsoft.com/office/drawing/2014/main" id="{D5CD8DB3-B43E-4F27-8681-681714E85B38}"/>
              </a:ext>
            </a:extLst>
          </p:cNvPr>
          <p:cNvGrpSpPr>
            <a:grpSpLocks/>
          </p:cNvGrpSpPr>
          <p:nvPr/>
        </p:nvGrpSpPr>
        <p:grpSpPr bwMode="auto">
          <a:xfrm>
            <a:off x="6094412" y="2051050"/>
            <a:ext cx="5148946" cy="2755900"/>
            <a:chOff x="125" y="3133"/>
            <a:chExt cx="3904" cy="1736"/>
          </a:xfrm>
        </p:grpSpPr>
        <p:sp>
          <p:nvSpPr>
            <p:cNvPr id="5" name="Rectangle 4">
              <a:extLst>
                <a:ext uri="{FF2B5EF4-FFF2-40B4-BE49-F238E27FC236}">
                  <a16:creationId xmlns:a16="http://schemas.microsoft.com/office/drawing/2014/main" id="{2FEADAE5-975B-42F5-AD6C-35D7D94D960A}"/>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6" name="Oval 5">
              <a:extLst>
                <a:ext uri="{FF2B5EF4-FFF2-40B4-BE49-F238E27FC236}">
                  <a16:creationId xmlns:a16="http://schemas.microsoft.com/office/drawing/2014/main" id="{EF8A568F-2DF4-4850-8656-6641EA8A7B2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7" name="Oval 6">
              <a:extLst>
                <a:ext uri="{FF2B5EF4-FFF2-40B4-BE49-F238E27FC236}">
                  <a16:creationId xmlns:a16="http://schemas.microsoft.com/office/drawing/2014/main" id="{0EA3335B-496B-494D-B3D9-5B019B81F592}"/>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Line 7">
              <a:extLst>
                <a:ext uri="{FF2B5EF4-FFF2-40B4-BE49-F238E27FC236}">
                  <a16:creationId xmlns:a16="http://schemas.microsoft.com/office/drawing/2014/main" id="{B847235E-1309-4F4D-BAC0-977459F821DC}"/>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 name="Line 9">
              <a:extLst>
                <a:ext uri="{FF2B5EF4-FFF2-40B4-BE49-F238E27FC236}">
                  <a16:creationId xmlns:a16="http://schemas.microsoft.com/office/drawing/2014/main" id="{2D87DF49-A0F3-4498-80AD-676D952D39BD}"/>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0">
              <a:extLst>
                <a:ext uri="{FF2B5EF4-FFF2-40B4-BE49-F238E27FC236}">
                  <a16:creationId xmlns:a16="http://schemas.microsoft.com/office/drawing/2014/main" id="{083AB341-38C7-4DE7-B246-14369F2D3381}"/>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Oval 12">
              <a:extLst>
                <a:ext uri="{FF2B5EF4-FFF2-40B4-BE49-F238E27FC236}">
                  <a16:creationId xmlns:a16="http://schemas.microsoft.com/office/drawing/2014/main" id="{CD0A7C24-86FB-425B-AEBE-3180BBA6CCE8}"/>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5" name="Rectangle 14">
              <a:extLst>
                <a:ext uri="{FF2B5EF4-FFF2-40B4-BE49-F238E27FC236}">
                  <a16:creationId xmlns:a16="http://schemas.microsoft.com/office/drawing/2014/main" id="{729F0346-165F-4E40-A9EA-93452F8E31D0}"/>
                </a:ext>
              </a:extLst>
            </p:cNvPr>
            <p:cNvSpPr>
              <a:spLocks noChangeArrowheads="1"/>
            </p:cNvSpPr>
            <p:nvPr/>
          </p:nvSpPr>
          <p:spPr bwMode="auto">
            <a:xfrm>
              <a:off x="462" y="3398"/>
              <a:ext cx="943"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Physical </a:t>
              </a:r>
            </a:p>
            <a:p>
              <a:pPr algn="ctr"/>
              <a:r>
                <a:rPr lang="en-US" altLang="en-US" sz="2000" dirty="0">
                  <a:latin typeface="+mn-lt"/>
                </a:rPr>
                <a:t>Health</a:t>
              </a:r>
            </a:p>
          </p:txBody>
        </p:sp>
        <p:sp>
          <p:nvSpPr>
            <p:cNvPr id="16" name="Rectangle 15">
              <a:extLst>
                <a:ext uri="{FF2B5EF4-FFF2-40B4-BE49-F238E27FC236}">
                  <a16:creationId xmlns:a16="http://schemas.microsoft.com/office/drawing/2014/main" id="{2A51A8D9-AFA5-41CF-BB43-C9183371285C}"/>
                </a:ext>
              </a:extLst>
            </p:cNvPr>
            <p:cNvSpPr>
              <a:spLocks noChangeArrowheads="1"/>
            </p:cNvSpPr>
            <p:nvPr/>
          </p:nvSpPr>
          <p:spPr bwMode="auto">
            <a:xfrm>
              <a:off x="1700" y="3318"/>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7" name="Rectangle 16">
              <a:extLst>
                <a:ext uri="{FF2B5EF4-FFF2-40B4-BE49-F238E27FC236}">
                  <a16:creationId xmlns:a16="http://schemas.microsoft.com/office/drawing/2014/main" id="{17DF65C4-3C65-4563-B0EC-4A7DF332BE1E}"/>
                </a:ext>
              </a:extLst>
            </p:cNvPr>
            <p:cNvSpPr>
              <a:spLocks noChangeArrowheads="1"/>
            </p:cNvSpPr>
            <p:nvPr/>
          </p:nvSpPr>
          <p:spPr bwMode="auto">
            <a:xfrm>
              <a:off x="2925" y="3320"/>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8" name="Line 17">
              <a:extLst>
                <a:ext uri="{FF2B5EF4-FFF2-40B4-BE49-F238E27FC236}">
                  <a16:creationId xmlns:a16="http://schemas.microsoft.com/office/drawing/2014/main" id="{CB1F5F46-48B2-48D6-BDDD-32ED3DF813EB}"/>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9" name="TextBox 18">
            <a:extLst>
              <a:ext uri="{FF2B5EF4-FFF2-40B4-BE49-F238E27FC236}">
                <a16:creationId xmlns:a16="http://schemas.microsoft.com/office/drawing/2014/main" id="{7D54D487-0295-49B6-9998-3533E46D44A0}"/>
              </a:ext>
            </a:extLst>
          </p:cNvPr>
          <p:cNvSpPr txBox="1"/>
          <p:nvPr/>
        </p:nvSpPr>
        <p:spPr>
          <a:xfrm>
            <a:off x="1582636" y="5176088"/>
            <a:ext cx="9073008" cy="1200329"/>
          </a:xfrm>
          <a:prstGeom prst="rect">
            <a:avLst/>
          </a:prstGeom>
          <a:noFill/>
        </p:spPr>
        <p:txBody>
          <a:bodyPr wrap="square" rtlCol="0">
            <a:spAutoFit/>
          </a:bodyPr>
          <a:lstStyle/>
          <a:p>
            <a:pPr>
              <a:lnSpc>
                <a:spcPct val="90000"/>
              </a:lnSpc>
            </a:pPr>
            <a:r>
              <a:rPr lang="en-HK" sz="2000" b="1" u="sng" dirty="0"/>
              <a:t>Physical Health</a:t>
            </a:r>
            <a:r>
              <a:rPr lang="en-HK" sz="2000" dirty="0"/>
              <a:t>	</a:t>
            </a:r>
            <a:r>
              <a:rPr lang="en-HK" sz="2000" b="1" u="sng" dirty="0"/>
              <a:t>Life Happiness</a:t>
            </a:r>
            <a:r>
              <a:rPr lang="en-HK" sz="2000" dirty="0"/>
              <a:t>		</a:t>
            </a:r>
            <a:r>
              <a:rPr lang="en-HK" sz="2000" b="1" u="sng" dirty="0"/>
              <a:t>Job Happiness</a:t>
            </a:r>
          </a:p>
          <a:p>
            <a:pPr>
              <a:lnSpc>
                <a:spcPct val="90000"/>
              </a:lnSpc>
            </a:pPr>
            <a:r>
              <a:rPr lang="en-HK" sz="2000" dirty="0" err="1"/>
              <a:t>BlPr</a:t>
            </a:r>
            <a:r>
              <a:rPr lang="en-HK" sz="2000" dirty="0"/>
              <a:t>: blood pressure	</a:t>
            </a:r>
            <a:r>
              <a:rPr lang="en-HK" sz="2000" dirty="0" err="1"/>
              <a:t>Lsat</a:t>
            </a:r>
            <a:r>
              <a:rPr lang="en-HK" sz="2000" dirty="0"/>
              <a:t>: Life satisfaction	</a:t>
            </a:r>
            <a:r>
              <a:rPr lang="en-HK" sz="2000" dirty="0" err="1"/>
              <a:t>Jsat</a:t>
            </a:r>
            <a:r>
              <a:rPr lang="en-HK" sz="2000" dirty="0"/>
              <a:t>: Job satisfaction</a:t>
            </a:r>
          </a:p>
          <a:p>
            <a:pPr>
              <a:lnSpc>
                <a:spcPct val="90000"/>
              </a:lnSpc>
            </a:pPr>
            <a:r>
              <a:rPr lang="en-HK" sz="2000" dirty="0"/>
              <a:t>Chol: cholesterol	</a:t>
            </a:r>
            <a:r>
              <a:rPr lang="en-HK" sz="2000" dirty="0" err="1"/>
              <a:t>LStr</a:t>
            </a:r>
            <a:r>
              <a:rPr lang="en-HK" sz="2000" dirty="0"/>
              <a:t>: life stress		</a:t>
            </a:r>
            <a:r>
              <a:rPr lang="en-HK" sz="2000" dirty="0" err="1"/>
              <a:t>JStr</a:t>
            </a:r>
            <a:r>
              <a:rPr lang="en-HK" sz="2000" dirty="0"/>
              <a:t>: Job stress</a:t>
            </a:r>
          </a:p>
          <a:p>
            <a:pPr>
              <a:lnSpc>
                <a:spcPct val="90000"/>
              </a:lnSpc>
            </a:pPr>
            <a:r>
              <a:rPr lang="en-HK" sz="2000" dirty="0" err="1"/>
              <a:t>BdWt</a:t>
            </a:r>
            <a:r>
              <a:rPr lang="en-HK" sz="2000" dirty="0"/>
              <a:t>: body weight</a:t>
            </a:r>
            <a:endParaRPr lang="en-GB" sz="2400" dirty="0"/>
          </a:p>
        </p:txBody>
      </p:sp>
      <p:cxnSp>
        <p:nvCxnSpPr>
          <p:cNvPr id="24" name="Straight Arrow Connector 23">
            <a:extLst>
              <a:ext uri="{FF2B5EF4-FFF2-40B4-BE49-F238E27FC236}">
                <a16:creationId xmlns:a16="http://schemas.microsoft.com/office/drawing/2014/main" id="{E44C5249-0DA7-428B-89FC-63CFEE79E9FE}"/>
              </a:ext>
            </a:extLst>
          </p:cNvPr>
          <p:cNvCxnSpPr>
            <a:stCxn id="6" idx="4"/>
          </p:cNvCxnSpPr>
          <p:nvPr/>
        </p:nvCxnSpPr>
        <p:spPr>
          <a:xfrm flipH="1">
            <a:off x="7174532" y="3409950"/>
            <a:ext cx="11262"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5E369EB-01D5-4C45-80FA-D3D52359B47B}"/>
              </a:ext>
            </a:extLst>
          </p:cNvPr>
          <p:cNvCxnSpPr>
            <a:stCxn id="10" idx="0"/>
          </p:cNvCxnSpPr>
          <p:nvPr/>
        </p:nvCxnSpPr>
        <p:spPr>
          <a:xfrm>
            <a:off x="8779671" y="3462338"/>
            <a:ext cx="555101"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9F992C9-F5A4-4C06-9412-6D8D3DFF04AC}"/>
              </a:ext>
            </a:extLst>
          </p:cNvPr>
          <p:cNvCxnSpPr>
            <a:stCxn id="13" idx="4"/>
          </p:cNvCxnSpPr>
          <p:nvPr/>
        </p:nvCxnSpPr>
        <p:spPr>
          <a:xfrm flipH="1">
            <a:off x="10126860" y="3424238"/>
            <a:ext cx="364072" cy="101287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38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A296D-0F38-43C3-9886-330A189BCA99}"/>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C1036F95-F7A9-49BD-89C7-3B11C92645D4}"/>
              </a:ext>
            </a:extLst>
          </p:cNvPr>
          <p:cNvSpPr>
            <a:spLocks noGrp="1"/>
          </p:cNvSpPr>
          <p:nvPr>
            <p:ph idx="1"/>
          </p:nvPr>
        </p:nvSpPr>
        <p:spPr/>
        <p:txBody>
          <a:bodyPr>
            <a:normAutofit/>
          </a:bodyPr>
          <a:lstStyle/>
          <a:p>
            <a:r>
              <a:rPr lang="en-HK" dirty="0"/>
              <a:t>Part of construct validation process (does the data conform to expectations regarding the underlying patterns?)</a:t>
            </a:r>
          </a:p>
          <a:p>
            <a:r>
              <a:rPr lang="en-HK" dirty="0"/>
              <a:t>Use SEM packages to perform CFA</a:t>
            </a:r>
          </a:p>
          <a:p>
            <a:r>
              <a:rPr lang="en-HK" dirty="0"/>
              <a:t>Begin with a correlation matrix and expected relationships</a:t>
            </a:r>
          </a:p>
          <a:p>
            <a:r>
              <a:rPr lang="en-HK" dirty="0"/>
              <a:t>Look at whether expected relationships can reproduce the correlation matrix well</a:t>
            </a:r>
          </a:p>
          <a:p>
            <a:r>
              <a:rPr lang="en-HK" dirty="0"/>
              <a:t>Tested with chi-square goodness of fit. If significant (p &lt; .05), data don’t fit expected structure. No confirmation.</a:t>
            </a:r>
          </a:p>
          <a:p>
            <a:r>
              <a:rPr lang="en-HK" dirty="0"/>
              <a:t>Alternative measures of fit available.</a:t>
            </a:r>
          </a:p>
          <a:p>
            <a:endParaRPr lang="en-GB" dirty="0"/>
          </a:p>
        </p:txBody>
      </p:sp>
    </p:spTree>
    <p:extLst>
      <p:ext uri="{BB962C8B-B14F-4D97-AF65-F5344CB8AC3E}">
        <p14:creationId xmlns:p14="http://schemas.microsoft.com/office/powerpoint/2010/main" val="2601969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B4C8-E9AE-41D8-ADCA-6E6BBFBE77CA}"/>
              </a:ext>
            </a:extLst>
          </p:cNvPr>
          <p:cNvSpPr>
            <a:spLocks noGrp="1"/>
          </p:cNvSpPr>
          <p:nvPr>
            <p:ph type="title"/>
          </p:nvPr>
        </p:nvSpPr>
        <p:spPr/>
        <p:txBody>
          <a:bodyPr/>
          <a:lstStyle/>
          <a:p>
            <a:r>
              <a:rPr lang="en-HK" dirty="0"/>
              <a:t>Estimation of a Factor Model</a:t>
            </a:r>
            <a:endParaRPr lang="en-GB" dirty="0"/>
          </a:p>
        </p:txBody>
      </p:sp>
      <p:sp>
        <p:nvSpPr>
          <p:cNvPr id="3" name="Content Placeholder 2">
            <a:extLst>
              <a:ext uri="{FF2B5EF4-FFF2-40B4-BE49-F238E27FC236}">
                <a16:creationId xmlns:a16="http://schemas.microsoft.com/office/drawing/2014/main" id="{D5D91D89-2B78-448C-AC69-0A7FFBD33F0E}"/>
              </a:ext>
            </a:extLst>
          </p:cNvPr>
          <p:cNvSpPr>
            <a:spLocks noGrp="1"/>
          </p:cNvSpPr>
          <p:nvPr>
            <p:ph idx="1"/>
          </p:nvPr>
        </p:nvSpPr>
        <p:spPr>
          <a:xfrm>
            <a:off x="1217614" y="1828800"/>
            <a:ext cx="5812902" cy="4343400"/>
          </a:xfrm>
        </p:spPr>
        <p:txBody>
          <a:bodyPr>
            <a:normAutofit fontScale="92500" lnSpcReduction="20000"/>
          </a:bodyPr>
          <a:lstStyle/>
          <a:p>
            <a:r>
              <a:rPr lang="en-HK" dirty="0"/>
              <a:t>Data is a sample correlation matrix</a:t>
            </a:r>
          </a:p>
          <a:p>
            <a:r>
              <a:rPr lang="en-HK" dirty="0"/>
              <a:t>The model is specified a priori:</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r>
              <a:rPr lang="en-HK" dirty="0"/>
              <a:t>Model parameters (factor loadings and error variances) are estimated so that the factor model generates a correlation matrix which is as close an approximation to the sample correlation matrix as possible. This is called the model implied correlation matrix.</a:t>
            </a:r>
          </a:p>
          <a:p>
            <a:endParaRPr lang="en-GB" dirty="0"/>
          </a:p>
        </p:txBody>
      </p:sp>
      <p:sp>
        <p:nvSpPr>
          <p:cNvPr id="4" name="TextBox 3">
            <a:extLst>
              <a:ext uri="{FF2B5EF4-FFF2-40B4-BE49-F238E27FC236}">
                <a16:creationId xmlns:a16="http://schemas.microsoft.com/office/drawing/2014/main" id="{56CC19EF-0E6B-45F6-92EC-CCA5633413B4}"/>
              </a:ext>
            </a:extLst>
          </p:cNvPr>
          <p:cNvSpPr txBox="1"/>
          <p:nvPr/>
        </p:nvSpPr>
        <p:spPr>
          <a:xfrm>
            <a:off x="6670476" y="148478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5" name="Group 18">
            <a:extLst>
              <a:ext uri="{FF2B5EF4-FFF2-40B4-BE49-F238E27FC236}">
                <a16:creationId xmlns:a16="http://schemas.microsoft.com/office/drawing/2014/main" id="{524E1203-3D69-492F-90CE-4CB0CBF1C613}"/>
              </a:ext>
            </a:extLst>
          </p:cNvPr>
          <p:cNvGrpSpPr>
            <a:grpSpLocks/>
          </p:cNvGrpSpPr>
          <p:nvPr/>
        </p:nvGrpSpPr>
        <p:grpSpPr bwMode="auto">
          <a:xfrm>
            <a:off x="6811470" y="4029617"/>
            <a:ext cx="5137076" cy="2755900"/>
            <a:chOff x="125" y="3133"/>
            <a:chExt cx="3895" cy="1736"/>
          </a:xfrm>
        </p:grpSpPr>
        <p:sp>
          <p:nvSpPr>
            <p:cNvPr id="6" name="Rectangle 4">
              <a:extLst>
                <a:ext uri="{FF2B5EF4-FFF2-40B4-BE49-F238E27FC236}">
                  <a16:creationId xmlns:a16="http://schemas.microsoft.com/office/drawing/2014/main" id="{37776305-CD6A-49D6-ACB7-D38FA4F34191}"/>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7" name="Oval 5">
              <a:extLst>
                <a:ext uri="{FF2B5EF4-FFF2-40B4-BE49-F238E27FC236}">
                  <a16:creationId xmlns:a16="http://schemas.microsoft.com/office/drawing/2014/main" id="{060B915D-013A-4D8C-983A-9EDAFADA565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Oval 6">
              <a:extLst>
                <a:ext uri="{FF2B5EF4-FFF2-40B4-BE49-F238E27FC236}">
                  <a16:creationId xmlns:a16="http://schemas.microsoft.com/office/drawing/2014/main" id="{012B2338-0AB7-4E53-B55F-E256AA21F833}"/>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9" name="Line 7">
              <a:extLst>
                <a:ext uri="{FF2B5EF4-FFF2-40B4-BE49-F238E27FC236}">
                  <a16:creationId xmlns:a16="http://schemas.microsoft.com/office/drawing/2014/main" id="{59F59B8E-70C1-4EC4-8E59-A1EFCEE86D12}"/>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9">
              <a:extLst>
                <a:ext uri="{FF2B5EF4-FFF2-40B4-BE49-F238E27FC236}">
                  <a16:creationId xmlns:a16="http://schemas.microsoft.com/office/drawing/2014/main" id="{6965BE32-7BB9-4893-9E0B-0EE85F096576}"/>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0">
              <a:extLst>
                <a:ext uri="{FF2B5EF4-FFF2-40B4-BE49-F238E27FC236}">
                  <a16:creationId xmlns:a16="http://schemas.microsoft.com/office/drawing/2014/main" id="{80536DF2-66AD-45C4-86C0-5EDE20A2E2C7}"/>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Oval 12">
              <a:extLst>
                <a:ext uri="{FF2B5EF4-FFF2-40B4-BE49-F238E27FC236}">
                  <a16:creationId xmlns:a16="http://schemas.microsoft.com/office/drawing/2014/main" id="{843089D6-8489-4D70-90DD-D1517986DFF2}"/>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9FB5F5E1-1232-4595-9A4F-DE1E2E1ACC2E}"/>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A3F67399-83F7-4414-9658-956E9DF1CCE4}"/>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8F7E07FC-6C3C-4C7F-B079-B2745F7311D8}"/>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B258D46C-6300-4472-ADC0-537DD35F1C4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21" name="Straight Arrow Connector 20">
            <a:extLst>
              <a:ext uri="{FF2B5EF4-FFF2-40B4-BE49-F238E27FC236}">
                <a16:creationId xmlns:a16="http://schemas.microsoft.com/office/drawing/2014/main" id="{BB6FC47F-AF86-4319-B4E0-65511F895350}"/>
              </a:ext>
            </a:extLst>
          </p:cNvPr>
          <p:cNvCxnSpPr>
            <a:stCxn id="7" idx="4"/>
          </p:cNvCxnSpPr>
          <p:nvPr/>
        </p:nvCxnSpPr>
        <p:spPr>
          <a:xfrm flipH="1">
            <a:off x="7822604" y="5388517"/>
            <a:ext cx="80248"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B5A1096-0C27-4123-9366-6977F8E25AE8}"/>
              </a:ext>
            </a:extLst>
          </p:cNvPr>
          <p:cNvCxnSpPr>
            <a:stCxn id="11" idx="0"/>
          </p:cNvCxnSpPr>
          <p:nvPr/>
        </p:nvCxnSpPr>
        <p:spPr>
          <a:xfrm>
            <a:off x="9496729" y="5440905"/>
            <a:ext cx="342099"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46B46F99-D2F3-4FB8-8F39-A5147DE3C544}"/>
              </a:ext>
            </a:extLst>
          </p:cNvPr>
          <p:cNvCxnSpPr>
            <a:stCxn id="14" idx="4"/>
          </p:cNvCxnSpPr>
          <p:nvPr/>
        </p:nvCxnSpPr>
        <p:spPr>
          <a:xfrm flipH="1">
            <a:off x="10901347" y="5402805"/>
            <a:ext cx="306642" cy="107632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0565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C6308C-0346-428C-8885-941BCADACC8C}"/>
              </a:ext>
            </a:extLst>
          </p:cNvPr>
          <p:cNvSpPr txBox="1"/>
          <p:nvPr/>
        </p:nvSpPr>
        <p:spPr>
          <a:xfrm>
            <a:off x="706327" y="40466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7" name="Group 18">
            <a:extLst>
              <a:ext uri="{FF2B5EF4-FFF2-40B4-BE49-F238E27FC236}">
                <a16:creationId xmlns:a16="http://schemas.microsoft.com/office/drawing/2014/main" id="{F427CED4-D1A0-4E25-B3F1-8C76FA8BD790}"/>
              </a:ext>
            </a:extLst>
          </p:cNvPr>
          <p:cNvGrpSpPr>
            <a:grpSpLocks/>
          </p:cNvGrpSpPr>
          <p:nvPr/>
        </p:nvGrpSpPr>
        <p:grpSpPr bwMode="auto">
          <a:xfrm>
            <a:off x="6598468" y="404664"/>
            <a:ext cx="5193788" cy="2755900"/>
            <a:chOff x="125" y="3133"/>
            <a:chExt cx="3938" cy="1736"/>
          </a:xfrm>
        </p:grpSpPr>
        <p:sp>
          <p:nvSpPr>
            <p:cNvPr id="8" name="Rectangle 4">
              <a:extLst>
                <a:ext uri="{FF2B5EF4-FFF2-40B4-BE49-F238E27FC236}">
                  <a16:creationId xmlns:a16="http://schemas.microsoft.com/office/drawing/2014/main" id="{1EA94F0F-0C24-4557-B093-9926F760F19B}"/>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9" name="Oval 5">
              <a:extLst>
                <a:ext uri="{FF2B5EF4-FFF2-40B4-BE49-F238E27FC236}">
                  <a16:creationId xmlns:a16="http://schemas.microsoft.com/office/drawing/2014/main" id="{FB2DF5E6-3E26-4332-853F-EE8642282BC1}"/>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0" name="Oval 6">
              <a:extLst>
                <a:ext uri="{FF2B5EF4-FFF2-40B4-BE49-F238E27FC236}">
                  <a16:creationId xmlns:a16="http://schemas.microsoft.com/office/drawing/2014/main" id="{38B207A7-3555-44CA-B70C-27A4C4114430}"/>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Line 7">
              <a:extLst>
                <a:ext uri="{FF2B5EF4-FFF2-40B4-BE49-F238E27FC236}">
                  <a16:creationId xmlns:a16="http://schemas.microsoft.com/office/drawing/2014/main" id="{1FB6B1DE-5A35-4DB1-A1E9-271BF9C910AE}"/>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492B509B-C40E-4640-83ED-5E324506F321}"/>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14C101BE-9296-4AA3-859E-DDCD83EFA66B}"/>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 name="Oval 12">
              <a:extLst>
                <a:ext uri="{FF2B5EF4-FFF2-40B4-BE49-F238E27FC236}">
                  <a16:creationId xmlns:a16="http://schemas.microsoft.com/office/drawing/2014/main" id="{DCC2A8A2-AD05-4E3F-8558-7F3EAC3EFDF3}"/>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8" name="Rectangle 14">
              <a:extLst>
                <a:ext uri="{FF2B5EF4-FFF2-40B4-BE49-F238E27FC236}">
                  <a16:creationId xmlns:a16="http://schemas.microsoft.com/office/drawing/2014/main" id="{5A21D802-1089-465D-9BC9-183A522FFE76}"/>
                </a:ext>
              </a:extLst>
            </p:cNvPr>
            <p:cNvSpPr>
              <a:spLocks noChangeArrowheads="1"/>
            </p:cNvSpPr>
            <p:nvPr/>
          </p:nvSpPr>
          <p:spPr bwMode="auto">
            <a:xfrm>
              <a:off x="462" y="3398"/>
              <a:ext cx="97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 </a:t>
              </a:r>
              <a:r>
                <a:rPr lang="en-US" altLang="en-US" sz="2000" dirty="0" err="1">
                  <a:latin typeface="+mn-lt"/>
                </a:rPr>
                <a:t>Hlth</a:t>
              </a:r>
              <a:endParaRPr lang="en-US" altLang="en-US" sz="2000" dirty="0">
                <a:latin typeface="+mn-lt"/>
              </a:endParaRPr>
            </a:p>
          </p:txBody>
        </p:sp>
        <p:sp>
          <p:nvSpPr>
            <p:cNvPr id="19" name="Rectangle 15">
              <a:extLst>
                <a:ext uri="{FF2B5EF4-FFF2-40B4-BE49-F238E27FC236}">
                  <a16:creationId xmlns:a16="http://schemas.microsoft.com/office/drawing/2014/main" id="{F0F0CBA9-E6B4-4F5C-8026-3C96CE82385C}"/>
                </a:ext>
              </a:extLst>
            </p:cNvPr>
            <p:cNvSpPr>
              <a:spLocks noChangeArrowheads="1"/>
            </p:cNvSpPr>
            <p:nvPr/>
          </p:nvSpPr>
          <p:spPr bwMode="auto">
            <a:xfrm>
              <a:off x="1680" y="3427"/>
              <a:ext cx="1102"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400" b="1" dirty="0">
                  <a:solidFill>
                    <a:srgbClr val="FFFF00"/>
                  </a:solidFill>
                  <a:latin typeface="Arial" panose="020B0604020202020204" pitchFamily="34" charset="0"/>
                </a:rPr>
                <a:t> </a:t>
              </a:r>
              <a:r>
                <a:rPr lang="en-US" altLang="en-US" sz="2000" dirty="0">
                  <a:latin typeface="+mn-lt"/>
                </a:rPr>
                <a:t>Life </a:t>
              </a:r>
              <a:r>
                <a:rPr lang="en-US" altLang="en-US" sz="2000" dirty="0" err="1">
                  <a:latin typeface="+mn-lt"/>
                </a:rPr>
                <a:t>Happ</a:t>
              </a:r>
              <a:endParaRPr lang="en-US" altLang="en-US" sz="2400" dirty="0">
                <a:latin typeface="+mn-lt"/>
              </a:endParaRPr>
            </a:p>
          </p:txBody>
        </p:sp>
        <p:sp>
          <p:nvSpPr>
            <p:cNvPr id="20" name="Rectangle 16">
              <a:extLst>
                <a:ext uri="{FF2B5EF4-FFF2-40B4-BE49-F238E27FC236}">
                  <a16:creationId xmlns:a16="http://schemas.microsoft.com/office/drawing/2014/main" id="{BA975AB2-CD3C-4540-B793-0C533503A436}"/>
                </a:ext>
              </a:extLst>
            </p:cNvPr>
            <p:cNvSpPr>
              <a:spLocks noChangeArrowheads="1"/>
            </p:cNvSpPr>
            <p:nvPr/>
          </p:nvSpPr>
          <p:spPr bwMode="auto">
            <a:xfrm>
              <a:off x="2987" y="3418"/>
              <a:ext cx="107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Job </a:t>
              </a:r>
              <a:r>
                <a:rPr lang="en-US" altLang="en-US" sz="2000" dirty="0" err="1">
                  <a:latin typeface="+mn-lt"/>
                </a:rPr>
                <a:t>Happ</a:t>
              </a:r>
              <a:endParaRPr lang="en-US" altLang="en-US" sz="2000" dirty="0">
                <a:latin typeface="+mn-lt"/>
              </a:endParaRPr>
            </a:p>
          </p:txBody>
        </p:sp>
        <p:sp>
          <p:nvSpPr>
            <p:cNvPr id="21" name="Line 17">
              <a:extLst>
                <a:ext uri="{FF2B5EF4-FFF2-40B4-BE49-F238E27FC236}">
                  <a16:creationId xmlns:a16="http://schemas.microsoft.com/office/drawing/2014/main" id="{59D636BC-0DAD-408D-9785-2E729BCAD875}"/>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2" name="TextBox 21">
            <a:extLst>
              <a:ext uri="{FF2B5EF4-FFF2-40B4-BE49-F238E27FC236}">
                <a16:creationId xmlns:a16="http://schemas.microsoft.com/office/drawing/2014/main" id="{E830522B-3230-49EC-AB2D-5013DFCFA513}"/>
              </a:ext>
            </a:extLst>
          </p:cNvPr>
          <p:cNvSpPr txBox="1"/>
          <p:nvPr/>
        </p:nvSpPr>
        <p:spPr>
          <a:xfrm>
            <a:off x="693812" y="3356992"/>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Implied or fitted correlation matrix (2)</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-.17	 1.03</a:t>
            </a:r>
          </a:p>
          <a:p>
            <a:pPr>
              <a:tabLst>
                <a:tab pos="517525" algn="l"/>
                <a:tab pos="1203325" algn="l"/>
                <a:tab pos="1889125" algn="l"/>
                <a:tab pos="2574925" algn="l"/>
                <a:tab pos="3200400" algn="l"/>
                <a:tab pos="3886200" algn="l"/>
                <a:tab pos="4694238" algn="l"/>
                <a:tab pos="5380038" algn="l"/>
              </a:tabLst>
              <a:defRPr/>
            </a:pPr>
            <a:r>
              <a:rPr lang="en-US" altLang="en-US" dirty="0"/>
              <a:t>Chol  .65	 -.21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.18	 -.45	  .22	1.01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-.12	  .53	.14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-.23	  .80	 -.10 	-.36	-.04	1.02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.20	 -.24	  .04	.77 	.19	.34     1.04</a:t>
            </a:r>
          </a:p>
        </p:txBody>
      </p:sp>
      <p:sp>
        <p:nvSpPr>
          <p:cNvPr id="23" name="TextBox 22">
            <a:extLst>
              <a:ext uri="{FF2B5EF4-FFF2-40B4-BE49-F238E27FC236}">
                <a16:creationId xmlns:a16="http://schemas.microsoft.com/office/drawing/2014/main" id="{FD21D120-E323-4C15-84CD-66DB9776B4D0}"/>
              </a:ext>
            </a:extLst>
          </p:cNvPr>
          <p:cNvSpPr txBox="1"/>
          <p:nvPr/>
        </p:nvSpPr>
        <p:spPr>
          <a:xfrm>
            <a:off x="6348665" y="3356991"/>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Residuals (3)</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.01	 -.03</a:t>
            </a:r>
          </a:p>
          <a:p>
            <a:pPr>
              <a:tabLst>
                <a:tab pos="517525" algn="l"/>
                <a:tab pos="1203325" algn="l"/>
                <a:tab pos="1889125" algn="l"/>
                <a:tab pos="2574925" algn="l"/>
                <a:tab pos="3200400" algn="l"/>
                <a:tab pos="3886200" algn="l"/>
                <a:tab pos="4694238" algn="l"/>
                <a:tab pos="5380038" algn="l"/>
              </a:tabLst>
              <a:defRPr/>
            </a:pPr>
            <a:r>
              <a:rPr lang="en-US" altLang="en-US" dirty="0"/>
              <a:t>Chol  .00	  .04	  .00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-.03	  .00	  .00	-.01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.00	  .01	 -.01	.02	 .00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 02	  .05	 -.02 	.01	-.01	-.02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.01	  .03	 -.02	.02 	 .00	 .01    -.04</a:t>
            </a:r>
          </a:p>
        </p:txBody>
      </p:sp>
      <p:sp>
        <p:nvSpPr>
          <p:cNvPr id="2" name="TextBox 1">
            <a:extLst>
              <a:ext uri="{FF2B5EF4-FFF2-40B4-BE49-F238E27FC236}">
                <a16:creationId xmlns:a16="http://schemas.microsoft.com/office/drawing/2014/main" id="{D59B31C8-4D14-4B17-AF96-C0B49E34351D}"/>
              </a:ext>
            </a:extLst>
          </p:cNvPr>
          <p:cNvSpPr txBox="1"/>
          <p:nvPr/>
        </p:nvSpPr>
        <p:spPr>
          <a:xfrm>
            <a:off x="6321672" y="6020106"/>
            <a:ext cx="5597026" cy="840230"/>
          </a:xfrm>
          <a:prstGeom prst="rect">
            <a:avLst/>
          </a:prstGeom>
          <a:noFill/>
        </p:spPr>
        <p:txBody>
          <a:bodyPr wrap="square" rtlCol="0">
            <a:spAutoFit/>
          </a:bodyPr>
          <a:lstStyle/>
          <a:p>
            <a:pPr>
              <a:lnSpc>
                <a:spcPct val="90000"/>
              </a:lnSpc>
            </a:pPr>
            <a:r>
              <a:rPr lang="en-HK" b="1" dirty="0"/>
              <a:t>(1) – (2) = (3)</a:t>
            </a:r>
          </a:p>
          <a:p>
            <a:pPr>
              <a:lnSpc>
                <a:spcPct val="90000"/>
              </a:lnSpc>
            </a:pPr>
            <a:r>
              <a:rPr lang="en-HK" b="1" dirty="0"/>
              <a:t>The differences between the sample correlation matrix and the implied correlation matrix.</a:t>
            </a:r>
            <a:endParaRPr lang="en-GB" b="1" dirty="0"/>
          </a:p>
        </p:txBody>
      </p:sp>
      <p:cxnSp>
        <p:nvCxnSpPr>
          <p:cNvPr id="4" name="Straight Arrow Connector 3">
            <a:extLst>
              <a:ext uri="{FF2B5EF4-FFF2-40B4-BE49-F238E27FC236}">
                <a16:creationId xmlns:a16="http://schemas.microsoft.com/office/drawing/2014/main" id="{6E9D087B-49FA-4EB0-82DC-5B5CE2A4E988}"/>
              </a:ext>
            </a:extLst>
          </p:cNvPr>
          <p:cNvCxnSpPr>
            <a:stCxn id="9" idx="4"/>
          </p:cNvCxnSpPr>
          <p:nvPr/>
        </p:nvCxnSpPr>
        <p:spPr>
          <a:xfrm>
            <a:off x="7689850" y="1763564"/>
            <a:ext cx="132754" cy="101736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AB0C7F5-D7DC-49FF-85B9-D4A4539D7CD6}"/>
              </a:ext>
            </a:extLst>
          </p:cNvPr>
          <p:cNvCxnSpPr>
            <a:stCxn id="13" idx="0"/>
          </p:cNvCxnSpPr>
          <p:nvPr/>
        </p:nvCxnSpPr>
        <p:spPr>
          <a:xfrm>
            <a:off x="9283727" y="1815952"/>
            <a:ext cx="555101" cy="96497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513D267-152E-479D-B45D-2BAF0A60DD96}"/>
              </a:ext>
            </a:extLst>
          </p:cNvPr>
          <p:cNvCxnSpPr>
            <a:stCxn id="16" idx="4"/>
          </p:cNvCxnSpPr>
          <p:nvPr/>
        </p:nvCxnSpPr>
        <p:spPr>
          <a:xfrm flipH="1">
            <a:off x="10630916" y="1777852"/>
            <a:ext cx="364071" cy="103028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AAC3538-D4BA-4A81-AEE5-7CEF29CA2778}"/>
              </a:ext>
            </a:extLst>
          </p:cNvPr>
          <p:cNvSpPr txBox="1"/>
          <p:nvPr/>
        </p:nvSpPr>
        <p:spPr>
          <a:xfrm>
            <a:off x="189756" y="5973092"/>
            <a:ext cx="5904656" cy="867930"/>
          </a:xfrm>
          <a:prstGeom prst="rect">
            <a:avLst/>
          </a:prstGeom>
          <a:noFill/>
        </p:spPr>
        <p:txBody>
          <a:bodyPr wrap="square" rtlCol="0">
            <a:spAutoFit/>
          </a:bodyPr>
          <a:lstStyle/>
          <a:p>
            <a:pPr>
              <a:lnSpc>
                <a:spcPct val="90000"/>
              </a:lnSpc>
            </a:pPr>
            <a:r>
              <a:rPr lang="en-HK" sz="1400" b="1" dirty="0"/>
              <a:t>Estimation: The analysis uses an iterative procedure to minimize the differences between the sample correlation matrix and the estimated population correlation matrix. Discrepancy in fit is represented by the fitted residual matrix.</a:t>
            </a:r>
            <a:endParaRPr lang="en-GB" sz="2400" b="1" dirty="0"/>
          </a:p>
        </p:txBody>
      </p:sp>
    </p:spTree>
    <p:extLst>
      <p:ext uri="{BB962C8B-B14F-4D97-AF65-F5344CB8AC3E}">
        <p14:creationId xmlns:p14="http://schemas.microsoft.com/office/powerpoint/2010/main" val="382001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EF0B-4A54-49B3-86A0-5F07B88C1475}"/>
              </a:ext>
            </a:extLst>
          </p:cNvPr>
          <p:cNvSpPr>
            <a:spLocks noGrp="1"/>
          </p:cNvSpPr>
          <p:nvPr>
            <p:ph type="title"/>
          </p:nvPr>
        </p:nvSpPr>
        <p:spPr/>
        <p:txBody>
          <a:bodyPr>
            <a:normAutofit/>
          </a:bodyPr>
          <a:lstStyle/>
          <a:p>
            <a:r>
              <a:rPr lang="en-HK" dirty="0"/>
              <a:t>model fit</a:t>
            </a:r>
            <a:endParaRPr lang="en-GB" dirty="0"/>
          </a:p>
        </p:txBody>
      </p:sp>
      <p:sp>
        <p:nvSpPr>
          <p:cNvPr id="3" name="Content Placeholder 2">
            <a:extLst>
              <a:ext uri="{FF2B5EF4-FFF2-40B4-BE49-F238E27FC236}">
                <a16:creationId xmlns:a16="http://schemas.microsoft.com/office/drawing/2014/main" id="{DF43FB4E-D5D6-4123-9213-F9FCA871FF9D}"/>
              </a:ext>
            </a:extLst>
          </p:cNvPr>
          <p:cNvSpPr>
            <a:spLocks noGrp="1"/>
          </p:cNvSpPr>
          <p:nvPr>
            <p:ph idx="1"/>
          </p:nvPr>
        </p:nvSpPr>
        <p:spPr/>
        <p:txBody>
          <a:bodyPr>
            <a:normAutofit fontScale="92500" lnSpcReduction="10000"/>
          </a:bodyPr>
          <a:lstStyle/>
          <a:p>
            <a:r>
              <a:rPr lang="en-HK" dirty="0"/>
              <a:t>The goodness-of-fit of confirmatory factor analysis models can be evaluated (not possible or exploratory factor analysis)</a:t>
            </a:r>
          </a:p>
          <a:p>
            <a:r>
              <a:rPr lang="en-HK" dirty="0"/>
              <a:t>Assess overall model fit with chi-square test</a:t>
            </a:r>
          </a:p>
          <a:p>
            <a:pPr lvl="1"/>
            <a:r>
              <a:rPr lang="en-HK" dirty="0">
                <a:solidFill>
                  <a:srgbClr val="FF0000"/>
                </a:solidFill>
              </a:rPr>
              <a:t>H</a:t>
            </a:r>
            <a:r>
              <a:rPr lang="en-HK" baseline="-25000" dirty="0">
                <a:solidFill>
                  <a:srgbClr val="FF0000"/>
                </a:solidFill>
              </a:rPr>
              <a:t>0</a:t>
            </a:r>
            <a:r>
              <a:rPr lang="en-HK" dirty="0">
                <a:solidFill>
                  <a:srgbClr val="FF0000"/>
                </a:solidFill>
              </a:rPr>
              <a:t> = population covariance matrix = covariance matrix based on the parameters defining the model</a:t>
            </a:r>
          </a:p>
          <a:p>
            <a:pPr lvl="1"/>
            <a:r>
              <a:rPr lang="en-HK" dirty="0"/>
              <a:t>H</a:t>
            </a:r>
            <a:r>
              <a:rPr lang="en-HK" baseline="-25000" dirty="0"/>
              <a:t>1</a:t>
            </a:r>
            <a:r>
              <a:rPr lang="en-HK" dirty="0"/>
              <a:t> = population covariance matrix </a:t>
            </a:r>
            <a:r>
              <a:rPr lang="en-HK" b="1" dirty="0">
                <a:solidFill>
                  <a:srgbClr val="FF0000"/>
                </a:solidFill>
              </a:rPr>
              <a:t>≠</a:t>
            </a:r>
            <a:r>
              <a:rPr lang="en-HK" dirty="0"/>
              <a:t> covariance matrix based on the parameters defining the model</a:t>
            </a:r>
          </a:p>
          <a:p>
            <a:pPr lvl="1"/>
            <a:r>
              <a:rPr lang="en-HK" dirty="0"/>
              <a:t>The null hypothesis is simply that the hypothesized model fit the data</a:t>
            </a:r>
          </a:p>
          <a:p>
            <a:pPr lvl="1"/>
            <a:r>
              <a:rPr lang="en-HK" dirty="0"/>
              <a:t>If the null hypothesis is not rejected (p &gt; .05), an acceptable model fit can be concluded.</a:t>
            </a:r>
          </a:p>
          <a:p>
            <a:r>
              <a:rPr lang="en-HK" dirty="0"/>
              <a:t>Note: The chi-square test is sensitive to sample size and the number of indicator variables, which means that for large samples even very small differences may be statistically significant.</a:t>
            </a:r>
            <a:endParaRPr lang="en-GB" dirty="0"/>
          </a:p>
        </p:txBody>
      </p:sp>
    </p:spTree>
    <p:extLst>
      <p:ext uri="{BB962C8B-B14F-4D97-AF65-F5344CB8AC3E}">
        <p14:creationId xmlns:p14="http://schemas.microsoft.com/office/powerpoint/2010/main" val="246596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10AD1-B052-43E2-B143-AFB58961BE4D}"/>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87731A94-2F26-441A-AE60-5F1C1E999249}"/>
              </a:ext>
            </a:extLst>
          </p:cNvPr>
          <p:cNvGraphicFramePr>
            <a:graphicFrameLocks noGrp="1"/>
          </p:cNvGraphicFramePr>
          <p:nvPr>
            <p:extLst>
              <p:ext uri="{D42A27DB-BD31-4B8C-83A1-F6EECF244321}">
                <p14:modId xmlns:p14="http://schemas.microsoft.com/office/powerpoint/2010/main" val="3652880215"/>
              </p:ext>
            </p:extLst>
          </p:nvPr>
        </p:nvGraphicFramePr>
        <p:xfrm>
          <a:off x="1217614" y="1828801"/>
          <a:ext cx="9753599" cy="4343398"/>
        </p:xfrm>
        <a:graphic>
          <a:graphicData uri="http://schemas.openxmlformats.org/drawingml/2006/table">
            <a:tbl>
              <a:tblPr firstRow="1" firstCol="1" bandRow="1">
                <a:tableStyleId>{073A0DAA-6AF3-43AB-8588-CEC1D06C72B9}</a:tableStyleId>
              </a:tblPr>
              <a:tblGrid>
                <a:gridCol w="1066800">
                  <a:extLst>
                    <a:ext uri="{9D8B030D-6E8A-4147-A177-3AD203B41FA5}">
                      <a16:colId xmlns:a16="http://schemas.microsoft.com/office/drawing/2014/main" val="3834769035"/>
                    </a:ext>
                  </a:extLst>
                </a:gridCol>
                <a:gridCol w="1993900">
                  <a:extLst>
                    <a:ext uri="{9D8B030D-6E8A-4147-A177-3AD203B41FA5}">
                      <a16:colId xmlns:a16="http://schemas.microsoft.com/office/drawing/2014/main" val="4095643332"/>
                    </a:ext>
                  </a:extLst>
                </a:gridCol>
                <a:gridCol w="5219699">
                  <a:extLst>
                    <a:ext uri="{9D8B030D-6E8A-4147-A177-3AD203B41FA5}">
                      <a16:colId xmlns:a16="http://schemas.microsoft.com/office/drawing/2014/main" val="3972498267"/>
                    </a:ext>
                  </a:extLst>
                </a:gridCol>
                <a:gridCol w="1473200">
                  <a:extLst>
                    <a:ext uri="{9D8B030D-6E8A-4147-A177-3AD203B41FA5}">
                      <a16:colId xmlns:a16="http://schemas.microsoft.com/office/drawing/2014/main" val="2630506217"/>
                    </a:ext>
                  </a:extLst>
                </a:gridCol>
              </a:tblGrid>
              <a:tr h="459292">
                <a:tc>
                  <a:txBody>
                    <a:bodyPr/>
                    <a:lstStyle/>
                    <a:p>
                      <a:pPr>
                        <a:lnSpc>
                          <a:spcPct val="106000"/>
                        </a:lnSpc>
                        <a:spcAft>
                          <a:spcPts val="0"/>
                        </a:spcAft>
                      </a:pPr>
                      <a:r>
                        <a:rPr lang="en-GB" sz="1400" kern="1200">
                          <a:effectLst/>
                        </a:rPr>
                        <a:t>Measure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Name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Description</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Cut-off for good fit</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2487568368"/>
                  </a:ext>
                </a:extLst>
              </a:tr>
              <a:tr h="1036049">
                <a:tc>
                  <a:txBody>
                    <a:bodyPr/>
                    <a:lstStyle/>
                    <a:p>
                      <a:pPr>
                        <a:lnSpc>
                          <a:spcPct val="106000"/>
                        </a:lnSpc>
                        <a:spcAft>
                          <a:spcPts val="0"/>
                        </a:spcAft>
                      </a:pPr>
                      <a:r>
                        <a:rPr lang="en-GB" sz="1600" kern="1200">
                          <a:effectLst/>
                        </a:rPr>
                        <a:t>Χ</a:t>
                      </a:r>
                      <a:r>
                        <a:rPr lang="en-GB" sz="1600" kern="1200" baseline="30000">
                          <a:effectLst/>
                        </a:rPr>
                        <a:t>2</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Model Chi-</a:t>
                      </a:r>
                      <a:endParaRPr lang="en-GB" sz="1000">
                        <a:effectLst/>
                      </a:endParaRPr>
                    </a:p>
                    <a:p>
                      <a:pPr>
                        <a:lnSpc>
                          <a:spcPct val="106000"/>
                        </a:lnSpc>
                        <a:spcAft>
                          <a:spcPts val="0"/>
                        </a:spcAft>
                      </a:pPr>
                      <a:r>
                        <a:rPr lang="en-GB" sz="1600" kern="1200">
                          <a:effectLst/>
                        </a:rPr>
                        <a:t>Square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Assess overall fit and the discrepancy between the sample and fitted covariance matrices. Sensitive to sample size.</a:t>
                      </a:r>
                      <a:endParaRPr lang="en-GB" sz="1000">
                        <a:effectLst/>
                      </a:endParaRPr>
                    </a:p>
                    <a:p>
                      <a:pPr>
                        <a:lnSpc>
                          <a:spcPct val="106000"/>
                        </a:lnSpc>
                        <a:spcAft>
                          <a:spcPts val="0"/>
                        </a:spcAft>
                      </a:pPr>
                      <a:r>
                        <a:rPr lang="en-GB" sz="1600" kern="1200">
                          <a:effectLst/>
                        </a:rPr>
                        <a:t>H0: The model fits perfectly.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p-value&gt;</a:t>
                      </a:r>
                      <a:endParaRPr lang="en-GB" sz="1000">
                        <a:effectLst/>
                      </a:endParaRPr>
                    </a:p>
                    <a:p>
                      <a:pPr>
                        <a:lnSpc>
                          <a:spcPct val="106000"/>
                        </a:lnSpc>
                        <a:spcAft>
                          <a:spcPts val="0"/>
                        </a:spcAft>
                      </a:pPr>
                      <a:r>
                        <a:rPr lang="en-GB" sz="1600" kern="1200">
                          <a:effectLst/>
                        </a:rPr>
                        <a:t>0.05</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1299557959"/>
                  </a:ext>
                </a:extLst>
              </a:tr>
              <a:tr h="775958">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Chi-square /degree of freedom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 ratio of 5 to 1 was “a useful rule of thumb” (Jackson et al., 1993, p. 755).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&lt; 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884084116"/>
                  </a:ext>
                </a:extLst>
              </a:tr>
              <a:tr h="775958">
                <a:tc>
                  <a:txBody>
                    <a:bodyPr/>
                    <a:lstStyle/>
                    <a:p>
                      <a:pPr>
                        <a:lnSpc>
                          <a:spcPct val="106000"/>
                        </a:lnSpc>
                        <a:spcAft>
                          <a:spcPts val="0"/>
                        </a:spcAft>
                      </a:pPr>
                      <a:r>
                        <a:rPr lang="en-GB" sz="1600" kern="1200">
                          <a:effectLst/>
                        </a:rPr>
                        <a:t>GFI</a:t>
                      </a:r>
                      <a:endParaRPr lang="en-GB" sz="1000">
                        <a:effectLst/>
                      </a:endParaRPr>
                    </a:p>
                    <a:p>
                      <a:pPr>
                        <a:lnSpc>
                          <a:spcPct val="106000"/>
                        </a:lnSpc>
                        <a:spcAft>
                          <a:spcPts val="0"/>
                        </a:spcAft>
                      </a:pPr>
                      <a:r>
                        <a:rPr lang="en-GB" sz="1600" kern="1200">
                          <a:effectLst/>
                        </a:rPr>
                        <a:t>AGFI</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Goodness of Fit</a:t>
                      </a:r>
                      <a:endParaRPr lang="en-GB" sz="1000">
                        <a:effectLst/>
                      </a:endParaRPr>
                    </a:p>
                    <a:p>
                      <a:pPr>
                        <a:lnSpc>
                          <a:spcPct val="106000"/>
                        </a:lnSpc>
                        <a:spcAft>
                          <a:spcPts val="0"/>
                        </a:spcAft>
                      </a:pPr>
                      <a:r>
                        <a:rPr lang="en-GB" sz="1600" kern="1200">
                          <a:effectLst/>
                        </a:rPr>
                        <a:t>Adjusted GFI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is the proportion of variance accounted</a:t>
                      </a:r>
                      <a:endParaRPr lang="en-GB" sz="1000">
                        <a:effectLst/>
                      </a:endParaRPr>
                    </a:p>
                    <a:p>
                      <a:pPr>
                        <a:lnSpc>
                          <a:spcPct val="106000"/>
                        </a:lnSpc>
                        <a:spcAft>
                          <a:spcPts val="0"/>
                        </a:spcAft>
                      </a:pPr>
                      <a:r>
                        <a:rPr lang="en-GB" sz="1600" kern="1200">
                          <a:effectLst/>
                        </a:rPr>
                        <a:t>for by the estimated population covariance.</a:t>
                      </a:r>
                      <a:endParaRPr lang="en-GB" sz="1000">
                        <a:effectLst/>
                      </a:endParaRPr>
                    </a:p>
                    <a:p>
                      <a:pPr>
                        <a:lnSpc>
                          <a:spcPct val="106000"/>
                        </a:lnSpc>
                        <a:spcAft>
                          <a:spcPts val="0"/>
                        </a:spcAft>
                      </a:pPr>
                      <a:r>
                        <a:rPr lang="en-GB" sz="1600" kern="1200">
                          <a:effectLst/>
                        </a:rPr>
                        <a:t>Analogous to R2. AGFI favours parsimony.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 0.95</a:t>
                      </a:r>
                      <a:endParaRPr lang="en-GB" sz="1000">
                        <a:effectLst/>
                      </a:endParaRPr>
                    </a:p>
                    <a:p>
                      <a:pPr>
                        <a:lnSpc>
                          <a:spcPct val="106000"/>
                        </a:lnSpc>
                        <a:spcAft>
                          <a:spcPts val="0"/>
                        </a:spcAft>
                      </a:pPr>
                      <a:r>
                        <a:rPr lang="en-GB" sz="1600" kern="1200">
                          <a:effectLst/>
                        </a:rPr>
                        <a:t>AGFI ≥0.90</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64423780"/>
                  </a:ext>
                </a:extLst>
              </a:tr>
              <a:tr h="1296141">
                <a:tc>
                  <a:txBody>
                    <a:bodyPr/>
                    <a:lstStyle/>
                    <a:p>
                      <a:pPr>
                        <a:lnSpc>
                          <a:spcPct val="106000"/>
                        </a:lnSpc>
                        <a:spcAft>
                          <a:spcPts val="0"/>
                        </a:spcAft>
                      </a:pPr>
                      <a:r>
                        <a:rPr lang="en-GB" sz="1600" kern="1200">
                          <a:effectLst/>
                        </a:rPr>
                        <a:t>(N)NFI</a:t>
                      </a:r>
                      <a:endParaRPr lang="en-GB" sz="1000">
                        <a:effectLst/>
                      </a:endParaRPr>
                    </a:p>
                    <a:p>
                      <a:pPr>
                        <a:lnSpc>
                          <a:spcPct val="106000"/>
                        </a:lnSpc>
                        <a:spcAft>
                          <a:spcPts val="0"/>
                        </a:spcAft>
                      </a:pPr>
                      <a:r>
                        <a:rPr lang="en-GB" sz="1600" kern="1200">
                          <a:effectLst/>
                        </a:rPr>
                        <a:t>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(Non) Normed-</a:t>
                      </a:r>
                      <a:endParaRPr lang="en-GB" sz="1000">
                        <a:effectLst/>
                      </a:endParaRPr>
                    </a:p>
                    <a:p>
                      <a:pPr>
                        <a:lnSpc>
                          <a:spcPct val="106000"/>
                        </a:lnSpc>
                        <a:spcAft>
                          <a:spcPts val="0"/>
                        </a:spcAft>
                      </a:pPr>
                      <a:r>
                        <a:rPr lang="en-GB" sz="1600" kern="1200">
                          <a:effectLst/>
                        </a:rPr>
                        <a:t>Fit Index</a:t>
                      </a:r>
                      <a:endParaRPr lang="en-GB" sz="1000">
                        <a:effectLst/>
                      </a:endParaRPr>
                    </a:p>
                    <a:p>
                      <a:pPr>
                        <a:lnSpc>
                          <a:spcPct val="106000"/>
                        </a:lnSpc>
                        <a:spcAft>
                          <a:spcPts val="0"/>
                        </a:spcAft>
                      </a:pPr>
                      <a:r>
                        <a:rPr lang="en-GB" sz="1600" kern="1200">
                          <a:effectLst/>
                        </a:rPr>
                        <a:t>Tucker Lewis</a:t>
                      </a:r>
                      <a:endParaRPr lang="en-GB" sz="1000">
                        <a:effectLst/>
                      </a:endParaRPr>
                    </a:p>
                    <a:p>
                      <a:pPr>
                        <a:lnSpc>
                          <a:spcPct val="106000"/>
                        </a:lnSpc>
                        <a:spcAft>
                          <a:spcPts val="0"/>
                        </a:spcAft>
                      </a:pPr>
                      <a:r>
                        <a:rPr lang="en-GB" sz="1600" kern="1200">
                          <a:effectLst/>
                        </a:rPr>
                        <a:t>index</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An NFI of .95, indicates the model of interest</a:t>
                      </a:r>
                      <a:endParaRPr lang="en-GB" sz="1000">
                        <a:effectLst/>
                      </a:endParaRPr>
                    </a:p>
                    <a:p>
                      <a:pPr>
                        <a:lnSpc>
                          <a:spcPct val="106000"/>
                        </a:lnSpc>
                        <a:spcAft>
                          <a:spcPts val="0"/>
                        </a:spcAft>
                      </a:pPr>
                      <a:r>
                        <a:rPr lang="en-GB" sz="1600" kern="1200">
                          <a:effectLst/>
                        </a:rPr>
                        <a:t>improves the fit by 95% relative to the null</a:t>
                      </a:r>
                      <a:endParaRPr lang="en-GB" sz="1000">
                        <a:effectLst/>
                      </a:endParaRPr>
                    </a:p>
                    <a:p>
                      <a:pPr>
                        <a:lnSpc>
                          <a:spcPct val="106000"/>
                        </a:lnSpc>
                        <a:spcAft>
                          <a:spcPts val="0"/>
                        </a:spcAft>
                      </a:pPr>
                      <a:r>
                        <a:rPr lang="en-GB" sz="1600" kern="1200">
                          <a:effectLst/>
                        </a:rPr>
                        <a:t>model. NNFI is preferable for smaller samples.</a:t>
                      </a:r>
                      <a:endParaRPr lang="en-GB" sz="1000">
                        <a:effectLst/>
                      </a:endParaRPr>
                    </a:p>
                    <a:p>
                      <a:pPr>
                        <a:lnSpc>
                          <a:spcPct val="106000"/>
                        </a:lnSpc>
                        <a:spcAft>
                          <a:spcPts val="0"/>
                        </a:spcAft>
                      </a:pPr>
                      <a:r>
                        <a:rPr lang="en-GB" sz="1600" kern="1200">
                          <a:effectLst/>
                        </a:rPr>
                        <a:t>Sometimes the NNFI is called the Tucker Lewis</a:t>
                      </a:r>
                      <a:endParaRPr lang="en-GB" sz="1000">
                        <a:effectLst/>
                      </a:endParaRPr>
                    </a:p>
                    <a:p>
                      <a:pPr>
                        <a:lnSpc>
                          <a:spcPct val="106000"/>
                        </a:lnSpc>
                        <a:spcAft>
                          <a:spcPts val="0"/>
                        </a:spcAft>
                      </a:pPr>
                      <a:r>
                        <a:rPr lang="en-GB" sz="1600" kern="1200">
                          <a:effectLst/>
                        </a:rPr>
                        <a:t>index (TLI)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dirty="0">
                          <a:effectLst/>
                        </a:rPr>
                        <a:t>NFI ≥ 0.95</a:t>
                      </a:r>
                      <a:endParaRPr lang="en-GB" sz="1000" dirty="0">
                        <a:effectLst/>
                      </a:endParaRPr>
                    </a:p>
                    <a:p>
                      <a:pPr>
                        <a:lnSpc>
                          <a:spcPct val="106000"/>
                        </a:lnSpc>
                        <a:spcAft>
                          <a:spcPts val="0"/>
                        </a:spcAft>
                      </a:pPr>
                      <a:r>
                        <a:rPr lang="en-GB" sz="1600" kern="1200" dirty="0">
                          <a:effectLst/>
                        </a:rPr>
                        <a:t>NNFI ≥ 0.95</a:t>
                      </a:r>
                      <a:endParaRPr lang="en-GB" sz="1000" dirty="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3232140074"/>
                  </a:ext>
                </a:extLst>
              </a:tr>
            </a:tbl>
          </a:graphicData>
        </a:graphic>
      </p:graphicFrame>
    </p:spTree>
    <p:extLst>
      <p:ext uri="{BB962C8B-B14F-4D97-AF65-F5344CB8AC3E}">
        <p14:creationId xmlns:p14="http://schemas.microsoft.com/office/powerpoint/2010/main" val="1709639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F316-1DB2-4BC0-80B2-665AB390444A}"/>
              </a:ext>
            </a:extLst>
          </p:cNvPr>
          <p:cNvSpPr>
            <a:spLocks noGrp="1"/>
          </p:cNvSpPr>
          <p:nvPr>
            <p:ph type="title"/>
          </p:nvPr>
        </p:nvSpPr>
        <p:spPr/>
        <p:txBody>
          <a:bodyPr/>
          <a:lstStyle/>
          <a:p>
            <a:r>
              <a:rPr lang="en-HK" dirty="0"/>
              <a:t>Fit statistics</a:t>
            </a:r>
            <a:endParaRPr lang="en-GB" dirty="0"/>
          </a:p>
        </p:txBody>
      </p:sp>
      <p:graphicFrame>
        <p:nvGraphicFramePr>
          <p:cNvPr id="5" name="Content Placeholder 4">
            <a:extLst>
              <a:ext uri="{FF2B5EF4-FFF2-40B4-BE49-F238E27FC236}">
                <a16:creationId xmlns:a16="http://schemas.microsoft.com/office/drawing/2014/main" id="{55A7A5BB-03DB-4CFA-B813-D161D522A758}"/>
              </a:ext>
            </a:extLst>
          </p:cNvPr>
          <p:cNvGraphicFramePr>
            <a:graphicFrameLocks noGrp="1"/>
          </p:cNvGraphicFramePr>
          <p:nvPr>
            <p:ph idx="1"/>
            <p:extLst>
              <p:ext uri="{D42A27DB-BD31-4B8C-83A1-F6EECF244321}">
                <p14:modId xmlns:p14="http://schemas.microsoft.com/office/powerpoint/2010/main" val="2094565526"/>
              </p:ext>
            </p:extLst>
          </p:nvPr>
        </p:nvGraphicFramePr>
        <p:xfrm>
          <a:off x="1217614" y="1824418"/>
          <a:ext cx="9753600" cy="4278568"/>
        </p:xfrm>
        <a:graphic>
          <a:graphicData uri="http://schemas.openxmlformats.org/drawingml/2006/table">
            <a:tbl>
              <a:tblPr firstRow="1" firstCol="1" bandRow="1">
                <a:tableStyleId>{073A0DAA-6AF3-43AB-8588-CEC1D06C72B9}</a:tableStyleId>
              </a:tblPr>
              <a:tblGrid>
                <a:gridCol w="1068829">
                  <a:extLst>
                    <a:ext uri="{9D8B030D-6E8A-4147-A177-3AD203B41FA5}">
                      <a16:colId xmlns:a16="http://schemas.microsoft.com/office/drawing/2014/main" val="4266320637"/>
                    </a:ext>
                  </a:extLst>
                </a:gridCol>
                <a:gridCol w="1992693">
                  <a:extLst>
                    <a:ext uri="{9D8B030D-6E8A-4147-A177-3AD203B41FA5}">
                      <a16:colId xmlns:a16="http://schemas.microsoft.com/office/drawing/2014/main" val="2534089617"/>
                    </a:ext>
                  </a:extLst>
                </a:gridCol>
                <a:gridCol w="5214325">
                  <a:extLst>
                    <a:ext uri="{9D8B030D-6E8A-4147-A177-3AD203B41FA5}">
                      <a16:colId xmlns:a16="http://schemas.microsoft.com/office/drawing/2014/main" val="2854498591"/>
                    </a:ext>
                  </a:extLst>
                </a:gridCol>
                <a:gridCol w="1477753">
                  <a:extLst>
                    <a:ext uri="{9D8B030D-6E8A-4147-A177-3AD203B41FA5}">
                      <a16:colId xmlns:a16="http://schemas.microsoft.com/office/drawing/2014/main" val="2089774026"/>
                    </a:ext>
                  </a:extLst>
                </a:gridCol>
              </a:tblGrid>
              <a:tr h="348594">
                <a:tc>
                  <a:txBody>
                    <a:bodyPr/>
                    <a:lstStyle/>
                    <a:p>
                      <a:pPr>
                        <a:lnSpc>
                          <a:spcPct val="107000"/>
                        </a:lnSpc>
                        <a:spcAft>
                          <a:spcPts val="0"/>
                        </a:spcAft>
                      </a:pPr>
                      <a:r>
                        <a:rPr lang="en-GB" sz="1600" dirty="0">
                          <a:effectLst/>
                        </a:rPr>
                        <a:t>Measure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Name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Description</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Cut-off for good fit</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634560957"/>
                  </a:ext>
                </a:extLst>
              </a:tr>
              <a:tr h="705225">
                <a:tc>
                  <a:txBody>
                    <a:bodyPr/>
                    <a:lstStyle/>
                    <a:p>
                      <a:pPr>
                        <a:lnSpc>
                          <a:spcPct val="107000"/>
                        </a:lnSpc>
                        <a:spcAft>
                          <a:spcPts val="0"/>
                        </a:spcAft>
                      </a:pPr>
                      <a:r>
                        <a:rPr lang="en-GB" sz="1800" dirty="0">
                          <a:effectLst/>
                        </a:rPr>
                        <a:t>CFI</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Comparative Fit Index</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revised form of NFI. Not very sensitive to</a:t>
                      </a:r>
                    </a:p>
                    <a:p>
                      <a:pPr>
                        <a:lnSpc>
                          <a:spcPct val="107000"/>
                        </a:lnSpc>
                        <a:spcAft>
                          <a:spcPts val="0"/>
                        </a:spcAft>
                      </a:pPr>
                      <a:r>
                        <a:rPr lang="en-GB" sz="1800">
                          <a:effectLst/>
                        </a:rPr>
                        <a:t>sample size. Compares the fit of a target</a:t>
                      </a:r>
                    </a:p>
                    <a:p>
                      <a:pPr>
                        <a:lnSpc>
                          <a:spcPct val="107000"/>
                        </a:lnSpc>
                        <a:spcAft>
                          <a:spcPts val="0"/>
                        </a:spcAft>
                      </a:pPr>
                      <a:r>
                        <a:rPr lang="en-GB" sz="1800">
                          <a:effectLst/>
                        </a:rPr>
                        <a:t>model to the fit of an independent, or null,</a:t>
                      </a:r>
                    </a:p>
                    <a:p>
                      <a:pPr>
                        <a:lnSpc>
                          <a:spcPct val="107000"/>
                        </a:lnSpc>
                        <a:spcAft>
                          <a:spcPts val="0"/>
                        </a:spcAft>
                      </a:pPr>
                      <a:r>
                        <a:rPr lang="en-GB" sz="1800">
                          <a:effectLst/>
                        </a:rPr>
                        <a:t>model.</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CFI ≥.90</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376915564"/>
                  </a:ext>
                </a:extLst>
              </a:tr>
              <a:tr h="526823">
                <a:tc>
                  <a:txBody>
                    <a:bodyPr/>
                    <a:lstStyle/>
                    <a:p>
                      <a:pPr>
                        <a:lnSpc>
                          <a:spcPct val="107000"/>
                        </a:lnSpc>
                        <a:spcAft>
                          <a:spcPts val="0"/>
                        </a:spcAft>
                      </a:pPr>
                      <a:r>
                        <a:rPr lang="en-GB" sz="1800" dirty="0">
                          <a:effectLst/>
                        </a:rPr>
                        <a:t>RMSEA</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Root Mean</a:t>
                      </a:r>
                    </a:p>
                    <a:p>
                      <a:pPr>
                        <a:lnSpc>
                          <a:spcPct val="107000"/>
                        </a:lnSpc>
                        <a:spcAft>
                          <a:spcPts val="0"/>
                        </a:spcAft>
                      </a:pPr>
                      <a:r>
                        <a:rPr lang="en-GB" sz="1800">
                          <a:effectLst/>
                        </a:rPr>
                        <a:t>Square Error of</a:t>
                      </a:r>
                    </a:p>
                    <a:p>
                      <a:pPr>
                        <a:lnSpc>
                          <a:spcPct val="107000"/>
                        </a:lnSpc>
                        <a:spcAft>
                          <a:spcPts val="0"/>
                        </a:spcAft>
                      </a:pPr>
                      <a:r>
                        <a:rPr lang="en-GB" sz="1800">
                          <a:effectLst/>
                        </a:rPr>
                        <a:t>Approximation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parsimony-adjusted index. Values closer to</a:t>
                      </a:r>
                    </a:p>
                    <a:p>
                      <a:pPr>
                        <a:lnSpc>
                          <a:spcPct val="107000"/>
                        </a:lnSpc>
                        <a:spcAft>
                          <a:spcPts val="0"/>
                        </a:spcAft>
                      </a:pPr>
                      <a:r>
                        <a:rPr lang="en-GB" sz="1800">
                          <a:effectLst/>
                        </a:rPr>
                        <a:t>0 represent a good fit.</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RMSEA &lt;</a:t>
                      </a:r>
                    </a:p>
                    <a:p>
                      <a:pPr>
                        <a:lnSpc>
                          <a:spcPct val="107000"/>
                        </a:lnSpc>
                        <a:spcAft>
                          <a:spcPts val="0"/>
                        </a:spcAft>
                      </a:pPr>
                      <a:r>
                        <a:rPr lang="en-GB" sz="1800" dirty="0">
                          <a:effectLst/>
                        </a:rPr>
                        <a: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3915496337"/>
                  </a:ext>
                </a:extLst>
              </a:tr>
              <a:tr h="1062427">
                <a:tc>
                  <a:txBody>
                    <a:bodyPr/>
                    <a:lstStyle/>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(Standardized)</a:t>
                      </a:r>
                    </a:p>
                    <a:p>
                      <a:pPr>
                        <a:lnSpc>
                          <a:spcPct val="107000"/>
                        </a:lnSpc>
                        <a:spcAft>
                          <a:spcPts val="0"/>
                        </a:spcAft>
                      </a:pPr>
                      <a:r>
                        <a:rPr lang="en-GB" sz="1800" dirty="0">
                          <a:effectLst/>
                        </a:rPr>
                        <a:t>Root Mean</a:t>
                      </a:r>
                    </a:p>
                    <a:p>
                      <a:pPr>
                        <a:lnSpc>
                          <a:spcPct val="107000"/>
                        </a:lnSpc>
                        <a:spcAft>
                          <a:spcPts val="0"/>
                        </a:spcAft>
                      </a:pPr>
                      <a:r>
                        <a:rPr lang="en-GB" sz="1800" dirty="0">
                          <a:effectLst/>
                        </a:rPr>
                        <a:t>Square Residual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The square-root of the difference between</a:t>
                      </a:r>
                    </a:p>
                    <a:p>
                      <a:pPr>
                        <a:lnSpc>
                          <a:spcPct val="107000"/>
                        </a:lnSpc>
                        <a:spcAft>
                          <a:spcPts val="0"/>
                        </a:spcAft>
                      </a:pPr>
                      <a:r>
                        <a:rPr lang="en-GB" sz="1800" dirty="0">
                          <a:effectLst/>
                        </a:rPr>
                        <a:t>the residuals of the sample covariance matrix</a:t>
                      </a:r>
                    </a:p>
                    <a:p>
                      <a:pPr>
                        <a:lnSpc>
                          <a:spcPct val="107000"/>
                        </a:lnSpc>
                        <a:spcAft>
                          <a:spcPts val="0"/>
                        </a:spcAft>
                      </a:pPr>
                      <a:r>
                        <a:rPr lang="en-GB" sz="1800" dirty="0">
                          <a:effectLst/>
                        </a:rPr>
                        <a:t>and the hypothesized model. If items vary in</a:t>
                      </a:r>
                    </a:p>
                    <a:p>
                      <a:pPr>
                        <a:lnSpc>
                          <a:spcPct val="107000"/>
                        </a:lnSpc>
                        <a:spcAft>
                          <a:spcPts val="0"/>
                        </a:spcAft>
                      </a:pPr>
                      <a:r>
                        <a:rPr lang="en-GB" sz="1800" dirty="0">
                          <a:effectLst/>
                        </a:rPr>
                        <a:t>range (i.e. some items are 1-5, others 1-7)</a:t>
                      </a:r>
                    </a:p>
                    <a:p>
                      <a:pPr>
                        <a:lnSpc>
                          <a:spcPct val="107000"/>
                        </a:lnSpc>
                        <a:spcAft>
                          <a:spcPts val="0"/>
                        </a:spcAft>
                      </a:pPr>
                      <a:r>
                        <a:rPr lang="en-GB" sz="1800" dirty="0">
                          <a:effectLst/>
                        </a:rPr>
                        <a:t>then RMR is hard to interpret, better to use</a:t>
                      </a:r>
                    </a:p>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SRMR &lt;0.08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909138246"/>
                  </a:ext>
                </a:extLst>
              </a:tr>
            </a:tbl>
          </a:graphicData>
        </a:graphic>
      </p:graphicFrame>
    </p:spTree>
    <p:extLst>
      <p:ext uri="{BB962C8B-B14F-4D97-AF65-F5344CB8AC3E}">
        <p14:creationId xmlns:p14="http://schemas.microsoft.com/office/powerpoint/2010/main" val="380051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665B-9259-4347-9734-11D40E60C0AC}"/>
              </a:ext>
            </a:extLst>
          </p:cNvPr>
          <p:cNvSpPr>
            <a:spLocks noGrp="1"/>
          </p:cNvSpPr>
          <p:nvPr>
            <p:ph type="title"/>
          </p:nvPr>
        </p:nvSpPr>
        <p:spPr/>
        <p:txBody>
          <a:bodyPr/>
          <a:lstStyle/>
          <a:p>
            <a:r>
              <a:rPr lang="en-HK" dirty="0"/>
              <a:t>Useful resources</a:t>
            </a:r>
            <a:endParaRPr lang="en-GB" dirty="0"/>
          </a:p>
        </p:txBody>
      </p:sp>
      <p:sp>
        <p:nvSpPr>
          <p:cNvPr id="3" name="Content Placeholder 2">
            <a:extLst>
              <a:ext uri="{FF2B5EF4-FFF2-40B4-BE49-F238E27FC236}">
                <a16:creationId xmlns:a16="http://schemas.microsoft.com/office/drawing/2014/main" id="{ED6CEBE5-4A9C-45FD-8D4D-046B4064091C}"/>
              </a:ext>
            </a:extLst>
          </p:cNvPr>
          <p:cNvSpPr>
            <a:spLocks noGrp="1"/>
          </p:cNvSpPr>
          <p:nvPr>
            <p:ph idx="1"/>
          </p:nvPr>
        </p:nvSpPr>
        <p:spPr/>
        <p:txBody>
          <a:bodyPr>
            <a:normAutofit lnSpcReduction="10000"/>
          </a:bodyPr>
          <a:lstStyle/>
          <a:p>
            <a:pPr marL="45720" indent="0">
              <a:buNone/>
            </a:pPr>
            <a:r>
              <a:rPr lang="en-HK" dirty="0" err="1"/>
              <a:t>StatWiki</a:t>
            </a:r>
            <a:endParaRPr lang="en-HK" dirty="0">
              <a:hlinkClick r:id="rId2"/>
            </a:endParaRPr>
          </a:p>
          <a:p>
            <a:r>
              <a:rPr lang="en-HK" dirty="0">
                <a:hlinkClick r:id="rId2"/>
              </a:rPr>
              <a:t>http://statwiki.kolobkreations.com/index.php?title=Confirmatory_Factor_Analysis</a:t>
            </a:r>
            <a:endParaRPr lang="en-HK" dirty="0"/>
          </a:p>
          <a:p>
            <a:pPr marL="45720" indent="0">
              <a:buNone/>
            </a:pPr>
            <a:r>
              <a:rPr lang="en-HK" dirty="0"/>
              <a:t>Model fit during a Confirmatory Factor Analysis (CFA) in AMOS</a:t>
            </a:r>
          </a:p>
          <a:p>
            <a:r>
              <a:rPr lang="en-HK" dirty="0">
                <a:hlinkClick r:id="rId3"/>
              </a:rPr>
              <a:t>https://www.youtube.com/watch?v=JkZGWUUjdLg</a:t>
            </a:r>
            <a:endParaRPr lang="en-HK" dirty="0"/>
          </a:p>
          <a:p>
            <a:pPr marL="45720" indent="0">
              <a:buNone/>
            </a:pPr>
            <a:r>
              <a:rPr lang="en-HK" dirty="0"/>
              <a:t>How to specify a CFA using AMOS</a:t>
            </a:r>
          </a:p>
          <a:p>
            <a:r>
              <a:rPr lang="en-HK" dirty="0">
                <a:hlinkClick r:id="rId4"/>
              </a:rPr>
              <a:t>https://www.youtube.com/watch?v=BjvHeRSUuNk</a:t>
            </a:r>
            <a:endParaRPr lang="en-HK" dirty="0"/>
          </a:p>
          <a:p>
            <a:r>
              <a:rPr lang="en-HK" dirty="0"/>
              <a:t>Diamantopoulos, A. &amp; </a:t>
            </a:r>
            <a:r>
              <a:rPr lang="en-HK" dirty="0" err="1"/>
              <a:t>Siguaw</a:t>
            </a:r>
            <a:r>
              <a:rPr lang="en-HK" dirty="0"/>
              <a:t>, J. A. (2013). Introducing LISREL: A guide for the uninitiated. Sage.</a:t>
            </a:r>
            <a:endParaRPr lang="en-GB" dirty="0"/>
          </a:p>
        </p:txBody>
      </p:sp>
    </p:spTree>
    <p:extLst>
      <p:ext uri="{BB962C8B-B14F-4D97-AF65-F5344CB8AC3E}">
        <p14:creationId xmlns:p14="http://schemas.microsoft.com/office/powerpoint/2010/main" val="2262248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2E7F-C636-4B36-A07F-AC0B03685A33}"/>
              </a:ext>
            </a:extLst>
          </p:cNvPr>
          <p:cNvSpPr>
            <a:spLocks noGrp="1"/>
          </p:cNvSpPr>
          <p:nvPr>
            <p:ph type="title"/>
          </p:nvPr>
        </p:nvSpPr>
        <p:spPr/>
        <p:txBody>
          <a:bodyPr/>
          <a:lstStyle/>
          <a:p>
            <a:r>
              <a:rPr lang="en-HK" dirty="0"/>
              <a:t>Which Model better fits the data?</a:t>
            </a:r>
            <a:endParaRPr lang="en-GB" dirty="0"/>
          </a:p>
        </p:txBody>
      </p:sp>
      <p:pic>
        <p:nvPicPr>
          <p:cNvPr id="1026" name="Picture 2">
            <a:extLst>
              <a:ext uri="{FF2B5EF4-FFF2-40B4-BE49-F238E27FC236}">
                <a16:creationId xmlns:a16="http://schemas.microsoft.com/office/drawing/2014/main" id="{2BE17C8B-3A2A-4492-8F65-ABD03A3A8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790" y="1907502"/>
            <a:ext cx="577954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EDF274DE-27F5-400C-81B3-962D2E52B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0396" y="1916832"/>
            <a:ext cx="590465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94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BAF8D-DD8E-4A08-B8AC-84D0EF690121}"/>
              </a:ext>
            </a:extLst>
          </p:cNvPr>
          <p:cNvSpPr>
            <a:spLocks noGrp="1"/>
          </p:cNvSpPr>
          <p:nvPr>
            <p:ph type="title"/>
          </p:nvPr>
        </p:nvSpPr>
        <p:spPr/>
        <p:txBody>
          <a:bodyPr/>
          <a:lstStyle/>
          <a:p>
            <a:r>
              <a:rPr lang="en-HK" dirty="0"/>
              <a:t>data</a:t>
            </a:r>
            <a:endParaRPr lang="en-GB" dirty="0"/>
          </a:p>
        </p:txBody>
      </p:sp>
      <p:pic>
        <p:nvPicPr>
          <p:cNvPr id="7" name="Picture 6">
            <a:extLst>
              <a:ext uri="{FF2B5EF4-FFF2-40B4-BE49-F238E27FC236}">
                <a16:creationId xmlns:a16="http://schemas.microsoft.com/office/drawing/2014/main" id="{84B3700A-B4F1-48B8-BFBE-0E86F3EF1035}"/>
              </a:ext>
            </a:extLst>
          </p:cNvPr>
          <p:cNvPicPr>
            <a:picLocks noChangeAspect="1"/>
          </p:cNvPicPr>
          <p:nvPr/>
        </p:nvPicPr>
        <p:blipFill>
          <a:blip r:embed="rId2"/>
          <a:stretch>
            <a:fillRect/>
          </a:stretch>
        </p:blipFill>
        <p:spPr>
          <a:xfrm>
            <a:off x="765820" y="1988840"/>
            <a:ext cx="4193455" cy="4022728"/>
          </a:xfrm>
          <a:prstGeom prst="rect">
            <a:avLst/>
          </a:prstGeom>
        </p:spPr>
      </p:pic>
      <p:graphicFrame>
        <p:nvGraphicFramePr>
          <p:cNvPr id="8" name="Table 7">
            <a:extLst>
              <a:ext uri="{FF2B5EF4-FFF2-40B4-BE49-F238E27FC236}">
                <a16:creationId xmlns:a16="http://schemas.microsoft.com/office/drawing/2014/main" id="{D0BE0577-B4ED-417D-9341-AFB6DC646B4C}"/>
              </a:ext>
            </a:extLst>
          </p:cNvPr>
          <p:cNvGraphicFramePr>
            <a:graphicFrameLocks noGrp="1"/>
          </p:cNvGraphicFramePr>
          <p:nvPr>
            <p:extLst>
              <p:ext uri="{D42A27DB-BD31-4B8C-83A1-F6EECF244321}">
                <p14:modId xmlns:p14="http://schemas.microsoft.com/office/powerpoint/2010/main" val="2808932263"/>
              </p:ext>
            </p:extLst>
          </p:nvPr>
        </p:nvGraphicFramePr>
        <p:xfrm>
          <a:off x="6238428" y="2019979"/>
          <a:ext cx="5290185" cy="396045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101657608"/>
                    </a:ext>
                  </a:extLst>
                </a:gridCol>
                <a:gridCol w="542925">
                  <a:extLst>
                    <a:ext uri="{9D8B030D-6E8A-4147-A177-3AD203B41FA5}">
                      <a16:colId xmlns:a16="http://schemas.microsoft.com/office/drawing/2014/main" val="1427549743"/>
                    </a:ext>
                  </a:extLst>
                </a:gridCol>
                <a:gridCol w="542290">
                  <a:extLst>
                    <a:ext uri="{9D8B030D-6E8A-4147-A177-3AD203B41FA5}">
                      <a16:colId xmlns:a16="http://schemas.microsoft.com/office/drawing/2014/main" val="3444487310"/>
                    </a:ext>
                  </a:extLst>
                </a:gridCol>
                <a:gridCol w="541655">
                  <a:extLst>
                    <a:ext uri="{9D8B030D-6E8A-4147-A177-3AD203B41FA5}">
                      <a16:colId xmlns:a16="http://schemas.microsoft.com/office/drawing/2014/main" val="2694739216"/>
                    </a:ext>
                  </a:extLst>
                </a:gridCol>
                <a:gridCol w="541655">
                  <a:extLst>
                    <a:ext uri="{9D8B030D-6E8A-4147-A177-3AD203B41FA5}">
                      <a16:colId xmlns:a16="http://schemas.microsoft.com/office/drawing/2014/main" val="4144016941"/>
                    </a:ext>
                  </a:extLst>
                </a:gridCol>
                <a:gridCol w="541655">
                  <a:extLst>
                    <a:ext uri="{9D8B030D-6E8A-4147-A177-3AD203B41FA5}">
                      <a16:colId xmlns:a16="http://schemas.microsoft.com/office/drawing/2014/main" val="515222547"/>
                    </a:ext>
                  </a:extLst>
                </a:gridCol>
                <a:gridCol w="541655">
                  <a:extLst>
                    <a:ext uri="{9D8B030D-6E8A-4147-A177-3AD203B41FA5}">
                      <a16:colId xmlns:a16="http://schemas.microsoft.com/office/drawing/2014/main" val="1553493837"/>
                    </a:ext>
                  </a:extLst>
                </a:gridCol>
                <a:gridCol w="541655">
                  <a:extLst>
                    <a:ext uri="{9D8B030D-6E8A-4147-A177-3AD203B41FA5}">
                      <a16:colId xmlns:a16="http://schemas.microsoft.com/office/drawing/2014/main" val="2166894339"/>
                    </a:ext>
                  </a:extLst>
                </a:gridCol>
                <a:gridCol w="541655">
                  <a:extLst>
                    <a:ext uri="{9D8B030D-6E8A-4147-A177-3AD203B41FA5}">
                      <a16:colId xmlns:a16="http://schemas.microsoft.com/office/drawing/2014/main" val="2375797451"/>
                    </a:ext>
                  </a:extLst>
                </a:gridCol>
                <a:gridCol w="499110">
                  <a:extLst>
                    <a:ext uri="{9D8B030D-6E8A-4147-A177-3AD203B41FA5}">
                      <a16:colId xmlns:a16="http://schemas.microsoft.com/office/drawing/2014/main" val="2246656549"/>
                    </a:ext>
                  </a:extLst>
                </a:gridCol>
              </a:tblGrid>
              <a:tr h="396045">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005114933"/>
                  </a:ext>
                </a:extLst>
              </a:tr>
              <a:tr h="396045">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362952067"/>
                  </a:ext>
                </a:extLst>
              </a:tr>
              <a:tr h="396045">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673343323"/>
                  </a:ext>
                </a:extLst>
              </a:tr>
              <a:tr h="396045">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559176386"/>
                  </a:ext>
                </a:extLst>
              </a:tr>
              <a:tr h="396045">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874524941"/>
                  </a:ext>
                </a:extLst>
              </a:tr>
              <a:tr h="396045">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1.06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229912558"/>
                  </a:ext>
                </a:extLst>
              </a:tr>
              <a:tr h="396045">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0.38</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27743931"/>
                  </a:ext>
                </a:extLst>
              </a:tr>
              <a:tr h="396045">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73595"/>
                  </a:ext>
                </a:extLst>
              </a:tr>
              <a:tr h="396045">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113997356"/>
                  </a:ext>
                </a:extLst>
              </a:tr>
              <a:tr h="396045">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571936130"/>
                  </a:ext>
                </a:extLst>
              </a:tr>
            </a:tbl>
          </a:graphicData>
        </a:graphic>
      </p:graphicFrame>
      <p:sp>
        <p:nvSpPr>
          <p:cNvPr id="9" name="Arrow: Right 8">
            <a:extLst>
              <a:ext uri="{FF2B5EF4-FFF2-40B4-BE49-F238E27FC236}">
                <a16:creationId xmlns:a16="http://schemas.microsoft.com/office/drawing/2014/main" id="{FB36DF0C-B9D5-43DD-B761-40282B14906A}"/>
              </a:ext>
            </a:extLst>
          </p:cNvPr>
          <p:cNvSpPr/>
          <p:nvPr/>
        </p:nvSpPr>
        <p:spPr>
          <a:xfrm flipV="1">
            <a:off x="5014292" y="3712172"/>
            <a:ext cx="1080120" cy="288032"/>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6E28C9EB-EA8B-4DC7-818F-FEBA75E842DF}"/>
              </a:ext>
            </a:extLst>
          </p:cNvPr>
          <p:cNvSpPr txBox="1"/>
          <p:nvPr/>
        </p:nvSpPr>
        <p:spPr>
          <a:xfrm>
            <a:off x="1413892" y="6237312"/>
            <a:ext cx="2736304" cy="424732"/>
          </a:xfrm>
          <a:prstGeom prst="rect">
            <a:avLst/>
          </a:prstGeom>
          <a:noFill/>
        </p:spPr>
        <p:txBody>
          <a:bodyPr wrap="square" rtlCol="0">
            <a:spAutoFit/>
          </a:bodyPr>
          <a:lstStyle/>
          <a:p>
            <a:pPr>
              <a:lnSpc>
                <a:spcPct val="90000"/>
              </a:lnSpc>
            </a:pPr>
            <a:r>
              <a:rPr lang="en-HK" sz="2400" dirty="0"/>
              <a:t>Raw data</a:t>
            </a:r>
            <a:endParaRPr lang="en-GB" sz="2400" dirty="0"/>
          </a:p>
        </p:txBody>
      </p:sp>
      <p:sp>
        <p:nvSpPr>
          <p:cNvPr id="11" name="TextBox 10">
            <a:extLst>
              <a:ext uri="{FF2B5EF4-FFF2-40B4-BE49-F238E27FC236}">
                <a16:creationId xmlns:a16="http://schemas.microsoft.com/office/drawing/2014/main" id="{755C551B-C75C-4392-9DFF-91C3FD4C55F8}"/>
              </a:ext>
            </a:extLst>
          </p:cNvPr>
          <p:cNvSpPr txBox="1"/>
          <p:nvPr/>
        </p:nvSpPr>
        <p:spPr>
          <a:xfrm>
            <a:off x="6958508" y="6187842"/>
            <a:ext cx="4248472" cy="424732"/>
          </a:xfrm>
          <a:prstGeom prst="rect">
            <a:avLst/>
          </a:prstGeom>
          <a:noFill/>
        </p:spPr>
        <p:txBody>
          <a:bodyPr wrap="square" rtlCol="0">
            <a:spAutoFit/>
          </a:bodyPr>
          <a:lstStyle/>
          <a:p>
            <a:pPr>
              <a:lnSpc>
                <a:spcPct val="90000"/>
              </a:lnSpc>
            </a:pPr>
            <a:r>
              <a:rPr lang="en-HK" sz="2400" dirty="0"/>
              <a:t>Sample covariance matrix</a:t>
            </a:r>
            <a:endParaRPr lang="en-GB" sz="2400" dirty="0"/>
          </a:p>
        </p:txBody>
      </p:sp>
    </p:spTree>
    <p:extLst>
      <p:ext uri="{BB962C8B-B14F-4D97-AF65-F5344CB8AC3E}">
        <p14:creationId xmlns:p14="http://schemas.microsoft.com/office/powerpoint/2010/main" val="3772466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3B5A7574-2040-4173-8AF1-ED20F905F12A}"/>
              </a:ext>
            </a:extLst>
          </p:cNvPr>
          <p:cNvGraphicFramePr>
            <a:graphicFrameLocks noGrp="1"/>
          </p:cNvGraphicFramePr>
          <p:nvPr>
            <p:extLst>
              <p:ext uri="{D42A27DB-BD31-4B8C-83A1-F6EECF244321}">
                <p14:modId xmlns:p14="http://schemas.microsoft.com/office/powerpoint/2010/main" val="1845454780"/>
              </p:ext>
            </p:extLst>
          </p:nvPr>
        </p:nvGraphicFramePr>
        <p:xfrm>
          <a:off x="506896" y="4662468"/>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700770457"/>
                    </a:ext>
                  </a:extLst>
                </a:gridCol>
                <a:gridCol w="542925">
                  <a:extLst>
                    <a:ext uri="{9D8B030D-6E8A-4147-A177-3AD203B41FA5}">
                      <a16:colId xmlns:a16="http://schemas.microsoft.com/office/drawing/2014/main" val="2868101702"/>
                    </a:ext>
                  </a:extLst>
                </a:gridCol>
                <a:gridCol w="542290">
                  <a:extLst>
                    <a:ext uri="{9D8B030D-6E8A-4147-A177-3AD203B41FA5}">
                      <a16:colId xmlns:a16="http://schemas.microsoft.com/office/drawing/2014/main" val="2623761794"/>
                    </a:ext>
                  </a:extLst>
                </a:gridCol>
                <a:gridCol w="541655">
                  <a:extLst>
                    <a:ext uri="{9D8B030D-6E8A-4147-A177-3AD203B41FA5}">
                      <a16:colId xmlns:a16="http://schemas.microsoft.com/office/drawing/2014/main" val="1162256118"/>
                    </a:ext>
                  </a:extLst>
                </a:gridCol>
                <a:gridCol w="541655">
                  <a:extLst>
                    <a:ext uri="{9D8B030D-6E8A-4147-A177-3AD203B41FA5}">
                      <a16:colId xmlns:a16="http://schemas.microsoft.com/office/drawing/2014/main" val="641546068"/>
                    </a:ext>
                  </a:extLst>
                </a:gridCol>
                <a:gridCol w="541655">
                  <a:extLst>
                    <a:ext uri="{9D8B030D-6E8A-4147-A177-3AD203B41FA5}">
                      <a16:colId xmlns:a16="http://schemas.microsoft.com/office/drawing/2014/main" val="735974052"/>
                    </a:ext>
                  </a:extLst>
                </a:gridCol>
                <a:gridCol w="541655">
                  <a:extLst>
                    <a:ext uri="{9D8B030D-6E8A-4147-A177-3AD203B41FA5}">
                      <a16:colId xmlns:a16="http://schemas.microsoft.com/office/drawing/2014/main" val="1613096802"/>
                    </a:ext>
                  </a:extLst>
                </a:gridCol>
                <a:gridCol w="541655">
                  <a:extLst>
                    <a:ext uri="{9D8B030D-6E8A-4147-A177-3AD203B41FA5}">
                      <a16:colId xmlns:a16="http://schemas.microsoft.com/office/drawing/2014/main" val="2987590278"/>
                    </a:ext>
                  </a:extLst>
                </a:gridCol>
                <a:gridCol w="541655">
                  <a:extLst>
                    <a:ext uri="{9D8B030D-6E8A-4147-A177-3AD203B41FA5}">
                      <a16:colId xmlns:a16="http://schemas.microsoft.com/office/drawing/2014/main" val="2394660800"/>
                    </a:ext>
                  </a:extLst>
                </a:gridCol>
                <a:gridCol w="499110">
                  <a:extLst>
                    <a:ext uri="{9D8B030D-6E8A-4147-A177-3AD203B41FA5}">
                      <a16:colId xmlns:a16="http://schemas.microsoft.com/office/drawing/2014/main" val="3786454084"/>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V</a:t>
                      </a:r>
                      <a:r>
                        <a:rPr lang="en-US" sz="1200" kern="100" baseline="-25000" dirty="0">
                          <a:effectLst/>
                        </a:rPr>
                        <a:t>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216096474"/>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466455465"/>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21847400"/>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09052416"/>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03291412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91797206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73027619"/>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666594122"/>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0.34</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01741099"/>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0.30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0.56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0.64</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2094943469"/>
                  </a:ext>
                </a:extLst>
              </a:tr>
            </a:tbl>
          </a:graphicData>
        </a:graphic>
      </p:graphicFrame>
      <p:graphicFrame>
        <p:nvGraphicFramePr>
          <p:cNvPr id="9" name="Table 8">
            <a:extLst>
              <a:ext uri="{FF2B5EF4-FFF2-40B4-BE49-F238E27FC236}">
                <a16:creationId xmlns:a16="http://schemas.microsoft.com/office/drawing/2014/main" id="{B93CF3AA-21DA-4046-BF5F-BD8A5C203B50}"/>
              </a:ext>
            </a:extLst>
          </p:cNvPr>
          <p:cNvGraphicFramePr>
            <a:graphicFrameLocks noGrp="1"/>
          </p:cNvGraphicFramePr>
          <p:nvPr>
            <p:extLst>
              <p:ext uri="{D42A27DB-BD31-4B8C-83A1-F6EECF244321}">
                <p14:modId xmlns:p14="http://schemas.microsoft.com/office/powerpoint/2010/main" val="3429335621"/>
              </p:ext>
            </p:extLst>
          </p:nvPr>
        </p:nvGraphicFramePr>
        <p:xfrm>
          <a:off x="6238428" y="4662468"/>
          <a:ext cx="5411757" cy="2011680"/>
        </p:xfrm>
        <a:graphic>
          <a:graphicData uri="http://schemas.openxmlformats.org/drawingml/2006/table">
            <a:tbl>
              <a:tblPr firstRow="1" firstCol="1" lastRow="1" lastCol="1" bandRow="1" bandCol="1">
                <a:tableStyleId>{073A0DAA-6AF3-43AB-8588-CEC1D06C72B9}</a:tableStyleId>
              </a:tblPr>
              <a:tblGrid>
                <a:gridCol w="464068">
                  <a:extLst>
                    <a:ext uri="{9D8B030D-6E8A-4147-A177-3AD203B41FA5}">
                      <a16:colId xmlns:a16="http://schemas.microsoft.com/office/drawing/2014/main" val="503505628"/>
                    </a:ext>
                  </a:extLst>
                </a:gridCol>
                <a:gridCol w="552616">
                  <a:extLst>
                    <a:ext uri="{9D8B030D-6E8A-4147-A177-3AD203B41FA5}">
                      <a16:colId xmlns:a16="http://schemas.microsoft.com/office/drawing/2014/main" val="427151460"/>
                    </a:ext>
                  </a:extLst>
                </a:gridCol>
                <a:gridCol w="551970">
                  <a:extLst>
                    <a:ext uri="{9D8B030D-6E8A-4147-A177-3AD203B41FA5}">
                      <a16:colId xmlns:a16="http://schemas.microsoft.com/office/drawing/2014/main" val="1550514652"/>
                    </a:ext>
                  </a:extLst>
                </a:gridCol>
                <a:gridCol w="551323">
                  <a:extLst>
                    <a:ext uri="{9D8B030D-6E8A-4147-A177-3AD203B41FA5}">
                      <a16:colId xmlns:a16="http://schemas.microsoft.com/office/drawing/2014/main" val="3794449769"/>
                    </a:ext>
                  </a:extLst>
                </a:gridCol>
                <a:gridCol w="551323">
                  <a:extLst>
                    <a:ext uri="{9D8B030D-6E8A-4147-A177-3AD203B41FA5}">
                      <a16:colId xmlns:a16="http://schemas.microsoft.com/office/drawing/2014/main" val="2741246022"/>
                    </a:ext>
                  </a:extLst>
                </a:gridCol>
                <a:gridCol w="551323">
                  <a:extLst>
                    <a:ext uri="{9D8B030D-6E8A-4147-A177-3AD203B41FA5}">
                      <a16:colId xmlns:a16="http://schemas.microsoft.com/office/drawing/2014/main" val="449045415"/>
                    </a:ext>
                  </a:extLst>
                </a:gridCol>
                <a:gridCol w="551323">
                  <a:extLst>
                    <a:ext uri="{9D8B030D-6E8A-4147-A177-3AD203B41FA5}">
                      <a16:colId xmlns:a16="http://schemas.microsoft.com/office/drawing/2014/main" val="2653070354"/>
                    </a:ext>
                  </a:extLst>
                </a:gridCol>
                <a:gridCol w="551323">
                  <a:extLst>
                    <a:ext uri="{9D8B030D-6E8A-4147-A177-3AD203B41FA5}">
                      <a16:colId xmlns:a16="http://schemas.microsoft.com/office/drawing/2014/main" val="2555746210"/>
                    </a:ext>
                  </a:extLst>
                </a:gridCol>
                <a:gridCol w="551323">
                  <a:extLst>
                    <a:ext uri="{9D8B030D-6E8A-4147-A177-3AD203B41FA5}">
                      <a16:colId xmlns:a16="http://schemas.microsoft.com/office/drawing/2014/main" val="1614422788"/>
                    </a:ext>
                  </a:extLst>
                </a:gridCol>
                <a:gridCol w="535165">
                  <a:extLst>
                    <a:ext uri="{9D8B030D-6E8A-4147-A177-3AD203B41FA5}">
                      <a16:colId xmlns:a16="http://schemas.microsoft.com/office/drawing/2014/main" val="1535785306"/>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11516800"/>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81813417"/>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03077379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89395702"/>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496504299"/>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271048639"/>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653873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0.08</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39061778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855850124"/>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891075499"/>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0.2417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49739840"/>
                  </a:ext>
                </a:extLst>
              </a:tr>
            </a:tbl>
          </a:graphicData>
        </a:graphic>
      </p:graphicFrame>
      <p:sp>
        <p:nvSpPr>
          <p:cNvPr id="10" name="TextBox 9">
            <a:extLst>
              <a:ext uri="{FF2B5EF4-FFF2-40B4-BE49-F238E27FC236}">
                <a16:creationId xmlns:a16="http://schemas.microsoft.com/office/drawing/2014/main" id="{006A3720-4D4B-4488-B24E-5FD3CC9AEC0A}"/>
              </a:ext>
            </a:extLst>
          </p:cNvPr>
          <p:cNvSpPr txBox="1"/>
          <p:nvPr/>
        </p:nvSpPr>
        <p:spPr>
          <a:xfrm>
            <a:off x="261764" y="221991"/>
            <a:ext cx="6984776" cy="1477328"/>
          </a:xfrm>
          <a:prstGeom prst="rect">
            <a:avLst/>
          </a:prstGeom>
          <a:noFill/>
        </p:spPr>
        <p:txBody>
          <a:bodyPr wrap="square" rtlCol="0">
            <a:spAutoFit/>
          </a:bodyPr>
          <a:lstStyle/>
          <a:p>
            <a:pPr>
              <a:lnSpc>
                <a:spcPct val="90000"/>
              </a:lnSpc>
            </a:pPr>
            <a:r>
              <a:rPr lang="en-HK" sz="2000" dirty="0"/>
              <a:t>Estimation: The analysis uses an iterative procedure to minimize the differences between the sample covariance matrix and the estimated population covariance matrix. Discrepancy in fit is represented by the fitted residual matrix</a:t>
            </a:r>
            <a:endParaRPr lang="en-GB" sz="2000" dirty="0"/>
          </a:p>
        </p:txBody>
      </p:sp>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1994366128"/>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(3-factor)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(3-factor)</a:t>
            </a:r>
            <a:endParaRPr lang="en-GB" sz="2000" b="1" dirty="0"/>
          </a:p>
        </p:txBody>
      </p:sp>
      <p:pic>
        <p:nvPicPr>
          <p:cNvPr id="17" name="Picture 2">
            <a:extLst>
              <a:ext uri="{FF2B5EF4-FFF2-40B4-BE49-F238E27FC236}">
                <a16:creationId xmlns:a16="http://schemas.microsoft.com/office/drawing/2014/main" id="{8810075A-F0C1-4153-BD23-6EB748B404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1836" y="847658"/>
            <a:ext cx="45783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Three-Factor Model</a:t>
            </a:r>
            <a:endParaRPr lang="en-GB" sz="2400" b="1" dirty="0"/>
          </a:p>
        </p:txBody>
      </p:sp>
      <p:cxnSp>
        <p:nvCxnSpPr>
          <p:cNvPr id="4" name="Straight Connector 3">
            <a:extLst>
              <a:ext uri="{FF2B5EF4-FFF2-40B4-BE49-F238E27FC236}">
                <a16:creationId xmlns:a16="http://schemas.microsoft.com/office/drawing/2014/main" id="{AFC04BAB-FE3F-4F47-B158-E634F4275EE6}"/>
              </a:ext>
            </a:extLst>
          </p:cNvPr>
          <p:cNvCxnSpPr/>
          <p:nvPr/>
        </p:nvCxnSpPr>
        <p:spPr>
          <a:xfrm flipH="1" flipV="1">
            <a:off x="10846940" y="3717032"/>
            <a:ext cx="432048" cy="2774236"/>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2812AAD-42B7-4E69-BF26-C780B6A6E206}"/>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0.2417</a:t>
            </a:r>
            <a:endParaRPr lang="en-GB" sz="2400" dirty="0"/>
          </a:p>
        </p:txBody>
      </p:sp>
    </p:spTree>
    <p:extLst>
      <p:ext uri="{BB962C8B-B14F-4D97-AF65-F5344CB8AC3E}">
        <p14:creationId xmlns:p14="http://schemas.microsoft.com/office/powerpoint/2010/main" val="34672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80B3B-D7D5-4BB8-BEF6-1D55E12B48CD}"/>
              </a:ext>
            </a:extLst>
          </p:cNvPr>
          <p:cNvSpPr>
            <a:spLocks noGrp="1"/>
          </p:cNvSpPr>
          <p:nvPr>
            <p:ph type="title"/>
          </p:nvPr>
        </p:nvSpPr>
        <p:spPr/>
        <p:txBody>
          <a:bodyPr/>
          <a:lstStyle/>
          <a:p>
            <a:r>
              <a:rPr lang="en-HK" dirty="0"/>
              <a:t>Three-factor model</a:t>
            </a:r>
            <a:endParaRPr lang="en-GB" dirty="0"/>
          </a:p>
        </p:txBody>
      </p:sp>
      <p:pic>
        <p:nvPicPr>
          <p:cNvPr id="4" name="Picture 3">
            <a:extLst>
              <a:ext uri="{FF2B5EF4-FFF2-40B4-BE49-F238E27FC236}">
                <a16:creationId xmlns:a16="http://schemas.microsoft.com/office/drawing/2014/main" id="{6DE4A56F-41D0-4C91-85D9-B8064E2B4B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07" y="1798780"/>
            <a:ext cx="5010150" cy="494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7B5FA1F-C7E6-4AE9-B094-74C85CAE31F5}"/>
              </a:ext>
            </a:extLst>
          </p:cNvPr>
          <p:cNvSpPr txBox="1"/>
          <p:nvPr/>
        </p:nvSpPr>
        <p:spPr>
          <a:xfrm>
            <a:off x="5734372" y="177281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24</a:t>
            </a:r>
          </a:p>
          <a:p>
            <a:pPr marL="457200" indent="-457200">
              <a:lnSpc>
                <a:spcPct val="90000"/>
              </a:lnSpc>
              <a:buFont typeface="+mj-lt"/>
              <a:buAutoNum type="arabicPeriod"/>
            </a:pPr>
            <a:r>
              <a:rPr lang="en-HK" sz="2400" u="sng" dirty="0"/>
              <a:t>Minimum Fit Function Chi-Square = 67.71 (P = 0.00)</a:t>
            </a:r>
          </a:p>
          <a:p>
            <a:pPr marL="457200" indent="-457200">
              <a:lnSpc>
                <a:spcPct val="90000"/>
              </a:lnSpc>
              <a:buFont typeface="+mj-lt"/>
              <a:buAutoNum type="arabicPeriod"/>
            </a:pPr>
            <a:r>
              <a:rPr lang="en-HK" sz="2400" dirty="0"/>
              <a:t>Normal Theory Weighted Least Squares Chi-Square = 66.96 (P = 0.00)</a:t>
            </a:r>
          </a:p>
          <a:p>
            <a:pPr marL="457200" indent="-457200">
              <a:lnSpc>
                <a:spcPct val="90000"/>
              </a:lnSpc>
              <a:buFont typeface="+mj-lt"/>
              <a:buAutoNum type="arabicPeriod"/>
            </a:pPr>
            <a:r>
              <a:rPr lang="en-HK" sz="2400" u="sng" dirty="0"/>
              <a:t>Root Mean Square Error of Approximation (RMSEA) = 0.086</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0.074</a:t>
            </a:r>
          </a:p>
          <a:p>
            <a:pPr marL="457200" indent="-457200">
              <a:lnSpc>
                <a:spcPct val="90000"/>
              </a:lnSpc>
              <a:buFont typeface="+mj-lt"/>
              <a:buAutoNum type="arabicPeriod"/>
            </a:pPr>
            <a:r>
              <a:rPr lang="en-HK" sz="2400" u="sng" dirty="0"/>
              <a:t>Goodness of Fit Index (GFI) = 0.94</a:t>
            </a:r>
            <a:endParaRPr lang="en-GB" sz="2400" u="sng" dirty="0"/>
          </a:p>
        </p:txBody>
      </p:sp>
    </p:spTree>
    <p:extLst>
      <p:ext uri="{BB962C8B-B14F-4D97-AF65-F5344CB8AC3E}">
        <p14:creationId xmlns:p14="http://schemas.microsoft.com/office/powerpoint/2010/main" val="358072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3391377653"/>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(2-factor)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(2-factor)</a:t>
            </a:r>
            <a:endParaRPr lang="en-GB" sz="2000" b="1" dirty="0"/>
          </a:p>
        </p:txBody>
      </p:sp>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Two-Factor Model</a:t>
            </a:r>
            <a:endParaRPr lang="en-GB" sz="2400" b="1" dirty="0"/>
          </a:p>
        </p:txBody>
      </p:sp>
      <p:pic>
        <p:nvPicPr>
          <p:cNvPr id="16" name="Picture 3">
            <a:extLst>
              <a:ext uri="{FF2B5EF4-FFF2-40B4-BE49-F238E27FC236}">
                <a16:creationId xmlns:a16="http://schemas.microsoft.com/office/drawing/2014/main" id="{4C812AC9-FFB0-467F-8E7F-A05EE11324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6460" y="858816"/>
            <a:ext cx="446405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586CE488-36A4-4BF1-B551-755CB4D5A3A7}"/>
              </a:ext>
            </a:extLst>
          </p:cNvPr>
          <p:cNvGraphicFramePr>
            <a:graphicFrameLocks noGrp="1"/>
          </p:cNvGraphicFramePr>
          <p:nvPr>
            <p:extLst>
              <p:ext uri="{D42A27DB-BD31-4B8C-83A1-F6EECF244321}">
                <p14:modId xmlns:p14="http://schemas.microsoft.com/office/powerpoint/2010/main" val="3905149547"/>
              </p:ext>
            </p:extLst>
          </p:nvPr>
        </p:nvGraphicFramePr>
        <p:xfrm>
          <a:off x="529108" y="4617060"/>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688858625"/>
                    </a:ext>
                  </a:extLst>
                </a:gridCol>
                <a:gridCol w="542925">
                  <a:extLst>
                    <a:ext uri="{9D8B030D-6E8A-4147-A177-3AD203B41FA5}">
                      <a16:colId xmlns:a16="http://schemas.microsoft.com/office/drawing/2014/main" val="3990567276"/>
                    </a:ext>
                  </a:extLst>
                </a:gridCol>
                <a:gridCol w="542290">
                  <a:extLst>
                    <a:ext uri="{9D8B030D-6E8A-4147-A177-3AD203B41FA5}">
                      <a16:colId xmlns:a16="http://schemas.microsoft.com/office/drawing/2014/main" val="2371990178"/>
                    </a:ext>
                  </a:extLst>
                </a:gridCol>
                <a:gridCol w="541655">
                  <a:extLst>
                    <a:ext uri="{9D8B030D-6E8A-4147-A177-3AD203B41FA5}">
                      <a16:colId xmlns:a16="http://schemas.microsoft.com/office/drawing/2014/main" val="1270230780"/>
                    </a:ext>
                  </a:extLst>
                </a:gridCol>
                <a:gridCol w="541655">
                  <a:extLst>
                    <a:ext uri="{9D8B030D-6E8A-4147-A177-3AD203B41FA5}">
                      <a16:colId xmlns:a16="http://schemas.microsoft.com/office/drawing/2014/main" val="2076392849"/>
                    </a:ext>
                  </a:extLst>
                </a:gridCol>
                <a:gridCol w="541655">
                  <a:extLst>
                    <a:ext uri="{9D8B030D-6E8A-4147-A177-3AD203B41FA5}">
                      <a16:colId xmlns:a16="http://schemas.microsoft.com/office/drawing/2014/main" val="2180010560"/>
                    </a:ext>
                  </a:extLst>
                </a:gridCol>
                <a:gridCol w="541655">
                  <a:extLst>
                    <a:ext uri="{9D8B030D-6E8A-4147-A177-3AD203B41FA5}">
                      <a16:colId xmlns:a16="http://schemas.microsoft.com/office/drawing/2014/main" val="2740667617"/>
                    </a:ext>
                  </a:extLst>
                </a:gridCol>
                <a:gridCol w="541655">
                  <a:extLst>
                    <a:ext uri="{9D8B030D-6E8A-4147-A177-3AD203B41FA5}">
                      <a16:colId xmlns:a16="http://schemas.microsoft.com/office/drawing/2014/main" val="3659198139"/>
                    </a:ext>
                  </a:extLst>
                </a:gridCol>
                <a:gridCol w="541655">
                  <a:extLst>
                    <a:ext uri="{9D8B030D-6E8A-4147-A177-3AD203B41FA5}">
                      <a16:colId xmlns:a16="http://schemas.microsoft.com/office/drawing/2014/main" val="914697205"/>
                    </a:ext>
                  </a:extLst>
                </a:gridCol>
                <a:gridCol w="499110">
                  <a:extLst>
                    <a:ext uri="{9D8B030D-6E8A-4147-A177-3AD203B41FA5}">
                      <a16:colId xmlns:a16="http://schemas.microsoft.com/office/drawing/2014/main" val="1335384353"/>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312449746"/>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98072923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53737287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89591221"/>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5762850"/>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642375390"/>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73654273"/>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82350346"/>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0.16</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56069145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0.18</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3726178501"/>
                  </a:ext>
                </a:extLst>
              </a:tr>
            </a:tbl>
          </a:graphicData>
        </a:graphic>
      </p:graphicFrame>
      <p:graphicFrame>
        <p:nvGraphicFramePr>
          <p:cNvPr id="3" name="Table 2">
            <a:extLst>
              <a:ext uri="{FF2B5EF4-FFF2-40B4-BE49-F238E27FC236}">
                <a16:creationId xmlns:a16="http://schemas.microsoft.com/office/drawing/2014/main" id="{C4909A3D-45A4-4357-8A30-B951AFE5A09A}"/>
              </a:ext>
            </a:extLst>
          </p:cNvPr>
          <p:cNvGraphicFramePr>
            <a:graphicFrameLocks noGrp="1"/>
          </p:cNvGraphicFramePr>
          <p:nvPr>
            <p:extLst>
              <p:ext uri="{D42A27DB-BD31-4B8C-83A1-F6EECF244321}">
                <p14:modId xmlns:p14="http://schemas.microsoft.com/office/powerpoint/2010/main" val="3121656220"/>
              </p:ext>
            </p:extLst>
          </p:nvPr>
        </p:nvGraphicFramePr>
        <p:xfrm>
          <a:off x="6127983" y="4670967"/>
          <a:ext cx="5290185" cy="201168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229782204"/>
                    </a:ext>
                  </a:extLst>
                </a:gridCol>
                <a:gridCol w="542925">
                  <a:extLst>
                    <a:ext uri="{9D8B030D-6E8A-4147-A177-3AD203B41FA5}">
                      <a16:colId xmlns:a16="http://schemas.microsoft.com/office/drawing/2014/main" val="3711199610"/>
                    </a:ext>
                  </a:extLst>
                </a:gridCol>
                <a:gridCol w="542290">
                  <a:extLst>
                    <a:ext uri="{9D8B030D-6E8A-4147-A177-3AD203B41FA5}">
                      <a16:colId xmlns:a16="http://schemas.microsoft.com/office/drawing/2014/main" val="4053582113"/>
                    </a:ext>
                  </a:extLst>
                </a:gridCol>
                <a:gridCol w="541655">
                  <a:extLst>
                    <a:ext uri="{9D8B030D-6E8A-4147-A177-3AD203B41FA5}">
                      <a16:colId xmlns:a16="http://schemas.microsoft.com/office/drawing/2014/main" val="595713427"/>
                    </a:ext>
                  </a:extLst>
                </a:gridCol>
                <a:gridCol w="541655">
                  <a:extLst>
                    <a:ext uri="{9D8B030D-6E8A-4147-A177-3AD203B41FA5}">
                      <a16:colId xmlns:a16="http://schemas.microsoft.com/office/drawing/2014/main" val="472996588"/>
                    </a:ext>
                  </a:extLst>
                </a:gridCol>
                <a:gridCol w="541655">
                  <a:extLst>
                    <a:ext uri="{9D8B030D-6E8A-4147-A177-3AD203B41FA5}">
                      <a16:colId xmlns:a16="http://schemas.microsoft.com/office/drawing/2014/main" val="3742913511"/>
                    </a:ext>
                  </a:extLst>
                </a:gridCol>
                <a:gridCol w="541655">
                  <a:extLst>
                    <a:ext uri="{9D8B030D-6E8A-4147-A177-3AD203B41FA5}">
                      <a16:colId xmlns:a16="http://schemas.microsoft.com/office/drawing/2014/main" val="4051967295"/>
                    </a:ext>
                  </a:extLst>
                </a:gridCol>
                <a:gridCol w="541655">
                  <a:extLst>
                    <a:ext uri="{9D8B030D-6E8A-4147-A177-3AD203B41FA5}">
                      <a16:colId xmlns:a16="http://schemas.microsoft.com/office/drawing/2014/main" val="1781131434"/>
                    </a:ext>
                  </a:extLst>
                </a:gridCol>
                <a:gridCol w="541655">
                  <a:extLst>
                    <a:ext uri="{9D8B030D-6E8A-4147-A177-3AD203B41FA5}">
                      <a16:colId xmlns:a16="http://schemas.microsoft.com/office/drawing/2014/main" val="3107204812"/>
                    </a:ext>
                  </a:extLst>
                </a:gridCol>
                <a:gridCol w="499110">
                  <a:extLst>
                    <a:ext uri="{9D8B030D-6E8A-4147-A177-3AD203B41FA5}">
                      <a16:colId xmlns:a16="http://schemas.microsoft.com/office/drawing/2014/main" val="3086631898"/>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88722961"/>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11362671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94151244"/>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848175908"/>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6587207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78627112"/>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223958155"/>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728114207"/>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0.59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171964522"/>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0.47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08453707"/>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1.58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1.043</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13699619"/>
                  </a:ext>
                </a:extLst>
              </a:tr>
            </a:tbl>
          </a:graphicData>
        </a:graphic>
      </p:graphicFrame>
      <p:sp>
        <p:nvSpPr>
          <p:cNvPr id="10" name="TextBox 9">
            <a:extLst>
              <a:ext uri="{FF2B5EF4-FFF2-40B4-BE49-F238E27FC236}">
                <a16:creationId xmlns:a16="http://schemas.microsoft.com/office/drawing/2014/main" id="{9D26F915-52A4-43CE-9017-81F68B35D838}"/>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1.043</a:t>
            </a:r>
            <a:endParaRPr lang="en-GB" sz="2400" dirty="0"/>
          </a:p>
        </p:txBody>
      </p:sp>
      <p:cxnSp>
        <p:nvCxnSpPr>
          <p:cNvPr id="5" name="Straight Connector 4">
            <a:extLst>
              <a:ext uri="{FF2B5EF4-FFF2-40B4-BE49-F238E27FC236}">
                <a16:creationId xmlns:a16="http://schemas.microsoft.com/office/drawing/2014/main" id="{DDE92B42-4340-4A9F-A448-E9F952BD1119}"/>
              </a:ext>
            </a:extLst>
          </p:cNvPr>
          <p:cNvCxnSpPr/>
          <p:nvPr/>
        </p:nvCxnSpPr>
        <p:spPr>
          <a:xfrm>
            <a:off x="10918948" y="3717032"/>
            <a:ext cx="71562" cy="272882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166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602A-434F-47C1-929A-95302335006E}"/>
              </a:ext>
            </a:extLst>
          </p:cNvPr>
          <p:cNvSpPr>
            <a:spLocks noGrp="1"/>
          </p:cNvSpPr>
          <p:nvPr>
            <p:ph type="title"/>
          </p:nvPr>
        </p:nvSpPr>
        <p:spPr/>
        <p:txBody>
          <a:bodyPr/>
          <a:lstStyle/>
          <a:p>
            <a:r>
              <a:rPr lang="en-HK" dirty="0"/>
              <a:t>Two-factor model</a:t>
            </a:r>
            <a:endParaRPr lang="en-GB" dirty="0"/>
          </a:p>
        </p:txBody>
      </p:sp>
      <p:pic>
        <p:nvPicPr>
          <p:cNvPr id="7170" name="Picture 2">
            <a:extLst>
              <a:ext uri="{FF2B5EF4-FFF2-40B4-BE49-F238E27FC236}">
                <a16:creationId xmlns:a16="http://schemas.microsoft.com/office/drawing/2014/main" id="{D28853F7-5378-4CC0-9B1F-8D319EFDFA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780" y="1916832"/>
            <a:ext cx="4768850" cy="4941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BB90A4B2-D1AD-4127-93C4-9332CE8DA302}"/>
              </a:ext>
            </a:extLst>
          </p:cNvPr>
          <p:cNvSpPr txBox="1"/>
          <p:nvPr/>
        </p:nvSpPr>
        <p:spPr>
          <a:xfrm>
            <a:off x="5446340" y="213285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26</a:t>
            </a:r>
          </a:p>
          <a:p>
            <a:pPr marL="457200" indent="-457200">
              <a:lnSpc>
                <a:spcPct val="90000"/>
              </a:lnSpc>
              <a:buFont typeface="+mj-lt"/>
              <a:buAutoNum type="arabicPeriod"/>
            </a:pPr>
            <a:r>
              <a:rPr lang="en-HK" sz="2400" u="sng" dirty="0"/>
              <a:t>Minimum Fit Function Chi-Square = 261.74 (P = 0.0)</a:t>
            </a:r>
          </a:p>
          <a:p>
            <a:pPr marL="457200" indent="-457200">
              <a:lnSpc>
                <a:spcPct val="90000"/>
              </a:lnSpc>
              <a:buFont typeface="+mj-lt"/>
              <a:buAutoNum type="arabicPeriod"/>
            </a:pPr>
            <a:r>
              <a:rPr lang="en-HK" sz="2400" dirty="0"/>
              <a:t>Normal Theory Weighted Least Squares Chi-Square = 298.66 (P = 0.0)</a:t>
            </a:r>
          </a:p>
          <a:p>
            <a:pPr marL="457200" indent="-457200">
              <a:lnSpc>
                <a:spcPct val="90000"/>
              </a:lnSpc>
              <a:buFont typeface="+mj-lt"/>
              <a:buAutoNum type="arabicPeriod"/>
            </a:pPr>
            <a:r>
              <a:rPr lang="en-HK" sz="2400" u="sng" dirty="0"/>
              <a:t>Root Mean Square Error of Approximation (RMSEA) = 0.21</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0.15</a:t>
            </a:r>
          </a:p>
          <a:p>
            <a:pPr marL="457200" indent="-457200">
              <a:lnSpc>
                <a:spcPct val="90000"/>
              </a:lnSpc>
              <a:buFont typeface="+mj-lt"/>
              <a:buAutoNum type="arabicPeriod"/>
            </a:pPr>
            <a:r>
              <a:rPr lang="en-HK" sz="2400" u="sng" dirty="0"/>
              <a:t>Goodness of Fit Index (GFI) = 0.79</a:t>
            </a:r>
            <a:endParaRPr lang="en-GB" sz="2400" u="sng" dirty="0"/>
          </a:p>
        </p:txBody>
      </p:sp>
    </p:spTree>
    <p:extLst>
      <p:ext uri="{BB962C8B-B14F-4D97-AF65-F5344CB8AC3E}">
        <p14:creationId xmlns:p14="http://schemas.microsoft.com/office/powerpoint/2010/main" val="4131653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2ED2-3FFA-4BF5-9898-6A583546F411}"/>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30B70FB3-C2DA-4481-B9C7-D019E07BB3B8}"/>
              </a:ext>
            </a:extLst>
          </p:cNvPr>
          <p:cNvGraphicFramePr>
            <a:graphicFrameLocks noGrp="1"/>
          </p:cNvGraphicFramePr>
          <p:nvPr>
            <p:extLst>
              <p:ext uri="{D42A27DB-BD31-4B8C-83A1-F6EECF244321}">
                <p14:modId xmlns:p14="http://schemas.microsoft.com/office/powerpoint/2010/main" val="1287713741"/>
              </p:ext>
            </p:extLst>
          </p:nvPr>
        </p:nvGraphicFramePr>
        <p:xfrm>
          <a:off x="1217614" y="1828800"/>
          <a:ext cx="9753601" cy="4343401"/>
        </p:xfrm>
        <a:graphic>
          <a:graphicData uri="http://schemas.openxmlformats.org/drawingml/2006/table">
            <a:tbl>
              <a:tblPr>
                <a:tableStyleId>{073A0DAA-6AF3-43AB-8588-CEC1D06C72B9}</a:tableStyleId>
              </a:tblPr>
              <a:tblGrid>
                <a:gridCol w="4572827">
                  <a:extLst>
                    <a:ext uri="{9D8B030D-6E8A-4147-A177-3AD203B41FA5}">
                      <a16:colId xmlns:a16="http://schemas.microsoft.com/office/drawing/2014/main" val="3204627441"/>
                    </a:ext>
                  </a:extLst>
                </a:gridCol>
                <a:gridCol w="2061736">
                  <a:extLst>
                    <a:ext uri="{9D8B030D-6E8A-4147-A177-3AD203B41FA5}">
                      <a16:colId xmlns:a16="http://schemas.microsoft.com/office/drawing/2014/main" val="1025493625"/>
                    </a:ext>
                  </a:extLst>
                </a:gridCol>
                <a:gridCol w="1823844">
                  <a:extLst>
                    <a:ext uri="{9D8B030D-6E8A-4147-A177-3AD203B41FA5}">
                      <a16:colId xmlns:a16="http://schemas.microsoft.com/office/drawing/2014/main" val="1303578133"/>
                    </a:ext>
                  </a:extLst>
                </a:gridCol>
                <a:gridCol w="1295194">
                  <a:extLst>
                    <a:ext uri="{9D8B030D-6E8A-4147-A177-3AD203B41FA5}">
                      <a16:colId xmlns:a16="http://schemas.microsoft.com/office/drawing/2014/main" val="816472575"/>
                    </a:ext>
                  </a:extLst>
                </a:gridCol>
              </a:tblGrid>
              <a:tr h="584778">
                <a:tc>
                  <a:txBody>
                    <a:bodyPr/>
                    <a:lstStyle/>
                    <a:p>
                      <a:pPr fontAlgn="b">
                        <a:lnSpc>
                          <a:spcPct val="107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Three-factor model</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Two-factor model</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Cut-off for good fit</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0077288"/>
                  </a:ext>
                </a:extLst>
              </a:tr>
              <a:tr h="292389">
                <a:tc>
                  <a:txBody>
                    <a:bodyPr/>
                    <a:lstStyle/>
                    <a:p>
                      <a:pPr fontAlgn="b">
                        <a:lnSpc>
                          <a:spcPct val="107000"/>
                        </a:lnSpc>
                        <a:spcAft>
                          <a:spcPts val="0"/>
                        </a:spcAft>
                      </a:pPr>
                      <a:r>
                        <a:rPr lang="en-GB" sz="1800" b="1" kern="1200" dirty="0">
                          <a:effectLst/>
                        </a:rPr>
                        <a:t>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24</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26</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96931760"/>
                  </a:ext>
                </a:extLst>
              </a:tr>
              <a:tr h="542344">
                <a:tc>
                  <a:txBody>
                    <a:bodyPr/>
                    <a:lstStyle/>
                    <a:p>
                      <a:pPr fontAlgn="b">
                        <a:lnSpc>
                          <a:spcPct val="107000"/>
                        </a:lnSpc>
                        <a:spcAft>
                          <a:spcPts val="0"/>
                        </a:spcAft>
                      </a:pPr>
                      <a:r>
                        <a:rPr lang="en-GB" sz="1800" b="1" kern="1200" dirty="0">
                          <a:effectLst/>
                        </a:rPr>
                        <a:t>Minimum Fit Function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67.71 (P = 0.00)</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600" b="1" kern="1200" dirty="0">
                          <a:effectLst/>
                        </a:rPr>
                        <a:t>261.741 (P = 0.0)</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p &gt; 0.5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877779884"/>
                  </a:ext>
                </a:extLst>
              </a:tr>
              <a:tr h="584778">
                <a:tc>
                  <a:txBody>
                    <a:bodyPr/>
                    <a:lstStyle/>
                    <a:p>
                      <a:pPr fontAlgn="b">
                        <a:lnSpc>
                          <a:spcPct val="107000"/>
                        </a:lnSpc>
                        <a:spcAft>
                          <a:spcPts val="0"/>
                        </a:spcAft>
                      </a:pPr>
                      <a:r>
                        <a:rPr lang="en-GB" sz="1800" b="1" kern="1200" dirty="0">
                          <a:effectLst/>
                        </a:rPr>
                        <a:t>X</a:t>
                      </a:r>
                      <a:r>
                        <a:rPr lang="en-GB" sz="1800" b="1" kern="1200" baseline="30000" dirty="0">
                          <a:effectLst/>
                        </a:rPr>
                        <a:t>2</a:t>
                      </a:r>
                      <a:r>
                        <a:rPr lang="en-GB" sz="1800" b="1" kern="1200" dirty="0">
                          <a:effectLst/>
                        </a:rPr>
                        <a:t>/df ratio</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2.82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10.06</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dirty="0">
                          <a:effectLst/>
                        </a:rPr>
                        <a:t>&lt; 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91686396"/>
                  </a:ext>
                </a:extLst>
              </a:tr>
              <a:tr h="584778">
                <a:tc>
                  <a:txBody>
                    <a:bodyPr/>
                    <a:lstStyle/>
                    <a:p>
                      <a:pPr fontAlgn="b">
                        <a:lnSpc>
                          <a:spcPct val="107000"/>
                        </a:lnSpc>
                        <a:spcAft>
                          <a:spcPts val="0"/>
                        </a:spcAft>
                      </a:pPr>
                      <a:r>
                        <a:rPr lang="en-HK" sz="1800" b="1" kern="1200" dirty="0">
                          <a:effectLst/>
                        </a:rPr>
                        <a:t>Normal Theory Weighted Least Squares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66.96 (P = 0.00)</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298.66 (P = 0.0)</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77906266"/>
                  </a:ext>
                </a:extLst>
              </a:tr>
              <a:tr h="584778">
                <a:tc>
                  <a:txBody>
                    <a:bodyPr/>
                    <a:lstStyle/>
                    <a:p>
                      <a:pPr fontAlgn="b">
                        <a:lnSpc>
                          <a:spcPct val="107000"/>
                        </a:lnSpc>
                        <a:spcAft>
                          <a:spcPts val="0"/>
                        </a:spcAft>
                      </a:pPr>
                      <a:r>
                        <a:rPr lang="en-HK" sz="1800" b="1" kern="1200" dirty="0">
                          <a:effectLst/>
                        </a:rPr>
                        <a:t>Root Mean Square Error of Approximation (RMSEA)</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0.086</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0.21</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566081368"/>
                  </a:ext>
                </a:extLst>
              </a:tr>
              <a:tr h="584778">
                <a:tc>
                  <a:txBody>
                    <a:bodyPr/>
                    <a:lstStyle/>
                    <a:p>
                      <a:pPr fontAlgn="b">
                        <a:lnSpc>
                          <a:spcPct val="107000"/>
                        </a:lnSpc>
                        <a:spcAft>
                          <a:spcPts val="0"/>
                        </a:spcAft>
                      </a:pPr>
                      <a:r>
                        <a:rPr lang="en-HK" sz="1800" b="1" kern="1200" dirty="0">
                          <a:effectLst/>
                        </a:rPr>
                        <a:t>Chi-Square for Independence Model with 36 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972.12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972.12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68584085"/>
                  </a:ext>
                </a:extLst>
              </a:tr>
              <a:tr h="292389">
                <a:tc>
                  <a:txBody>
                    <a:bodyPr/>
                    <a:lstStyle/>
                    <a:p>
                      <a:pPr fontAlgn="b">
                        <a:lnSpc>
                          <a:spcPct val="107000"/>
                        </a:lnSpc>
                        <a:spcAft>
                          <a:spcPts val="0"/>
                        </a:spcAft>
                      </a:pPr>
                      <a:r>
                        <a:rPr lang="en-HK" sz="1800" b="1" kern="1200" dirty="0">
                          <a:effectLst/>
                        </a:rPr>
                        <a:t>Root Mean Square Residual (RMR)</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a:effectLst/>
                        </a:rPr>
                        <a:t>0.074</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a:effectLst/>
                        </a:rPr>
                        <a:t>0.15</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433994045"/>
                  </a:ext>
                </a:extLst>
              </a:tr>
              <a:tr h="292389">
                <a:tc>
                  <a:txBody>
                    <a:bodyPr/>
                    <a:lstStyle/>
                    <a:p>
                      <a:pPr fontAlgn="b">
                        <a:lnSpc>
                          <a:spcPct val="107000"/>
                        </a:lnSpc>
                        <a:spcAft>
                          <a:spcPts val="0"/>
                        </a:spcAft>
                      </a:pPr>
                      <a:r>
                        <a:rPr lang="en-HK" sz="1800" b="1" kern="1200" dirty="0">
                          <a:effectLst/>
                        </a:rPr>
                        <a:t>Goodness of Fit Index (GFI)</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0.94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0.79</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&gt; 0.95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963625907"/>
                  </a:ext>
                </a:extLst>
              </a:tr>
            </a:tbl>
          </a:graphicData>
        </a:graphic>
      </p:graphicFrame>
    </p:spTree>
    <p:extLst>
      <p:ext uri="{BB962C8B-B14F-4D97-AF65-F5344CB8AC3E}">
        <p14:creationId xmlns:p14="http://schemas.microsoft.com/office/powerpoint/2010/main" val="41560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1080-61D1-4543-91C9-B108832F8CAD}"/>
              </a:ext>
            </a:extLst>
          </p:cNvPr>
          <p:cNvSpPr>
            <a:spLocks noGrp="1"/>
          </p:cNvSpPr>
          <p:nvPr>
            <p:ph type="title"/>
          </p:nvPr>
        </p:nvSpPr>
        <p:spPr/>
        <p:txBody>
          <a:bodyPr/>
          <a:lstStyle/>
          <a:p>
            <a:r>
              <a:rPr lang="en-HK" dirty="0"/>
              <a:t>Presentation of results</a:t>
            </a:r>
            <a:endParaRPr lang="en-GB" dirty="0"/>
          </a:p>
        </p:txBody>
      </p:sp>
      <p:sp>
        <p:nvSpPr>
          <p:cNvPr id="3" name="Content Placeholder 2">
            <a:extLst>
              <a:ext uri="{FF2B5EF4-FFF2-40B4-BE49-F238E27FC236}">
                <a16:creationId xmlns:a16="http://schemas.microsoft.com/office/drawing/2014/main" id="{3A2E8056-6B92-4C92-9667-8C3D9EFCE40B}"/>
              </a:ext>
            </a:extLst>
          </p:cNvPr>
          <p:cNvSpPr>
            <a:spLocks noGrp="1"/>
          </p:cNvSpPr>
          <p:nvPr>
            <p:ph idx="1"/>
          </p:nvPr>
        </p:nvSpPr>
        <p:spPr/>
        <p:txBody>
          <a:bodyPr/>
          <a:lstStyle/>
          <a:p>
            <a:r>
              <a:rPr lang="en-HK" dirty="0"/>
              <a:t>The three-factor model produced better fitting indices (</a:t>
            </a:r>
            <a:r>
              <a:rPr lang="en-GB" dirty="0">
                <a:sym typeface="Symbol" panose="05050102010706020507" pitchFamily="18" charset="2"/>
              </a:rPr>
              <a:t></a:t>
            </a:r>
            <a:r>
              <a:rPr lang="en-GB" baseline="30000" dirty="0"/>
              <a:t>2</a:t>
            </a:r>
            <a:r>
              <a:rPr lang="en-HK" dirty="0"/>
              <a:t>=67.71, df=24, p&lt;.00, Standardized RMR=.074, RMSEA=.086,  GFI=.94). Although the chi-square statistic was significant, all other model fit indices provided evidence of good model fit. </a:t>
            </a:r>
            <a:endParaRPr lang="en-GB" dirty="0"/>
          </a:p>
        </p:txBody>
      </p:sp>
    </p:spTree>
    <p:extLst>
      <p:ext uri="{BB962C8B-B14F-4D97-AF65-F5344CB8AC3E}">
        <p14:creationId xmlns:p14="http://schemas.microsoft.com/office/powerpoint/2010/main" val="3587613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466</TotalTime>
  <Words>2510</Words>
  <Application>Microsoft Office PowerPoint</Application>
  <PresentationFormat>Custom</PresentationFormat>
  <Paragraphs>960</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Tahoma</vt:lpstr>
      <vt:lpstr>Times New Roman</vt:lpstr>
      <vt:lpstr>Continental Asia 16x9</vt:lpstr>
      <vt:lpstr>SBPD8001  Preparing for doctoral research</vt:lpstr>
      <vt:lpstr>Essence of Confirmatory Factor Analysis</vt:lpstr>
      <vt:lpstr>Essence of Confirmatory Factor Analysis</vt:lpstr>
      <vt:lpstr>Estimation of a Factor Model</vt:lpstr>
      <vt:lpstr>PowerPoint Presentation</vt:lpstr>
      <vt:lpstr>model fit</vt:lpstr>
      <vt:lpstr>Fit statistics</vt:lpstr>
      <vt:lpstr>Fit statistics</vt:lpstr>
      <vt:lpstr>Useful resources</vt:lpstr>
      <vt:lpstr>Which Model better fits the data?</vt:lpstr>
      <vt:lpstr>data</vt:lpstr>
      <vt:lpstr>PowerPoint Presentation</vt:lpstr>
      <vt:lpstr>Three-factor model</vt:lpstr>
      <vt:lpstr>PowerPoint Presentation</vt:lpstr>
      <vt:lpstr>Two-factor model</vt:lpstr>
      <vt:lpstr>Fit statistics</vt:lpstr>
      <vt:lpstr>Presentation of results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54</cp:revision>
  <cp:lastPrinted>2019-03-27T06:42:32Z</cp:lastPrinted>
  <dcterms:created xsi:type="dcterms:W3CDTF">2018-01-26T07:54:29Z</dcterms:created>
  <dcterms:modified xsi:type="dcterms:W3CDTF">2020-04-16T05:52:08Z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