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57" r:id="rId3"/>
    <p:sldId id="262" r:id="rId4"/>
    <p:sldId id="258" r:id="rId5"/>
    <p:sldId id="259" r:id="rId6"/>
    <p:sldId id="260" r:id="rId7"/>
    <p:sldId id="263" r:id="rId8"/>
    <p:sldId id="261" r:id="rId9"/>
    <p:sldId id="265" r:id="rId1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248" autoAdjust="0"/>
  </p:normalViewPr>
  <p:slideViewPr>
    <p:cSldViewPr>
      <p:cViewPr varScale="1">
        <p:scale>
          <a:sx n="83" d="100"/>
          <a:sy n="83" d="100"/>
        </p:scale>
        <p:origin x="1772"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7023EA4-9326-4A15-96D3-8EE79660A51B}" type="datetimeFigureOut">
              <a:rPr lang="en-GB" smtClean="0"/>
              <a:t>16/09/2025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58D9FDD-E206-438B-AE01-F2C392102C9D}" type="slidenum">
              <a:rPr lang="en-GB" smtClean="0"/>
              <a:t>‹#›</a:t>
            </a:fld>
            <a:endParaRPr lang="en-GB"/>
          </a:p>
        </p:txBody>
      </p:sp>
    </p:spTree>
    <p:extLst>
      <p:ext uri="{BB962C8B-B14F-4D97-AF65-F5344CB8AC3E}">
        <p14:creationId xmlns:p14="http://schemas.microsoft.com/office/powerpoint/2010/main" val="6391553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3838E847-82AC-4FFC-98B3-7B6EC815B468}" type="datetimeFigureOut">
              <a:rPr lang="en-GB" smtClean="0"/>
              <a:t>16/09/2025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6451D40D-3F2C-418F-8E5B-FE45157C0DBD}" type="slidenum">
              <a:rPr lang="en-GB" smtClean="0"/>
              <a:t>‹#›</a:t>
            </a:fld>
            <a:endParaRPr lang="en-GB"/>
          </a:p>
        </p:txBody>
      </p:sp>
    </p:spTree>
    <p:extLst>
      <p:ext uri="{BB962C8B-B14F-4D97-AF65-F5344CB8AC3E}">
        <p14:creationId xmlns:p14="http://schemas.microsoft.com/office/powerpoint/2010/main" val="3141808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kofvxOSqX4KLBVIpreUWH97TWSg%3A1758013590937&amp;q=PESTEL+analysis&amp;sa=X&amp;ved=2ahUKEwiooqn89tyPAxXKdUEAHViWNK0QxccNegQIOBAB&amp;mstk=AUtExfAfy0jDiLX9EE9CT33byImiCiavE79tRTtSxcDI4DjYFCwC3Qoot2VvJ1AGEkxYy2W43gFKDr4r7S6fGVY0XSvcntyAyZ8khONhR62nEht3I9_ap-plf0IRYzsvSb6sRCTAgzL-Xm3B05k5PvvAZj6xpF_UprnAkmwuofSJZoGKT3pQiDgJ1aSqw5Wl-KMcR-pVoiJKYOjVCk26Xajx2JeouZTWBoIpEZnpkb4sCGcI7pAd1GZttLeJ5PH5UiGuyWVWg2qCbrW2MWtchcr8mVvp&amp;csui=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SWOT analysis is a strategic planning technique that summarizes an organization's internal Strengths and Weaknesses, along with external Opportunities and Threats, to help develop future strategies. This helps a business understand its current position and potential, allowing it to leverage its strengths and opportunities while addressing weaknesses and threats to achieve its goals.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it works</a:t>
            </a:r>
          </a:p>
          <a:p>
            <a:r>
              <a:rPr lang="en-GB" sz="1200" b="0" i="0" kern="1200" dirty="0">
                <a:solidFill>
                  <a:schemeClr val="tx1"/>
                </a:solidFill>
                <a:effectLst/>
                <a:latin typeface="+mn-lt"/>
                <a:ea typeface="+mn-ea"/>
                <a:cs typeface="+mn-cs"/>
              </a:rPr>
              <a:t>The SWOT acronym represents the four key areas an organization examines: </a:t>
            </a:r>
          </a:p>
          <a:p>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Internal positive attributes or resources that an organization possesses and can use to its advantage. </a:t>
            </a:r>
          </a:p>
          <a:p>
            <a:r>
              <a:rPr lang="en-GB" sz="1200" b="1" i="0" kern="1200" dirty="0">
                <a:solidFill>
                  <a:schemeClr val="tx1"/>
                </a:solidFill>
                <a:effectLst/>
                <a:latin typeface="+mn-lt"/>
                <a:ea typeface="+mn-ea"/>
                <a:cs typeface="+mn-cs"/>
              </a:rPr>
              <a:t>Weaknesses: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Internal limitations or flaws within the organization that hinder it from achieving its objectives. </a:t>
            </a:r>
          </a:p>
          <a:p>
            <a:r>
              <a:rPr lang="en-GB" sz="1200" b="1" i="0" kern="1200" dirty="0">
                <a:solidFill>
                  <a:schemeClr val="tx1"/>
                </a:solidFill>
                <a:effectLst/>
                <a:latin typeface="+mn-lt"/>
                <a:ea typeface="+mn-ea"/>
                <a:cs typeface="+mn-cs"/>
              </a:rPr>
              <a:t>Opportunities: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External factors in the business environment that a company can potentially exploit to its benefit. </a:t>
            </a:r>
          </a:p>
          <a:p>
            <a:r>
              <a:rPr lang="en-GB" sz="1200" b="1" i="0" kern="1200" dirty="0">
                <a:solidFill>
                  <a:schemeClr val="tx1"/>
                </a:solidFill>
                <a:effectLst/>
                <a:latin typeface="+mn-lt"/>
                <a:ea typeface="+mn-ea"/>
                <a:cs typeface="+mn-cs"/>
              </a:rPr>
              <a:t>Threats: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External conditions or factors in the business environment that could potentially cause harm or problems for the organization. </a:t>
            </a:r>
          </a:p>
          <a:p>
            <a:r>
              <a:rPr lang="en-GB" sz="1200" b="0" i="0" kern="1200" dirty="0">
                <a:solidFill>
                  <a:schemeClr val="tx1"/>
                </a:solidFill>
                <a:effectLst/>
                <a:latin typeface="+mn-lt"/>
                <a:ea typeface="+mn-ea"/>
                <a:cs typeface="+mn-cs"/>
              </a:rPr>
              <a:t>Why it's useful</a:t>
            </a:r>
          </a:p>
          <a:p>
            <a:r>
              <a:rPr lang="en-GB" sz="1200" b="1" i="0" kern="1200" dirty="0">
                <a:solidFill>
                  <a:schemeClr val="tx1"/>
                </a:solidFill>
                <a:effectLst/>
                <a:latin typeface="+mn-lt"/>
                <a:ea typeface="+mn-ea"/>
                <a:cs typeface="+mn-cs"/>
              </a:rPr>
              <a:t>Informs strategy: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identifying these four elements, organizations can gain a clearer understanding of their capabilities and limitations. </a:t>
            </a:r>
          </a:p>
          <a:p>
            <a:r>
              <a:rPr lang="en-GB" sz="1200" b="1" i="0" kern="1200" dirty="0">
                <a:solidFill>
                  <a:schemeClr val="tx1"/>
                </a:solidFill>
                <a:effectLst/>
                <a:latin typeface="+mn-lt"/>
                <a:ea typeface="+mn-ea"/>
                <a:cs typeface="+mn-cs"/>
              </a:rPr>
              <a:t>Generates options: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knowledge serves as a foundation for creating new strategic options and evaluating future courses of action. </a:t>
            </a:r>
          </a:p>
          <a:p>
            <a:r>
              <a:rPr lang="en-GB" sz="1200" b="1" i="0" kern="1200" dirty="0">
                <a:solidFill>
                  <a:schemeClr val="tx1"/>
                </a:solidFill>
                <a:effectLst/>
                <a:latin typeface="+mn-lt"/>
                <a:ea typeface="+mn-ea"/>
                <a:cs typeface="+mn-cs"/>
              </a:rPr>
              <a:t>Aligns action with goals: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 ensures that a company's future plans align with its strengths and opportunities, while mitigating weaknesses and threats. </a:t>
            </a:r>
          </a:p>
          <a:p>
            <a:r>
              <a:rPr lang="en-GB" sz="1200" b="1" i="0" kern="1200" dirty="0">
                <a:solidFill>
                  <a:schemeClr val="tx1"/>
                </a:solidFill>
                <a:effectLst/>
                <a:latin typeface="+mn-lt"/>
                <a:ea typeface="+mn-ea"/>
                <a:cs typeface="+mn-cs"/>
              </a:rPr>
              <a:t>Provides a clear overview:</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SWOT analysis offers a structured and comprehensive view of the internal and external factors that impact a business's success. </a:t>
            </a:r>
          </a:p>
          <a:p>
            <a:endParaRPr lang="en-GB" dirty="0"/>
          </a:p>
        </p:txBody>
      </p:sp>
      <p:sp>
        <p:nvSpPr>
          <p:cNvPr id="4" name="Slide Number Placeholder 3"/>
          <p:cNvSpPr>
            <a:spLocks noGrp="1"/>
          </p:cNvSpPr>
          <p:nvPr>
            <p:ph type="sldNum" sz="quarter" idx="5"/>
          </p:nvPr>
        </p:nvSpPr>
        <p:spPr/>
        <p:txBody>
          <a:bodyPr/>
          <a:lstStyle/>
          <a:p>
            <a:fld id="{6451D40D-3F2C-418F-8E5B-FE45157C0DBD}" type="slidenum">
              <a:rPr lang="en-GB" smtClean="0"/>
              <a:t>2</a:t>
            </a:fld>
            <a:endParaRPr lang="en-GB"/>
          </a:p>
        </p:txBody>
      </p:sp>
    </p:spTree>
    <p:extLst>
      <p:ext uri="{BB962C8B-B14F-4D97-AF65-F5344CB8AC3E}">
        <p14:creationId xmlns:p14="http://schemas.microsoft.com/office/powerpoint/2010/main" val="4285130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core aim is to match internal business factors (Strengths, Weaknesses) against external environmental changes (Opportunities, Threats) by comparing them to competitors, thereby providing a simple way to synthesize this information for strategic decision-making. A SWOT analysis synthesizes an organization's internal strengths and weaknesses with external opportunities and threats to understand how well it can adapt to business environment changes and compete against rivals.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aim</a:t>
            </a:r>
          </a:p>
          <a:p>
            <a:r>
              <a:rPr lang="en-GB" sz="1200" b="1" i="0" kern="1200" dirty="0">
                <a:solidFill>
                  <a:schemeClr val="tx1"/>
                </a:solidFill>
                <a:effectLst/>
                <a:latin typeface="+mn-lt"/>
                <a:ea typeface="+mn-ea"/>
                <a:cs typeface="+mn-cs"/>
              </a:rPr>
              <a:t>Identify strengths and weaknesses in relation to the business environment: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goal is to evaluate internal factors (strengths and weaknesses) to see if they're relevant or capable of handling the changes happening in the external business world. </a:t>
            </a:r>
          </a:p>
          <a:p>
            <a:r>
              <a:rPr lang="en-GB" sz="1200" b="1" i="0" kern="1200" dirty="0">
                <a:solidFill>
                  <a:schemeClr val="tx1"/>
                </a:solidFill>
                <a:effectLst/>
                <a:latin typeface="+mn-lt"/>
                <a:ea typeface="+mn-ea"/>
                <a:cs typeface="+mn-cs"/>
              </a:rPr>
              <a:t>Comparison with competitors: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analysis is only truly useful if it involves a comparative element, looking at strengths, weaknesses, opportunities, and threats in relation to competitors. </a:t>
            </a:r>
          </a:p>
          <a:p>
            <a:r>
              <a:rPr lang="en-GB" sz="1200" b="1" i="0" kern="1200" dirty="0">
                <a:solidFill>
                  <a:schemeClr val="tx1"/>
                </a:solidFill>
                <a:effectLst/>
                <a:latin typeface="+mn-lt"/>
                <a:ea typeface="+mn-ea"/>
                <a:cs typeface="+mn-cs"/>
              </a:rPr>
              <a:t>Synthesize internal and external factors: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SWOT analysis provides a straightforward framework for bringing together the findings from an organization's internal and external environmental analysis to inform strategic planning. </a:t>
            </a:r>
          </a:p>
          <a:p>
            <a:r>
              <a:rPr lang="en-GB" sz="1200" b="0" i="0" kern="1200" dirty="0">
                <a:solidFill>
                  <a:schemeClr val="tx1"/>
                </a:solidFill>
                <a:effectLst/>
                <a:latin typeface="+mn-lt"/>
                <a:ea typeface="+mn-ea"/>
                <a:cs typeface="+mn-cs"/>
              </a:rPr>
              <a:t>In summary: A SWOT analysis helps businesses by showing them what they do well (strengths), where they need to improve (weaknesses), what they can take advantage of in the market (opportunities), and what they need to be cautious of (threats). By putting these factors into context with competitors and the changing business landscape, organizations can make smarter choices to improve their position. </a:t>
            </a:r>
          </a:p>
          <a:p>
            <a:endParaRPr lang="en-GB" dirty="0"/>
          </a:p>
        </p:txBody>
      </p:sp>
      <p:sp>
        <p:nvSpPr>
          <p:cNvPr id="4" name="Slide Number Placeholder 3"/>
          <p:cNvSpPr>
            <a:spLocks noGrp="1"/>
          </p:cNvSpPr>
          <p:nvPr>
            <p:ph type="sldNum" sz="quarter" idx="5"/>
          </p:nvPr>
        </p:nvSpPr>
        <p:spPr/>
        <p:txBody>
          <a:bodyPr/>
          <a:lstStyle/>
          <a:p>
            <a:fld id="{6451D40D-3F2C-418F-8E5B-FE45157C0DBD}" type="slidenum">
              <a:rPr lang="en-GB" smtClean="0"/>
              <a:t>3</a:t>
            </a:fld>
            <a:endParaRPr lang="en-GB"/>
          </a:p>
        </p:txBody>
      </p:sp>
    </p:spTree>
    <p:extLst>
      <p:ext uri="{BB962C8B-B14F-4D97-AF65-F5344CB8AC3E}">
        <p14:creationId xmlns:p14="http://schemas.microsoft.com/office/powerpoint/2010/main" val="3918642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statement describes the foundational step of a SWOT analysis, where an organization's internal strengths and weaknesses are identified, alongside external opportunities and threats in the market. These internal factors are evaluated using various analytical tools, while external factors are assessed to understand the market environment. The integration of both internal and external analyses forms the complete SWOT framework, which helps an organization create a comprehensive understanding of its strategic position for decision-making.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Internal Focus:</a:t>
            </a:r>
          </a:p>
          <a:p>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Positive internal characteristics and resources that give an organization an advantage. </a:t>
            </a:r>
          </a:p>
          <a:p>
            <a:r>
              <a:rPr lang="en-GB" sz="1200" b="1" i="0" kern="1200" dirty="0">
                <a:solidFill>
                  <a:schemeClr val="tx1"/>
                </a:solidFill>
                <a:effectLst/>
                <a:latin typeface="+mn-lt"/>
                <a:ea typeface="+mn-ea"/>
                <a:cs typeface="+mn-cs"/>
              </a:rPr>
              <a:t>Weaknesses: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Internal limitations or flaws that hinder an organization from achieving its objectives. </a:t>
            </a:r>
          </a:p>
          <a:p>
            <a:r>
              <a:rPr lang="en-GB" sz="1200" b="1" i="0" kern="1200" dirty="0">
                <a:solidFill>
                  <a:schemeClr val="tx1"/>
                </a:solidFill>
                <a:effectLst/>
                <a:latin typeface="+mn-lt"/>
                <a:ea typeface="+mn-ea"/>
                <a:cs typeface="+mn-cs"/>
              </a:rPr>
              <a:t>Analysis: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typically identified through internal processes, such as reviewing the organization's resources, capabilities, and performance.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External Focus:</a:t>
            </a:r>
          </a:p>
          <a:p>
            <a:r>
              <a:rPr lang="en-GB" sz="1200" b="1" i="0" kern="1200" dirty="0">
                <a:solidFill>
                  <a:schemeClr val="tx1"/>
                </a:solidFill>
                <a:effectLst/>
                <a:latin typeface="+mn-lt"/>
                <a:ea typeface="+mn-ea"/>
                <a:cs typeface="+mn-cs"/>
              </a:rPr>
              <a:t>Opportunities:</a:t>
            </a:r>
            <a:r>
              <a:rPr lang="en-GB" sz="1200" b="0" i="0" kern="1200" dirty="0">
                <a:solidFill>
                  <a:schemeClr val="tx1"/>
                </a:solidFill>
                <a:effectLst/>
                <a:latin typeface="+mn-lt"/>
                <a:ea typeface="+mn-ea"/>
                <a:cs typeface="+mn-cs"/>
              </a:rPr>
              <a:t> </a:t>
            </a:r>
          </a:p>
          <a:p>
            <a:r>
              <a:rPr lang="en-GB" sz="1200" b="0" i="0" kern="1200" dirty="0" err="1">
                <a:solidFill>
                  <a:schemeClr val="tx1"/>
                </a:solidFill>
                <a:effectLst/>
                <a:latin typeface="+mn-lt"/>
                <a:ea typeface="+mn-ea"/>
                <a:cs typeface="+mn-cs"/>
              </a:rPr>
              <a:t>Favorable</a:t>
            </a:r>
            <a:r>
              <a:rPr lang="en-GB" sz="1200" b="0" i="0" kern="1200" dirty="0">
                <a:solidFill>
                  <a:schemeClr val="tx1"/>
                </a:solidFill>
                <a:effectLst/>
                <a:latin typeface="+mn-lt"/>
                <a:ea typeface="+mn-ea"/>
                <a:cs typeface="+mn-cs"/>
              </a:rPr>
              <a:t> external conditions that an organization can leverage for growth. </a:t>
            </a:r>
          </a:p>
          <a:p>
            <a:r>
              <a:rPr lang="en-GB" sz="1200" b="1" i="0" kern="1200" dirty="0">
                <a:solidFill>
                  <a:schemeClr val="tx1"/>
                </a:solidFill>
                <a:effectLst/>
                <a:latin typeface="+mn-lt"/>
                <a:ea typeface="+mn-ea"/>
                <a:cs typeface="+mn-cs"/>
              </a:rPr>
              <a:t>Threats: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External conditions that could negatively impact an organization or present challenges. </a:t>
            </a:r>
          </a:p>
          <a:p>
            <a:r>
              <a:rPr lang="en-GB" sz="1200" b="1" i="0" kern="1200" dirty="0">
                <a:solidFill>
                  <a:schemeClr val="tx1"/>
                </a:solidFill>
                <a:effectLst/>
                <a:latin typeface="+mn-lt"/>
                <a:ea typeface="+mn-ea"/>
                <a:cs typeface="+mn-cs"/>
              </a:rPr>
              <a:t>Analysis: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identified by examining the broader external environment, often through techniques like </a:t>
            </a:r>
            <a:r>
              <a:rPr lang="en-GB" sz="1200" b="0" i="0" kern="1200" dirty="0">
                <a:solidFill>
                  <a:schemeClr val="tx1"/>
                </a:solidFill>
                <a:effectLst/>
                <a:latin typeface="+mn-lt"/>
                <a:ea typeface="+mn-ea"/>
                <a:cs typeface="+mn-cs"/>
                <a:hlinkClick r:id="rId3"/>
              </a:rPr>
              <a:t>PESTEL analysis</a:t>
            </a:r>
            <a:r>
              <a:rPr lang="en-GB" sz="1200" b="0" i="0" kern="1200" dirty="0">
                <a:solidFill>
                  <a:schemeClr val="tx1"/>
                </a:solidFill>
                <a:effectLst/>
                <a:latin typeface="+mn-lt"/>
                <a:ea typeface="+mn-ea"/>
                <a:cs typeface="+mn-cs"/>
              </a:rPr>
              <a:t> to understand market trends, economic conditions, and competitive landscapes. </a:t>
            </a:r>
          </a:p>
          <a:p>
            <a:r>
              <a:rPr lang="en-GB" sz="1200" b="0" i="0" kern="1200" dirty="0">
                <a:solidFill>
                  <a:schemeClr val="tx1"/>
                </a:solidFill>
                <a:effectLst/>
                <a:latin typeface="+mn-lt"/>
                <a:ea typeface="+mn-ea"/>
                <a:cs typeface="+mn-cs"/>
              </a:rPr>
              <a:t>Bringing it Together (The SWOT Framework):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analysis combines the insights from the internal (Strengths and Weaknesses) and external (Opportunities and Threats) assessments.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integrated view helps organizations develop strategies by aligning their strengths with opportunities, and by developing plans to overcome weaknesses and mitigate threats. </a:t>
            </a:r>
          </a:p>
          <a:p>
            <a:r>
              <a:rPr lang="en-GB" sz="1200" b="0" i="0" kern="1200" dirty="0">
                <a:solidFill>
                  <a:schemeClr val="tx1"/>
                </a:solidFill>
                <a:effectLst/>
                <a:latin typeface="+mn-lt"/>
                <a:ea typeface="+mn-ea"/>
                <a:cs typeface="+mn-cs"/>
              </a:rPr>
              <a:t>Essentially, the SWOT analysis provides a foundation for strategic planning, offering insights into the current situation to inform future decisions. </a:t>
            </a:r>
          </a:p>
          <a:p>
            <a:endParaRPr lang="en-GB" dirty="0"/>
          </a:p>
        </p:txBody>
      </p:sp>
      <p:sp>
        <p:nvSpPr>
          <p:cNvPr id="4" name="Slide Number Placeholder 3"/>
          <p:cNvSpPr>
            <a:spLocks noGrp="1"/>
          </p:cNvSpPr>
          <p:nvPr>
            <p:ph type="sldNum" sz="quarter" idx="5"/>
          </p:nvPr>
        </p:nvSpPr>
        <p:spPr/>
        <p:txBody>
          <a:bodyPr/>
          <a:lstStyle/>
          <a:p>
            <a:fld id="{6451D40D-3F2C-418F-8E5B-FE45157C0DBD}" type="slidenum">
              <a:rPr lang="en-GB" smtClean="0"/>
              <a:t>4</a:t>
            </a:fld>
            <a:endParaRPr lang="en-GB"/>
          </a:p>
        </p:txBody>
      </p:sp>
    </p:spTree>
    <p:extLst>
      <p:ext uri="{BB962C8B-B14F-4D97-AF65-F5344CB8AC3E}">
        <p14:creationId xmlns:p14="http://schemas.microsoft.com/office/powerpoint/2010/main" val="3183815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quote describes how to conduct a focused SWOT analysis: internal Strengths and Weaknesses must be customer-focused and relevant to current or past operations, while external Opportunities and Threats are future-oriented trends or events that impact the organization. The core idea is to identify internal factors that create value for customers and external forces that will shape the future, ensuring the analysis provides a practical basis for strategic planning.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Internal Factors (Strengths &amp; Weaknesses)</a:t>
            </a:r>
          </a:p>
          <a:p>
            <a:r>
              <a:rPr lang="en-GB" sz="1200" b="1" i="0" kern="1200" dirty="0">
                <a:solidFill>
                  <a:schemeClr val="tx1"/>
                </a:solidFill>
                <a:effectLst/>
                <a:latin typeface="+mn-lt"/>
                <a:ea typeface="+mn-ea"/>
                <a:cs typeface="+mn-cs"/>
              </a:rPr>
              <a:t>Focus on Customer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Strengths and weaknesses are only meaningful if they have a direct impact on a customer's perception or needs. For example, a company's innovative technology is a strength if it provides a unique benefit to customers. </a:t>
            </a:r>
          </a:p>
          <a:p>
            <a:r>
              <a:rPr lang="en-GB" sz="1200" b="1" i="0" kern="1200" dirty="0">
                <a:solidFill>
                  <a:schemeClr val="tx1"/>
                </a:solidFill>
                <a:effectLst/>
                <a:latin typeface="+mn-lt"/>
                <a:ea typeface="+mn-ea"/>
                <a:cs typeface="+mn-cs"/>
              </a:rPr>
              <a:t>Past/Present Orientation: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factors are about the "now" and "then" – the current resources, capabilities, and internal processes of the organization. </a:t>
            </a:r>
          </a:p>
          <a:p>
            <a:r>
              <a:rPr lang="en-GB" sz="1200" b="1" i="0" kern="1200" dirty="0">
                <a:solidFill>
                  <a:schemeClr val="tx1"/>
                </a:solidFill>
                <a:effectLst/>
                <a:latin typeface="+mn-lt"/>
                <a:ea typeface="+mn-ea"/>
                <a:cs typeface="+mn-cs"/>
              </a:rPr>
              <a:t>Controlled by the Organization: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company has direct control over its internal strengths and weaknesses, allowing it to build on strengths and address weaknesses.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External Factors (Opportunities &amp; Threats)</a:t>
            </a:r>
          </a:p>
          <a:p>
            <a:r>
              <a:rPr lang="en-GB" sz="1200" b="1" i="0" kern="1200" dirty="0">
                <a:solidFill>
                  <a:schemeClr val="tx1"/>
                </a:solidFill>
                <a:effectLst/>
                <a:latin typeface="+mn-lt"/>
                <a:ea typeface="+mn-ea"/>
                <a:cs typeface="+mn-cs"/>
              </a:rPr>
              <a:t>Future-Oriented: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Opportunities and threats are external events or trends that are not yet reality but will likely affect the organization in the future. </a:t>
            </a:r>
          </a:p>
          <a:p>
            <a:r>
              <a:rPr lang="en-GB" sz="1200" b="1" i="0" kern="1200" dirty="0">
                <a:solidFill>
                  <a:schemeClr val="tx1"/>
                </a:solidFill>
                <a:effectLst/>
                <a:latin typeface="+mn-lt"/>
                <a:ea typeface="+mn-ea"/>
                <a:cs typeface="+mn-cs"/>
              </a:rPr>
              <a:t>Implications for Performance: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external market forces, competitor actions, technological shifts, or societal changes that present either potential growth avenues or risks. </a:t>
            </a:r>
          </a:p>
          <a:p>
            <a:r>
              <a:rPr lang="en-GB" sz="1200" b="1" i="0" kern="1200" dirty="0">
                <a:solidFill>
                  <a:schemeClr val="tx1"/>
                </a:solidFill>
                <a:effectLst/>
                <a:latin typeface="+mn-lt"/>
                <a:ea typeface="+mn-ea"/>
                <a:cs typeface="+mn-cs"/>
              </a:rPr>
              <a:t>Outside the Organization's Control: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Unlike strengths and weaknesses, an organization has limited or no control over opportunities and threats, requiring it to adapt and respond. </a:t>
            </a:r>
          </a:p>
          <a:p>
            <a:endParaRPr lang="en-GB" dirty="0"/>
          </a:p>
        </p:txBody>
      </p:sp>
      <p:sp>
        <p:nvSpPr>
          <p:cNvPr id="4" name="Slide Number Placeholder 3"/>
          <p:cNvSpPr>
            <a:spLocks noGrp="1"/>
          </p:cNvSpPr>
          <p:nvPr>
            <p:ph type="sldNum" sz="quarter" idx="5"/>
          </p:nvPr>
        </p:nvSpPr>
        <p:spPr/>
        <p:txBody>
          <a:bodyPr/>
          <a:lstStyle/>
          <a:p>
            <a:fld id="{6451D40D-3F2C-418F-8E5B-FE45157C0DBD}" type="slidenum">
              <a:rPr lang="en-GB" smtClean="0"/>
              <a:t>6</a:t>
            </a:fld>
            <a:endParaRPr lang="en-GB"/>
          </a:p>
        </p:txBody>
      </p:sp>
    </p:spTree>
    <p:extLst>
      <p:ext uri="{BB962C8B-B14F-4D97-AF65-F5344CB8AC3E}">
        <p14:creationId xmlns:p14="http://schemas.microsoft.com/office/powerpoint/2010/main" val="2408987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9/16/2025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9/16/2025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0DEB64-8365-490C-80D8-95569E39E1E3}" type="datetimeFigureOut">
              <a:rPr lang="en-US" smtClean="0"/>
              <a:pPr/>
              <a:t>9/16/2025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10DEB64-8365-490C-80D8-95569E39E1E3}" type="datetimeFigureOut">
              <a:rPr lang="en-US" smtClean="0"/>
              <a:pPr/>
              <a:t>9/16/2025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10DEB64-8365-490C-80D8-95569E39E1E3}" type="datetimeFigureOut">
              <a:rPr lang="en-US" smtClean="0"/>
              <a:pPr/>
              <a:t>9/16/2025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10DEB64-8365-490C-80D8-95569E39E1E3}" type="datetimeFigureOut">
              <a:rPr lang="en-US" smtClean="0"/>
              <a:pPr/>
              <a:t>9/16/2025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DEB64-8365-490C-80D8-95569E39E1E3}" type="datetimeFigureOut">
              <a:rPr lang="en-US" smtClean="0"/>
              <a:pPr/>
              <a:t>9/16/2025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0DEB64-8365-490C-80D8-95569E39E1E3}" type="datetimeFigureOut">
              <a:rPr lang="en-US" smtClean="0"/>
              <a:pPr/>
              <a:t>9/16/2025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10DEB64-8365-490C-80D8-95569E39E1E3}" type="datetimeFigureOut">
              <a:rPr lang="en-US" smtClean="0"/>
              <a:pPr/>
              <a:t>9/16/2025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9/16/2025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9/16/2025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395ECAF-06BE-407A-9FFC-FA00BB6594C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0DEB64-8365-490C-80D8-95569E39E1E3}" type="datetimeFigureOut">
              <a:rPr lang="en-US" smtClean="0"/>
              <a:pPr/>
              <a:t>9/16/2025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CCAEF-C3FB-45AE-B1E8-CFA0131295D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latin typeface="Comic Sans MS" pitchFamily="66" charset="0"/>
              </a:rPr>
              <a:t>Consolidating the </a:t>
            </a:r>
            <a:br>
              <a:rPr lang="en-GB" dirty="0">
                <a:latin typeface="Comic Sans MS" pitchFamily="66" charset="0"/>
              </a:rPr>
            </a:br>
            <a:r>
              <a:rPr lang="en-GB" dirty="0">
                <a:latin typeface="Comic Sans MS" pitchFamily="66" charset="0"/>
              </a:rPr>
              <a:t>SWOT Analysis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SWOT</a:t>
            </a:r>
          </a:p>
        </p:txBody>
      </p:sp>
      <p:sp>
        <p:nvSpPr>
          <p:cNvPr id="3" name="Content Placeholder 2"/>
          <p:cNvSpPr>
            <a:spLocks noGrp="1"/>
          </p:cNvSpPr>
          <p:nvPr>
            <p:ph idx="1"/>
          </p:nvPr>
        </p:nvSpPr>
        <p:spPr/>
        <p:txBody>
          <a:bodyPr>
            <a:normAutofit/>
          </a:bodyPr>
          <a:lstStyle/>
          <a:p>
            <a:r>
              <a:rPr lang="en-GB" sz="2800" dirty="0">
                <a:solidFill>
                  <a:srgbClr val="CC0099"/>
                </a:solidFill>
                <a:latin typeface="Comic Sans MS" pitchFamily="66" charset="0"/>
              </a:rPr>
              <a:t>A SWOT </a:t>
            </a:r>
            <a:r>
              <a:rPr lang="en-GB" sz="2800" dirty="0">
                <a:latin typeface="Comic Sans MS" pitchFamily="66" charset="0"/>
              </a:rPr>
              <a:t>analysis summarises the key issues from the business environment and the strategic capability of an organisation that are most likely to impact on strategy development.</a:t>
            </a:r>
          </a:p>
          <a:p>
            <a:r>
              <a:rPr lang="en-GB" sz="2800" dirty="0">
                <a:latin typeface="Comic Sans MS" pitchFamily="66" charset="0"/>
              </a:rPr>
              <a:t>It can be useful as a basis against which to generate strategic options and assess future courses of action.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96974"/>
          </a:xfrm>
        </p:spPr>
        <p:txBody>
          <a:bodyPr>
            <a:normAutofit/>
          </a:bodyPr>
          <a:lstStyle/>
          <a:p>
            <a:r>
              <a:rPr lang="en-GB" sz="4000" dirty="0">
                <a:latin typeface="Comic Sans MS" pitchFamily="66" charset="0"/>
              </a:rPr>
              <a:t>SWOT</a:t>
            </a:r>
          </a:p>
        </p:txBody>
      </p:sp>
      <p:sp>
        <p:nvSpPr>
          <p:cNvPr id="3" name="Content Placeholder 2"/>
          <p:cNvSpPr>
            <a:spLocks noGrp="1"/>
          </p:cNvSpPr>
          <p:nvPr>
            <p:ph idx="1"/>
          </p:nvPr>
        </p:nvSpPr>
        <p:spPr>
          <a:xfrm>
            <a:off x="457200" y="1571612"/>
            <a:ext cx="8229600" cy="4554551"/>
          </a:xfrm>
        </p:spPr>
        <p:txBody>
          <a:bodyPr>
            <a:normAutofit fontScale="92500" lnSpcReduction="20000"/>
          </a:bodyPr>
          <a:lstStyle/>
          <a:p>
            <a:r>
              <a:rPr lang="en-GB" sz="3000" dirty="0">
                <a:latin typeface="Comic Sans MS" pitchFamily="66" charset="0"/>
              </a:rPr>
              <a:t>The aim is to identify the extent to which strengths and weaknesses are relevant to, or capable of dealing with, the changes taking place in the business environment.</a:t>
            </a:r>
          </a:p>
          <a:p>
            <a:r>
              <a:rPr lang="en-GB" sz="3000" dirty="0">
                <a:latin typeface="Comic Sans MS" pitchFamily="66" charset="0"/>
              </a:rPr>
              <a:t>A SWOT analysis is only really useful if it is comparative – if it examines strengths, weaknesses, opportunities and threats in relation to competitors.</a:t>
            </a:r>
          </a:p>
          <a:p>
            <a:r>
              <a:rPr lang="en-GB" sz="3000" dirty="0">
                <a:latin typeface="Comic Sans MS" pitchFamily="66" charset="0"/>
              </a:rPr>
              <a:t>It provides a simple method of synthesising the results from the analysis of the internal and external environments of the organisation.</a:t>
            </a:r>
          </a:p>
          <a:p>
            <a:pPr>
              <a:buNone/>
            </a:pPr>
            <a:endParaRPr lang="en-GB" sz="2800" dirty="0">
              <a:latin typeface="Comic Sans MS" pitchFamily="66" charset="0"/>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8F3DD8D8-64DB-4ECE-A6D3-FB3598A369AA}" type="slidenum">
              <a:rPr lang="en-GB"/>
              <a:pPr>
                <a:defRPr/>
              </a:pPr>
              <a:t>4</a:t>
            </a:fld>
            <a:endParaRPr lang="en-GB"/>
          </a:p>
        </p:txBody>
      </p:sp>
      <p:sp>
        <p:nvSpPr>
          <p:cNvPr id="4098" name="Rectangle 2"/>
          <p:cNvSpPr>
            <a:spLocks noGrp="1" noChangeArrowheads="1"/>
          </p:cNvSpPr>
          <p:nvPr>
            <p:ph type="title"/>
          </p:nvPr>
        </p:nvSpPr>
        <p:spPr/>
        <p:txBody>
          <a:bodyPr/>
          <a:lstStyle/>
          <a:p>
            <a:pPr eaLnBrk="1" hangingPunct="1"/>
            <a:r>
              <a:rPr lang="en-GB">
                <a:latin typeface="Comic Sans MS" pitchFamily="66" charset="0"/>
              </a:rPr>
              <a:t>SWOT Analysis</a:t>
            </a:r>
          </a:p>
        </p:txBody>
      </p:sp>
      <p:sp>
        <p:nvSpPr>
          <p:cNvPr id="4099" name="Rectangle 3"/>
          <p:cNvSpPr>
            <a:spLocks noGrp="1" noChangeArrowheads="1"/>
          </p:cNvSpPr>
          <p:nvPr>
            <p:ph type="body" idx="1"/>
          </p:nvPr>
        </p:nvSpPr>
        <p:spPr>
          <a:xfrm>
            <a:off x="468313" y="1341438"/>
            <a:ext cx="8229600" cy="5111750"/>
          </a:xfrm>
        </p:spPr>
        <p:txBody>
          <a:bodyPr/>
          <a:lstStyle/>
          <a:p>
            <a:pPr>
              <a:lnSpc>
                <a:spcPct val="90000"/>
              </a:lnSpc>
            </a:pPr>
            <a:r>
              <a:rPr lang="en-GB" sz="2800" dirty="0">
                <a:latin typeface="Comic Sans MS" pitchFamily="66" charset="0"/>
              </a:rPr>
              <a:t>It assumes that that the major strengths and weaknesses have been identified using various analytical tools from the internal environment  and key environmental impacts (opportunities/threats) have been identified from the external environment.</a:t>
            </a:r>
          </a:p>
          <a:p>
            <a:pPr eaLnBrk="1" hangingPunct="1">
              <a:lnSpc>
                <a:spcPct val="90000"/>
              </a:lnSpc>
            </a:pPr>
            <a:r>
              <a:rPr lang="en-GB" sz="2800" dirty="0">
                <a:latin typeface="Comic Sans MS" pitchFamily="66" charset="0"/>
              </a:rPr>
              <a:t>The analysis of organisational strengths and weaknesses (an internal focus) is brought together with the analysis of the market (an external focus) to create a SWOT (strengths, weaknesses, opportunities and threats) (Hooley </a:t>
            </a:r>
            <a:r>
              <a:rPr lang="en-GB" sz="2800" i="1" dirty="0">
                <a:latin typeface="Comic Sans MS" pitchFamily="66" charset="0"/>
              </a:rPr>
              <a:t>et al</a:t>
            </a:r>
            <a:r>
              <a:rPr lang="en-GB" sz="2800" dirty="0">
                <a:latin typeface="Comic Sans MS" pitchFamily="66" charset="0"/>
              </a:rPr>
              <a:t>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1000" fill="hold"/>
                                        <p:tgtEl>
                                          <p:spTgt spid="4098"/>
                                        </p:tgtEl>
                                        <p:attrNameLst>
                                          <p:attrName>ppt_x</p:attrName>
                                        </p:attrNameLst>
                                      </p:cBhvr>
                                      <p:tavLst>
                                        <p:tav tm="0">
                                          <p:val>
                                            <p:strVal val="0-#ppt_w/2"/>
                                          </p:val>
                                        </p:tav>
                                        <p:tav tm="100000">
                                          <p:val>
                                            <p:strVal val="#ppt_x"/>
                                          </p:val>
                                        </p:tav>
                                      </p:tavLst>
                                    </p:anim>
                                    <p:anim calcmode="lin" valueType="num">
                                      <p:cBhvr additive="base">
                                        <p:cTn id="8" dur="10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BFE4FCE5-FE8E-4B50-9142-858D1D703879}" type="slidenum">
              <a:rPr lang="en-GB"/>
              <a:pPr>
                <a:defRPr/>
              </a:pPr>
              <a:t>5</a:t>
            </a:fld>
            <a:endParaRPr lang="en-GB"/>
          </a:p>
        </p:txBody>
      </p:sp>
      <p:sp>
        <p:nvSpPr>
          <p:cNvPr id="5122" name="Rectangle 2"/>
          <p:cNvSpPr>
            <a:spLocks noGrp="1" noChangeArrowheads="1"/>
          </p:cNvSpPr>
          <p:nvPr>
            <p:ph type="title"/>
          </p:nvPr>
        </p:nvSpPr>
        <p:spPr/>
        <p:txBody>
          <a:bodyPr/>
          <a:lstStyle/>
          <a:p>
            <a:pPr eaLnBrk="1" hangingPunct="1"/>
            <a:r>
              <a:rPr lang="en-GB" dirty="0">
                <a:latin typeface="Comic Sans MS" pitchFamily="66" charset="0"/>
              </a:rPr>
              <a:t>SWOT Analysis</a:t>
            </a:r>
          </a:p>
        </p:txBody>
      </p:sp>
      <p:graphicFrame>
        <p:nvGraphicFramePr>
          <p:cNvPr id="5135" name="Group 15"/>
          <p:cNvGraphicFramePr>
            <a:graphicFrameLocks noGrp="1"/>
          </p:cNvGraphicFramePr>
          <p:nvPr>
            <p:ph idx="1"/>
          </p:nvPr>
        </p:nvGraphicFramePr>
        <p:xfrm>
          <a:off x="457200" y="2060575"/>
          <a:ext cx="5338763" cy="4065588"/>
        </p:xfrm>
        <a:graphic>
          <a:graphicData uri="http://schemas.openxmlformats.org/drawingml/2006/table">
            <a:tbl>
              <a:tblPr/>
              <a:tblGrid>
                <a:gridCol w="2670175">
                  <a:extLst>
                    <a:ext uri="{9D8B030D-6E8A-4147-A177-3AD203B41FA5}">
                      <a16:colId xmlns:a16="http://schemas.microsoft.com/office/drawing/2014/main" val="20000"/>
                    </a:ext>
                  </a:extLst>
                </a:gridCol>
                <a:gridCol w="2668588">
                  <a:extLst>
                    <a:ext uri="{9D8B030D-6E8A-4147-A177-3AD203B41FA5}">
                      <a16:colId xmlns:a16="http://schemas.microsoft.com/office/drawing/2014/main" val="20001"/>
                    </a:ext>
                  </a:extLst>
                </a:gridCol>
              </a:tblGrid>
              <a:tr h="20335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Comic Sans MS" pitchFamily="66" charset="0"/>
                        </a:rPr>
                        <a:t>Strengths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Comic Sans MS"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Comic Sans MS" pitchFamily="66" charset="0"/>
                        </a:rPr>
                        <a:t>Weaknesses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32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Comic Sans MS" pitchFamily="66" charset="0"/>
                        </a:rPr>
                        <a:t>Opportunities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Comic Sans MS" pitchFamily="66" charset="0"/>
                        </a:rPr>
                        <a:t>Threats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4111" name="Text Box 17"/>
          <p:cNvSpPr txBox="1">
            <a:spLocks noChangeArrowheads="1"/>
          </p:cNvSpPr>
          <p:nvPr/>
        </p:nvSpPr>
        <p:spPr bwMode="auto">
          <a:xfrm>
            <a:off x="6227763" y="1557338"/>
            <a:ext cx="2376487" cy="701675"/>
          </a:xfrm>
          <a:prstGeom prst="rect">
            <a:avLst/>
          </a:prstGeom>
          <a:noFill/>
          <a:ln w="9525">
            <a:noFill/>
            <a:miter lim="800000"/>
            <a:headEnd/>
            <a:tailEnd/>
          </a:ln>
        </p:spPr>
        <p:txBody>
          <a:bodyPr>
            <a:spAutoFit/>
          </a:bodyPr>
          <a:lstStyle/>
          <a:p>
            <a:pPr>
              <a:spcBef>
                <a:spcPct val="50000"/>
              </a:spcBef>
            </a:pPr>
            <a:endParaRPr lang="en-US"/>
          </a:p>
        </p:txBody>
      </p:sp>
      <p:sp>
        <p:nvSpPr>
          <p:cNvPr id="5138" name="Text Box 18"/>
          <p:cNvSpPr txBox="1">
            <a:spLocks noChangeArrowheads="1"/>
          </p:cNvSpPr>
          <p:nvPr/>
        </p:nvSpPr>
        <p:spPr bwMode="auto">
          <a:xfrm>
            <a:off x="6372225" y="1484313"/>
            <a:ext cx="2087563" cy="519112"/>
          </a:xfrm>
          <a:prstGeom prst="rect">
            <a:avLst/>
          </a:prstGeom>
          <a:noFill/>
          <a:ln w="9525">
            <a:noFill/>
            <a:miter lim="800000"/>
            <a:headEnd/>
            <a:tailEnd/>
          </a:ln>
        </p:spPr>
        <p:txBody>
          <a:bodyPr>
            <a:spAutoFit/>
          </a:bodyPr>
          <a:lstStyle/>
          <a:p>
            <a:pPr algn="ctr">
              <a:spcBef>
                <a:spcPct val="50000"/>
              </a:spcBef>
            </a:pPr>
            <a:r>
              <a:rPr lang="en-GB" sz="2800" b="1" dirty="0">
                <a:latin typeface="Comic Sans MS" pitchFamily="66" charset="0"/>
              </a:rPr>
              <a:t>Source</a:t>
            </a:r>
          </a:p>
        </p:txBody>
      </p:sp>
      <p:sp>
        <p:nvSpPr>
          <p:cNvPr id="5139" name="Text Box 19"/>
          <p:cNvSpPr txBox="1">
            <a:spLocks noChangeArrowheads="1"/>
          </p:cNvSpPr>
          <p:nvPr/>
        </p:nvSpPr>
        <p:spPr bwMode="auto">
          <a:xfrm>
            <a:off x="5940425" y="2636838"/>
            <a:ext cx="2952750" cy="1708160"/>
          </a:xfrm>
          <a:prstGeom prst="rect">
            <a:avLst/>
          </a:prstGeom>
          <a:noFill/>
          <a:ln w="9525">
            <a:noFill/>
            <a:miter lim="800000"/>
            <a:headEnd/>
            <a:tailEnd/>
          </a:ln>
        </p:spPr>
        <p:txBody>
          <a:bodyPr>
            <a:spAutoFit/>
          </a:bodyPr>
          <a:lstStyle/>
          <a:p>
            <a:pPr algn="ctr">
              <a:spcBef>
                <a:spcPct val="50000"/>
              </a:spcBef>
            </a:pPr>
            <a:r>
              <a:rPr lang="en-GB" sz="2800" dirty="0">
                <a:latin typeface="Comic Sans MS" pitchFamily="66" charset="0"/>
              </a:rPr>
              <a:t>Internal</a:t>
            </a:r>
          </a:p>
          <a:p>
            <a:pPr algn="ctr">
              <a:spcBef>
                <a:spcPct val="50000"/>
              </a:spcBef>
            </a:pPr>
            <a:r>
              <a:rPr lang="en-GB" sz="1400" dirty="0">
                <a:latin typeface="Comic Sans MS" pitchFamily="66" charset="0"/>
              </a:rPr>
              <a:t>Resource Capability, Value Chain and Stakeholder Analysis</a:t>
            </a:r>
          </a:p>
          <a:p>
            <a:pPr algn="ctr">
              <a:spcBef>
                <a:spcPct val="50000"/>
              </a:spcBef>
            </a:pPr>
            <a:r>
              <a:rPr lang="en-GB" sz="2800" dirty="0">
                <a:latin typeface="Comic Sans MS" pitchFamily="66" charset="0"/>
              </a:rPr>
              <a:t>(controllable)</a:t>
            </a:r>
          </a:p>
        </p:txBody>
      </p:sp>
      <p:sp>
        <p:nvSpPr>
          <p:cNvPr id="5140" name="Text Box 20"/>
          <p:cNvSpPr txBox="1">
            <a:spLocks noChangeArrowheads="1"/>
          </p:cNvSpPr>
          <p:nvPr/>
        </p:nvSpPr>
        <p:spPr bwMode="auto">
          <a:xfrm>
            <a:off x="6011863" y="4724400"/>
            <a:ext cx="2881312" cy="1785104"/>
          </a:xfrm>
          <a:prstGeom prst="rect">
            <a:avLst/>
          </a:prstGeom>
          <a:noFill/>
          <a:ln w="9525">
            <a:noFill/>
            <a:miter lim="800000"/>
            <a:headEnd/>
            <a:tailEnd/>
          </a:ln>
        </p:spPr>
        <p:txBody>
          <a:bodyPr>
            <a:spAutoFit/>
          </a:bodyPr>
          <a:lstStyle/>
          <a:p>
            <a:pPr algn="ctr">
              <a:spcBef>
                <a:spcPct val="50000"/>
              </a:spcBef>
            </a:pPr>
            <a:r>
              <a:rPr lang="en-GB" sz="2800" dirty="0">
                <a:latin typeface="Comic Sans MS" pitchFamily="66" charset="0"/>
              </a:rPr>
              <a:t>External</a:t>
            </a:r>
          </a:p>
          <a:p>
            <a:pPr algn="ctr">
              <a:spcBef>
                <a:spcPct val="50000"/>
              </a:spcBef>
            </a:pPr>
            <a:r>
              <a:rPr lang="en-GB" sz="1600" dirty="0">
                <a:latin typeface="Comic Sans MS" pitchFamily="66" charset="0"/>
              </a:rPr>
              <a:t>PESTLE &amp; Porters Five Forces</a:t>
            </a:r>
          </a:p>
          <a:p>
            <a:pPr algn="ctr">
              <a:spcBef>
                <a:spcPct val="50000"/>
              </a:spcBef>
            </a:pPr>
            <a:r>
              <a:rPr lang="en-GB" sz="2800" dirty="0">
                <a:latin typeface="Comic Sans MS" pitchFamily="66" charset="0"/>
              </a:rPr>
              <a:t>(uncontrollable)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135"/>
                                        </p:tgtEl>
                                        <p:attrNameLst>
                                          <p:attrName>style.visibility</p:attrName>
                                        </p:attrNameLst>
                                      </p:cBhvr>
                                      <p:to>
                                        <p:strVal val="visible"/>
                                      </p:to>
                                    </p:set>
                                    <p:anim calcmode="lin" valueType="num">
                                      <p:cBhvr additive="base">
                                        <p:cTn id="13" dur="1000" fill="hold"/>
                                        <p:tgtEl>
                                          <p:spTgt spid="5135"/>
                                        </p:tgtEl>
                                        <p:attrNameLst>
                                          <p:attrName>ppt_x</p:attrName>
                                        </p:attrNameLst>
                                      </p:cBhvr>
                                      <p:tavLst>
                                        <p:tav tm="0">
                                          <p:val>
                                            <p:strVal val="0-#ppt_w/2"/>
                                          </p:val>
                                        </p:tav>
                                        <p:tav tm="100000">
                                          <p:val>
                                            <p:strVal val="#ppt_x"/>
                                          </p:val>
                                        </p:tav>
                                      </p:tavLst>
                                    </p:anim>
                                    <p:anim calcmode="lin" valueType="num">
                                      <p:cBhvr additive="base">
                                        <p:cTn id="14" dur="1000" fill="hold"/>
                                        <p:tgtEl>
                                          <p:spTgt spid="513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38"/>
                                        </p:tgtEl>
                                        <p:attrNameLst>
                                          <p:attrName>style.visibility</p:attrName>
                                        </p:attrNameLst>
                                      </p:cBhvr>
                                      <p:to>
                                        <p:strVal val="visible"/>
                                      </p:to>
                                    </p:set>
                                    <p:anim calcmode="lin" valueType="num">
                                      <p:cBhvr additive="base">
                                        <p:cTn id="19" dur="1000" fill="hold"/>
                                        <p:tgtEl>
                                          <p:spTgt spid="5138"/>
                                        </p:tgtEl>
                                        <p:attrNameLst>
                                          <p:attrName>ppt_x</p:attrName>
                                        </p:attrNameLst>
                                      </p:cBhvr>
                                      <p:tavLst>
                                        <p:tav tm="0">
                                          <p:val>
                                            <p:strVal val="0-#ppt_w/2"/>
                                          </p:val>
                                        </p:tav>
                                        <p:tav tm="100000">
                                          <p:val>
                                            <p:strVal val="#ppt_x"/>
                                          </p:val>
                                        </p:tav>
                                      </p:tavLst>
                                    </p:anim>
                                    <p:anim calcmode="lin" valueType="num">
                                      <p:cBhvr additive="base">
                                        <p:cTn id="20" dur="1000" fill="hold"/>
                                        <p:tgtEl>
                                          <p:spTgt spid="513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39"/>
                                        </p:tgtEl>
                                        <p:attrNameLst>
                                          <p:attrName>style.visibility</p:attrName>
                                        </p:attrNameLst>
                                      </p:cBhvr>
                                      <p:to>
                                        <p:strVal val="visible"/>
                                      </p:to>
                                    </p:set>
                                    <p:anim calcmode="lin" valueType="num">
                                      <p:cBhvr additive="base">
                                        <p:cTn id="25" dur="1000" fill="hold"/>
                                        <p:tgtEl>
                                          <p:spTgt spid="5139"/>
                                        </p:tgtEl>
                                        <p:attrNameLst>
                                          <p:attrName>ppt_x</p:attrName>
                                        </p:attrNameLst>
                                      </p:cBhvr>
                                      <p:tavLst>
                                        <p:tav tm="0">
                                          <p:val>
                                            <p:strVal val="0-#ppt_w/2"/>
                                          </p:val>
                                        </p:tav>
                                        <p:tav tm="100000">
                                          <p:val>
                                            <p:strVal val="#ppt_x"/>
                                          </p:val>
                                        </p:tav>
                                      </p:tavLst>
                                    </p:anim>
                                    <p:anim calcmode="lin" valueType="num">
                                      <p:cBhvr additive="base">
                                        <p:cTn id="26" dur="1000" fill="hold"/>
                                        <p:tgtEl>
                                          <p:spTgt spid="513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40"/>
                                        </p:tgtEl>
                                        <p:attrNameLst>
                                          <p:attrName>style.visibility</p:attrName>
                                        </p:attrNameLst>
                                      </p:cBhvr>
                                      <p:to>
                                        <p:strVal val="visible"/>
                                      </p:to>
                                    </p:set>
                                    <p:anim calcmode="lin" valueType="num">
                                      <p:cBhvr additive="base">
                                        <p:cTn id="31" dur="1000" fill="hold"/>
                                        <p:tgtEl>
                                          <p:spTgt spid="5140"/>
                                        </p:tgtEl>
                                        <p:attrNameLst>
                                          <p:attrName>ppt_x</p:attrName>
                                        </p:attrNameLst>
                                      </p:cBhvr>
                                      <p:tavLst>
                                        <p:tav tm="0">
                                          <p:val>
                                            <p:strVal val="0-#ppt_w/2"/>
                                          </p:val>
                                        </p:tav>
                                        <p:tav tm="100000">
                                          <p:val>
                                            <p:strVal val="#ppt_x"/>
                                          </p:val>
                                        </p:tav>
                                      </p:tavLst>
                                    </p:anim>
                                    <p:anim calcmode="lin" valueType="num">
                                      <p:cBhvr additive="base">
                                        <p:cTn id="32" dur="1000" fill="hold"/>
                                        <p:tgtEl>
                                          <p:spTgt spid="51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38" grpId="0"/>
      <p:bldP spid="5139" grpId="0"/>
      <p:bldP spid="514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0C0F9F7C-A3F9-43BB-8FE9-11D0EC03A5BD}" type="slidenum">
              <a:rPr lang="en-GB"/>
              <a:pPr>
                <a:defRPr/>
              </a:pPr>
              <a:t>6</a:t>
            </a:fld>
            <a:endParaRPr lang="en-GB"/>
          </a:p>
        </p:txBody>
      </p:sp>
      <p:sp>
        <p:nvSpPr>
          <p:cNvPr id="9218" name="Rectangle 2"/>
          <p:cNvSpPr>
            <a:spLocks noGrp="1" noChangeArrowheads="1"/>
          </p:cNvSpPr>
          <p:nvPr>
            <p:ph type="title"/>
          </p:nvPr>
        </p:nvSpPr>
        <p:spPr/>
        <p:txBody>
          <a:bodyPr>
            <a:normAutofit fontScale="90000"/>
          </a:bodyPr>
          <a:lstStyle/>
          <a:p>
            <a:pPr eaLnBrk="1" hangingPunct="1"/>
            <a:r>
              <a:rPr lang="en-GB" sz="4000">
                <a:latin typeface="Comic Sans MS" pitchFamily="66" charset="0"/>
              </a:rPr>
              <a:t>Internal Capabilities and External Opportunities</a:t>
            </a:r>
          </a:p>
        </p:txBody>
      </p:sp>
      <p:sp>
        <p:nvSpPr>
          <p:cNvPr id="9219" name="Rectangle 3"/>
          <p:cNvSpPr>
            <a:spLocks noGrp="1" noChangeArrowheads="1"/>
          </p:cNvSpPr>
          <p:nvPr>
            <p:ph type="body" idx="1"/>
          </p:nvPr>
        </p:nvSpPr>
        <p:spPr/>
        <p:txBody>
          <a:bodyPr/>
          <a:lstStyle/>
          <a:p>
            <a:pPr eaLnBrk="1" hangingPunct="1"/>
            <a:r>
              <a:rPr lang="en-GB" sz="2800" dirty="0">
                <a:latin typeface="Comic Sans MS" pitchFamily="66" charset="0"/>
              </a:rPr>
              <a:t>When evaluating strengths and weaknesses, which are internal, and to do with the past or present, only those capabilities or resources that would be valued by the customer should be included.</a:t>
            </a:r>
          </a:p>
          <a:p>
            <a:pPr eaLnBrk="1" hangingPunct="1"/>
            <a:r>
              <a:rPr lang="en-GB" sz="2800" dirty="0">
                <a:latin typeface="Comic Sans MS" pitchFamily="66" charset="0"/>
              </a:rPr>
              <a:t>Also opportunities and threats, which are outside the organisation and to do with the future, should be listed as events or trends that have implications for performance (Hill and O’Sullivan 2004) .</a:t>
            </a:r>
          </a:p>
          <a:p>
            <a:pPr eaLnBrk="1" hangingPunct="1"/>
            <a:endParaRPr lang="en-GB" sz="2800"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additive="base">
                                        <p:cTn id="13" dur="10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 calcmode="lin" valueType="num">
                                      <p:cBhvr additive="base">
                                        <p:cTn id="19" dur="10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omic Sans MS" pitchFamily="66" charset="0"/>
              </a:rPr>
              <a:t>A Scoring Mechanism</a:t>
            </a:r>
          </a:p>
        </p:txBody>
      </p:sp>
      <p:sp>
        <p:nvSpPr>
          <p:cNvPr id="3" name="Content Placeholder 2"/>
          <p:cNvSpPr>
            <a:spLocks noGrp="1"/>
          </p:cNvSpPr>
          <p:nvPr>
            <p:ph idx="1"/>
          </p:nvPr>
        </p:nvSpPr>
        <p:spPr/>
        <p:txBody>
          <a:bodyPr>
            <a:normAutofit fontScale="77500" lnSpcReduction="20000"/>
          </a:bodyPr>
          <a:lstStyle/>
          <a:p>
            <a:r>
              <a:rPr lang="en-GB" dirty="0">
                <a:latin typeface="Comic Sans MS" pitchFamily="66" charset="0"/>
              </a:rPr>
              <a:t>A scoring mechanism (+5 to -5) is used as a means of getting managers to assess the interrelationships between the environmental impacts and the strengths and weaknesses of the firm.</a:t>
            </a:r>
          </a:p>
          <a:p>
            <a:r>
              <a:rPr lang="en-GB" dirty="0">
                <a:latin typeface="Comic Sans MS" pitchFamily="66" charset="0"/>
              </a:rPr>
              <a:t>A positive (+) denotes that the strength of the company would help it take advantage of, or counteract, a problem arising from an environmental change or that a weakness would be offset by that change.</a:t>
            </a:r>
          </a:p>
          <a:p>
            <a:r>
              <a:rPr lang="en-GB" dirty="0">
                <a:latin typeface="Comic Sans MS" pitchFamily="66" charset="0"/>
              </a:rPr>
              <a:t>A negative (-) score denotes that the strength would be reduced or that a weakness would prevent the organisation from overcoming problems associated with that change.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62412B30-8CD2-4B8F-8C46-56BD88CA0456}" type="slidenum">
              <a:rPr lang="en-GB"/>
              <a:pPr>
                <a:defRPr/>
              </a:pPr>
              <a:t>8</a:t>
            </a:fld>
            <a:endParaRPr lang="en-GB"/>
          </a:p>
        </p:txBody>
      </p:sp>
      <p:sp>
        <p:nvSpPr>
          <p:cNvPr id="10242" name="Rectangle 2"/>
          <p:cNvSpPr>
            <a:spLocks noGrp="1" noChangeArrowheads="1"/>
          </p:cNvSpPr>
          <p:nvPr>
            <p:ph type="title"/>
          </p:nvPr>
        </p:nvSpPr>
        <p:spPr/>
        <p:txBody>
          <a:bodyPr/>
          <a:lstStyle/>
          <a:p>
            <a:pPr eaLnBrk="1" hangingPunct="1"/>
            <a:r>
              <a:rPr lang="en-GB" sz="4000">
                <a:latin typeface="Comic Sans MS" pitchFamily="66" charset="0"/>
              </a:rPr>
              <a:t>An Effective SWOT Analysis</a:t>
            </a:r>
          </a:p>
        </p:txBody>
      </p:sp>
      <p:sp>
        <p:nvSpPr>
          <p:cNvPr id="10243" name="Rectangle 3"/>
          <p:cNvSpPr>
            <a:spLocks noGrp="1" noChangeArrowheads="1"/>
          </p:cNvSpPr>
          <p:nvPr>
            <p:ph type="body" idx="1"/>
          </p:nvPr>
        </p:nvSpPr>
        <p:spPr/>
        <p:txBody>
          <a:bodyPr/>
          <a:lstStyle/>
          <a:p>
            <a:pPr eaLnBrk="1" hangingPunct="1"/>
            <a:r>
              <a:rPr lang="en-GB" sz="2800">
                <a:latin typeface="Comic Sans MS" pitchFamily="66" charset="0"/>
              </a:rPr>
              <a:t>Often too many SWOT’s contain extensive lists of factors rather than focusing on the key aspects (CIM 2008).</a:t>
            </a:r>
          </a:p>
          <a:p>
            <a:pPr eaLnBrk="1" hangingPunct="1"/>
            <a:r>
              <a:rPr lang="en-GB" sz="2800">
                <a:latin typeface="Comic Sans MS" pitchFamily="66" charset="0"/>
              </a:rPr>
              <a:t>An effective SWOT must be as specific as possible.</a:t>
            </a:r>
          </a:p>
          <a:p>
            <a:pPr eaLnBrk="1" hangingPunct="1"/>
            <a:r>
              <a:rPr lang="en-GB" sz="2800">
                <a:latin typeface="Comic Sans MS" pitchFamily="66" charset="0"/>
              </a:rPr>
              <a:t>Another aspect of effective SWOT analysis is to prioritise.  Ranking entries under each heading into an order of importance throws up key issues facing the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1000" fill="hold"/>
                                        <p:tgtEl>
                                          <p:spTgt spid="10242"/>
                                        </p:tgtEl>
                                        <p:attrNameLst>
                                          <p:attrName>ppt_x</p:attrName>
                                        </p:attrNameLst>
                                      </p:cBhvr>
                                      <p:tavLst>
                                        <p:tav tm="0">
                                          <p:val>
                                            <p:strVal val="0-#ppt_w/2"/>
                                          </p:val>
                                        </p:tav>
                                        <p:tav tm="100000">
                                          <p:val>
                                            <p:strVal val="#ppt_x"/>
                                          </p:val>
                                        </p:tav>
                                      </p:tavLst>
                                    </p:anim>
                                    <p:anim calcmode="lin" valueType="num">
                                      <p:cBhvr additive="base">
                                        <p:cTn id="8" dur="1000" fill="hold"/>
                                        <p:tgtEl>
                                          <p:spTgt spid="102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additive="base">
                                        <p:cTn id="13" dur="1000" fill="hold"/>
                                        <p:tgtEl>
                                          <p:spTgt spid="102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02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1" end="1"/>
                                            </p:txEl>
                                          </p:spTgt>
                                        </p:tgtEl>
                                        <p:attrNameLst>
                                          <p:attrName>style.visibility</p:attrName>
                                        </p:attrNameLst>
                                      </p:cBhvr>
                                      <p:to>
                                        <p:strVal val="visible"/>
                                      </p:to>
                                    </p:set>
                                    <p:anim calcmode="lin" valueType="num">
                                      <p:cBhvr additive="base">
                                        <p:cTn id="19" dur="1000" fill="hold"/>
                                        <p:tgtEl>
                                          <p:spTgt spid="1024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02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2" end="2"/>
                                            </p:txEl>
                                          </p:spTgt>
                                        </p:tgtEl>
                                        <p:attrNameLst>
                                          <p:attrName>style.visibility</p:attrName>
                                        </p:attrNameLst>
                                      </p:cBhvr>
                                      <p:to>
                                        <p:strVal val="visible"/>
                                      </p:to>
                                    </p:set>
                                    <p:anim calcmode="lin" valueType="num">
                                      <p:cBhvr additive="base">
                                        <p:cTn id="25" dur="10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024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95254552-6866-4563-99A6-B0E6A3157B2F}" type="slidenum">
              <a:rPr lang="en-GB"/>
              <a:pPr>
                <a:defRPr/>
              </a:pPr>
              <a:t>9</a:t>
            </a:fld>
            <a:endParaRPr lang="en-GB"/>
          </a:p>
        </p:txBody>
      </p:sp>
      <p:sp>
        <p:nvSpPr>
          <p:cNvPr id="11266" name="Rectangle 2"/>
          <p:cNvSpPr>
            <a:spLocks noGrp="1" noChangeArrowheads="1"/>
          </p:cNvSpPr>
          <p:nvPr>
            <p:ph type="title"/>
          </p:nvPr>
        </p:nvSpPr>
        <p:spPr/>
        <p:txBody>
          <a:bodyPr/>
          <a:lstStyle/>
          <a:p>
            <a:pPr eaLnBrk="1" hangingPunct="1"/>
            <a:r>
              <a:rPr lang="en-GB">
                <a:latin typeface="Comic Sans MS" pitchFamily="66" charset="0"/>
              </a:rPr>
              <a:t>Student Activity</a:t>
            </a:r>
          </a:p>
        </p:txBody>
      </p:sp>
      <p:sp>
        <p:nvSpPr>
          <p:cNvPr id="11267" name="Rectangle 3"/>
          <p:cNvSpPr>
            <a:spLocks noGrp="1" noChangeArrowheads="1"/>
          </p:cNvSpPr>
          <p:nvPr>
            <p:ph type="body" idx="1"/>
          </p:nvPr>
        </p:nvSpPr>
        <p:spPr/>
        <p:txBody>
          <a:bodyPr/>
          <a:lstStyle/>
          <a:p>
            <a:pPr eaLnBrk="1" hangingPunct="1"/>
            <a:r>
              <a:rPr lang="en-GB" sz="2800">
                <a:latin typeface="Comic Sans MS" pitchFamily="66" charset="0"/>
              </a:rPr>
              <a:t>In groups of 3/4 choose an organisation and identify the major strengths and weaknesses and opportunities and threats that are likely to affect its prospects (conduct a SWOT analysis).</a:t>
            </a:r>
          </a:p>
          <a:p>
            <a:pPr eaLnBrk="1" hangingPunct="1"/>
            <a:r>
              <a:rPr lang="en-GB" sz="2800">
                <a:latin typeface="Comic Sans MS" pitchFamily="66" charset="0"/>
              </a:rPr>
              <a:t>Appoint a spokesperson and present your findings to the rest of the group and discuss the impact these forces may have on the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1000" fill="hold"/>
                                        <p:tgtEl>
                                          <p:spTgt spid="11266"/>
                                        </p:tgtEl>
                                        <p:attrNameLst>
                                          <p:attrName>ppt_x</p:attrName>
                                        </p:attrNameLst>
                                      </p:cBhvr>
                                      <p:tavLst>
                                        <p:tav tm="0">
                                          <p:val>
                                            <p:strVal val="0-#ppt_w/2"/>
                                          </p:val>
                                        </p:tav>
                                        <p:tav tm="100000">
                                          <p:val>
                                            <p:strVal val="#ppt_x"/>
                                          </p:val>
                                        </p:tav>
                                      </p:tavLst>
                                    </p:anim>
                                    <p:anim calcmode="lin" valueType="num">
                                      <p:cBhvr additive="base">
                                        <p:cTn id="8" dur="1000" fill="hold"/>
                                        <p:tgtEl>
                                          <p:spTgt spid="1126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10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 calcmode="lin" valueType="num">
                                      <p:cBhvr additive="base">
                                        <p:cTn id="19" dur="1000" fill="hold"/>
                                        <p:tgtEl>
                                          <p:spTgt spid="1126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26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TotalTime>
  <Words>1592</Words>
  <Application>Microsoft Office PowerPoint</Application>
  <PresentationFormat>On-screen Show (4:3)</PresentationFormat>
  <Paragraphs>121</Paragraphs>
  <Slides>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Comic Sans MS</vt:lpstr>
      <vt:lpstr>Office Theme</vt:lpstr>
      <vt:lpstr>Consolidating the  SWOT Analysis</vt:lpstr>
      <vt:lpstr>SWOT</vt:lpstr>
      <vt:lpstr>SWOT</vt:lpstr>
      <vt:lpstr>SWOT Analysis</vt:lpstr>
      <vt:lpstr>SWOT Analysis</vt:lpstr>
      <vt:lpstr>Internal Capabilities and External Opportunities</vt:lpstr>
      <vt:lpstr>A Scoring Mechanism</vt:lpstr>
      <vt:lpstr>An Effective SWOT Analysis</vt:lpstr>
      <vt:lpstr>Student Activity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bus-vs</dc:creator>
  <cp:lastModifiedBy>Anthony Burns</cp:lastModifiedBy>
  <cp:revision>10</cp:revision>
  <dcterms:created xsi:type="dcterms:W3CDTF">2009-03-06T13:32:00Z</dcterms:created>
  <dcterms:modified xsi:type="dcterms:W3CDTF">2025-09-16T09:08:36Z</dcterms:modified>
</cp:coreProperties>
</file>