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98" r:id="rId5"/>
    <p:sldId id="283" r:id="rId6"/>
    <p:sldId id="297" r:id="rId7"/>
    <p:sldId id="284" r:id="rId8"/>
    <p:sldId id="285" r:id="rId9"/>
    <p:sldId id="296" r:id="rId10"/>
    <p:sldId id="293" r:id="rId11"/>
    <p:sldId id="256" r:id="rId12"/>
    <p:sldId id="29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4000C2-4C4F-48D7-9429-C75ECBCA79E2}" v="7" dt="2022-11-14T01:28:24.372"/>
    <p1510:client id="{D7DB1F06-AC45-4DE8-AC1E-070C8EA03076}" v="3" dt="2022-11-14T01:41:09.528"/>
    <p1510:client id="{EC2E8250-393B-44A6-9AAE-A40BAE4DDF9B}" v="3" dt="2022-11-14T01:41:00.937"/>
  </p1510:revLst>
</p1510:revInfo>
</file>

<file path=ppt/tableStyles.xml><?xml version="1.0" encoding="utf-8"?>
<a:tblStyleLst xmlns:a="http://schemas.openxmlformats.org/drawingml/2006/main" def="{073A0DAA-6AF3-43AB-8588-CEC1D06C72B9}">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EC2E8250-393B-44A6-9AAE-A40BAE4DDF9B}"/>
    <pc:docChg chg="modSld">
      <pc:chgData name="Guest User" userId="" providerId="Windows Live" clId="Web-{EC2E8250-393B-44A6-9AAE-A40BAE4DDF9B}" dt="2022-11-14T01:41:00.937" v="2"/>
      <pc:docMkLst>
        <pc:docMk/>
      </pc:docMkLst>
      <pc:sldChg chg="modSp">
        <pc:chgData name="Guest User" userId="" providerId="Windows Live" clId="Web-{EC2E8250-393B-44A6-9AAE-A40BAE4DDF9B}" dt="2022-11-14T01:41:00.937" v="2"/>
        <pc:sldMkLst>
          <pc:docMk/>
          <pc:sldMk cId="3576581801" sldId="299"/>
        </pc:sldMkLst>
        <pc:graphicFrameChg chg="mod modGraphic">
          <ac:chgData name="Guest User" userId="" providerId="Windows Live" clId="Web-{EC2E8250-393B-44A6-9AAE-A40BAE4DDF9B}" dt="2022-11-14T01:41:00.937" v="2"/>
          <ac:graphicFrameMkLst>
            <pc:docMk/>
            <pc:sldMk cId="3576581801" sldId="299"/>
            <ac:graphicFrameMk id="6" creationId="{6653366D-3274-AD1C-F2BF-060C39F8FE6C}"/>
          </ac:graphicFrameMkLst>
        </pc:graphicFrameChg>
      </pc:sldChg>
    </pc:docChg>
  </pc:docChgLst>
  <pc:docChgLst>
    <pc:chgData name="marina" userId="5d02835ed77071d1" providerId="LiveId" clId="{D7DB1F06-AC45-4DE8-AC1E-070C8EA03076}"/>
    <pc:docChg chg="custSel modSld">
      <pc:chgData name="marina" userId="5d02835ed77071d1" providerId="LiveId" clId="{D7DB1F06-AC45-4DE8-AC1E-070C8EA03076}" dt="2022-11-14T01:41:09.528" v="2" actId="21"/>
      <pc:docMkLst>
        <pc:docMk/>
      </pc:docMkLst>
      <pc:sldChg chg="delSp modSp mod">
        <pc:chgData name="marina" userId="5d02835ed77071d1" providerId="LiveId" clId="{D7DB1F06-AC45-4DE8-AC1E-070C8EA03076}" dt="2022-11-14T01:41:09.528" v="2" actId="21"/>
        <pc:sldMkLst>
          <pc:docMk/>
          <pc:sldMk cId="3576581801" sldId="299"/>
        </pc:sldMkLst>
        <pc:spChg chg="del">
          <ac:chgData name="marina" userId="5d02835ed77071d1" providerId="LiveId" clId="{D7DB1F06-AC45-4DE8-AC1E-070C8EA03076}" dt="2022-11-14T01:41:09.528" v="2" actId="21"/>
          <ac:spMkLst>
            <pc:docMk/>
            <pc:sldMk cId="3576581801" sldId="299"/>
            <ac:spMk id="4" creationId="{38F8F7D9-FA23-FE23-6117-EA788A1B5120}"/>
          </ac:spMkLst>
        </pc:spChg>
        <pc:graphicFrameChg chg="modGraphic">
          <ac:chgData name="marina" userId="5d02835ed77071d1" providerId="LiveId" clId="{D7DB1F06-AC45-4DE8-AC1E-070C8EA03076}" dt="2022-11-14T01:40:54.595" v="1" actId="20577"/>
          <ac:graphicFrameMkLst>
            <pc:docMk/>
            <pc:sldMk cId="3576581801" sldId="299"/>
            <ac:graphicFrameMk id="6" creationId="{6653366D-3274-AD1C-F2BF-060C39F8FE6C}"/>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11/13/2022</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11/13/2022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a:t>
            </a:r>
            <a:br>
              <a:rPr lang="en-US" noProof="0"/>
            </a:br>
            <a:r>
              <a:rPr lang="en-US"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a:t>
            </a:r>
            <a:br>
              <a:rPr lang="en-US" noProof="0"/>
            </a:br>
            <a:r>
              <a:rPr lang="en-US"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a:solidFill>
                  <a:schemeClr val="accent1"/>
                </a:solidFill>
                <a:latin typeface="+mj-lt"/>
              </a:rPr>
              <a:t>TREY</a:t>
            </a:r>
            <a:r>
              <a:rPr lang="en-US" sz="1600" b="1" i="0" spc="-100" baseline="0" noProof="0">
                <a:solidFill>
                  <a:schemeClr val="accent1"/>
                </a:solidFill>
                <a:latin typeface="+mj-lt"/>
              </a:rPr>
              <a:t> </a:t>
            </a:r>
            <a:br>
              <a:rPr lang="en-US" sz="1600" b="1" i="0" spc="-100" baseline="0" noProof="0">
                <a:solidFill>
                  <a:schemeClr val="accent1"/>
                </a:solidFill>
                <a:latin typeface="+mj-lt"/>
              </a:rPr>
            </a:br>
            <a:r>
              <a:rPr lang="en-US" sz="1200" b="0" i="0" spc="140" baseline="0" noProof="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hyperlink" Target="https://creativecommons.org/licenses/by-sa/3.0/" TargetMode="External"/><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hyperlink" Target="https://www.htnovo.net/2020/05/microsoft-teams-aggiornamento-maggio-2020.html" TargetMode="External"/><Relationship Id="rId2" Type="http://schemas.openxmlformats.org/officeDocument/2006/relationships/image" Target="../media/image6.jpeg"/><Relationship Id="rId1" Type="http://schemas.openxmlformats.org/officeDocument/2006/relationships/slideLayout" Target="../slideLayouts/slideLayout8.xml"/><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hyperlink" Target="https://www.marketing91.com/shannon-and-weaver-model-of-communication/" TargetMode="Externa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200400" y="2434857"/>
            <a:ext cx="8991600" cy="1637492"/>
          </a:xfrm>
        </p:spPr>
        <p:txBody>
          <a:bodyPr/>
          <a:lstStyle/>
          <a:p>
            <a:r>
              <a:rPr lang="en-US" sz="4000">
                <a:latin typeface="Arial" panose="020B0604020202020204" pitchFamily="34" charset="0"/>
                <a:cs typeface="Arial" panose="020B0604020202020204" pitchFamily="34" charset="0"/>
              </a:rPr>
              <a:t>Effective Teamwork and  Communication</a:t>
            </a:r>
            <a:br>
              <a:rPr lang="en-US" sz="4000">
                <a:latin typeface="Arial" panose="020B0604020202020204" pitchFamily="34" charset="0"/>
                <a:cs typeface="Arial" panose="020B0604020202020204" pitchFamily="34" charset="0"/>
              </a:rPr>
            </a:br>
            <a:r>
              <a:rPr lang="en-US" sz="4000">
                <a:latin typeface="Arial" panose="020B0604020202020204" pitchFamily="34" charset="0"/>
                <a:cs typeface="Arial" panose="020B0604020202020204" pitchFamily="34" charset="0"/>
              </a:rPr>
              <a:t>Module code : 4002 </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3200400" y="4061039"/>
            <a:ext cx="6580188" cy="1637492"/>
          </a:xfrm>
        </p:spPr>
        <p:txBody>
          <a:bodyPr/>
          <a:lstStyle/>
          <a:p>
            <a:r>
              <a:rPr lang="en-US" sz="3200">
                <a:latin typeface="Arial" panose="020B0604020202020204" pitchFamily="34" charset="0"/>
                <a:cs typeface="Arial" panose="020B0604020202020204" pitchFamily="34" charset="0"/>
              </a:rPr>
              <a:t>Strategies for effective communication in a business setting </a:t>
            </a:r>
          </a:p>
        </p:txBody>
      </p:sp>
      <p:sp>
        <p:nvSpPr>
          <p:cNvPr id="2" name="TextBox 1">
            <a:extLst>
              <a:ext uri="{FF2B5EF4-FFF2-40B4-BE49-F238E27FC236}">
                <a16:creationId xmlns:a16="http://schemas.microsoft.com/office/drawing/2014/main" id="{047DD10F-8EBE-9AA7-91BE-67AF527A0763}"/>
              </a:ext>
            </a:extLst>
          </p:cNvPr>
          <p:cNvSpPr txBox="1"/>
          <p:nvPr/>
        </p:nvSpPr>
        <p:spPr>
          <a:xfrm>
            <a:off x="9930809" y="4284921"/>
            <a:ext cx="2179675" cy="2585323"/>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Marina Ivanova</a:t>
            </a:r>
          </a:p>
          <a:p>
            <a:r>
              <a:rPr lang="en-US">
                <a:latin typeface="Arial" panose="020B0604020202020204" pitchFamily="34" charset="0"/>
                <a:cs typeface="Arial" panose="020B0604020202020204" pitchFamily="34" charset="0"/>
              </a:rPr>
              <a:t>2128092</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Zornica Drakova</a:t>
            </a:r>
          </a:p>
          <a:p>
            <a:r>
              <a:rPr lang="en-US">
                <a:latin typeface="Arial" panose="020B0604020202020204" pitchFamily="34" charset="0"/>
                <a:cs typeface="Arial" panose="020B0604020202020204" pitchFamily="34" charset="0"/>
              </a:rPr>
              <a:t>2133187</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Nedyalko Radev</a:t>
            </a:r>
          </a:p>
          <a:p>
            <a:r>
              <a:rPr lang="en-US">
                <a:latin typeface="Arial" panose="020B0604020202020204" pitchFamily="34" charset="0"/>
                <a:cs typeface="Arial" panose="020B0604020202020204" pitchFamily="34" charset="0"/>
              </a:rPr>
              <a:t>2128093</a:t>
            </a:r>
          </a:p>
          <a:p>
            <a:endParaRPr lang="en-GB"/>
          </a:p>
        </p:txBody>
      </p:sp>
      <p:sp>
        <p:nvSpPr>
          <p:cNvPr id="5" name="TextBox 4">
            <a:extLst>
              <a:ext uri="{FF2B5EF4-FFF2-40B4-BE49-F238E27FC236}">
                <a16:creationId xmlns:a16="http://schemas.microsoft.com/office/drawing/2014/main" id="{36110FDC-54E6-1F34-AE2E-C278225A4540}"/>
              </a:ext>
            </a:extLst>
          </p:cNvPr>
          <p:cNvSpPr txBox="1"/>
          <p:nvPr/>
        </p:nvSpPr>
        <p:spPr>
          <a:xfrm>
            <a:off x="326065" y="5940815"/>
            <a:ext cx="8902996" cy="646331"/>
          </a:xfrm>
          <a:prstGeom prst="rect">
            <a:avLst/>
          </a:prstGeom>
          <a:noFill/>
        </p:spPr>
        <p:txBody>
          <a:bodyPr wrap="square" rtlCol="0">
            <a:spAutoFit/>
          </a:bodyPr>
          <a:lstStyle/>
          <a:p>
            <a:r>
              <a:rPr lang="en-GB" sz="3600" b="1">
                <a:latin typeface="Arial" panose="020B0604020202020204" pitchFamily="34" charset="0"/>
                <a:cs typeface="Arial" panose="020B0604020202020204" pitchFamily="34" charset="0"/>
              </a:rPr>
              <a:t>Lecturer name : Dr. Hafiz Rahmani </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1685961"/>
            <a:ext cx="5472000" cy="2999426"/>
          </a:xfrm>
        </p:spPr>
        <p:txBody>
          <a:bodyPr/>
          <a:lstStyle/>
          <a:p>
            <a:pPr marL="0" indent="0">
              <a:buNone/>
            </a:pPr>
            <a:r>
              <a:rPr lang="en-US" sz="3200">
                <a:latin typeface="Arial" panose="020B0604020202020204" pitchFamily="34" charset="0"/>
                <a:cs typeface="Arial" panose="020B0604020202020204" pitchFamily="34" charset="0"/>
              </a:rPr>
              <a:t>This presentation aims to analyze the effective communication at Amazon with the case study of Tom and his team which had some issues in communicating in regard to their tasks.</a:t>
            </a:r>
            <a:endParaRPr lang="en-US" sz="3200"/>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a:fillRect/>
          </a:stretch>
        </p:blipFill>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335623" y="4843130"/>
            <a:ext cx="3169884" cy="1358898"/>
          </a:xfrm>
        </p:spPr>
        <p:txBody>
          <a:bodyPr/>
          <a:lstStyle/>
          <a:p>
            <a:pPr algn="l"/>
            <a:r>
              <a:rPr lang="en-US" sz="3200">
                <a:latin typeface="Arial" panose="020B0604020202020204" pitchFamily="34" charset="0"/>
                <a:cs typeface="Arial" panose="020B0604020202020204" pitchFamily="34" charset="0"/>
              </a:rPr>
              <a:t>Brief background </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2</a:t>
            </a:fld>
            <a:endParaRPr lang="en-US"/>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2"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7683991" y="391920"/>
            <a:ext cx="4292009" cy="1190798"/>
          </a:xfrm>
        </p:spPr>
        <p:txBody>
          <a:bodyPr/>
          <a:lstStyle/>
          <a:p>
            <a:pPr algn="r"/>
            <a:r>
              <a:rPr lang="en-US" sz="4000"/>
              <a:t>Benefits of effective communication </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288000" y="2056244"/>
            <a:ext cx="5688000" cy="4135755"/>
          </a:xfrm>
        </p:spPr>
        <p:txBody>
          <a:bodyPr/>
          <a:lstStyle/>
          <a:p>
            <a:r>
              <a:rPr lang="en-US" sz="2800"/>
              <a:t>Building trust </a:t>
            </a:r>
          </a:p>
          <a:p>
            <a:r>
              <a:rPr lang="en-US" sz="2800"/>
              <a:t>Preventing or resolving problems</a:t>
            </a:r>
          </a:p>
          <a:p>
            <a:r>
              <a:rPr lang="en-US" sz="2800"/>
              <a:t>Providing clarity and directions</a:t>
            </a:r>
          </a:p>
          <a:p>
            <a:r>
              <a:rPr lang="en-US" sz="2800"/>
              <a:t>Creates better relationships</a:t>
            </a:r>
          </a:p>
          <a:p>
            <a:r>
              <a:rPr lang="en-US" sz="2800"/>
              <a:t>Increases engagement </a:t>
            </a:r>
          </a:p>
          <a:p>
            <a:r>
              <a:rPr lang="en-US" sz="2800"/>
              <a:t>Improves productivity </a:t>
            </a:r>
          </a:p>
          <a:p>
            <a:endParaRPr lang="en-US" sz="2800"/>
          </a:p>
          <a:p>
            <a:pPr marL="0" indent="0" algn="r">
              <a:buNone/>
            </a:pPr>
            <a:endParaRPr lang="en-US" sz="2800">
              <a:latin typeface="Arial" panose="020B0604020202020204" pitchFamily="34" charset="0"/>
              <a:cs typeface="Arial" panose="020B0604020202020204" pitchFamily="34" charset="0"/>
            </a:endParaRPr>
          </a:p>
          <a:p>
            <a:pPr marL="0" indent="0" algn="r">
              <a:buNone/>
            </a:pPr>
            <a:endParaRPr lang="en-US" sz="2800"/>
          </a:p>
          <a:p>
            <a:pPr marL="0" indent="0">
              <a:buNone/>
            </a:pPr>
            <a:endParaRPr lang="en-US" sz="280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3</a:t>
            </a:fld>
            <a:endParaRPr lang="en-US"/>
          </a:p>
        </p:txBody>
      </p:sp>
    </p:spTree>
    <p:extLst>
      <p:ext uri="{BB962C8B-B14F-4D97-AF65-F5344CB8AC3E}">
        <p14:creationId xmlns:p14="http://schemas.microsoft.com/office/powerpoint/2010/main" val="72209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a:t>Models of communication</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p:txBody>
          <a:bodyPr/>
          <a:lstStyle/>
          <a:p>
            <a:r>
              <a:rPr lang="en-US"/>
              <a:t> </a:t>
            </a:r>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a:lstStyle/>
          <a:p>
            <a:r>
              <a:rPr lang="en-US"/>
              <a:t>(Bhasin, 2021)</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04303" cy="1261849"/>
          </a:xfrm>
        </p:spPr>
        <p:txBody>
          <a:bodyPr/>
          <a:lstStyle/>
          <a:p>
            <a:r>
              <a:rPr lang="en-US" sz="1800">
                <a:latin typeface="Arial" panose="020B0604020202020204" pitchFamily="34" charset="0"/>
                <a:cs typeface="Arial" panose="020B0604020202020204" pitchFamily="34" charset="0"/>
              </a:rPr>
              <a:t>The Shannon-Weaver Model is one of the first and most influential models of communications</a:t>
            </a:r>
          </a:p>
          <a:p>
            <a:r>
              <a:rPr lang="en-US" sz="1800">
                <a:latin typeface="Arial" panose="020B0604020202020204" pitchFamily="34" charset="0"/>
                <a:cs typeface="Arial" panose="020B0604020202020204" pitchFamily="34" charset="0"/>
              </a:rPr>
              <a:t>                                               (Chandler,1994)</a:t>
            </a:r>
          </a:p>
          <a:p>
            <a:endParaRPr lang="en-US">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3204375"/>
            <a:ext cx="5472113" cy="2662975"/>
          </a:xfrm>
        </p:spPr>
        <p:txBody>
          <a:bodyPr/>
          <a:lstStyle/>
          <a:p>
            <a:pPr>
              <a:lnSpc>
                <a:spcPct val="150000"/>
              </a:lnSpc>
            </a:pPr>
            <a:r>
              <a:rPr lang="en-US"/>
              <a:t>Sender – AMAZON</a:t>
            </a:r>
          </a:p>
          <a:p>
            <a:pPr>
              <a:lnSpc>
                <a:spcPct val="150000"/>
              </a:lnSpc>
            </a:pPr>
            <a:r>
              <a:rPr lang="en-US"/>
              <a:t>Encoder – Tom Jackson</a:t>
            </a:r>
          </a:p>
          <a:p>
            <a:pPr>
              <a:lnSpc>
                <a:spcPct val="150000"/>
              </a:lnSpc>
            </a:pPr>
            <a:r>
              <a:rPr lang="en-US"/>
              <a:t>Channel – NA</a:t>
            </a:r>
          </a:p>
          <a:p>
            <a:pPr>
              <a:lnSpc>
                <a:spcPct val="150000"/>
              </a:lnSpc>
            </a:pPr>
            <a:r>
              <a:rPr lang="en-US"/>
              <a:t>Decoder / Receiver – The Team</a:t>
            </a:r>
          </a:p>
          <a:p>
            <a:pPr>
              <a:lnSpc>
                <a:spcPct val="150000"/>
              </a:lnSpc>
            </a:pPr>
            <a:r>
              <a:rPr lang="en-US"/>
              <a:t>Noise - NA</a:t>
            </a:r>
          </a:p>
          <a:p>
            <a:pPr>
              <a:lnSpc>
                <a:spcPct val="150000"/>
              </a:lnSpc>
            </a:pPr>
            <a:endParaRPr lang="en-US"/>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4</a:t>
            </a:fld>
            <a:endParaRPr lang="en-US"/>
          </a:p>
        </p:txBody>
      </p:sp>
      <p:pic>
        <p:nvPicPr>
          <p:cNvPr id="1026" name="Picture 2" descr="See the source image">
            <a:extLst>
              <a:ext uri="{FF2B5EF4-FFF2-40B4-BE49-F238E27FC236}">
                <a16:creationId xmlns:a16="http://schemas.microsoft.com/office/drawing/2014/main" id="{5A5413B4-93D3-D087-34D3-E0DB447A9E4B}"/>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217701" y="2951163"/>
            <a:ext cx="3900311" cy="2193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8837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onference room">
            <a:extLst>
              <a:ext uri="{FF2B5EF4-FFF2-40B4-BE49-F238E27FC236}">
                <a16:creationId xmlns:a16="http://schemas.microsoft.com/office/drawing/2014/main" id="{8F5AE0D5-C196-A947-8AFE-449A48B26153}"/>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t="45" b="45"/>
          <a:stretch>
            <a:fillRect/>
          </a:stretch>
        </p:blipFill>
        <p:spPr>
          <a:xfrm>
            <a:off x="0" y="54649"/>
            <a:ext cx="12192000" cy="6371350"/>
          </a:xfrm>
        </p:spPr>
      </p:pic>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a:xfrm>
            <a:off x="6806317" y="1963972"/>
            <a:ext cx="4953683" cy="4048791"/>
          </a:xfrm>
          <a:solidFill>
            <a:schemeClr val="tx1">
              <a:lumMod val="95000"/>
              <a:lumOff val="5000"/>
            </a:schemeClr>
          </a:solidFill>
        </p:spPr>
        <p:txBody>
          <a:bodyPr/>
          <a:lstStyle/>
          <a:p>
            <a:pPr marL="285750" indent="-285750" algn="just">
              <a:lnSpc>
                <a:spcPct val="150000"/>
              </a:lnSpc>
              <a:buFont typeface="Arial" panose="020B0604020202020204" pitchFamily="34" charset="0"/>
              <a:buChar char="•"/>
            </a:pPr>
            <a:r>
              <a:rPr lang="en-US"/>
              <a:t>Poor communication</a:t>
            </a:r>
          </a:p>
          <a:p>
            <a:pPr marL="285750" indent="-285750" algn="just">
              <a:buFont typeface="Arial" panose="020B0604020202020204" pitchFamily="34" charset="0"/>
              <a:buChar char="•"/>
            </a:pPr>
            <a:r>
              <a:rPr lang="en-US"/>
              <a:t>Poor work environment</a:t>
            </a:r>
          </a:p>
          <a:p>
            <a:pPr marL="285750" indent="-285750" algn="just">
              <a:buFont typeface="Arial" panose="020B0604020202020204" pitchFamily="34" charset="0"/>
              <a:buChar char="•"/>
            </a:pPr>
            <a:r>
              <a:rPr lang="en-US"/>
              <a:t>Differences in language and unfamiliar accents</a:t>
            </a:r>
          </a:p>
          <a:p>
            <a:pPr marL="285750" indent="-285750" algn="just">
              <a:buFont typeface="Arial" panose="020B0604020202020204" pitchFamily="34" charset="0"/>
              <a:buChar char="•"/>
            </a:pPr>
            <a:r>
              <a:rPr lang="en-US"/>
              <a:t>Different time zone</a:t>
            </a:r>
          </a:p>
          <a:p>
            <a:pPr marL="285750" indent="-285750" algn="just">
              <a:buFont typeface="Arial" panose="020B0604020202020204" pitchFamily="34" charset="0"/>
              <a:buChar char="•"/>
            </a:pPr>
            <a:r>
              <a:rPr lang="en-US"/>
              <a:t>Technological Issues  </a:t>
            </a:r>
          </a:p>
          <a:p>
            <a:r>
              <a:rPr lang="en-US"/>
              <a:t>  </a:t>
            </a:r>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a:lstStyle/>
          <a:p>
            <a:fld id="{19B51A1E-902D-48AF-9020-955120F399B6}" type="slidenum">
              <a:rPr lang="en-US" smtClean="0"/>
              <a:pPr/>
              <a:t>5</a:t>
            </a:fld>
            <a:endParaRPr lang="en-US"/>
          </a:p>
        </p:txBody>
      </p:sp>
      <p:sp>
        <p:nvSpPr>
          <p:cNvPr id="11" name="Title 10" hidden="1">
            <a:extLst>
              <a:ext uri="{FF2B5EF4-FFF2-40B4-BE49-F238E27FC236}">
                <a16:creationId xmlns:a16="http://schemas.microsoft.com/office/drawing/2014/main" id="{C5462610-1D7E-437B-B516-F30D9A789B9B}"/>
              </a:ext>
            </a:extLst>
          </p:cNvPr>
          <p:cNvSpPr>
            <a:spLocks noGrp="1"/>
          </p:cNvSpPr>
          <p:nvPr>
            <p:ph type="title"/>
          </p:nvPr>
        </p:nvSpPr>
        <p:spPr/>
        <p:txBody>
          <a:bodyPr/>
          <a:lstStyle/>
          <a:p>
            <a:r>
              <a:rPr lang="en-US"/>
              <a:t>Large image</a:t>
            </a:r>
          </a:p>
        </p:txBody>
      </p:sp>
      <p:sp>
        <p:nvSpPr>
          <p:cNvPr id="2" name="TextBox 1">
            <a:extLst>
              <a:ext uri="{FF2B5EF4-FFF2-40B4-BE49-F238E27FC236}">
                <a16:creationId xmlns:a16="http://schemas.microsoft.com/office/drawing/2014/main" id="{4F701512-49AF-7C25-F201-8769241FE826}"/>
              </a:ext>
            </a:extLst>
          </p:cNvPr>
          <p:cNvSpPr txBox="1"/>
          <p:nvPr/>
        </p:nvSpPr>
        <p:spPr>
          <a:xfrm>
            <a:off x="2528516" y="373711"/>
            <a:ext cx="8690776" cy="707886"/>
          </a:xfrm>
          <a:prstGeom prst="rect">
            <a:avLst/>
          </a:prstGeom>
          <a:noFill/>
        </p:spPr>
        <p:txBody>
          <a:bodyPr wrap="square" rtlCol="0">
            <a:spAutoFit/>
          </a:bodyPr>
          <a:lstStyle/>
          <a:p>
            <a:r>
              <a:rPr lang="en-GB" sz="4000" b="1">
                <a:latin typeface="Arial" panose="020B0604020202020204" pitchFamily="34" charset="0"/>
                <a:cs typeface="Arial" panose="020B0604020202020204" pitchFamily="34" charset="0"/>
              </a:rPr>
              <a:t>Communication Barriers</a:t>
            </a:r>
          </a:p>
        </p:txBody>
      </p:sp>
    </p:spTree>
    <p:extLst>
      <p:ext uri="{BB962C8B-B14F-4D97-AF65-F5344CB8AC3E}">
        <p14:creationId xmlns:p14="http://schemas.microsoft.com/office/powerpoint/2010/main" val="665219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a:xfrm>
            <a:off x="0" y="-87465"/>
            <a:ext cx="9780102" cy="6804025"/>
          </a:xfrm>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a:xfrm>
            <a:off x="8458200" y="2425148"/>
            <a:ext cx="3532367" cy="1280160"/>
          </a:xfrm>
        </p:spPr>
        <p:txBody>
          <a:bodyPr/>
          <a:lstStyle/>
          <a:p>
            <a:r>
              <a:rPr lang="en-US" sz="3200">
                <a:latin typeface="Arial" panose="020B0604020202020204" pitchFamily="34" charset="0"/>
                <a:cs typeface="Arial" panose="020B0604020202020204" pitchFamily="34" charset="0"/>
              </a:rPr>
              <a:t>Other Channels of</a:t>
            </a:r>
            <a:br>
              <a:rPr lang="en-US" sz="3200">
                <a:latin typeface="Arial" panose="020B0604020202020204" pitchFamily="34" charset="0"/>
                <a:cs typeface="Arial" panose="020B0604020202020204" pitchFamily="34" charset="0"/>
              </a:rPr>
            </a:br>
            <a:r>
              <a:rPr lang="en-US" sz="3200">
                <a:latin typeface="Arial" panose="020B0604020202020204" pitchFamily="34" charset="0"/>
                <a:cs typeface="Arial" panose="020B0604020202020204" pitchFamily="34" charset="0"/>
              </a:rPr>
              <a:t>Communication</a:t>
            </a:r>
            <a:endParaRPr lang="en-US" sz="440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60828E04-9C2A-4859-8050-C2DF67A249CB}"/>
              </a:ext>
            </a:extLst>
          </p:cNvPr>
          <p:cNvSpPr>
            <a:spLocks noGrp="1"/>
          </p:cNvSpPr>
          <p:nvPr>
            <p:ph type="body" sz="quarter" idx="15"/>
          </p:nvPr>
        </p:nvSpPr>
        <p:spPr>
          <a:solidFill>
            <a:schemeClr val="tx1">
              <a:lumMod val="75000"/>
              <a:lumOff val="25000"/>
            </a:schemeClr>
          </a:solidFill>
        </p:spPr>
        <p:txBody>
          <a:bodyPr/>
          <a:lstStyle/>
          <a:p>
            <a:r>
              <a:rPr lang="en-US"/>
              <a:t>Face to Face</a:t>
            </a:r>
          </a:p>
        </p:txBody>
      </p:sp>
      <p:pic>
        <p:nvPicPr>
          <p:cNvPr id="8" name="Graphic 7" descr="User" title="Icon - Presenter Name">
            <a:extLst>
              <a:ext uri="{FF2B5EF4-FFF2-40B4-BE49-F238E27FC236}">
                <a16:creationId xmlns:a16="http://schemas.microsoft.com/office/drawing/2014/main" id="{111541C4-DB03-4E53-994D-499C7D73C4DF}"/>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485495" y="4006655"/>
            <a:ext cx="218900" cy="218900"/>
          </a:xfrm>
          <a:prstGeom prst="rect">
            <a:avLst/>
          </a:prstGeom>
        </p:spPr>
      </p:pic>
      <p:sp>
        <p:nvSpPr>
          <p:cNvPr id="5" name="Text Placeholder 4">
            <a:extLst>
              <a:ext uri="{FF2B5EF4-FFF2-40B4-BE49-F238E27FC236}">
                <a16:creationId xmlns:a16="http://schemas.microsoft.com/office/drawing/2014/main" id="{11265965-2271-4C1C-BD0A-6F85F80FF9A6}"/>
              </a:ext>
            </a:extLst>
          </p:cNvPr>
          <p:cNvSpPr>
            <a:spLocks noGrp="1"/>
          </p:cNvSpPr>
          <p:nvPr>
            <p:ph type="body" sz="quarter" idx="16"/>
          </p:nvPr>
        </p:nvSpPr>
        <p:spPr>
          <a:solidFill>
            <a:schemeClr val="tx1">
              <a:lumMod val="75000"/>
              <a:lumOff val="25000"/>
            </a:schemeClr>
          </a:solidFill>
        </p:spPr>
        <p:txBody>
          <a:bodyPr/>
          <a:lstStyle/>
          <a:p>
            <a:r>
              <a:rPr lang="en-US"/>
              <a:t>Text Messages</a:t>
            </a:r>
          </a:p>
        </p:txBody>
      </p:sp>
      <p:pic>
        <p:nvPicPr>
          <p:cNvPr id="10" name="Graphic 9" descr="Smart Phone" title="Icon - Presenter Phone Number">
            <a:extLst>
              <a:ext uri="{FF2B5EF4-FFF2-40B4-BE49-F238E27FC236}">
                <a16:creationId xmlns:a16="http://schemas.microsoft.com/office/drawing/2014/main" id="{A29DE31C-E099-4579-BB03-675E0A40C5F2}"/>
              </a:ext>
            </a:extLst>
          </p:cNvPr>
          <p:cNvPicPr>
            <a:picLocks noChangeAspect="1"/>
          </p:cNvPicPr>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1485495" y="4355103"/>
            <a:ext cx="218900" cy="218900"/>
          </a:xfrm>
          <a:prstGeom prst="rect">
            <a:avLst/>
          </a:prstGeom>
        </p:spPr>
      </p:pic>
      <p:sp>
        <p:nvSpPr>
          <p:cNvPr id="6" name="Text Placeholder 5">
            <a:extLst>
              <a:ext uri="{FF2B5EF4-FFF2-40B4-BE49-F238E27FC236}">
                <a16:creationId xmlns:a16="http://schemas.microsoft.com/office/drawing/2014/main" id="{50A3BCC3-A277-4C0B-9EBA-EB53990D8EBD}"/>
              </a:ext>
            </a:extLst>
          </p:cNvPr>
          <p:cNvSpPr>
            <a:spLocks noGrp="1"/>
          </p:cNvSpPr>
          <p:nvPr>
            <p:ph type="body" sz="quarter" idx="17"/>
          </p:nvPr>
        </p:nvSpPr>
        <p:spPr>
          <a:solidFill>
            <a:schemeClr val="tx1">
              <a:lumMod val="75000"/>
              <a:lumOff val="25000"/>
            </a:schemeClr>
          </a:solidFill>
        </p:spPr>
        <p:txBody>
          <a:bodyPr/>
          <a:lstStyle/>
          <a:p>
            <a:r>
              <a:rPr lang="en-US"/>
              <a:t>Formal Letters</a:t>
            </a:r>
          </a:p>
        </p:txBody>
      </p:sp>
      <p:pic>
        <p:nvPicPr>
          <p:cNvPr id="9" name="Graphic 8" descr="Envelope" title="Icon Presenter Email">
            <a:extLst>
              <a:ext uri="{FF2B5EF4-FFF2-40B4-BE49-F238E27FC236}">
                <a16:creationId xmlns:a16="http://schemas.microsoft.com/office/drawing/2014/main" id="{773C1382-ACE1-460F-A1B6-AB761A7D2E6B}"/>
              </a:ext>
            </a:extLst>
          </p:cNvPr>
          <p:cNvPicPr>
            <a:picLocks noChangeAspect="1"/>
          </p:cNvPicPr>
          <p:nvPr/>
        </p:nvPicPr>
        <p:blipFill>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1485495" y="4703551"/>
            <a:ext cx="218900" cy="218900"/>
          </a:xfrm>
          <a:prstGeom prst="rect">
            <a:avLst/>
          </a:prstGeom>
        </p:spPr>
      </p:pic>
      <p:sp>
        <p:nvSpPr>
          <p:cNvPr id="16" name="Text Placeholder 15">
            <a:extLst>
              <a:ext uri="{FF2B5EF4-FFF2-40B4-BE49-F238E27FC236}">
                <a16:creationId xmlns:a16="http://schemas.microsoft.com/office/drawing/2014/main" id="{FD8A1232-50A8-4535-AAF9-7F4180EAA0DD}"/>
              </a:ext>
            </a:extLst>
          </p:cNvPr>
          <p:cNvSpPr>
            <a:spLocks noGrp="1"/>
          </p:cNvSpPr>
          <p:nvPr>
            <p:ph type="body" sz="quarter" idx="18"/>
          </p:nvPr>
        </p:nvSpPr>
        <p:spPr>
          <a:solidFill>
            <a:schemeClr val="tx1">
              <a:lumMod val="75000"/>
              <a:lumOff val="25000"/>
            </a:schemeClr>
          </a:solidFill>
        </p:spPr>
        <p:txBody>
          <a:bodyPr/>
          <a:lstStyle/>
          <a:p>
            <a:r>
              <a:rPr lang="en-US"/>
              <a:t>Emails</a:t>
            </a:r>
          </a:p>
        </p:txBody>
      </p:sp>
      <p:pic>
        <p:nvPicPr>
          <p:cNvPr id="11" name="Graphic 10" descr="Link">
            <a:extLst>
              <a:ext uri="{FF2B5EF4-FFF2-40B4-BE49-F238E27FC236}">
                <a16:creationId xmlns:a16="http://schemas.microsoft.com/office/drawing/2014/main" id="{0718E6E0-05A2-479C-AEA8-1A385EB73474}"/>
              </a:ext>
            </a:extLst>
          </p:cNvPr>
          <p:cNvPicPr>
            <a:picLocks noChangeAspect="1"/>
          </p:cNvPicPr>
          <p:nvPr/>
        </p:nvPicPr>
        <p:blipFill>
          <a:blip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1472552" y="5040763"/>
            <a:ext cx="244786" cy="244786"/>
          </a:xfrm>
          <a:prstGeom prst="rect">
            <a:avLst/>
          </a:prstGeom>
        </p:spPr>
      </p:pic>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a:solidFill>
            <a:schemeClr val="tx1">
              <a:lumMod val="95000"/>
              <a:lumOff val="5000"/>
            </a:schemeClr>
          </a:solidFill>
        </p:spPr>
        <p:txBody>
          <a:bodyPr/>
          <a:lstStyle/>
          <a:p>
            <a:fld id="{19B51A1E-902D-48AF-9020-955120F399B6}" type="slidenum">
              <a:rPr lang="en-US" smtClean="0"/>
              <a:pPr/>
              <a:t>6</a:t>
            </a:fld>
            <a:endParaRPr lang="en-US"/>
          </a:p>
        </p:txBody>
      </p:sp>
      <p:sp>
        <p:nvSpPr>
          <p:cNvPr id="2" name="TextBox 1">
            <a:extLst>
              <a:ext uri="{FF2B5EF4-FFF2-40B4-BE49-F238E27FC236}">
                <a16:creationId xmlns:a16="http://schemas.microsoft.com/office/drawing/2014/main" id="{1DAE8BDD-36DB-D009-144D-46765D207D05}"/>
              </a:ext>
            </a:extLst>
          </p:cNvPr>
          <p:cNvSpPr txBox="1"/>
          <p:nvPr/>
        </p:nvSpPr>
        <p:spPr>
          <a:xfrm>
            <a:off x="906449" y="206734"/>
            <a:ext cx="7551751" cy="707886"/>
          </a:xfrm>
          <a:prstGeom prst="rect">
            <a:avLst/>
          </a:prstGeom>
          <a:noFill/>
        </p:spPr>
        <p:txBody>
          <a:bodyPr wrap="square" rtlCol="0">
            <a:spAutoFit/>
          </a:bodyPr>
          <a:lstStyle/>
          <a:p>
            <a:r>
              <a:rPr lang="en-GB" sz="4000" b="1">
                <a:latin typeface="Arial" panose="020B0604020202020204" pitchFamily="34" charset="0"/>
                <a:cs typeface="Arial" panose="020B0604020202020204" pitchFamily="34" charset="0"/>
              </a:rPr>
              <a:t>Channels of Communication</a:t>
            </a:r>
          </a:p>
        </p:txBody>
      </p:sp>
      <p:pic>
        <p:nvPicPr>
          <p:cNvPr id="7" name="Picture 6" descr="Graphical user interface, application&#10;&#10;Description automatically generated">
            <a:extLst>
              <a:ext uri="{FF2B5EF4-FFF2-40B4-BE49-F238E27FC236}">
                <a16:creationId xmlns:a16="http://schemas.microsoft.com/office/drawing/2014/main" id="{03929A5C-37F9-A4BB-518D-C0735CFCF8CA}"/>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3061252" y="4574003"/>
            <a:ext cx="3475326" cy="1996423"/>
          </a:xfrm>
          <a:prstGeom prst="rect">
            <a:avLst/>
          </a:prstGeom>
        </p:spPr>
      </p:pic>
      <p:sp>
        <p:nvSpPr>
          <p:cNvPr id="13" name="TextBox 12">
            <a:extLst>
              <a:ext uri="{FF2B5EF4-FFF2-40B4-BE49-F238E27FC236}">
                <a16:creationId xmlns:a16="http://schemas.microsoft.com/office/drawing/2014/main" id="{D5125A47-7E91-F96E-A91E-0E90D20BB025}"/>
              </a:ext>
            </a:extLst>
          </p:cNvPr>
          <p:cNvSpPr txBox="1"/>
          <p:nvPr/>
        </p:nvSpPr>
        <p:spPr>
          <a:xfrm>
            <a:off x="2779445" y="7444924"/>
            <a:ext cx="1868497" cy="369332"/>
          </a:xfrm>
          <a:prstGeom prst="rect">
            <a:avLst/>
          </a:prstGeom>
          <a:noFill/>
        </p:spPr>
        <p:txBody>
          <a:bodyPr wrap="square" rtlCol="0">
            <a:spAutoFit/>
          </a:bodyPr>
          <a:lstStyle/>
          <a:p>
            <a:r>
              <a:rPr lang="en-GB" sz="900">
                <a:hlinkClick r:id="rId12" tooltip="https://www.htnovo.net/2020/05/microsoft-teams-aggiornamento-maggio-2020.html"/>
              </a:rPr>
              <a:t>This Photo</a:t>
            </a:r>
            <a:r>
              <a:rPr lang="en-GB" sz="900"/>
              <a:t> by Unknown Author is licensed under </a:t>
            </a:r>
            <a:r>
              <a:rPr lang="en-GB" sz="900">
                <a:hlinkClick r:id="rId13" tooltip="https://creativecommons.org/licenses/by-sa/3.0/"/>
              </a:rPr>
              <a:t>CC BY-SA</a:t>
            </a:r>
            <a:endParaRPr lang="en-GB" sz="900"/>
          </a:p>
        </p:txBody>
      </p:sp>
      <p:sp>
        <p:nvSpPr>
          <p:cNvPr id="17" name="TextBox 16">
            <a:extLst>
              <a:ext uri="{FF2B5EF4-FFF2-40B4-BE49-F238E27FC236}">
                <a16:creationId xmlns:a16="http://schemas.microsoft.com/office/drawing/2014/main" id="{109F40DB-67AC-A3F7-6F29-E5FE3A90AD96}"/>
              </a:ext>
            </a:extLst>
          </p:cNvPr>
          <p:cNvSpPr txBox="1"/>
          <p:nvPr/>
        </p:nvSpPr>
        <p:spPr>
          <a:xfrm>
            <a:off x="1884459" y="1704931"/>
            <a:ext cx="6408751" cy="1938992"/>
          </a:xfrm>
          <a:prstGeom prst="rect">
            <a:avLst/>
          </a:prstGeom>
          <a:noFill/>
        </p:spPr>
        <p:txBody>
          <a:bodyPr wrap="square" rtlCol="0">
            <a:spAutoFit/>
          </a:bodyPr>
          <a:lstStyle/>
          <a:p>
            <a:r>
              <a:rPr lang="en-GB" sz="2400" b="1"/>
              <a:t>Tom  should use mobile phones and computer .</a:t>
            </a:r>
          </a:p>
          <a:p>
            <a:r>
              <a:rPr lang="en-GB" sz="2400" b="1"/>
              <a:t>He can have video conferences with his team in order to establish the task and communicate on a daily basis. </a:t>
            </a:r>
          </a:p>
          <a:p>
            <a:r>
              <a:rPr lang="en-GB" sz="2400" b="1"/>
              <a:t>                                                        (Desseler, 2004)</a:t>
            </a:r>
          </a:p>
        </p:txBody>
      </p:sp>
    </p:spTree>
    <p:extLst>
      <p:ext uri="{BB962C8B-B14F-4D97-AF65-F5344CB8AC3E}">
        <p14:creationId xmlns:p14="http://schemas.microsoft.com/office/powerpoint/2010/main" val="4153678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23" name="Picture Placeholder 22" descr="Woman on laptop smiling">
            <a:extLst>
              <a:ext uri="{FF2B5EF4-FFF2-40B4-BE49-F238E27FC236}">
                <a16:creationId xmlns:a16="http://schemas.microsoft.com/office/drawing/2014/main" id="{35E3CE9E-B03C-CB4B-A83A-D3265C7A0545}"/>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a:xfrm>
            <a:off x="4913789" y="36285"/>
            <a:ext cx="7245228" cy="6275156"/>
          </a:xfrm>
        </p:spPr>
      </p:pic>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38804" y="152497"/>
            <a:ext cx="4840099" cy="1100565"/>
          </a:xfrm>
        </p:spPr>
        <p:txBody>
          <a:bodyPr/>
          <a:lstStyle/>
          <a:p>
            <a:r>
              <a:rPr lang="en-US" sz="4800">
                <a:latin typeface="Arial" panose="020B0604020202020204" pitchFamily="34" charset="0"/>
                <a:cs typeface="Arial" panose="020B0604020202020204" pitchFamily="34" charset="0"/>
              </a:rPr>
              <a:t>Conclusion</a:t>
            </a:r>
          </a:p>
        </p:txBody>
      </p:sp>
      <p:sp>
        <p:nvSpPr>
          <p:cNvPr id="10" name="Text Placeholder 9">
            <a:extLst>
              <a:ext uri="{FF2B5EF4-FFF2-40B4-BE49-F238E27FC236}">
                <a16:creationId xmlns:a16="http://schemas.microsoft.com/office/drawing/2014/main" id="{2972F17A-D965-40B9-8ABB-C634072DBCC0}"/>
              </a:ext>
            </a:extLst>
          </p:cNvPr>
          <p:cNvSpPr>
            <a:spLocks noGrp="1"/>
          </p:cNvSpPr>
          <p:nvPr>
            <p:ph type="body" sz="quarter" idx="13"/>
          </p:nvPr>
        </p:nvSpPr>
        <p:spPr>
          <a:xfrm>
            <a:off x="2518" y="1253062"/>
            <a:ext cx="4902200" cy="4622952"/>
          </a:xfrm>
        </p:spPr>
        <p:txBody>
          <a:bodyPr/>
          <a:lstStyle/>
          <a:p>
            <a:r>
              <a:rPr lang="en-US"/>
              <a:t>	In reality , strategic management of organizations relies heavily on efficient communication. Poor and </a:t>
            </a:r>
            <a:r>
              <a:rPr lang="en-US">
                <a:latin typeface="Arial" panose="020B0604020202020204" pitchFamily="34" charset="0"/>
                <a:cs typeface="Arial" panose="020B0604020202020204" pitchFamily="34" charset="0"/>
              </a:rPr>
              <a:t>ineffective</a:t>
            </a:r>
            <a:r>
              <a:rPr lang="en-US"/>
              <a:t> communication is, without a doubt, the root of absenteeism, conflict, low productivity, low customer turnover, and customer loss. This means that effective communication is both the turning point in an organization's wheel and the lifeline of any organization. It's a way to change behavior, bring about change, boost performance, and accomplish goals and objectives. Therefore, the transfer of knowledge from one individual to another is regarded as essential for an organization's continued growth, survival, and existence, regardless of its size or purpose.</a:t>
            </a:r>
          </a:p>
          <a:p>
            <a:endParaRPr lang="en-US"/>
          </a:p>
          <a:p>
            <a:endParaRPr lang="en-US"/>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2"/>
          </p:nvPr>
        </p:nvSpPr>
        <p:spPr>
          <a:solidFill>
            <a:schemeClr val="tx1">
              <a:lumMod val="95000"/>
              <a:lumOff val="5000"/>
            </a:schemeClr>
          </a:solidFill>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9B51A1E-902D-48AF-9020-955120F399B6}" type="slidenum">
              <a:rPr kumimoji="0" lang="en-US" sz="1200" b="0" i="0" u="none" strike="noStrike" kern="1200" cap="none" spc="0" normalizeH="0" baseline="0" noProof="0" smtClean="0">
                <a:ln>
                  <a:noFill/>
                </a:ln>
                <a:solidFill>
                  <a:srgbClr val="FFFFFF"/>
                </a:solidFill>
                <a:effectLst/>
                <a:uLnTx/>
                <a:uFillTx/>
                <a:latin typeface="Corbel"/>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srgbClr val="FFFFFF"/>
              </a:solidFill>
              <a:effectLst/>
              <a:uLnTx/>
              <a:uFillTx/>
              <a:latin typeface="Corbel"/>
              <a:ea typeface="+mn-ea"/>
              <a:cs typeface="+mn-cs"/>
            </a:endParaRPr>
          </a:p>
        </p:txBody>
      </p:sp>
    </p:spTree>
    <p:extLst>
      <p:ext uri="{BB962C8B-B14F-4D97-AF65-F5344CB8AC3E}">
        <p14:creationId xmlns:p14="http://schemas.microsoft.com/office/powerpoint/2010/main" val="3866341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a:t>Reference list </a:t>
            </a:r>
          </a:p>
        </p:txBody>
      </p:sp>
      <p:sp>
        <p:nvSpPr>
          <p:cNvPr id="3" name="Text Placeholder 2">
            <a:extLst>
              <a:ext uri="{FF2B5EF4-FFF2-40B4-BE49-F238E27FC236}">
                <a16:creationId xmlns:a16="http://schemas.microsoft.com/office/drawing/2014/main" id="{9E1C54E2-35CD-4B4C-8AF6-A9BBA506FC1F}"/>
              </a:ext>
            </a:extLst>
          </p:cNvPr>
          <p:cNvSpPr>
            <a:spLocks noGrp="1"/>
          </p:cNvSpPr>
          <p:nvPr>
            <p:ph type="body" sz="quarter" idx="14"/>
          </p:nvPr>
        </p:nvSpPr>
        <p:spPr>
          <a:xfrm>
            <a:off x="37214" y="1901941"/>
            <a:ext cx="12117572" cy="2790825"/>
          </a:xfrm>
        </p:spPr>
        <p:txBody>
          <a:bodyPr anchor="t"/>
          <a:lstStyle/>
          <a:p>
            <a:pPr marL="171450" indent="-171450" algn="l">
              <a:lnSpc>
                <a:spcPct val="100000"/>
              </a:lnSpc>
              <a:buFont typeface="Arial" panose="020B0604020202020204" pitchFamily="34" charset="0"/>
              <a:buChar char="•"/>
            </a:pPr>
            <a:r>
              <a:rPr lang="en-US" sz="1100">
                <a:solidFill>
                  <a:schemeClr val="tx1"/>
                </a:solidFill>
                <a:latin typeface="Arial"/>
                <a:cs typeface="Arial"/>
              </a:rPr>
              <a:t>Bhasin ,H. ,(2021) ,” Shannon and Weaver Model of Communication” , </a:t>
            </a:r>
            <a:r>
              <a:rPr lang="en-US" sz="1100">
                <a:solidFill>
                  <a:schemeClr val="tx1"/>
                </a:solidFill>
                <a:latin typeface="Arial"/>
                <a:cs typeface="Arial"/>
                <a:hlinkClick r:id="rId2">
                  <a:extLst>
                    <a:ext uri="{A12FA001-AC4F-418D-AE19-62706E023703}">
                      <ahyp:hlinkClr xmlns:ahyp="http://schemas.microsoft.com/office/drawing/2018/hyperlinkcolor" val="tx"/>
                    </a:ext>
                  </a:extLst>
                </a:hlinkClick>
              </a:rPr>
              <a:t>https://www.marketing91.com/shannon-and-weaver-model-of-communication/</a:t>
            </a:r>
            <a:endParaRPr lang="en-US" sz="1100">
              <a:solidFill>
                <a:schemeClr val="tx1"/>
              </a:solidFill>
              <a:latin typeface="Arial"/>
              <a:cs typeface="Arial"/>
            </a:endParaRPr>
          </a:p>
          <a:p>
            <a:pPr marL="171450" indent="-171450" algn="l">
              <a:lnSpc>
                <a:spcPct val="100000"/>
              </a:lnSpc>
              <a:buFont typeface="Arial" panose="020B0604020202020204" pitchFamily="34" charset="0"/>
              <a:buChar char="•"/>
            </a:pPr>
            <a:r>
              <a:rPr lang="en-US" sz="1100" u="sng">
                <a:solidFill>
                  <a:schemeClr val="tx1"/>
                </a:solidFill>
                <a:latin typeface="Arial"/>
                <a:cs typeface="Arial"/>
              </a:rPr>
              <a:t>Chandler, D., (1994) , “Semiotics  for beginners” , 4   </a:t>
            </a:r>
          </a:p>
          <a:p>
            <a:pPr marL="171450" indent="-171450" algn="l">
              <a:lnSpc>
                <a:spcPct val="100000"/>
              </a:lnSpc>
              <a:buFont typeface="Arial" panose="020B0604020202020204" pitchFamily="34" charset="0"/>
              <a:buChar char="•"/>
            </a:pPr>
            <a:r>
              <a:rPr lang="en-US" sz="1100" err="1">
                <a:latin typeface="Arial"/>
                <a:cs typeface="Arial"/>
              </a:rPr>
              <a:t>Desseler</a:t>
            </a:r>
            <a:r>
              <a:rPr lang="en-US" sz="1100">
                <a:latin typeface="Arial"/>
                <a:cs typeface="Arial"/>
              </a:rPr>
              <a:t>, A. C. (2004) “Making Communication Work”, Journal of Social Psychology, 5(5)</a:t>
            </a:r>
          </a:p>
          <a:p>
            <a:pPr marL="171450" indent="-171450" algn="l">
              <a:lnSpc>
                <a:spcPct val="100000"/>
              </a:lnSpc>
              <a:buFont typeface="Arial" panose="020B0604020202020204" pitchFamily="34" charset="0"/>
              <a:buChar char="•"/>
            </a:pPr>
            <a:r>
              <a:rPr lang="en-US" sz="1100">
                <a:latin typeface="Arial"/>
                <a:cs typeface="Arial"/>
              </a:rPr>
              <a:t>Portland Community College ,(2019) “ The 7 benefits of effective communication in personal and professional settings” , http://climb.pcc.edu/blog/author/climb-professional-development-and-training</a:t>
            </a:r>
          </a:p>
          <a:p>
            <a:pPr marL="171450" indent="-171450" algn="l">
              <a:lnSpc>
                <a:spcPct val="100000"/>
              </a:lnSpc>
              <a:buFont typeface="Arial" panose="020B0604020202020204" pitchFamily="34" charset="0"/>
              <a:buChar char="•"/>
            </a:pPr>
            <a:endParaRPr lang="en-US" sz="1100">
              <a:latin typeface="Arial" panose="020B0604020202020204" pitchFamily="34" charset="0"/>
              <a:cs typeface="Arial" panose="020B0604020202020204" pitchFamily="34" charset="0"/>
            </a:endParaRPr>
          </a:p>
          <a:p>
            <a:pPr marL="171450" indent="-171450" algn="l">
              <a:lnSpc>
                <a:spcPct val="100000"/>
              </a:lnSpc>
              <a:buFont typeface="Arial" panose="020B0604020202020204" pitchFamily="34" charset="0"/>
              <a:buChar char="•"/>
            </a:pPr>
            <a:endParaRPr lang="en-US" sz="1100" u="sng">
              <a:solidFill>
                <a:schemeClr val="tx1"/>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CB78354A-41D5-43F7-A38D-3C946669B3C8}"/>
              </a:ext>
            </a:extLst>
          </p:cNvPr>
          <p:cNvSpPr>
            <a:spLocks noGrp="1"/>
          </p:cNvSpPr>
          <p:nvPr>
            <p:ph type="sldNum" sz="quarter" idx="13"/>
          </p:nvPr>
        </p:nvSpPr>
        <p:spPr>
          <a:solidFill>
            <a:schemeClr val="tx1">
              <a:lumMod val="95000"/>
              <a:lumOff val="5000"/>
            </a:schemeClr>
          </a:solidFill>
        </p:spPr>
        <p:txBody>
          <a:bodyPr/>
          <a:lstStyle/>
          <a:p>
            <a:fld id="{19B51A1E-902D-48AF-9020-955120F399B6}" type="slidenum">
              <a:rPr lang="en-US" smtClean="0"/>
              <a:pPr/>
              <a:t>8</a:t>
            </a:fld>
            <a:endParaRPr lang="en-US"/>
          </a:p>
        </p:txBody>
      </p:sp>
    </p:spTree>
    <p:extLst>
      <p:ext uri="{BB962C8B-B14F-4D97-AF65-F5344CB8AC3E}">
        <p14:creationId xmlns:p14="http://schemas.microsoft.com/office/powerpoint/2010/main" val="59582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C3130EE-F6A1-10AC-1B4C-2EC6CAC4FAA6}"/>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60E8CB80-9FE0-183C-0B13-D2226DD2A8ED}"/>
              </a:ext>
            </a:extLst>
          </p:cNvPr>
          <p:cNvSpPr>
            <a:spLocks noGrp="1"/>
          </p:cNvSpPr>
          <p:nvPr>
            <p:ph type="sldNum" sz="quarter" idx="13"/>
          </p:nvPr>
        </p:nvSpPr>
        <p:spPr/>
        <p:txBody>
          <a:bodyPr/>
          <a:lstStyle/>
          <a:p>
            <a:fld id="{19B51A1E-902D-48AF-9020-955120F399B6}" type="slidenum">
              <a:rPr lang="en-US" noProof="0" smtClean="0"/>
              <a:pPr/>
              <a:t>9</a:t>
            </a:fld>
            <a:endParaRPr lang="en-US" noProof="0"/>
          </a:p>
        </p:txBody>
      </p:sp>
      <p:sp>
        <p:nvSpPr>
          <p:cNvPr id="5" name="Text Placeholder 4">
            <a:extLst>
              <a:ext uri="{FF2B5EF4-FFF2-40B4-BE49-F238E27FC236}">
                <a16:creationId xmlns:a16="http://schemas.microsoft.com/office/drawing/2014/main" id="{CA9F3A5C-7FA3-04A2-F51F-DCB8787E4D53}"/>
              </a:ext>
            </a:extLst>
          </p:cNvPr>
          <p:cNvSpPr>
            <a:spLocks noGrp="1"/>
          </p:cNvSpPr>
          <p:nvPr>
            <p:ph type="body" sz="quarter" idx="14"/>
          </p:nvPr>
        </p:nvSpPr>
        <p:spPr/>
        <p:txBody>
          <a:bodyPr/>
          <a:lstStyle/>
          <a:p>
            <a:endParaRPr lang="en-GB"/>
          </a:p>
        </p:txBody>
      </p:sp>
      <p:graphicFrame>
        <p:nvGraphicFramePr>
          <p:cNvPr id="6" name="Table 6">
            <a:extLst>
              <a:ext uri="{FF2B5EF4-FFF2-40B4-BE49-F238E27FC236}">
                <a16:creationId xmlns:a16="http://schemas.microsoft.com/office/drawing/2014/main" id="{6653366D-3274-AD1C-F2BF-060C39F8FE6C}"/>
              </a:ext>
            </a:extLst>
          </p:cNvPr>
          <p:cNvGraphicFramePr>
            <a:graphicFrameLocks noGrp="1"/>
          </p:cNvGraphicFramePr>
          <p:nvPr>
            <p:extLst>
              <p:ext uri="{D42A27DB-BD31-4B8C-83A1-F6EECF244321}">
                <p14:modId xmlns:p14="http://schemas.microsoft.com/office/powerpoint/2010/main" val="2520509625"/>
              </p:ext>
            </p:extLst>
          </p:nvPr>
        </p:nvGraphicFramePr>
        <p:xfrm>
          <a:off x="1088571" y="435428"/>
          <a:ext cx="9022962" cy="6035040"/>
        </p:xfrm>
        <a:graphic>
          <a:graphicData uri="http://schemas.openxmlformats.org/drawingml/2006/table">
            <a:tbl>
              <a:tblPr firstRow="1" bandRow="1">
                <a:tableStyleId>{073A0DAA-6AF3-43AB-8588-CEC1D06C72B9}</a:tableStyleId>
              </a:tblPr>
              <a:tblGrid>
                <a:gridCol w="4224680">
                  <a:extLst>
                    <a:ext uri="{9D8B030D-6E8A-4147-A177-3AD203B41FA5}">
                      <a16:colId xmlns:a16="http://schemas.microsoft.com/office/drawing/2014/main" val="3545866821"/>
                    </a:ext>
                  </a:extLst>
                </a:gridCol>
                <a:gridCol w="4798282">
                  <a:extLst>
                    <a:ext uri="{9D8B030D-6E8A-4147-A177-3AD203B41FA5}">
                      <a16:colId xmlns:a16="http://schemas.microsoft.com/office/drawing/2014/main" val="690802284"/>
                    </a:ext>
                  </a:extLst>
                </a:gridCol>
              </a:tblGrid>
              <a:tr h="607271">
                <a:tc>
                  <a:txBody>
                    <a:bodyPr/>
                    <a:lstStyle/>
                    <a:p>
                      <a:r>
                        <a:rPr lang="en-GB" sz="1800">
                          <a:latin typeface="Arial" panose="020B0604020202020204" pitchFamily="34" charset="0"/>
                          <a:cs typeface="Arial" panose="020B0604020202020204" pitchFamily="34" charset="0"/>
                        </a:rPr>
                        <a:t>Teamwork Evaluation </a:t>
                      </a:r>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latin typeface="Arial" panose="020B0604020202020204" pitchFamily="34" charset="0"/>
                          <a:cs typeface="Arial" panose="020B0604020202020204" pitchFamily="34" charset="0"/>
                        </a:rPr>
                        <a:t>Team responses</a:t>
                      </a:r>
                    </a:p>
                    <a:p>
                      <a:endParaRPr lang="en-GB"/>
                    </a:p>
                  </a:txBody>
                  <a:tcPr/>
                </a:tc>
                <a:extLst>
                  <a:ext uri="{0D108BD9-81ED-4DB2-BD59-A6C34878D82A}">
                    <a16:rowId xmlns:a16="http://schemas.microsoft.com/office/drawing/2014/main" val="3731311357"/>
                  </a:ext>
                </a:extLst>
              </a:tr>
              <a:tr h="863864">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Who was in your team? </a:t>
                      </a:r>
                    </a:p>
                    <a:p>
                      <a:endParaRPr lang="en-GB" sz="1800">
                        <a:latin typeface="Arial" panose="020B0604020202020204" pitchFamily="34" charset="0"/>
                        <a:cs typeface="Arial" panose="020B0604020202020204" pitchFamily="34" charset="0"/>
                      </a:endParaRPr>
                    </a:p>
                    <a:p>
                      <a:endParaRPr lang="en-GB"/>
                    </a:p>
                  </a:txBody>
                  <a:tcPr/>
                </a:tc>
                <a:tc>
                  <a:txBody>
                    <a:bodyPr/>
                    <a:lstStyle/>
                    <a:p>
                      <a:r>
                        <a:rPr lang="en-GB"/>
                        <a:t>Marina Ivanova (myself)</a:t>
                      </a:r>
                    </a:p>
                    <a:p>
                      <a:r>
                        <a:rPr lang="en-GB" err="1"/>
                        <a:t>Zornica</a:t>
                      </a:r>
                      <a:r>
                        <a:rPr lang="en-GB"/>
                        <a:t> </a:t>
                      </a:r>
                      <a:r>
                        <a:rPr lang="en-GB" err="1"/>
                        <a:t>Drakova</a:t>
                      </a:r>
                      <a:endParaRPr lang="en-GB"/>
                    </a:p>
                    <a:p>
                      <a:r>
                        <a:rPr lang="en-GB" err="1"/>
                        <a:t>Nedyalko</a:t>
                      </a:r>
                      <a:r>
                        <a:rPr lang="en-GB"/>
                        <a:t> </a:t>
                      </a:r>
                      <a:r>
                        <a:rPr lang="en-GB" err="1"/>
                        <a:t>Radev</a:t>
                      </a:r>
                      <a:endParaRPr lang="en-GB"/>
                    </a:p>
                  </a:txBody>
                  <a:tcPr/>
                </a:tc>
                <a:extLst>
                  <a:ext uri="{0D108BD9-81ED-4DB2-BD59-A6C34878D82A}">
                    <a16:rowId xmlns:a16="http://schemas.microsoft.com/office/drawing/2014/main" val="838711001"/>
                  </a:ext>
                </a:extLst>
              </a:tr>
              <a:tr h="1120457">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What were the key strengths of your team? </a:t>
                      </a:r>
                    </a:p>
                    <a:p>
                      <a:endParaRPr lang="en-GB" sz="1800">
                        <a:latin typeface="Arial" panose="020B0604020202020204" pitchFamily="34" charset="0"/>
                        <a:cs typeface="Arial" panose="020B0604020202020204" pitchFamily="34" charset="0"/>
                      </a:endParaRPr>
                    </a:p>
                    <a:p>
                      <a:endParaRPr lang="en-GB"/>
                    </a:p>
                  </a:txBody>
                  <a:tcPr/>
                </a:tc>
                <a:tc>
                  <a:txBody>
                    <a:bodyPr/>
                    <a:lstStyle/>
                    <a:p>
                      <a:r>
                        <a:rPr lang="en-GB"/>
                        <a:t>Our key strengths was the strong </a:t>
                      </a:r>
                      <a:r>
                        <a:rPr lang="en-GB" err="1"/>
                        <a:t>relationship,good</a:t>
                      </a:r>
                      <a:r>
                        <a:rPr lang="en-GB"/>
                        <a:t> communication,</a:t>
                      </a:r>
                    </a:p>
                  </a:txBody>
                  <a:tcPr/>
                </a:tc>
                <a:extLst>
                  <a:ext uri="{0D108BD9-81ED-4DB2-BD59-A6C34878D82A}">
                    <a16:rowId xmlns:a16="http://schemas.microsoft.com/office/drawing/2014/main" val="2887126028"/>
                  </a:ext>
                </a:extLst>
              </a:tr>
              <a:tr h="86386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latin typeface="Arial" panose="020B0604020202020204" pitchFamily="34" charset="0"/>
                          <a:cs typeface="Arial" panose="020B0604020202020204" pitchFamily="34" charset="0"/>
                        </a:rPr>
                        <a:t>What were the challenges that you overcame as a team?</a:t>
                      </a:r>
                    </a:p>
                    <a:p>
                      <a:endParaRPr lang="en-GB"/>
                    </a:p>
                  </a:txBody>
                  <a:tcPr/>
                </a:tc>
                <a:tc>
                  <a:txBody>
                    <a:bodyPr/>
                    <a:lstStyle/>
                    <a:p>
                      <a:r>
                        <a:rPr lang="en-GB"/>
                        <a:t>No challenges </a:t>
                      </a:r>
                    </a:p>
                  </a:txBody>
                  <a:tcPr/>
                </a:tc>
                <a:extLst>
                  <a:ext uri="{0D108BD9-81ED-4DB2-BD59-A6C34878D82A}">
                    <a16:rowId xmlns:a16="http://schemas.microsoft.com/office/drawing/2014/main" val="2149838910"/>
                  </a:ext>
                </a:extLst>
              </a:tr>
              <a:tr h="1120457">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What would you do differently if you worked as a team again?</a:t>
                      </a:r>
                    </a:p>
                    <a:p>
                      <a:endParaRPr lang="en-GB" sz="1800">
                        <a:latin typeface="Arial" panose="020B0604020202020204" pitchFamily="34" charset="0"/>
                        <a:cs typeface="Arial" panose="020B0604020202020204" pitchFamily="34" charset="0"/>
                      </a:endParaRPr>
                    </a:p>
                    <a:p>
                      <a:endParaRPr lang="en-GB"/>
                    </a:p>
                  </a:txBody>
                  <a:tcPr/>
                </a:tc>
                <a:tc>
                  <a:txBody>
                    <a:bodyPr/>
                    <a:lstStyle/>
                    <a:p>
                      <a:r>
                        <a:rPr lang="en-GB"/>
                        <a:t>Nothing </a:t>
                      </a:r>
                      <a:r>
                        <a:rPr lang="en-GB" err="1"/>
                        <a:t>defferent</a:t>
                      </a:r>
                      <a:r>
                        <a:rPr lang="en-GB"/>
                        <a:t> </a:t>
                      </a:r>
                    </a:p>
                  </a:txBody>
                  <a:tcPr/>
                </a:tc>
                <a:extLst>
                  <a:ext uri="{0D108BD9-81ED-4DB2-BD59-A6C34878D82A}">
                    <a16:rowId xmlns:a16="http://schemas.microsoft.com/office/drawing/2014/main" val="3863399282"/>
                  </a:ext>
                </a:extLst>
              </a:tr>
              <a:tr h="1120457">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How would you rate your team working? Out of 10? </a:t>
                      </a:r>
                    </a:p>
                    <a:p>
                      <a:endParaRPr lang="en-GB" sz="1800">
                        <a:latin typeface="Arial" panose="020B0604020202020204" pitchFamily="34" charset="0"/>
                        <a:cs typeface="Arial" panose="020B0604020202020204" pitchFamily="34" charset="0"/>
                      </a:endParaRPr>
                    </a:p>
                    <a:p>
                      <a:endParaRPr lang="en-GB"/>
                    </a:p>
                  </a:txBody>
                  <a:tcPr/>
                </a:tc>
                <a:tc>
                  <a:txBody>
                    <a:bodyPr/>
                    <a:lstStyle/>
                    <a:p>
                      <a:r>
                        <a:rPr lang="en-GB"/>
                        <a:t>I would rate my team with 10 points</a:t>
                      </a:r>
                    </a:p>
                  </a:txBody>
                  <a:tcPr/>
                </a:tc>
                <a:extLst>
                  <a:ext uri="{0D108BD9-81ED-4DB2-BD59-A6C34878D82A}">
                    <a16:rowId xmlns:a16="http://schemas.microsoft.com/office/drawing/2014/main" val="3964441439"/>
                  </a:ext>
                </a:extLst>
              </a:tr>
            </a:tbl>
          </a:graphicData>
        </a:graphic>
      </p:graphicFrame>
    </p:spTree>
    <p:extLst>
      <p:ext uri="{BB962C8B-B14F-4D97-AF65-F5344CB8AC3E}">
        <p14:creationId xmlns:p14="http://schemas.microsoft.com/office/powerpoint/2010/main" val="3576581801"/>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F90D0D0-7C1D-47FF-A2F0-9937AA567A3D}">
  <ds:schemaRefs>
    <ds:schemaRef ds:uri="71af3243-3dd4-4a8d-8c0d-dd76da1f02a5"/>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8E15EA0-2F38-456B-B156-038699A5D17F}">
  <ds:schemaRefs>
    <ds:schemaRef ds:uri="http://schemas.microsoft.com/sharepoint/v3/contenttype/forms"/>
  </ds:schemaRefs>
</ds:datastoreItem>
</file>

<file path=customXml/itemProps3.xml><?xml version="1.0" encoding="utf-8"?>
<ds:datastoreItem xmlns:ds="http://schemas.openxmlformats.org/officeDocument/2006/customXml" ds:itemID="{2EDB5DD7-8DCC-4069-9EB3-5D098186652E}">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Bright business presentation</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Effective Teamwork and  Communication Module code : 4002 </vt:lpstr>
      <vt:lpstr>Brief background </vt:lpstr>
      <vt:lpstr>Benefits of effective communication </vt:lpstr>
      <vt:lpstr>Models of communication</vt:lpstr>
      <vt:lpstr>Large image</vt:lpstr>
      <vt:lpstr>Other Channels of Communication</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and  Communication Module code : 4002</dc:title>
  <dc:creator>Marina Ivanova</dc:creator>
  <cp:revision>1</cp:revision>
  <dcterms:created xsi:type="dcterms:W3CDTF">2022-11-13T19:34:40Z</dcterms:created>
  <dcterms:modified xsi:type="dcterms:W3CDTF">2022-11-14T01:41:40Z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