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88" r:id="rId11"/>
    <p:sldId id="289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7B6308-3B6F-4C59-8326-BD0BA09519D6}" v="2" dt="2026-10-05T13:40:45.2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116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ra Hopkinson" userId="4c46a3d6-da89-4616-bd45-1b70e49404c2" providerId="ADAL" clId="{7F1F0841-190A-46F8-9915-0C9D4FD90F14}"/>
    <pc:docChg chg="custSel modSld">
      <pc:chgData name="Lara Hopkinson" userId="4c46a3d6-da89-4616-bd45-1b70e49404c2" providerId="ADAL" clId="{7F1F0841-190A-46F8-9915-0C9D4FD90F14}" dt="2026-10-05T13:41:04.100" v="155" actId="26606"/>
      <pc:docMkLst>
        <pc:docMk/>
      </pc:docMkLst>
      <pc:sldChg chg="modSp mod">
        <pc:chgData name="Lara Hopkinson" userId="4c46a3d6-da89-4616-bd45-1b70e49404c2" providerId="ADAL" clId="{7F1F0841-190A-46F8-9915-0C9D4FD90F14}" dt="2026-10-05T13:38:00.694" v="146" actId="20577"/>
        <pc:sldMkLst>
          <pc:docMk/>
          <pc:sldMk cId="1281999273" sldId="262"/>
        </pc:sldMkLst>
        <pc:graphicFrameChg chg="modGraphic">
          <ac:chgData name="Lara Hopkinson" userId="4c46a3d6-da89-4616-bd45-1b70e49404c2" providerId="ADAL" clId="{7F1F0841-190A-46F8-9915-0C9D4FD90F14}" dt="2026-10-05T13:38:00.694" v="146" actId="20577"/>
          <ac:graphicFrameMkLst>
            <pc:docMk/>
            <pc:sldMk cId="1281999273" sldId="262"/>
            <ac:graphicFrameMk id="7" creationId="{8BE2A731-0AD1-B579-E8A2-F3F25628CD87}"/>
          </ac:graphicFrameMkLst>
        </pc:graphicFrameChg>
      </pc:sldChg>
      <pc:sldChg chg="addSp modSp mod setBg">
        <pc:chgData name="Lara Hopkinson" userId="4c46a3d6-da89-4616-bd45-1b70e49404c2" providerId="ADAL" clId="{7F1F0841-190A-46F8-9915-0C9D4FD90F14}" dt="2026-10-05T13:41:04.100" v="155" actId="26606"/>
        <pc:sldMkLst>
          <pc:docMk/>
          <pc:sldMk cId="1884798397" sldId="263"/>
        </pc:sldMkLst>
        <pc:spChg chg="mod ord">
          <ac:chgData name="Lara Hopkinson" userId="4c46a3d6-da89-4616-bd45-1b70e49404c2" providerId="ADAL" clId="{7F1F0841-190A-46F8-9915-0C9D4FD90F14}" dt="2026-10-05T13:41:04.100" v="155" actId="26606"/>
          <ac:spMkLst>
            <pc:docMk/>
            <pc:sldMk cId="1884798397" sldId="263"/>
            <ac:spMk id="2" creationId="{00000000-0000-0000-0000-000000000000}"/>
          </ac:spMkLst>
        </pc:spChg>
        <pc:spChg chg="add">
          <ac:chgData name="Lara Hopkinson" userId="4c46a3d6-da89-4616-bd45-1b70e49404c2" providerId="ADAL" clId="{7F1F0841-190A-46F8-9915-0C9D4FD90F14}" dt="2026-10-05T13:41:04.100" v="155" actId="26606"/>
          <ac:spMkLst>
            <pc:docMk/>
            <pc:sldMk cId="1884798397" sldId="263"/>
            <ac:spMk id="9" creationId="{657F69E0-C4B0-4BEC-A689-4F8D877F05D4}"/>
          </ac:spMkLst>
        </pc:spChg>
        <pc:spChg chg="add">
          <ac:chgData name="Lara Hopkinson" userId="4c46a3d6-da89-4616-bd45-1b70e49404c2" providerId="ADAL" clId="{7F1F0841-190A-46F8-9915-0C9D4FD90F14}" dt="2026-10-05T13:41:04.100" v="155" actId="26606"/>
          <ac:spMkLst>
            <pc:docMk/>
            <pc:sldMk cId="1884798397" sldId="263"/>
            <ac:spMk id="11" creationId="{9F6380B4-6A1C-481E-8408-B4E6C75B9B81}"/>
          </ac:spMkLst>
        </pc:spChg>
        <pc:picChg chg="mod">
          <ac:chgData name="Lara Hopkinson" userId="4c46a3d6-da89-4616-bd45-1b70e49404c2" providerId="ADAL" clId="{7F1F0841-190A-46F8-9915-0C9D4FD90F14}" dt="2026-10-05T13:41:04.100" v="155" actId="26606"/>
          <ac:picMkLst>
            <pc:docMk/>
            <pc:sldMk cId="1884798397" sldId="263"/>
            <ac:picMk id="4" creationId="{00000000-0000-0000-0000-000000000000}"/>
          </ac:picMkLst>
        </pc:picChg>
      </pc:sldChg>
      <pc:sldChg chg="addSp modSp mod setBg addAnim setClrOvrMap">
        <pc:chgData name="Lara Hopkinson" userId="4c46a3d6-da89-4616-bd45-1b70e49404c2" providerId="ADAL" clId="{7F1F0841-190A-46F8-9915-0C9D4FD90F14}" dt="2026-10-05T13:39:58.767" v="149"/>
        <pc:sldMkLst>
          <pc:docMk/>
          <pc:sldMk cId="2701413127" sldId="265"/>
        </pc:sldMkLst>
        <pc:spChg chg="mod ord">
          <ac:chgData name="Lara Hopkinson" userId="4c46a3d6-da89-4616-bd45-1b70e49404c2" providerId="ADAL" clId="{7F1F0841-190A-46F8-9915-0C9D4FD90F14}" dt="2026-10-05T13:39:58.766" v="148" actId="26606"/>
          <ac:spMkLst>
            <pc:docMk/>
            <pc:sldMk cId="2701413127" sldId="265"/>
            <ac:spMk id="2" creationId="{00000000-0000-0000-0000-000000000000}"/>
          </ac:spMkLst>
        </pc:spChg>
        <pc:spChg chg="add mod">
          <ac:chgData name="Lara Hopkinson" userId="4c46a3d6-da89-4616-bd45-1b70e49404c2" providerId="ADAL" clId="{7F1F0841-190A-46F8-9915-0C9D4FD90F14}" dt="2026-10-05T13:39:58.766" v="148" actId="26606"/>
          <ac:spMkLst>
            <pc:docMk/>
            <pc:sldMk cId="2701413127" sldId="265"/>
            <ac:spMk id="3" creationId="{2C4C4722-0212-145E-9113-4007CE509A07}"/>
          </ac:spMkLst>
        </pc:spChg>
        <pc:spChg chg="add">
          <ac:chgData name="Lara Hopkinson" userId="4c46a3d6-da89-4616-bd45-1b70e49404c2" providerId="ADAL" clId="{7F1F0841-190A-46F8-9915-0C9D4FD90F14}" dt="2026-10-05T13:39:58.766" v="148" actId="26606"/>
          <ac:spMkLst>
            <pc:docMk/>
            <pc:sldMk cId="2701413127" sldId="265"/>
            <ac:spMk id="9" creationId="{71B2258F-86CA-4D4D-8270-BC05FCDEBFB3}"/>
          </ac:spMkLst>
        </pc:spChg>
        <pc:picChg chg="mod">
          <ac:chgData name="Lara Hopkinson" userId="4c46a3d6-da89-4616-bd45-1b70e49404c2" providerId="ADAL" clId="{7F1F0841-190A-46F8-9915-0C9D4FD90F14}" dt="2026-10-05T13:39:58.766" v="148" actId="26606"/>
          <ac:picMkLst>
            <pc:docMk/>
            <pc:sldMk cId="2701413127" sldId="265"/>
            <ac:picMk id="4" creationId="{00000000-0000-0000-0000-000000000000}"/>
          </ac:picMkLst>
        </pc:picChg>
      </pc:sldChg>
      <pc:sldChg chg="addSp modSp mod setBg addAnim setClrOvrMap">
        <pc:chgData name="Lara Hopkinson" userId="4c46a3d6-da89-4616-bd45-1b70e49404c2" providerId="ADAL" clId="{7F1F0841-190A-46F8-9915-0C9D4FD90F14}" dt="2026-10-05T13:35:04.735" v="2"/>
        <pc:sldMkLst>
          <pc:docMk/>
          <pc:sldMk cId="3998783337" sldId="287"/>
        </pc:sldMkLst>
        <pc:spChg chg="mod">
          <ac:chgData name="Lara Hopkinson" userId="4c46a3d6-da89-4616-bd45-1b70e49404c2" providerId="ADAL" clId="{7F1F0841-190A-46F8-9915-0C9D4FD90F14}" dt="2026-10-05T13:35:04.719" v="0" actId="26606"/>
          <ac:spMkLst>
            <pc:docMk/>
            <pc:sldMk cId="3998783337" sldId="287"/>
            <ac:spMk id="4" creationId="{19C05F75-A561-D363-DBA1-A031BC25E2F4}"/>
          </ac:spMkLst>
        </pc:spChg>
        <pc:spChg chg="mod">
          <ac:chgData name="Lara Hopkinson" userId="4c46a3d6-da89-4616-bd45-1b70e49404c2" providerId="ADAL" clId="{7F1F0841-190A-46F8-9915-0C9D4FD90F14}" dt="2026-10-05T13:35:04.719" v="0" actId="26606"/>
          <ac:spMkLst>
            <pc:docMk/>
            <pc:sldMk cId="3998783337" sldId="287"/>
            <ac:spMk id="5" creationId="{F721C291-99E3-882D-1208-03AE7A89CA9B}"/>
          </ac:spMkLst>
        </pc:spChg>
        <pc:spChg chg="add">
          <ac:chgData name="Lara Hopkinson" userId="4c46a3d6-da89-4616-bd45-1b70e49404c2" providerId="ADAL" clId="{7F1F0841-190A-46F8-9915-0C9D4FD90F14}" dt="2026-10-05T13:35:04.719" v="0" actId="26606"/>
          <ac:spMkLst>
            <pc:docMk/>
            <pc:sldMk cId="3998783337" sldId="287"/>
            <ac:spMk id="11" creationId="{71B2258F-86CA-4D4D-8270-BC05FCDEBFB3}"/>
          </ac:spMkLst>
        </pc:spChg>
        <pc:picChg chg="add">
          <ac:chgData name="Lara Hopkinson" userId="4c46a3d6-da89-4616-bd45-1b70e49404c2" providerId="ADAL" clId="{7F1F0841-190A-46F8-9915-0C9D4FD90F14}" dt="2026-10-05T13:35:04.719" v="0" actId="26606"/>
          <ac:picMkLst>
            <pc:docMk/>
            <pc:sldMk cId="3998783337" sldId="287"/>
            <ac:picMk id="7" creationId="{35009D66-0B01-BE6B-2028-8F8E67A01E55}"/>
          </ac:picMkLst>
        </pc:picChg>
      </pc:sldChg>
      <pc:sldChg chg="addSp modSp mod setBg addAnim setClrOvrMap">
        <pc:chgData name="Lara Hopkinson" userId="4c46a3d6-da89-4616-bd45-1b70e49404c2" providerId="ADAL" clId="{7F1F0841-190A-46F8-9915-0C9D4FD90F14}" dt="2026-10-05T13:40:16.239" v="151"/>
        <pc:sldMkLst>
          <pc:docMk/>
          <pc:sldMk cId="1608682513" sldId="288"/>
        </pc:sldMkLst>
        <pc:spChg chg="mod ord">
          <ac:chgData name="Lara Hopkinson" userId="4c46a3d6-da89-4616-bd45-1b70e49404c2" providerId="ADAL" clId="{7F1F0841-190A-46F8-9915-0C9D4FD90F14}" dt="2026-10-05T13:40:16.234" v="150" actId="26606"/>
          <ac:spMkLst>
            <pc:docMk/>
            <pc:sldMk cId="1608682513" sldId="288"/>
            <ac:spMk id="2" creationId="{475FDC4C-748C-FC18-9993-61EB26E689C0}"/>
          </ac:spMkLst>
        </pc:spChg>
        <pc:spChg chg="add">
          <ac:chgData name="Lara Hopkinson" userId="4c46a3d6-da89-4616-bd45-1b70e49404c2" providerId="ADAL" clId="{7F1F0841-190A-46F8-9915-0C9D4FD90F14}" dt="2026-10-05T13:40:16.234" v="150" actId="26606"/>
          <ac:spMkLst>
            <pc:docMk/>
            <pc:sldMk cId="1608682513" sldId="288"/>
            <ac:spMk id="9" creationId="{71B2258F-86CA-4D4D-8270-BC05FCDEBFB3}"/>
          </ac:spMkLst>
        </pc:spChg>
        <pc:picChg chg="mod">
          <ac:chgData name="Lara Hopkinson" userId="4c46a3d6-da89-4616-bd45-1b70e49404c2" providerId="ADAL" clId="{7F1F0841-190A-46F8-9915-0C9D4FD90F14}" dt="2026-10-05T13:40:16.234" v="150" actId="26606"/>
          <ac:picMkLst>
            <pc:docMk/>
            <pc:sldMk cId="1608682513" sldId="288"/>
            <ac:picMk id="4" creationId="{D793ABD6-AFF3-0D6E-CB91-B8A994E48E29}"/>
          </ac:picMkLst>
        </pc:picChg>
      </pc:sldChg>
      <pc:sldChg chg="addSp modSp mod setBg addAnim setClrOvrMap">
        <pc:chgData name="Lara Hopkinson" userId="4c46a3d6-da89-4616-bd45-1b70e49404c2" providerId="ADAL" clId="{7F1F0841-190A-46F8-9915-0C9D4FD90F14}" dt="2026-10-05T13:40:51.209" v="154"/>
        <pc:sldMkLst>
          <pc:docMk/>
          <pc:sldMk cId="3211821912" sldId="289"/>
        </pc:sldMkLst>
        <pc:spChg chg="mod ord">
          <ac:chgData name="Lara Hopkinson" userId="4c46a3d6-da89-4616-bd45-1b70e49404c2" providerId="ADAL" clId="{7F1F0841-190A-46F8-9915-0C9D4FD90F14}" dt="2026-10-05T13:40:51.206" v="153" actId="26606"/>
          <ac:spMkLst>
            <pc:docMk/>
            <pc:sldMk cId="3211821912" sldId="289"/>
            <ac:spMk id="2" creationId="{5EEE2087-10AA-048A-7C18-4171A6B55570}"/>
          </ac:spMkLst>
        </pc:spChg>
        <pc:spChg chg="add">
          <ac:chgData name="Lara Hopkinson" userId="4c46a3d6-da89-4616-bd45-1b70e49404c2" providerId="ADAL" clId="{7F1F0841-190A-46F8-9915-0C9D4FD90F14}" dt="2026-10-05T13:40:51.206" v="153" actId="26606"/>
          <ac:spMkLst>
            <pc:docMk/>
            <pc:sldMk cId="3211821912" sldId="289"/>
            <ac:spMk id="9" creationId="{71B2258F-86CA-4D4D-8270-BC05FCDEBFB3}"/>
          </ac:spMkLst>
        </pc:spChg>
        <pc:picChg chg="mod">
          <ac:chgData name="Lara Hopkinson" userId="4c46a3d6-da89-4616-bd45-1b70e49404c2" providerId="ADAL" clId="{7F1F0841-190A-46F8-9915-0C9D4FD90F14}" dt="2026-10-05T13:40:51.206" v="153" actId="26606"/>
          <ac:picMkLst>
            <pc:docMk/>
            <pc:sldMk cId="3211821912" sldId="289"/>
            <ac:picMk id="4" creationId="{FD39458B-DB98-16E5-A328-0F08CEB37691}"/>
          </ac:picMkLst>
        </pc:picChg>
      </pc:sldChg>
    </pc:docChg>
  </pc:docChgLst>
  <pc:docChgLst>
    <pc:chgData name="Lara Hopkinson" userId="S::lara.hopkinson@uwtsd.ac.uk::4c46a3d6-da89-4616-bd45-1b70e49404c2" providerId="AD" clId="Web-{99A1A741-E23D-4F52-398C-8A0E8E7C7AA5}"/>
    <pc:docChg chg="modSld">
      <pc:chgData name="Lara Hopkinson" userId="S::lara.hopkinson@uwtsd.ac.uk::4c46a3d6-da89-4616-bd45-1b70e49404c2" providerId="AD" clId="Web-{99A1A741-E23D-4F52-398C-8A0E8E7C7AA5}" dt="2026-10-01T12:19:24.988" v="15"/>
      <pc:docMkLst>
        <pc:docMk/>
      </pc:docMkLst>
      <pc:sldChg chg="modSp">
        <pc:chgData name="Lara Hopkinson" userId="S::lara.hopkinson@uwtsd.ac.uk::4c46a3d6-da89-4616-bd45-1b70e49404c2" providerId="AD" clId="Web-{99A1A741-E23D-4F52-398C-8A0E8E7C7AA5}" dt="2026-10-01T12:19:24.988" v="15"/>
        <pc:sldMkLst>
          <pc:docMk/>
          <pc:sldMk cId="1281999273" sldId="262"/>
        </pc:sldMkLst>
        <pc:graphicFrameChg chg="mod modGraphic">
          <ac:chgData name="Lara Hopkinson" userId="S::lara.hopkinson@uwtsd.ac.uk::4c46a3d6-da89-4616-bd45-1b70e49404c2" providerId="AD" clId="Web-{99A1A741-E23D-4F52-398C-8A0E8E7C7AA5}" dt="2026-10-01T12:19:24.988" v="15"/>
          <ac:graphicFrameMkLst>
            <pc:docMk/>
            <pc:sldMk cId="1281999273" sldId="262"/>
            <ac:graphicFrameMk id="7" creationId="{8BE2A731-0AD1-B579-E8A2-F3F25628CD87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1CDE8-B82B-4B55-BAE4-1BEB9B5D3FE2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C8A12-3DC4-4106-AC74-ACBCE2B232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172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1CDE8-B82B-4B55-BAE4-1BEB9B5D3FE2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C8A12-3DC4-4106-AC74-ACBCE2B232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531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1CDE8-B82B-4B55-BAE4-1BEB9B5D3FE2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C8A12-3DC4-4106-AC74-ACBCE2B232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1126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1CDE8-B82B-4B55-BAE4-1BEB9B5D3FE2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C8A12-3DC4-4106-AC74-ACBCE2B232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9499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1CDE8-B82B-4B55-BAE4-1BEB9B5D3FE2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C8A12-3DC4-4106-AC74-ACBCE2B232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29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1CDE8-B82B-4B55-BAE4-1BEB9B5D3FE2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C8A12-3DC4-4106-AC74-ACBCE2B232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619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1CDE8-B82B-4B55-BAE4-1BEB9B5D3FE2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C8A12-3DC4-4106-AC74-ACBCE2B232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800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1CDE8-B82B-4B55-BAE4-1BEB9B5D3FE2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C8A12-3DC4-4106-AC74-ACBCE2B232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571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1CDE8-B82B-4B55-BAE4-1BEB9B5D3FE2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C8A12-3DC4-4106-AC74-ACBCE2B232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307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1CDE8-B82B-4B55-BAE4-1BEB9B5D3FE2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C8A12-3DC4-4106-AC74-ACBCE2B232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856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1CDE8-B82B-4B55-BAE4-1BEB9B5D3FE2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C8A12-3DC4-4106-AC74-ACBCE2B232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70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41CDE8-B82B-4B55-BAE4-1BEB9B5D3FE2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5C8A12-3DC4-4106-AC74-ACBCE2B232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039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gecbunlari.com/backrooms-nedir-gercek-mi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allpaperflare.com/black-and-red-question-mark-decor-lot-question-marks-3d-shape-wallpaper-oqr/download/3840x2160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Person walking up a stairs">
            <a:extLst>
              <a:ext uri="{FF2B5EF4-FFF2-40B4-BE49-F238E27FC236}">
                <a16:creationId xmlns:a16="http://schemas.microsoft.com/office/drawing/2014/main" id="{35009D66-0B01-BE6B-2028-8F8E67A01E5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l="11000" r="-2" b="-2"/>
          <a:stretch>
            <a:fillRect/>
          </a:stretch>
        </p:blipFill>
        <p:spPr>
          <a:xfrm>
            <a:off x="20" y="1"/>
            <a:ext cx="9143980" cy="6857999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19C05F75-A561-D363-DBA1-A031BC25E2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2"/>
            <a:ext cx="6858000" cy="2900518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Current Issues</a:t>
            </a:r>
            <a:br>
              <a:rPr lang="en-GB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ACAA6007</a:t>
            </a:r>
            <a:endParaRPr lang="en-US" b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F721C291-99E3-882D-1208-03AE7A89CA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4159404"/>
            <a:ext cx="6858000" cy="1098395"/>
          </a:xfrm>
        </p:spPr>
        <p:txBody>
          <a:bodyPr>
            <a:normAutofit/>
          </a:bodyPr>
          <a:lstStyle/>
          <a:p>
            <a:r>
              <a:rPr lang="en-GB" sz="1700" b="1">
                <a:solidFill>
                  <a:srgbClr val="FFFFFF"/>
                </a:solidFill>
              </a:rPr>
              <a:t>Lara Hopkinson</a:t>
            </a:r>
          </a:p>
          <a:p>
            <a:r>
              <a:rPr lang="en-GB" sz="1700" b="1">
                <a:solidFill>
                  <a:srgbClr val="FFFFFF"/>
                </a:solidFill>
              </a:rPr>
              <a:t>Senior Lecturer</a:t>
            </a:r>
          </a:p>
          <a:p>
            <a:r>
              <a:rPr lang="en-GB" sz="1700" b="1">
                <a:solidFill>
                  <a:srgbClr val="FFFFFF"/>
                </a:solidFill>
              </a:rPr>
              <a:t>lara.hopkinson@uwtsd.ac.uk</a:t>
            </a:r>
            <a:endParaRPr lang="en-US" sz="1700" b="1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7833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325369"/>
            <a:ext cx="3276451" cy="1956841"/>
          </a:xfrm>
        </p:spPr>
        <p:txBody>
          <a:bodyPr anchor="b">
            <a:normAutofit/>
          </a:bodyPr>
          <a:lstStyle/>
          <a:p>
            <a:r>
              <a:rPr lang="en-GB" sz="47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Outline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60" y="2586994"/>
            <a:ext cx="2606040" cy="18288"/>
          </a:xfrm>
          <a:custGeom>
            <a:avLst/>
            <a:gdLst>
              <a:gd name="csX0" fmla="*/ 0 w 2606040"/>
              <a:gd name="csY0" fmla="*/ 0 h 18288"/>
              <a:gd name="csX1" fmla="*/ 599389 w 2606040"/>
              <a:gd name="csY1" fmla="*/ 0 h 18288"/>
              <a:gd name="csX2" fmla="*/ 1303020 w 2606040"/>
              <a:gd name="csY2" fmla="*/ 0 h 18288"/>
              <a:gd name="csX3" fmla="*/ 1876349 w 2606040"/>
              <a:gd name="csY3" fmla="*/ 0 h 18288"/>
              <a:gd name="csX4" fmla="*/ 2606040 w 2606040"/>
              <a:gd name="csY4" fmla="*/ 0 h 18288"/>
              <a:gd name="csX5" fmla="*/ 2606040 w 2606040"/>
              <a:gd name="csY5" fmla="*/ 18288 h 18288"/>
              <a:gd name="csX6" fmla="*/ 1980590 w 2606040"/>
              <a:gd name="csY6" fmla="*/ 18288 h 18288"/>
              <a:gd name="csX7" fmla="*/ 1276960 w 2606040"/>
              <a:gd name="csY7" fmla="*/ 18288 h 18288"/>
              <a:gd name="csX8" fmla="*/ 651510 w 2606040"/>
              <a:gd name="csY8" fmla="*/ 18288 h 18288"/>
              <a:gd name="csX9" fmla="*/ 0 w 2606040"/>
              <a:gd name="csY9" fmla="*/ 18288 h 18288"/>
              <a:gd name="csX10" fmla="*/ 0 w 2606040"/>
              <a:gd name="csY10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2606040" h="18288" fill="none" extrusionOk="0">
                <a:moveTo>
                  <a:pt x="0" y="0"/>
                </a:moveTo>
                <a:cubicBezTo>
                  <a:pt x="211079" y="-22080"/>
                  <a:pt x="479378" y="-26537"/>
                  <a:pt x="625450" y="0"/>
                </a:cubicBezTo>
                <a:cubicBezTo>
                  <a:pt x="925937" y="-4758"/>
                  <a:pt x="973176" y="15739"/>
                  <a:pt x="1224839" y="0"/>
                </a:cubicBezTo>
                <a:cubicBezTo>
                  <a:pt x="1479663" y="-11328"/>
                  <a:pt x="1566636" y="18697"/>
                  <a:pt x="1824228" y="0"/>
                </a:cubicBezTo>
                <a:cubicBezTo>
                  <a:pt x="2086799" y="-72665"/>
                  <a:pt x="2306223" y="-891"/>
                  <a:pt x="2606040" y="0"/>
                </a:cubicBezTo>
                <a:cubicBezTo>
                  <a:pt x="2606645" y="4461"/>
                  <a:pt x="2607031" y="13181"/>
                  <a:pt x="2606040" y="18288"/>
                </a:cubicBezTo>
                <a:cubicBezTo>
                  <a:pt x="2260204" y="29342"/>
                  <a:pt x="2175708" y="5614"/>
                  <a:pt x="1902409" y="18288"/>
                </a:cubicBezTo>
                <a:cubicBezTo>
                  <a:pt x="1638502" y="41064"/>
                  <a:pt x="1460923" y="-16269"/>
                  <a:pt x="1276960" y="18288"/>
                </a:cubicBezTo>
                <a:cubicBezTo>
                  <a:pt x="1057717" y="14361"/>
                  <a:pt x="867956" y="2320"/>
                  <a:pt x="677570" y="18288"/>
                </a:cubicBezTo>
                <a:cubicBezTo>
                  <a:pt x="457951" y="33373"/>
                  <a:pt x="189752" y="55388"/>
                  <a:pt x="0" y="18288"/>
                </a:cubicBezTo>
                <a:cubicBezTo>
                  <a:pt x="1586" y="13022"/>
                  <a:pt x="-95" y="4569"/>
                  <a:pt x="0" y="0"/>
                </a:cubicBezTo>
                <a:close/>
              </a:path>
              <a:path w="2606040" h="18288" stroke="0" extrusionOk="0">
                <a:moveTo>
                  <a:pt x="0" y="0"/>
                </a:moveTo>
                <a:cubicBezTo>
                  <a:pt x="172759" y="3236"/>
                  <a:pt x="361166" y="-13413"/>
                  <a:pt x="599389" y="0"/>
                </a:cubicBezTo>
                <a:cubicBezTo>
                  <a:pt x="841226" y="37042"/>
                  <a:pt x="968991" y="14587"/>
                  <a:pt x="1303020" y="0"/>
                </a:cubicBezTo>
                <a:cubicBezTo>
                  <a:pt x="1643101" y="-7120"/>
                  <a:pt x="1717813" y="7213"/>
                  <a:pt x="1876349" y="0"/>
                </a:cubicBezTo>
                <a:cubicBezTo>
                  <a:pt x="2036762" y="-14138"/>
                  <a:pt x="2426397" y="-4451"/>
                  <a:pt x="2606040" y="0"/>
                </a:cubicBezTo>
                <a:cubicBezTo>
                  <a:pt x="2606314" y="8448"/>
                  <a:pt x="2606550" y="14527"/>
                  <a:pt x="2606040" y="18288"/>
                </a:cubicBezTo>
                <a:cubicBezTo>
                  <a:pt x="2344840" y="2643"/>
                  <a:pt x="2192043" y="7399"/>
                  <a:pt x="1980590" y="18288"/>
                </a:cubicBezTo>
                <a:cubicBezTo>
                  <a:pt x="1783984" y="-9745"/>
                  <a:pt x="1487673" y="45908"/>
                  <a:pt x="1276960" y="18288"/>
                </a:cubicBezTo>
                <a:cubicBezTo>
                  <a:pt x="1088134" y="-41257"/>
                  <a:pt x="877974" y="49968"/>
                  <a:pt x="651510" y="18288"/>
                </a:cubicBezTo>
                <a:cubicBezTo>
                  <a:pt x="430798" y="-27764"/>
                  <a:pt x="132889" y="-33467"/>
                  <a:pt x="0" y="18288"/>
                </a:cubicBezTo>
                <a:cubicBezTo>
                  <a:pt x="212" y="10845"/>
                  <a:pt x="-833" y="6193"/>
                  <a:pt x="0" y="0"/>
                </a:cubicBezTo>
                <a:close/>
              </a:path>
              <a:path w="2606040" h="18288" fill="none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27712" y="6878"/>
                  <a:pt x="971143" y="7084"/>
                  <a:pt x="1224839" y="0"/>
                </a:cubicBezTo>
                <a:cubicBezTo>
                  <a:pt x="1477775" y="-16815"/>
                  <a:pt x="1569904" y="19146"/>
                  <a:pt x="1824228" y="0"/>
                </a:cubicBezTo>
                <a:cubicBezTo>
                  <a:pt x="2055206" y="24867"/>
                  <a:pt x="2317192" y="-62872"/>
                  <a:pt x="2606040" y="0"/>
                </a:cubicBezTo>
                <a:cubicBezTo>
                  <a:pt x="2606166" y="3680"/>
                  <a:pt x="2606905" y="11461"/>
                  <a:pt x="2606040" y="18288"/>
                </a:cubicBezTo>
                <a:cubicBezTo>
                  <a:pt x="2234648" y="26976"/>
                  <a:pt x="2180202" y="-10361"/>
                  <a:pt x="1902409" y="18288"/>
                </a:cubicBezTo>
                <a:cubicBezTo>
                  <a:pt x="1635562" y="47194"/>
                  <a:pt x="1477339" y="4794"/>
                  <a:pt x="1276960" y="18288"/>
                </a:cubicBezTo>
                <a:cubicBezTo>
                  <a:pt x="1058094" y="66922"/>
                  <a:pt x="904206" y="-20636"/>
                  <a:pt x="677570" y="18288"/>
                </a:cubicBezTo>
                <a:cubicBezTo>
                  <a:pt x="485746" y="14713"/>
                  <a:pt x="195925" y="33005"/>
                  <a:pt x="0" y="18288"/>
                </a:cubicBezTo>
                <a:cubicBezTo>
                  <a:pt x="1168" y="12774"/>
                  <a:pt x="-229" y="374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custGeom>
                    <a:avLst/>
                    <a:gdLst>
                      <a:gd name="connsiteX0" fmla="*/ 0 w 2606040"/>
                      <a:gd name="connsiteY0" fmla="*/ 0 h 18288"/>
                      <a:gd name="connsiteX1" fmla="*/ 625450 w 2606040"/>
                      <a:gd name="connsiteY1" fmla="*/ 0 h 18288"/>
                      <a:gd name="connsiteX2" fmla="*/ 1224839 w 2606040"/>
                      <a:gd name="connsiteY2" fmla="*/ 0 h 18288"/>
                      <a:gd name="connsiteX3" fmla="*/ 1824228 w 2606040"/>
                      <a:gd name="connsiteY3" fmla="*/ 0 h 18288"/>
                      <a:gd name="connsiteX4" fmla="*/ 2606040 w 2606040"/>
                      <a:gd name="connsiteY4" fmla="*/ 0 h 18288"/>
                      <a:gd name="connsiteX5" fmla="*/ 2606040 w 2606040"/>
                      <a:gd name="connsiteY5" fmla="*/ 18288 h 18288"/>
                      <a:gd name="connsiteX6" fmla="*/ 1902409 w 2606040"/>
                      <a:gd name="connsiteY6" fmla="*/ 18288 h 18288"/>
                      <a:gd name="connsiteX7" fmla="*/ 1276960 w 2606040"/>
                      <a:gd name="connsiteY7" fmla="*/ 18288 h 18288"/>
                      <a:gd name="connsiteX8" fmla="*/ 677570 w 2606040"/>
                      <a:gd name="connsiteY8" fmla="*/ 18288 h 18288"/>
                      <a:gd name="connsiteX9" fmla="*/ 0 w 2606040"/>
                      <a:gd name="connsiteY9" fmla="*/ 18288 h 18288"/>
                      <a:gd name="connsiteX10" fmla="*/ 0 w 2606040"/>
                      <a:gd name="connsiteY10" fmla="*/ 0 h 18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2606040" h="18288" fill="none" extrusionOk="0">
                        <a:moveTo>
                          <a:pt x="0" y="0"/>
                        </a:moveTo>
                        <a:cubicBezTo>
                          <a:pt x="266776" y="-600"/>
                          <a:pt x="322756" y="3201"/>
                          <a:pt x="625450" y="0"/>
                        </a:cubicBezTo>
                        <a:cubicBezTo>
                          <a:pt x="928144" y="-3201"/>
                          <a:pt x="968141" y="9269"/>
                          <a:pt x="1224839" y="0"/>
                        </a:cubicBezTo>
                        <a:cubicBezTo>
                          <a:pt x="1481537" y="-9269"/>
                          <a:pt x="1569059" y="21947"/>
                          <a:pt x="1824228" y="0"/>
                        </a:cubicBezTo>
                        <a:cubicBezTo>
                          <a:pt x="2079397" y="-21947"/>
                          <a:pt x="2326053" y="-10194"/>
                          <a:pt x="2606040" y="0"/>
                        </a:cubicBezTo>
                        <a:cubicBezTo>
                          <a:pt x="2605462" y="4771"/>
                          <a:pt x="2606793" y="12323"/>
                          <a:pt x="2606040" y="18288"/>
                        </a:cubicBezTo>
                        <a:cubicBezTo>
                          <a:pt x="2256758" y="31410"/>
                          <a:pt x="2173673" y="-12878"/>
                          <a:pt x="1902409" y="18288"/>
                        </a:cubicBezTo>
                        <a:cubicBezTo>
                          <a:pt x="1631145" y="49454"/>
                          <a:pt x="1461378" y="5466"/>
                          <a:pt x="1276960" y="18288"/>
                        </a:cubicBezTo>
                        <a:cubicBezTo>
                          <a:pt x="1092542" y="31110"/>
                          <a:pt x="890442" y="13213"/>
                          <a:pt x="677570" y="18288"/>
                        </a:cubicBezTo>
                        <a:cubicBezTo>
                          <a:pt x="464698" y="23364"/>
                          <a:pt x="187648" y="35837"/>
                          <a:pt x="0" y="18288"/>
                        </a:cubicBezTo>
                        <a:cubicBezTo>
                          <a:pt x="841" y="12879"/>
                          <a:pt x="-726" y="3977"/>
                          <a:pt x="0" y="0"/>
                        </a:cubicBezTo>
                        <a:close/>
                      </a:path>
                      <a:path w="2606040" h="18288" stroke="0" extrusionOk="0">
                        <a:moveTo>
                          <a:pt x="0" y="0"/>
                        </a:moveTo>
                        <a:cubicBezTo>
                          <a:pt x="197231" y="3803"/>
                          <a:pt x="358914" y="-9291"/>
                          <a:pt x="599389" y="0"/>
                        </a:cubicBezTo>
                        <a:cubicBezTo>
                          <a:pt x="839864" y="9291"/>
                          <a:pt x="979371" y="8509"/>
                          <a:pt x="1303020" y="0"/>
                        </a:cubicBezTo>
                        <a:cubicBezTo>
                          <a:pt x="1626669" y="-8509"/>
                          <a:pt x="1726300" y="7440"/>
                          <a:pt x="1876349" y="0"/>
                        </a:cubicBezTo>
                        <a:cubicBezTo>
                          <a:pt x="2026398" y="-7440"/>
                          <a:pt x="2430712" y="17957"/>
                          <a:pt x="2606040" y="0"/>
                        </a:cubicBezTo>
                        <a:cubicBezTo>
                          <a:pt x="2605426" y="8857"/>
                          <a:pt x="2606544" y="13619"/>
                          <a:pt x="2606040" y="18288"/>
                        </a:cubicBezTo>
                        <a:cubicBezTo>
                          <a:pt x="2393024" y="2241"/>
                          <a:pt x="2191161" y="39259"/>
                          <a:pt x="1980590" y="18288"/>
                        </a:cubicBezTo>
                        <a:cubicBezTo>
                          <a:pt x="1770019" y="-2683"/>
                          <a:pt x="1476440" y="36114"/>
                          <a:pt x="1276960" y="18288"/>
                        </a:cubicBezTo>
                        <a:cubicBezTo>
                          <a:pt x="1077480" y="463"/>
                          <a:pt x="880988" y="42125"/>
                          <a:pt x="651510" y="18288"/>
                        </a:cubicBezTo>
                        <a:cubicBezTo>
                          <a:pt x="422032" y="-5549"/>
                          <a:pt x="130744" y="-1947"/>
                          <a:pt x="0" y="18288"/>
                        </a:cubicBezTo>
                        <a:cubicBezTo>
                          <a:pt x="-487" y="10816"/>
                          <a:pt x="-839" y="605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" y="2872899"/>
            <a:ext cx="3182691" cy="3641444"/>
          </a:xfrm>
        </p:spPr>
        <p:txBody>
          <a:bodyPr>
            <a:normAutofit/>
          </a:bodyPr>
          <a:lstStyle/>
          <a:p>
            <a:r>
              <a:rPr lang="en-GB" sz="1600"/>
              <a:t>Module aim</a:t>
            </a:r>
          </a:p>
          <a:p>
            <a:r>
              <a:rPr lang="en-GB" sz="1600"/>
              <a:t>Learning outcomes</a:t>
            </a:r>
          </a:p>
          <a:p>
            <a:r>
              <a:rPr lang="en-GB" sz="1600"/>
              <a:t>Assessments</a:t>
            </a:r>
          </a:p>
          <a:p>
            <a:r>
              <a:rPr lang="en-GB" sz="1600"/>
              <a:t>Reading lists</a:t>
            </a:r>
          </a:p>
          <a:p>
            <a:r>
              <a:rPr lang="en-GB" sz="1600"/>
              <a:t>Timetable</a:t>
            </a:r>
          </a:p>
          <a:p>
            <a:r>
              <a:rPr lang="en-GB" sz="1600"/>
              <a:t>Discussion #1 – getting to know you!</a:t>
            </a:r>
          </a:p>
          <a:p>
            <a:r>
              <a:rPr lang="en-GB" sz="1600"/>
              <a:t>Discussion #2 – introduction to your brief subject areas</a:t>
            </a:r>
          </a:p>
          <a:p>
            <a:r>
              <a:rPr lang="en-GB" sz="1600"/>
              <a:t>Discussion #3 – referencing importance</a:t>
            </a:r>
          </a:p>
        </p:txBody>
      </p:sp>
      <p:pic>
        <p:nvPicPr>
          <p:cNvPr id="5" name="Picture 4" descr="Person writing on a notepad">
            <a:extLst>
              <a:ext uri="{FF2B5EF4-FFF2-40B4-BE49-F238E27FC236}">
                <a16:creationId xmlns:a16="http://schemas.microsoft.com/office/drawing/2014/main" id="{5090A801-4356-B325-5C1F-2CF7D5CC30B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883" r="16499"/>
          <a:stretch/>
        </p:blipFill>
        <p:spPr>
          <a:xfrm>
            <a:off x="3983776" y="10"/>
            <a:ext cx="5159081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676042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Module aims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To provide students with a broad survey of current developments in architectural theory, emerging patterns of professional practice and sustainability. </a:t>
            </a:r>
          </a:p>
          <a:p>
            <a:endParaRPr lang="en-GB"/>
          </a:p>
          <a:p>
            <a:r>
              <a:rPr lang="en-GB"/>
              <a:t>To allow students to investigate and share the latest thinking in a specialist field directly related to architectural practice or theory. 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9478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 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Demonstrate an appreciation of the main developments in contemporary architectural culture; </a:t>
            </a:r>
          </a:p>
          <a:p>
            <a:endParaRPr lang="en-GB"/>
          </a:p>
          <a:p>
            <a:r>
              <a:rPr lang="en-GB"/>
              <a:t>Demonstrate a critical understanding of the context of current and emerging architectural practice and the nature of contested issues in architecture and related disciplines. </a:t>
            </a:r>
          </a:p>
          <a:p>
            <a:pPr lvl="0"/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3767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Module assessments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100% coursework</a:t>
            </a:r>
          </a:p>
          <a:p>
            <a:endParaRPr lang="en-GB"/>
          </a:p>
          <a:p>
            <a:r>
              <a:rPr lang="en-GB"/>
              <a:t>CW1 – magazine article, 2000 words (+/- 10%)</a:t>
            </a:r>
          </a:p>
          <a:p>
            <a:pPr lvl="1"/>
            <a:r>
              <a:rPr lang="en-GB"/>
              <a:t>Due 04/05/2027 via Turnitin on moodle</a:t>
            </a:r>
          </a:p>
          <a:p>
            <a:pPr lvl="1"/>
            <a:endParaRPr lang="en-GB"/>
          </a:p>
          <a:p>
            <a:r>
              <a:rPr lang="en-GB"/>
              <a:t>CW2 – practical, 15-min presentation</a:t>
            </a:r>
          </a:p>
          <a:p>
            <a:pPr lvl="1"/>
            <a:r>
              <a:rPr lang="en-GB"/>
              <a:t>Due 11/05/2027 in person and via Turnitin on moodle </a:t>
            </a:r>
          </a:p>
        </p:txBody>
      </p:sp>
    </p:spTree>
    <p:extLst>
      <p:ext uri="{BB962C8B-B14F-4D97-AF65-F5344CB8AC3E}">
        <p14:creationId xmlns:p14="http://schemas.microsoft.com/office/powerpoint/2010/main" val="11843022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Recommended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690688"/>
            <a:ext cx="7886700" cy="4802185"/>
          </a:xfrm>
        </p:spPr>
        <p:txBody>
          <a:bodyPr>
            <a:normAutofit/>
          </a:bodyPr>
          <a:lstStyle/>
          <a:p>
            <a:r>
              <a:rPr lang="en-GB"/>
              <a:t>Cresswell, J.W (2018) </a:t>
            </a:r>
            <a:r>
              <a:rPr lang="en-GB" i="1"/>
              <a:t>Research Design: Qualitative and Mixed Methods Approaches</a:t>
            </a:r>
            <a:r>
              <a:rPr lang="en-GB"/>
              <a:t>; 5</a:t>
            </a:r>
            <a:r>
              <a:rPr lang="en-GB" baseline="30000"/>
              <a:t>th</a:t>
            </a:r>
            <a:r>
              <a:rPr lang="en-GB"/>
              <a:t> ed. California: Sage Publications</a:t>
            </a:r>
          </a:p>
          <a:p>
            <a:r>
              <a:rPr lang="en-GB"/>
              <a:t>Fellows, R (2008) </a:t>
            </a:r>
            <a:r>
              <a:rPr lang="en-GB" i="1"/>
              <a:t>Research Methods for Construction</a:t>
            </a:r>
            <a:r>
              <a:rPr lang="en-GB"/>
              <a:t>. Chichester: Wiley-Blackwell</a:t>
            </a:r>
          </a:p>
          <a:p>
            <a:r>
              <a:rPr lang="en-GB"/>
              <a:t>Groat L &amp; Wang D (2013) </a:t>
            </a:r>
            <a:r>
              <a:rPr lang="en-GB" i="1"/>
              <a:t>Architectural Research Methods</a:t>
            </a:r>
            <a:r>
              <a:rPr lang="en-GB"/>
              <a:t>; 2</a:t>
            </a:r>
            <a:r>
              <a:rPr lang="en-GB" baseline="30000"/>
              <a:t>nd</a:t>
            </a:r>
            <a:r>
              <a:rPr lang="en-GB"/>
              <a:t> ed. Hoboken NJ; Wiley</a:t>
            </a:r>
          </a:p>
          <a:p>
            <a:r>
              <a:rPr lang="en-GB"/>
              <a:t>Knight A (2008) </a:t>
            </a:r>
            <a:r>
              <a:rPr lang="en-GB" i="1"/>
              <a:t>Advanced Research Methods in the Built Environment</a:t>
            </a:r>
            <a:r>
              <a:rPr lang="en-GB"/>
              <a:t>. Hoboken, NJ; Wiley</a:t>
            </a:r>
          </a:p>
          <a:p>
            <a:r>
              <a:rPr lang="en-GB"/>
              <a:t>Relevant professional &amp; trade publications</a:t>
            </a:r>
          </a:p>
        </p:txBody>
      </p:sp>
    </p:spTree>
    <p:extLst>
      <p:ext uri="{BB962C8B-B14F-4D97-AF65-F5344CB8AC3E}">
        <p14:creationId xmlns:p14="http://schemas.microsoft.com/office/powerpoint/2010/main" val="7115667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69183"/>
            <a:ext cx="7886700" cy="1325563"/>
          </a:xfrm>
        </p:spPr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Timetable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F24A21-1CDD-248D-2AC7-DDD2FAB0F6B2}"/>
              </a:ext>
            </a:extLst>
          </p:cNvPr>
          <p:cNvSpPr txBox="1"/>
          <p:nvPr/>
        </p:nvSpPr>
        <p:spPr>
          <a:xfrm>
            <a:off x="798917" y="6227804"/>
            <a:ext cx="2389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Subject to confirmation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8BE2A731-0AD1-B579-E8A2-F3F25628CD8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8424523"/>
              </p:ext>
            </p:extLst>
          </p:nvPr>
        </p:nvGraphicFramePr>
        <p:xfrm>
          <a:off x="798917" y="1636235"/>
          <a:ext cx="7242533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0268">
                  <a:extLst>
                    <a:ext uri="{9D8B030D-6E8A-4147-A177-3AD203B41FA5}">
                      <a16:colId xmlns:a16="http://schemas.microsoft.com/office/drawing/2014/main" val="2602842217"/>
                    </a:ext>
                  </a:extLst>
                </a:gridCol>
                <a:gridCol w="4882265">
                  <a:extLst>
                    <a:ext uri="{9D8B030D-6E8A-4147-A177-3AD203B41FA5}">
                      <a16:colId xmlns:a16="http://schemas.microsoft.com/office/drawing/2014/main" val="6462507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Week commencing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Topic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7706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28 September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Introduction to</a:t>
                      </a:r>
                      <a:r>
                        <a:rPr lang="en-GB" baseline="0"/>
                        <a:t> module &amp; getting to know you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00994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05 October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Referencing recap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30848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12 October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/>
                        <a:t>Referencing recap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56985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19 October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TBC (LH away with fieldwork)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88190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26 October 2026</a:t>
                      </a:r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dirty="0"/>
                        <a:t>Topics for the weeks that follow will be defined in due course.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dirty="0"/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dirty="0"/>
                        <a:t>Students are free to make suggested topic recommendations to ensure issues are current and timely.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17141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02 November 2026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87088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09 November 2026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47548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16 November 2026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70693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23 November 2026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10873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30 November 2026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91339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07 December 2026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26759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19992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sking Defining Questions - Excelsior College OWL"/>
          <p:cNvPicPr>
            <a:picLocks noGrp="1" noChangeAspect="1"/>
          </p:cNvPicPr>
          <p:nvPr>
            <p:ph idx="1"/>
          </p:nvPr>
        </p:nvPicPr>
        <p:blipFill>
          <a:blip r:embed="rId2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4" r="4777" b="-1"/>
          <a:stretch>
            <a:fillRect/>
          </a:stretch>
        </p:blipFill>
        <p:spPr>
          <a:xfrm>
            <a:off x="20" y="10"/>
            <a:ext cx="9141692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122363"/>
            <a:ext cx="6858000" cy="306324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7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Any questions?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980654" y="4368623"/>
            <a:ext cx="3182692" cy="18288"/>
          </a:xfrm>
          <a:custGeom>
            <a:avLst/>
            <a:gdLst>
              <a:gd name="csX0" fmla="*/ 0 w 3182692"/>
              <a:gd name="csY0" fmla="*/ 0 h 18288"/>
              <a:gd name="csX1" fmla="*/ 636538 w 3182692"/>
              <a:gd name="csY1" fmla="*/ 0 h 18288"/>
              <a:gd name="csX2" fmla="*/ 1273077 w 3182692"/>
              <a:gd name="csY2" fmla="*/ 0 h 18288"/>
              <a:gd name="csX3" fmla="*/ 1909615 w 3182692"/>
              <a:gd name="csY3" fmla="*/ 0 h 18288"/>
              <a:gd name="csX4" fmla="*/ 2482500 w 3182692"/>
              <a:gd name="csY4" fmla="*/ 0 h 18288"/>
              <a:gd name="csX5" fmla="*/ 3182692 w 3182692"/>
              <a:gd name="csY5" fmla="*/ 0 h 18288"/>
              <a:gd name="csX6" fmla="*/ 3182692 w 3182692"/>
              <a:gd name="csY6" fmla="*/ 18288 h 18288"/>
              <a:gd name="csX7" fmla="*/ 2609807 w 3182692"/>
              <a:gd name="csY7" fmla="*/ 18288 h 18288"/>
              <a:gd name="csX8" fmla="*/ 2068750 w 3182692"/>
              <a:gd name="csY8" fmla="*/ 18288 h 18288"/>
              <a:gd name="csX9" fmla="*/ 1432211 w 3182692"/>
              <a:gd name="csY9" fmla="*/ 18288 h 18288"/>
              <a:gd name="csX10" fmla="*/ 859327 w 3182692"/>
              <a:gd name="csY10" fmla="*/ 18288 h 18288"/>
              <a:gd name="csX11" fmla="*/ 0 w 3182692"/>
              <a:gd name="csY11" fmla="*/ 18288 h 18288"/>
              <a:gd name="csX12" fmla="*/ 0 w 3182692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182692" h="18288" fill="none" extrusionOk="0">
                <a:moveTo>
                  <a:pt x="0" y="0"/>
                </a:moveTo>
                <a:cubicBezTo>
                  <a:pt x="253588" y="25878"/>
                  <a:pt x="409323" y="-5359"/>
                  <a:pt x="636538" y="0"/>
                </a:cubicBezTo>
                <a:cubicBezTo>
                  <a:pt x="863753" y="5359"/>
                  <a:pt x="1007727" y="-28"/>
                  <a:pt x="1273077" y="0"/>
                </a:cubicBezTo>
                <a:cubicBezTo>
                  <a:pt x="1538427" y="28"/>
                  <a:pt x="1698640" y="-12775"/>
                  <a:pt x="1909615" y="0"/>
                </a:cubicBezTo>
                <a:cubicBezTo>
                  <a:pt x="2120590" y="12775"/>
                  <a:pt x="2210293" y="-21823"/>
                  <a:pt x="2482500" y="0"/>
                </a:cubicBezTo>
                <a:cubicBezTo>
                  <a:pt x="2754708" y="21823"/>
                  <a:pt x="3004133" y="-28750"/>
                  <a:pt x="3182692" y="0"/>
                </a:cubicBezTo>
                <a:cubicBezTo>
                  <a:pt x="3183134" y="4516"/>
                  <a:pt x="3181865" y="12266"/>
                  <a:pt x="3182692" y="18288"/>
                </a:cubicBezTo>
                <a:cubicBezTo>
                  <a:pt x="2947402" y="22440"/>
                  <a:pt x="2876226" y="27191"/>
                  <a:pt x="2609807" y="18288"/>
                </a:cubicBezTo>
                <a:cubicBezTo>
                  <a:pt x="2343389" y="9385"/>
                  <a:pt x="2326689" y="25579"/>
                  <a:pt x="2068750" y="18288"/>
                </a:cubicBezTo>
                <a:cubicBezTo>
                  <a:pt x="1810811" y="10997"/>
                  <a:pt x="1713836" y="48219"/>
                  <a:pt x="1432211" y="18288"/>
                </a:cubicBezTo>
                <a:cubicBezTo>
                  <a:pt x="1150586" y="-11643"/>
                  <a:pt x="982765" y="3747"/>
                  <a:pt x="859327" y="18288"/>
                </a:cubicBezTo>
                <a:cubicBezTo>
                  <a:pt x="735889" y="32829"/>
                  <a:pt x="254183" y="35231"/>
                  <a:pt x="0" y="18288"/>
                </a:cubicBezTo>
                <a:cubicBezTo>
                  <a:pt x="-306" y="11477"/>
                  <a:pt x="485" y="4355"/>
                  <a:pt x="0" y="0"/>
                </a:cubicBezTo>
                <a:close/>
              </a:path>
              <a:path w="3182692" h="18288" stroke="0" extrusionOk="0">
                <a:moveTo>
                  <a:pt x="0" y="0"/>
                </a:moveTo>
                <a:cubicBezTo>
                  <a:pt x="243108" y="-22426"/>
                  <a:pt x="387854" y="22949"/>
                  <a:pt x="572885" y="0"/>
                </a:cubicBezTo>
                <a:cubicBezTo>
                  <a:pt x="757916" y="-22949"/>
                  <a:pt x="923707" y="6797"/>
                  <a:pt x="1113942" y="0"/>
                </a:cubicBezTo>
                <a:cubicBezTo>
                  <a:pt x="1304177" y="-6797"/>
                  <a:pt x="1495991" y="20627"/>
                  <a:pt x="1686827" y="0"/>
                </a:cubicBezTo>
                <a:cubicBezTo>
                  <a:pt x="1877663" y="-20627"/>
                  <a:pt x="2170182" y="-20672"/>
                  <a:pt x="2323365" y="0"/>
                </a:cubicBezTo>
                <a:cubicBezTo>
                  <a:pt x="2476548" y="20672"/>
                  <a:pt x="2919164" y="6097"/>
                  <a:pt x="3182692" y="0"/>
                </a:cubicBezTo>
                <a:cubicBezTo>
                  <a:pt x="3183269" y="4624"/>
                  <a:pt x="3183511" y="11191"/>
                  <a:pt x="3182692" y="18288"/>
                </a:cubicBezTo>
                <a:cubicBezTo>
                  <a:pt x="3026065" y="-10849"/>
                  <a:pt x="2775006" y="23067"/>
                  <a:pt x="2546154" y="18288"/>
                </a:cubicBezTo>
                <a:cubicBezTo>
                  <a:pt x="2317302" y="13509"/>
                  <a:pt x="2168173" y="-8513"/>
                  <a:pt x="1845961" y="18288"/>
                </a:cubicBezTo>
                <a:cubicBezTo>
                  <a:pt x="1523749" y="45089"/>
                  <a:pt x="1450078" y="-844"/>
                  <a:pt x="1304904" y="18288"/>
                </a:cubicBezTo>
                <a:cubicBezTo>
                  <a:pt x="1159730" y="37420"/>
                  <a:pt x="942635" y="-10021"/>
                  <a:pt x="604711" y="18288"/>
                </a:cubicBezTo>
                <a:cubicBezTo>
                  <a:pt x="266787" y="46597"/>
                  <a:pt x="141927" y="-8395"/>
                  <a:pt x="0" y="18288"/>
                </a:cubicBezTo>
                <a:cubicBezTo>
                  <a:pt x="-171" y="12755"/>
                  <a:pt x="-690" y="793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7983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4993" r="9674"/>
          <a:stretch>
            <a:fillRect/>
          </a:stretch>
        </p:blipFill>
        <p:spPr>
          <a:xfrm>
            <a:off x="20" y="1"/>
            <a:ext cx="9143980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122362"/>
            <a:ext cx="6858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Discussion #1 – </a:t>
            </a:r>
            <a:br>
              <a:rPr lang="en-US" sz="6000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6000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Getting to know you!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4C4722-0212-145E-9113-4007CE509A07}"/>
              </a:ext>
            </a:extLst>
          </p:cNvPr>
          <p:cNvSpPr txBox="1"/>
          <p:nvPr/>
        </p:nvSpPr>
        <p:spPr>
          <a:xfrm>
            <a:off x="6684673" y="6657945"/>
            <a:ext cx="245932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 tooltip="https://gecbunlari.com/backrooms-nedir-gercek-mi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US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4131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3E3CB6-DE85-15E6-3B6A-B4AB1E96D8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sking Defining Questions - Excelsior College OWL">
            <a:extLst>
              <a:ext uri="{FF2B5EF4-FFF2-40B4-BE49-F238E27FC236}">
                <a16:creationId xmlns:a16="http://schemas.microsoft.com/office/drawing/2014/main" id="{D793ABD6-AFF3-0D6E-CB91-B8A994E48E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3" r="4766" b="-2"/>
          <a:stretch>
            <a:fillRect/>
          </a:stretch>
        </p:blipFill>
        <p:spPr>
          <a:xfrm>
            <a:off x="20" y="1"/>
            <a:ext cx="9143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75FDC4C-748C-FC18-9993-61EB26E68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122362"/>
            <a:ext cx="6858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Discussion #2 – </a:t>
            </a:r>
            <a:br>
              <a:rPr lang="en-US" sz="6000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6000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Over to you…</a:t>
            </a:r>
          </a:p>
        </p:txBody>
      </p:sp>
    </p:spTree>
    <p:extLst>
      <p:ext uri="{BB962C8B-B14F-4D97-AF65-F5344CB8AC3E}">
        <p14:creationId xmlns:p14="http://schemas.microsoft.com/office/powerpoint/2010/main" val="16086825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FF5B6B-2687-CE46-AACE-6599BAB7BB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D39458B-DB98-16E5-A328-0F08CEB3769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7807" r="8859"/>
          <a:stretch>
            <a:fillRect/>
          </a:stretch>
        </p:blipFill>
        <p:spPr>
          <a:xfrm>
            <a:off x="20" y="1"/>
            <a:ext cx="9143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EEE2087-10AA-048A-7C18-4171A6B555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122362"/>
            <a:ext cx="6858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600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Discussion #3 – </a:t>
            </a:r>
            <a:br>
              <a:rPr lang="en-US" sz="5600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5600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 is good academic practice important?</a:t>
            </a:r>
          </a:p>
        </p:txBody>
      </p:sp>
    </p:spTree>
    <p:extLst>
      <p:ext uri="{BB962C8B-B14F-4D97-AF65-F5344CB8AC3E}">
        <p14:creationId xmlns:p14="http://schemas.microsoft.com/office/powerpoint/2010/main" val="32118219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386</Words>
  <Application>Microsoft Office PowerPoint</Application>
  <PresentationFormat>On-screen Show (4:3)</PresentationFormat>
  <Paragraphs>62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Current Issues ACAA6007</vt:lpstr>
      <vt:lpstr>Outline</vt:lpstr>
      <vt:lpstr>Module aims</vt:lpstr>
      <vt:lpstr>Learning outcomes</vt:lpstr>
      <vt:lpstr>Module assessments</vt:lpstr>
      <vt:lpstr>Recommended reading</vt:lpstr>
      <vt:lpstr>Timetable</vt:lpstr>
      <vt:lpstr>Any questions?</vt:lpstr>
      <vt:lpstr>Discussion #1 –  Getting to know you!</vt:lpstr>
      <vt:lpstr>Discussion #2 –  Over to you…</vt:lpstr>
      <vt:lpstr>Discussion #3 –  Why is good academic practice important?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Sustainable Development ACBA7009</dc:title>
  <dc:creator>Lara Hopkinson</dc:creator>
  <cp:lastModifiedBy>Lara Hopkinson</cp:lastModifiedBy>
  <cp:revision>1</cp:revision>
  <dcterms:created xsi:type="dcterms:W3CDTF">2020-10-01T09:46:39Z</dcterms:created>
  <dcterms:modified xsi:type="dcterms:W3CDTF">2026-10-05T13:41:08Z</dcterms:modified>
</cp:coreProperties>
</file>