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3" r:id="rId5"/>
    <p:sldId id="258" r:id="rId6"/>
    <p:sldId id="259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-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7460" y="320040"/>
            <a:ext cx="8915399" cy="2262781"/>
          </a:xfrm>
        </p:spPr>
        <p:txBody>
          <a:bodyPr/>
          <a:lstStyle/>
          <a:p>
            <a:pPr algn="ctr"/>
            <a:r>
              <a:rPr lang="en-GB" dirty="0" smtClean="0"/>
              <a:t>The daisy in book illustration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7460" y="5646059"/>
            <a:ext cx="8915399" cy="1126283"/>
          </a:xfrm>
        </p:spPr>
        <p:txBody>
          <a:bodyPr/>
          <a:lstStyle/>
          <a:p>
            <a:pPr algn="ctr"/>
            <a:r>
              <a:rPr lang="en-GB" dirty="0" smtClean="0"/>
              <a:t>Charlotte Dalby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320250" y="2639243"/>
            <a:ext cx="2984059" cy="2871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61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The Daisy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Many different types of daisy </a:t>
            </a:r>
          </a:p>
          <a:p>
            <a:pPr lvl="1"/>
            <a:r>
              <a:rPr lang="en-GB" sz="2000" dirty="0" smtClean="0"/>
              <a:t>Wild/common daisy </a:t>
            </a:r>
          </a:p>
          <a:p>
            <a:pPr lvl="1"/>
            <a:r>
              <a:rPr lang="en-GB" sz="2000" dirty="0" smtClean="0"/>
              <a:t>Oxeye daisy </a:t>
            </a:r>
          </a:p>
          <a:p>
            <a:pPr lvl="1"/>
            <a:r>
              <a:rPr lang="en-GB" sz="2000" dirty="0" smtClean="0"/>
              <a:t>Gerbera daisy </a:t>
            </a:r>
          </a:p>
          <a:p>
            <a:r>
              <a:rPr lang="en-GB" sz="2400" dirty="0" smtClean="0"/>
              <a:t>Meaning: Innocence, purity, new beginnings and true love </a:t>
            </a:r>
          </a:p>
          <a:p>
            <a:r>
              <a:rPr lang="en-GB" sz="2400" dirty="0" smtClean="0"/>
              <a:t>Found in herbals due to its medicinal properties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98700" y="441960"/>
            <a:ext cx="3105912" cy="3105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78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Tractatus</a:t>
            </a:r>
            <a:r>
              <a:rPr lang="en-GB" i="1" dirty="0" smtClean="0"/>
              <a:t> de </a:t>
            </a:r>
            <a:r>
              <a:rPr lang="en-GB" i="1" dirty="0" err="1" smtClean="0"/>
              <a:t>herbis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c.1300 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5588" y="5498017"/>
            <a:ext cx="3326956" cy="3286894"/>
          </a:xfrm>
        </p:spPr>
        <p:txBody>
          <a:bodyPr/>
          <a:lstStyle/>
          <a:p>
            <a:r>
              <a:rPr lang="en-GB" dirty="0" smtClean="0"/>
              <a:t>Special Ref F615.321 MED </a:t>
            </a:r>
          </a:p>
          <a:p>
            <a:r>
              <a:rPr lang="en-GB" dirty="0" smtClean="0"/>
              <a:t>British Library Egerton   MS 747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46912" y="624110"/>
            <a:ext cx="4497110" cy="59961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13048" y="1773936"/>
            <a:ext cx="3090672" cy="3910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770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4285" y="415322"/>
            <a:ext cx="8911687" cy="1280890"/>
          </a:xfrm>
        </p:spPr>
        <p:txBody>
          <a:bodyPr/>
          <a:lstStyle/>
          <a:p>
            <a:r>
              <a:rPr lang="en-GB" dirty="0" smtClean="0"/>
              <a:t>The Macclesfield Psalter </a:t>
            </a:r>
            <a:br>
              <a:rPr lang="en-GB" dirty="0" smtClean="0"/>
            </a:br>
            <a:r>
              <a:rPr lang="en-GB" dirty="0" smtClean="0"/>
              <a:t>c.1320-30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3455" y="5499541"/>
            <a:ext cx="2558860" cy="3777622"/>
          </a:xfrm>
        </p:spPr>
        <p:txBody>
          <a:bodyPr/>
          <a:lstStyle/>
          <a:p>
            <a:r>
              <a:rPr lang="en-GB" dirty="0" smtClean="0"/>
              <a:t>Special Reference Q  091 PAN</a:t>
            </a:r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21586" y="2029239"/>
            <a:ext cx="3822687" cy="27016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90104" y="82295"/>
            <a:ext cx="3995928" cy="6630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806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Luttrell Psalter </a:t>
            </a:r>
            <a:br>
              <a:rPr lang="en-GB" dirty="0" smtClean="0"/>
            </a:br>
            <a:r>
              <a:rPr lang="en-GB" dirty="0" smtClean="0"/>
              <a:t>c.1320-1340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2944368" y="1905000"/>
            <a:ext cx="3959352" cy="2793566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298448" y="4725199"/>
            <a:ext cx="3291840" cy="13285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1000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GB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Special Reference F 091 LUT </a:t>
            </a:r>
          </a:p>
          <a:p>
            <a:pPr marL="342900" indent="-342900">
              <a:spcBef>
                <a:spcPts val="1000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British Library Add. MS 42130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6337173" y="1198245"/>
            <a:ext cx="6464808" cy="4543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926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7437" y="484060"/>
            <a:ext cx="8911687" cy="1280890"/>
          </a:xfrm>
        </p:spPr>
        <p:txBody>
          <a:bodyPr/>
          <a:lstStyle/>
          <a:p>
            <a:r>
              <a:rPr lang="en-GB" i="1" dirty="0" smtClean="0"/>
              <a:t>La </a:t>
            </a:r>
            <a:r>
              <a:rPr lang="en-GB" i="1" dirty="0" err="1" smtClean="0"/>
              <a:t>cronica</a:t>
            </a:r>
            <a:r>
              <a:rPr lang="en-GB" i="1" dirty="0" smtClean="0"/>
              <a:t> del Rey Don Juan II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1517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2946" y="4017264"/>
            <a:ext cx="2769172" cy="2676144"/>
          </a:xfrm>
        </p:spPr>
        <p:txBody>
          <a:bodyPr/>
          <a:lstStyle/>
          <a:p>
            <a:r>
              <a:rPr lang="en-GB" dirty="0" smtClean="0"/>
              <a:t>Special Reference Q741.64 LYE </a:t>
            </a:r>
          </a:p>
          <a:p>
            <a:r>
              <a:rPr lang="en-GB" dirty="0" smtClean="0"/>
              <a:t>F. Perez de Guzman, </a:t>
            </a:r>
            <a:r>
              <a:rPr lang="en-GB" i="1" dirty="0"/>
              <a:t>La </a:t>
            </a:r>
            <a:r>
              <a:rPr lang="en-GB" i="1" dirty="0" err="1"/>
              <a:t>cronica</a:t>
            </a:r>
            <a:r>
              <a:rPr lang="en-GB" i="1" dirty="0"/>
              <a:t> del Rey Don Juan </a:t>
            </a:r>
            <a:r>
              <a:rPr lang="en-GB" i="1" dirty="0" smtClean="0"/>
              <a:t>II </a:t>
            </a:r>
            <a:r>
              <a:rPr lang="en-GB" dirty="0" smtClean="0"/>
              <a:t>(</a:t>
            </a:r>
            <a:r>
              <a:rPr lang="en-GB" dirty="0" err="1" smtClean="0"/>
              <a:t>Logroño</a:t>
            </a:r>
            <a:r>
              <a:rPr lang="en-GB" dirty="0" smtClean="0"/>
              <a:t>: A.G. de </a:t>
            </a:r>
            <a:r>
              <a:rPr lang="en-GB" dirty="0" err="1" smtClean="0"/>
              <a:t>Brocar</a:t>
            </a:r>
            <a:r>
              <a:rPr lang="en-GB" dirty="0" smtClean="0"/>
              <a:t>, 1517)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66798" y="1197864"/>
            <a:ext cx="4311258" cy="525170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76088" y="2133600"/>
            <a:ext cx="1772680" cy="414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313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7709" y="550957"/>
            <a:ext cx="8911687" cy="1600925"/>
          </a:xfrm>
        </p:spPr>
        <p:txBody>
          <a:bodyPr>
            <a:normAutofit/>
          </a:bodyPr>
          <a:lstStyle/>
          <a:p>
            <a:r>
              <a:rPr lang="en-GB" i="1" dirty="0" err="1" smtClean="0"/>
              <a:t>Botanicum</a:t>
            </a:r>
            <a:r>
              <a:rPr lang="en-GB" i="1" dirty="0" smtClean="0"/>
              <a:t> </a:t>
            </a:r>
            <a:r>
              <a:rPr lang="en-GB" i="1" dirty="0" err="1" smtClean="0"/>
              <a:t>Medicinale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 </a:t>
            </a:r>
            <a:r>
              <a:rPr lang="en-GB" dirty="0" smtClean="0"/>
              <a:t>1768 </a:t>
            </a:r>
            <a:endParaRPr lang="en-GB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08551" y="412778"/>
            <a:ext cx="4096061" cy="628063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227070" y="2719574"/>
            <a:ext cx="4541524" cy="34061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60777" y="4422645"/>
            <a:ext cx="1926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1000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en-GB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PHI 00310</a:t>
            </a:r>
            <a:endParaRPr lang="en-GB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08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719072"/>
            <a:ext cx="8915400" cy="41921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Roderic Bowen Archives and Library</a:t>
            </a:r>
            <a:endParaRPr lang="en-GB" dirty="0"/>
          </a:p>
          <a:p>
            <a:r>
              <a:rPr lang="en-GB" dirty="0" smtClean="0"/>
              <a:t>PHI00310 </a:t>
            </a:r>
            <a:r>
              <a:rPr lang="en-GB" dirty="0"/>
              <a:t>- T. Sheldrake, </a:t>
            </a:r>
            <a:r>
              <a:rPr lang="en-GB" i="1" dirty="0" err="1"/>
              <a:t>Botanicum</a:t>
            </a:r>
            <a:r>
              <a:rPr lang="en-GB" i="1" dirty="0"/>
              <a:t> </a:t>
            </a:r>
            <a:r>
              <a:rPr lang="en-GB" i="1" dirty="0" err="1"/>
              <a:t>Medicinale</a:t>
            </a:r>
            <a:r>
              <a:rPr lang="en-GB" i="1" dirty="0"/>
              <a:t>; An Herbal of Medicinal Plants on the College of Physicians List</a:t>
            </a:r>
            <a:r>
              <a:rPr lang="en-GB" dirty="0"/>
              <a:t> (London: Printed for J. Millan, c.1768).</a:t>
            </a:r>
          </a:p>
          <a:p>
            <a:r>
              <a:rPr lang="en-GB" dirty="0"/>
              <a:t>Special Ref F615.321 MED – British Library, </a:t>
            </a:r>
            <a:r>
              <a:rPr lang="en-GB" i="1" dirty="0"/>
              <a:t>A medieval herbal: a facsimile of British Library Egerton MS 747 </a:t>
            </a:r>
            <a:r>
              <a:rPr lang="en-GB" dirty="0"/>
              <a:t>(London: British Library, 2003</a:t>
            </a:r>
            <a:r>
              <a:rPr lang="en-GB" dirty="0" smtClean="0"/>
              <a:t>).</a:t>
            </a:r>
          </a:p>
          <a:p>
            <a:r>
              <a:rPr lang="en-GB" dirty="0"/>
              <a:t>Special Reference Q 091 LUT – </a:t>
            </a:r>
            <a:r>
              <a:rPr lang="en-GB" dirty="0" smtClean="0"/>
              <a:t>Brown, M., </a:t>
            </a:r>
            <a:r>
              <a:rPr lang="en-GB" dirty="0"/>
              <a:t>and British Library, </a:t>
            </a:r>
            <a:r>
              <a:rPr lang="en-GB" i="1" dirty="0"/>
              <a:t>The Luttrell Psalter: a facsimile </a:t>
            </a:r>
            <a:r>
              <a:rPr lang="en-GB" dirty="0"/>
              <a:t>(London: British Library, 2008</a:t>
            </a:r>
            <a:r>
              <a:rPr lang="en-GB" dirty="0" smtClean="0"/>
              <a:t>).</a:t>
            </a:r>
          </a:p>
          <a:p>
            <a:r>
              <a:rPr lang="en-GB" dirty="0"/>
              <a:t>Special Reference Q 091 PAN – </a:t>
            </a:r>
            <a:r>
              <a:rPr lang="en-GB" dirty="0" err="1" smtClean="0"/>
              <a:t>Panayotova</a:t>
            </a:r>
            <a:r>
              <a:rPr lang="en-GB" dirty="0" smtClean="0"/>
              <a:t>, S., </a:t>
            </a:r>
            <a:r>
              <a:rPr lang="en-GB" dirty="0"/>
              <a:t>and Fitzwilliam Museum, </a:t>
            </a:r>
            <a:r>
              <a:rPr lang="en-GB" i="1" dirty="0"/>
              <a:t>The Macclesfield Psalter </a:t>
            </a:r>
            <a:r>
              <a:rPr lang="en-GB" dirty="0"/>
              <a:t>(London: Thames and Hudson, 2008</a:t>
            </a:r>
            <a:r>
              <a:rPr lang="en-GB" dirty="0" smtClean="0"/>
              <a:t>).</a:t>
            </a:r>
            <a:endParaRPr lang="en-GB" dirty="0"/>
          </a:p>
          <a:p>
            <a:r>
              <a:rPr lang="en-GB" dirty="0"/>
              <a:t>Special Reference Q741.64 LYE – </a:t>
            </a:r>
            <a:r>
              <a:rPr lang="en-GB" dirty="0" smtClean="0"/>
              <a:t>Lyell, J. P. R., </a:t>
            </a:r>
            <a:r>
              <a:rPr lang="en-GB" i="1" dirty="0"/>
              <a:t>Early Book Illustration in Spain </a:t>
            </a:r>
            <a:r>
              <a:rPr lang="en-GB" dirty="0"/>
              <a:t>(New York: Hacker Art Books, 1976).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38348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1788</TotalTime>
  <Words>258</Words>
  <Application>Microsoft Office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Wisp</vt:lpstr>
      <vt:lpstr>The daisy in book illustration </vt:lpstr>
      <vt:lpstr>The Daisy</vt:lpstr>
      <vt:lpstr>Tractatus de herbis  c.1300 </vt:lpstr>
      <vt:lpstr>The Macclesfield Psalter  c.1320-30 </vt:lpstr>
      <vt:lpstr>The Luttrell Psalter  c.1320-1340 </vt:lpstr>
      <vt:lpstr>La cronica del Rey Don Juan II 1517</vt:lpstr>
      <vt:lpstr>Botanicum Medicinale  1768 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daisy in book illustration</dc:title>
  <dc:creator>Charlotte Dalby</dc:creator>
  <cp:lastModifiedBy>Charlotte Dalby</cp:lastModifiedBy>
  <cp:revision>21</cp:revision>
  <dcterms:created xsi:type="dcterms:W3CDTF">2018-05-10T16:34:10Z</dcterms:created>
  <dcterms:modified xsi:type="dcterms:W3CDTF">2018-05-16T14:54:27Z</dcterms:modified>
</cp:coreProperties>
</file>