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77" r:id="rId5"/>
    <p:sldId id="352" r:id="rId6"/>
    <p:sldId id="258" r:id="rId7"/>
    <p:sldId id="263" r:id="rId8"/>
    <p:sldId id="264" r:id="rId9"/>
    <p:sldId id="293" r:id="rId10"/>
    <p:sldId id="292" r:id="rId11"/>
    <p:sldId id="294" r:id="rId12"/>
    <p:sldId id="265" r:id="rId13"/>
    <p:sldId id="266" r:id="rId14"/>
    <p:sldId id="268" r:id="rId15"/>
    <p:sldId id="269" r:id="rId16"/>
    <p:sldId id="270" r:id="rId17"/>
    <p:sldId id="271" r:id="rId18"/>
    <p:sldId id="275" r:id="rId19"/>
    <p:sldId id="278" r:id="rId20"/>
    <p:sldId id="279" r:id="rId21"/>
    <p:sldId id="280" r:id="rId22"/>
    <p:sldId id="281" r:id="rId23"/>
    <p:sldId id="283" r:id="rId24"/>
    <p:sldId id="288" r:id="rId25"/>
    <p:sldId id="291" r:id="rId26"/>
    <p:sldId id="262" r:id="rId27"/>
  </p:sldIdLst>
  <p:sldSz cx="9144000" cy="5143500" type="screen16x9"/>
  <p:notesSz cx="6858000" cy="9144000"/>
  <p:defaultTextStyle>
    <a:defPPr>
      <a:defRPr lang="en-US"/>
    </a:defPPr>
    <a:lvl1pPr marL="0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892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783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675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566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457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348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240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132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0" autoAdjust="0"/>
    <p:restoredTop sz="94660"/>
  </p:normalViewPr>
  <p:slideViewPr>
    <p:cSldViewPr snapToGrid="0">
      <p:cViewPr varScale="1">
        <p:scale>
          <a:sx n="141" d="100"/>
          <a:sy n="141" d="100"/>
        </p:scale>
        <p:origin x="1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91633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808461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88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6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5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4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0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4894009"/>
            <a:ext cx="971128" cy="163892"/>
          </a:xfrm>
        </p:spPr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4785999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07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29377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4846338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175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994814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869673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884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4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1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29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18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06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051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11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84" indent="0">
              <a:buNone/>
              <a:defRPr sz="1500" b="1"/>
            </a:lvl2pPr>
            <a:lvl3pPr marL="685766" indent="0">
              <a:buNone/>
              <a:defRPr sz="1350" b="1"/>
            </a:lvl3pPr>
            <a:lvl4pPr marL="1028649" indent="0">
              <a:buNone/>
              <a:defRPr sz="1200" b="1"/>
            </a:lvl4pPr>
            <a:lvl5pPr marL="1371532" indent="0">
              <a:buNone/>
              <a:defRPr sz="1200" b="1"/>
            </a:lvl5pPr>
            <a:lvl6pPr marL="1714415" indent="0">
              <a:buNone/>
              <a:defRPr sz="1200" b="1"/>
            </a:lvl6pPr>
            <a:lvl7pPr marL="2057297" indent="0">
              <a:buNone/>
              <a:defRPr sz="1200" b="1"/>
            </a:lvl7pPr>
            <a:lvl8pPr marL="2400180" indent="0">
              <a:buNone/>
              <a:defRPr sz="1200" b="1"/>
            </a:lvl8pPr>
            <a:lvl9pPr marL="2743064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7"/>
            <a:ext cx="4040188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84" indent="0">
              <a:buNone/>
              <a:defRPr sz="1500" b="1"/>
            </a:lvl2pPr>
            <a:lvl3pPr marL="685766" indent="0">
              <a:buNone/>
              <a:defRPr sz="1350" b="1"/>
            </a:lvl3pPr>
            <a:lvl4pPr marL="1028649" indent="0">
              <a:buNone/>
              <a:defRPr sz="1200" b="1"/>
            </a:lvl4pPr>
            <a:lvl5pPr marL="1371532" indent="0">
              <a:buNone/>
              <a:defRPr sz="1200" b="1"/>
            </a:lvl5pPr>
            <a:lvl6pPr marL="1714415" indent="0">
              <a:buNone/>
              <a:defRPr sz="1200" b="1"/>
            </a:lvl6pPr>
            <a:lvl7pPr marL="2057297" indent="0">
              <a:buNone/>
              <a:defRPr sz="1200" b="1"/>
            </a:lvl7pPr>
            <a:lvl8pPr marL="2400180" indent="0">
              <a:buNone/>
              <a:defRPr sz="1200" b="1"/>
            </a:lvl8pPr>
            <a:lvl9pPr marL="2743064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1631157"/>
            <a:ext cx="4041775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155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864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7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387913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076326"/>
            <a:ext cx="3008313" cy="3022418"/>
          </a:xfrm>
        </p:spPr>
        <p:txBody>
          <a:bodyPr/>
          <a:lstStyle>
            <a:lvl1pPr marL="0" indent="0">
              <a:buNone/>
              <a:defRPr sz="1050"/>
            </a:lvl1pPr>
            <a:lvl2pPr marL="342884" indent="0">
              <a:buNone/>
              <a:defRPr sz="900"/>
            </a:lvl2pPr>
            <a:lvl3pPr marL="685766" indent="0">
              <a:buNone/>
              <a:defRPr sz="750"/>
            </a:lvl3pPr>
            <a:lvl4pPr marL="1028649" indent="0">
              <a:buNone/>
              <a:defRPr sz="675"/>
            </a:lvl4pPr>
            <a:lvl5pPr marL="1371532" indent="0">
              <a:buNone/>
              <a:defRPr sz="675"/>
            </a:lvl5pPr>
            <a:lvl6pPr marL="1714415" indent="0">
              <a:buNone/>
              <a:defRPr sz="675"/>
            </a:lvl6pPr>
            <a:lvl7pPr marL="2057297" indent="0">
              <a:buNone/>
              <a:defRPr sz="675"/>
            </a:lvl7pPr>
            <a:lvl8pPr marL="2400180" indent="0">
              <a:buNone/>
              <a:defRPr sz="675"/>
            </a:lvl8pPr>
            <a:lvl9pPr marL="2743064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40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381841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4"/>
            <a:ext cx="5486400" cy="2868253"/>
          </a:xfrm>
        </p:spPr>
        <p:txBody>
          <a:bodyPr/>
          <a:lstStyle>
            <a:lvl1pPr marL="0" indent="0">
              <a:buNone/>
              <a:defRPr sz="2400"/>
            </a:lvl1pPr>
            <a:lvl2pPr marL="342884" indent="0">
              <a:buNone/>
              <a:defRPr sz="2100"/>
            </a:lvl2pPr>
            <a:lvl3pPr marL="685766" indent="0">
              <a:buNone/>
              <a:defRPr sz="1800"/>
            </a:lvl3pPr>
            <a:lvl4pPr marL="1028649" indent="0">
              <a:buNone/>
              <a:defRPr sz="1500"/>
            </a:lvl4pPr>
            <a:lvl5pPr marL="1371532" indent="0">
              <a:buNone/>
              <a:defRPr sz="1500"/>
            </a:lvl5pPr>
            <a:lvl6pPr marL="1714415" indent="0">
              <a:buNone/>
              <a:defRPr sz="1500"/>
            </a:lvl6pPr>
            <a:lvl7pPr marL="2057297" indent="0">
              <a:buNone/>
              <a:defRPr sz="1500"/>
            </a:lvl7pPr>
            <a:lvl8pPr marL="2400180" indent="0">
              <a:buNone/>
              <a:defRPr sz="1500"/>
            </a:lvl8pPr>
            <a:lvl9pPr marL="2743064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3867894"/>
            <a:ext cx="5486400" cy="324036"/>
          </a:xfrm>
        </p:spPr>
        <p:txBody>
          <a:bodyPr/>
          <a:lstStyle>
            <a:lvl1pPr marL="0" indent="0">
              <a:buNone/>
              <a:defRPr sz="1050"/>
            </a:lvl1pPr>
            <a:lvl2pPr marL="342884" indent="0">
              <a:buNone/>
              <a:defRPr sz="900"/>
            </a:lvl2pPr>
            <a:lvl3pPr marL="685766" indent="0">
              <a:buNone/>
              <a:defRPr sz="750"/>
            </a:lvl3pPr>
            <a:lvl4pPr marL="1028649" indent="0">
              <a:buNone/>
              <a:defRPr sz="675"/>
            </a:lvl4pPr>
            <a:lvl5pPr marL="1371532" indent="0">
              <a:buNone/>
              <a:defRPr sz="675"/>
            </a:lvl5pPr>
            <a:lvl6pPr marL="1714415" indent="0">
              <a:buNone/>
              <a:defRPr sz="675"/>
            </a:lvl6pPr>
            <a:lvl7pPr marL="2057297" indent="0">
              <a:buNone/>
              <a:defRPr sz="675"/>
            </a:lvl7pPr>
            <a:lvl8pPr marL="2400180" indent="0">
              <a:buNone/>
              <a:defRPr sz="675"/>
            </a:lvl8pPr>
            <a:lvl9pPr marL="2743064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87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9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1"/>
            <a:ext cx="2057400" cy="393194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81"/>
            <a:ext cx="6019800" cy="393194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37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29377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4894009"/>
            <a:ext cx="971128" cy="1638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408EE-7483-4BD8-8339-B12C46F159D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4785732"/>
            <a:ext cx="730424" cy="25537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234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766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62" indent="-257162" algn="l" defTabSz="685766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185" indent="-214303" algn="l" defTabSz="685766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07" indent="-171442" algn="l" defTabSz="685766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090" indent="-171442" algn="l" defTabSz="685766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974" indent="-171442" algn="l" defTabSz="685766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856" indent="-171442" algn="l" defTabSz="68576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39" indent="-171442" algn="l" defTabSz="68576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22" indent="-171442" algn="l" defTabSz="68576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05" indent="-171442" algn="l" defTabSz="68576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4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66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49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32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15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297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180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064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safe=strict&amp;rlz=1C1GCEB_enGB824GB825&amp;sxsrf=ALeKk02qrathDRSqyyhrZWt1aYIMPjjHrA%3A1599156721942&amp;ei=8TFRX4SKOavgkgW0hqHABQ&amp;q=International+A4%2C+A3%2C+A2%2C+A1+paper+sizes&amp;oq=International+A4%2C+A3%2C+A2%2C+A1+paper+sizes&amp;gs_lcp=CgZwc3ktYWIQAzoICAAQCBAHEB5QxYsCWOuiAmCqpgJoAHAAeACAAW2IAe8JkgEEMTEuM5gBAKABAaoBB2d3cy13aXrAAQE&amp;sclient=psy-ab&amp;ved=0ahUKEwjExueCy83rAhUrsKQKHTRDCFgQ4dUDCA0&amp;uact=5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su.edu/project/posters/" TargetMode="External"/><Relationship Id="rId2" Type="http://schemas.openxmlformats.org/officeDocument/2006/relationships/hyperlink" Target="http://colinpurrington.com/tips/academic/posterdesi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tterposters.blogspot.co.uk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s.cornell.edu/documents/ScientificPoster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89006B-9116-FC49-9316-AC8BD79721C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01/12/2020</a:t>
            </a:fld>
            <a:endParaRPr lang="en-GB" altLang="en-US"/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746545A0-8180-E241-8F65-9ABB6ABD507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185" indent="-21430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07" indent="-171442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090" indent="-171442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2974" indent="-171442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856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739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622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505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195841F-AC88-0F47-B50D-FB49AC661F5C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238D4B5-ECFA-694C-A925-D3E9E81976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8129" y="2009778"/>
            <a:ext cx="5428059" cy="110251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/>
              <a:t>Changemakers: Creativity and Value Creation ACCA5033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			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7A0AE86-C6DF-9A4B-A8A9-1AC9F4D0B657}"/>
              </a:ext>
            </a:extLst>
          </p:cNvPr>
          <p:cNvSpPr/>
          <p:nvPr/>
        </p:nvSpPr>
        <p:spPr>
          <a:xfrm>
            <a:off x="3956449" y="2074072"/>
            <a:ext cx="18948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altLang="en-US" sz="1800" b="1" dirty="0"/>
              <a:t>Week 9: Session 2</a:t>
            </a:r>
            <a:endParaRPr lang="en-US" sz="1800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C7EB19-D170-E444-8D1B-F0E480C34494}"/>
              </a:ext>
            </a:extLst>
          </p:cNvPr>
          <p:cNvSpPr/>
          <p:nvPr/>
        </p:nvSpPr>
        <p:spPr>
          <a:xfrm>
            <a:off x="3301207" y="3326610"/>
            <a:ext cx="33750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GB" altLang="en-US" sz="1800" b="1" dirty="0"/>
              <a:t>Unit 4: Topic 4: </a:t>
            </a:r>
          </a:p>
          <a:p>
            <a:pPr algn="ctr">
              <a:defRPr/>
            </a:pPr>
            <a:r>
              <a:rPr lang="en-GB" sz="1800" b="1" dirty="0"/>
              <a:t>How to Create an Effective Poster</a:t>
            </a:r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156938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75B42F86-12E2-704A-80F2-9B58C59C7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479" y="403623"/>
            <a:ext cx="6172200" cy="529828"/>
          </a:xfrm>
        </p:spPr>
        <p:txBody>
          <a:bodyPr/>
          <a:lstStyle/>
          <a:p>
            <a:pPr eaLnBrk="1" hangingPunct="1"/>
            <a:r>
              <a:rPr lang="en-GB" altLang="en-US" sz="24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D99155-B55E-E740-80FE-67612C19C29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01/12/2020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27D0B392-D21C-8644-B762-19C3C56104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185" indent="-21430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07" indent="-171442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090" indent="-171442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2974" indent="-171442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856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739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622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505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DAE5BE-DA57-4D4D-A4EB-DB104BDE8029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E63235D-5B8A-5B49-8143-DA6A429F41E5}"/>
              </a:ext>
            </a:extLst>
          </p:cNvPr>
          <p:cNvSpPr/>
          <p:nvPr/>
        </p:nvSpPr>
        <p:spPr>
          <a:xfrm>
            <a:off x="1656163" y="876303"/>
            <a:ext cx="5831681" cy="32316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100" b="1" dirty="0"/>
              <a:t>By the end of this session, students should be aware of:</a:t>
            </a:r>
            <a:r>
              <a:rPr lang="en-GB" sz="1800" b="1" dirty="0"/>
              <a:t> </a:t>
            </a:r>
            <a:endParaRPr lang="en-GB" sz="1800" dirty="0"/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endParaRPr lang="en-GB" sz="1800" dirty="0"/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What goes in the poster?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Who is it for? 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Poster Design 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Poster Size 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Poster Design Options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Poster Orientation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Examples of Good or Bad Posters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68452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goes in the poster?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it as a short story.</a:t>
            </a:r>
          </a:p>
          <a:p>
            <a:r>
              <a:rPr lang="en-GB" dirty="0"/>
              <a:t>Describing a few major points.</a:t>
            </a:r>
          </a:p>
          <a:p>
            <a:r>
              <a:rPr lang="en-GB" dirty="0"/>
              <a:t>Have a good balance between text and graphics.</a:t>
            </a:r>
          </a:p>
          <a:p>
            <a:r>
              <a:rPr lang="en-GB" dirty="0"/>
              <a:t>Give it graphics and a title that will grab the reader’s interest.</a:t>
            </a:r>
          </a:p>
        </p:txBody>
      </p:sp>
    </p:spTree>
    <p:extLst>
      <p:ext uri="{BB962C8B-B14F-4D97-AF65-F5344CB8AC3E}">
        <p14:creationId xmlns:p14="http://schemas.microsoft.com/office/powerpoint/2010/main" val="2378503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441" y="112460"/>
            <a:ext cx="8229600" cy="857250"/>
          </a:xfrm>
        </p:spPr>
        <p:txBody>
          <a:bodyPr>
            <a:normAutofit/>
          </a:bodyPr>
          <a:lstStyle/>
          <a:p>
            <a:r>
              <a:rPr lang="en-GB" b="1" dirty="0"/>
              <a:t>Who is it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9597" y="815686"/>
            <a:ext cx="7102187" cy="3413414"/>
          </a:xfrm>
        </p:spPr>
        <p:txBody>
          <a:bodyPr>
            <a:normAutofit lnSpcReduction="10000"/>
          </a:bodyPr>
          <a:lstStyle/>
          <a:p>
            <a:r>
              <a:rPr lang="en-GB" sz="2100" dirty="0"/>
              <a:t>Consider and design the poster for the Target audience </a:t>
            </a:r>
          </a:p>
          <a:p>
            <a:r>
              <a:rPr lang="en-GB" sz="2100" dirty="0"/>
              <a:t>Your poster may not be aimed at experts in the field.</a:t>
            </a:r>
          </a:p>
          <a:p>
            <a:r>
              <a:rPr lang="en-GB" sz="2100" dirty="0"/>
              <a:t>Any text descriptions should be clear and concise.</a:t>
            </a:r>
          </a:p>
          <a:p>
            <a:r>
              <a:rPr lang="en-GB" sz="2100" dirty="0"/>
              <a:t>Depending on your assessment, the target audience may include: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Your lecturers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Potential Customers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Other students on your programme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Potential employers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The general public.</a:t>
            </a:r>
          </a:p>
        </p:txBody>
      </p:sp>
    </p:spTree>
    <p:extLst>
      <p:ext uri="{BB962C8B-B14F-4D97-AF65-F5344CB8AC3E}">
        <p14:creationId xmlns:p14="http://schemas.microsoft.com/office/powerpoint/2010/main" val="4089334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posters should have two main elements</a:t>
            </a:r>
          </a:p>
          <a:p>
            <a:pPr marL="685766" lvl="1" indent="-385745">
              <a:buFont typeface="+mj-lt"/>
              <a:buAutoNum type="arabicPeriod"/>
            </a:pPr>
            <a:r>
              <a:rPr lang="en-GB" dirty="0"/>
              <a:t>Simple and clear data  or graphic or design images/displays</a:t>
            </a:r>
          </a:p>
          <a:p>
            <a:pPr lvl="2" indent="-257162">
              <a:buFont typeface="Wingdings" panose="05000000000000000000" pitchFamily="2" charset="2"/>
              <a:buChar char="Ø"/>
            </a:pPr>
            <a:r>
              <a:rPr lang="en-GB" dirty="0"/>
              <a:t>Make it easy for people to see</a:t>
            </a:r>
          </a:p>
          <a:p>
            <a:pPr marL="685766" lvl="1" indent="-385745">
              <a:buFont typeface="+mj-lt"/>
              <a:buAutoNum type="arabicPeriod"/>
            </a:pPr>
            <a:r>
              <a:rPr lang="en-GB" dirty="0"/>
              <a:t>Small supporting blocks of text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Consider stating the: Who, what, where, when, why?.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Brief clear and concise descriptions. Don’t make people stand in front of your poster reading for too long.</a:t>
            </a:r>
          </a:p>
        </p:txBody>
      </p:sp>
    </p:spTree>
    <p:extLst>
      <p:ext uri="{BB962C8B-B14F-4D97-AF65-F5344CB8AC3E}">
        <p14:creationId xmlns:p14="http://schemas.microsoft.com/office/powerpoint/2010/main" val="478742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765DE-9C20-42B4-B148-7A6478F46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83093-0ADE-4CCE-AB36-D34A12811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Before designing your poster, it is very important to know what size your poster needs to be.</a:t>
            </a:r>
          </a:p>
          <a:p>
            <a:r>
              <a:rPr lang="en-GB" dirty="0"/>
              <a:t>Please check your assessment/activity guidelines to find out.</a:t>
            </a:r>
          </a:p>
          <a:p>
            <a:r>
              <a:rPr lang="en-GB" dirty="0"/>
              <a:t>For academic poster creation we usually use the ‘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International A Sizes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’ as a guide.</a:t>
            </a:r>
          </a:p>
          <a:p>
            <a:r>
              <a:rPr lang="en-GB" dirty="0"/>
              <a:t>Please </a:t>
            </a:r>
            <a:r>
              <a:rPr lang="en-GB" dirty="0">
                <a:hlinkClick r:id="rId2"/>
              </a:rPr>
              <a:t>click-here</a:t>
            </a:r>
            <a:r>
              <a:rPr lang="en-GB" dirty="0"/>
              <a:t> to discover the paper dimensions for A1, A2, A3 and A4 poster sizes.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Tip: you will need to know this when creating your poster in your chosen design tool, next &gt;.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393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design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02863"/>
            <a:ext cx="8229600" cy="2937774"/>
          </a:xfrm>
        </p:spPr>
        <p:txBody>
          <a:bodyPr>
            <a:normAutofit/>
          </a:bodyPr>
          <a:lstStyle/>
          <a:p>
            <a:r>
              <a:rPr lang="en-GB" sz="1800" dirty="0"/>
              <a:t>Depending on your area of study, choose a poster design tool you feel you would be most comfortable using.</a:t>
            </a:r>
          </a:p>
          <a:p>
            <a:r>
              <a:rPr lang="en-GB" sz="1800" dirty="0"/>
              <a:t>There are many poster design tools, here are some examples: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500" b="1" dirty="0"/>
              <a:t>PowerPoint: </a:t>
            </a:r>
            <a:r>
              <a:rPr lang="en-GB" sz="1500" dirty="0"/>
              <a:t>Please </a:t>
            </a:r>
            <a:r>
              <a:rPr lang="en-GB" sz="1500" dirty="0">
                <a:hlinkClick r:id="rId2"/>
              </a:rPr>
              <a:t>click-here</a:t>
            </a:r>
            <a:r>
              <a:rPr lang="en-GB" sz="1500" dirty="0"/>
              <a:t> to learn how to create a poster using </a:t>
            </a:r>
            <a:r>
              <a:rPr lang="en-GB" sz="1500" dirty="0">
                <a:hlinkClick r:id="rId2"/>
              </a:rPr>
              <a:t>MS PowerPoint</a:t>
            </a:r>
            <a:r>
              <a:rPr lang="en-GB" sz="15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500" b="1" dirty="0"/>
              <a:t>Publisher </a:t>
            </a:r>
            <a:r>
              <a:rPr lang="en-GB" sz="1500" dirty="0"/>
              <a:t>Please </a:t>
            </a:r>
            <a:r>
              <a:rPr lang="en-GB" sz="1500" dirty="0">
                <a:hlinkClick r:id="rId3"/>
              </a:rPr>
              <a:t>click-here</a:t>
            </a:r>
            <a:r>
              <a:rPr lang="en-GB" sz="1500" dirty="0"/>
              <a:t> to learn how to create a poster using </a:t>
            </a:r>
            <a:r>
              <a:rPr lang="en-GB" sz="1500" dirty="0">
                <a:hlinkClick r:id="rId3"/>
              </a:rPr>
              <a:t>MS Publisher</a:t>
            </a:r>
            <a:r>
              <a:rPr lang="en-GB" sz="15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500" b="1" dirty="0"/>
              <a:t>Illustrator: </a:t>
            </a:r>
            <a:r>
              <a:rPr lang="en-GB" sz="1500" dirty="0"/>
              <a:t>Please </a:t>
            </a:r>
            <a:r>
              <a:rPr lang="en-GB" sz="1500" dirty="0">
                <a:hlinkClick r:id="rId4"/>
              </a:rPr>
              <a:t>click-here</a:t>
            </a:r>
            <a:r>
              <a:rPr lang="en-GB" sz="1500" dirty="0"/>
              <a:t> to learn how to create a poster using </a:t>
            </a:r>
            <a:r>
              <a:rPr lang="en-GB" sz="1500" dirty="0">
                <a:hlinkClick r:id="rId4"/>
              </a:rPr>
              <a:t>Adobe Illustrator.</a:t>
            </a:r>
            <a:endParaRPr lang="en-GB" sz="15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500" b="1" dirty="0"/>
              <a:t>Google Slides: </a:t>
            </a:r>
            <a:r>
              <a:rPr lang="en-GB" sz="1500" dirty="0"/>
              <a:t>Please </a:t>
            </a:r>
            <a:r>
              <a:rPr lang="en-GB" sz="1500" dirty="0">
                <a:hlinkClick r:id="rId5"/>
              </a:rPr>
              <a:t>click-here</a:t>
            </a:r>
            <a:r>
              <a:rPr lang="en-GB" sz="1500" dirty="0"/>
              <a:t> to learn how to create a poster using </a:t>
            </a:r>
            <a:r>
              <a:rPr lang="en-GB" sz="1500" dirty="0">
                <a:hlinkClick r:id="rId5"/>
              </a:rPr>
              <a:t>Google Slides</a:t>
            </a:r>
            <a:r>
              <a:rPr lang="en-GB" sz="15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sz="15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701" y="1337984"/>
            <a:ext cx="2076146" cy="2937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3229"/>
            <a:ext cx="8229600" cy="2937774"/>
          </a:xfrm>
        </p:spPr>
        <p:txBody>
          <a:bodyPr/>
          <a:lstStyle/>
          <a:p>
            <a:r>
              <a:rPr lang="en-GB" dirty="0"/>
              <a:t>Your poster orientation can either be portrait or landscape.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4572000" y="1625795"/>
            <a:ext cx="3314700" cy="2252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729" y="1709767"/>
            <a:ext cx="5380542" cy="24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291" y="781562"/>
            <a:ext cx="6172200" cy="1350150"/>
          </a:xfrm>
        </p:spPr>
        <p:txBody>
          <a:bodyPr>
            <a:normAutofit/>
          </a:bodyPr>
          <a:lstStyle/>
          <a:p>
            <a:r>
              <a:rPr lang="en-GB" sz="2100" dirty="0"/>
              <a:t>Your poster title should be big</a:t>
            </a:r>
          </a:p>
          <a:p>
            <a:r>
              <a:rPr lang="en-GB" sz="2100" dirty="0"/>
              <a:t>Really big</a:t>
            </a:r>
          </a:p>
          <a:p>
            <a:r>
              <a:rPr lang="en-GB" sz="2100" dirty="0"/>
              <a:t>Really, really big</a:t>
            </a:r>
          </a:p>
        </p:txBody>
      </p:sp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195" y="896911"/>
            <a:ext cx="5090629" cy="2263148"/>
          </a:xfrm>
        </p:spPr>
        <p:txBody>
          <a:bodyPr>
            <a:normAutofit/>
          </a:bodyPr>
          <a:lstStyle/>
          <a:p>
            <a:r>
              <a:rPr lang="en-GB" sz="2100" dirty="0"/>
              <a:t>Leave white space around the text</a:t>
            </a:r>
          </a:p>
          <a:p>
            <a:r>
              <a:rPr lang="en-GB" sz="2100" dirty="0"/>
              <a:t>Use easy-to-read fonts</a:t>
            </a:r>
          </a:p>
          <a:p>
            <a:r>
              <a:rPr lang="en-GB" sz="2100" dirty="0"/>
              <a:t>Use the same styles and sizes throughout</a:t>
            </a:r>
          </a:p>
          <a:p>
            <a:r>
              <a:rPr lang="en-GB" sz="2100" dirty="0"/>
              <a:t>Left-aligned text (not fully justified) is easier to read.</a:t>
            </a:r>
          </a:p>
          <a:p>
            <a:pPr lvl="1"/>
            <a:endParaRPr lang="en-GB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8483" y="329455"/>
            <a:ext cx="2868659" cy="3908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869" y="920052"/>
            <a:ext cx="5312922" cy="3303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1849"/>
            <a:ext cx="8229600" cy="857250"/>
          </a:xfrm>
        </p:spPr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007" y="761694"/>
            <a:ext cx="3469341" cy="257990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Organise your text in a logical manner.</a:t>
            </a:r>
          </a:p>
          <a:p>
            <a:r>
              <a:rPr lang="en-GB" dirty="0"/>
              <a:t>Number each section in the sequence in which you would like the reader to follow through the poster.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Up/down or Side to side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Make it easy to follow.</a:t>
            </a:r>
          </a:p>
        </p:txBody>
      </p:sp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794" y="928688"/>
            <a:ext cx="2662518" cy="2937774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/>
              <a:t>For example: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168" y="928688"/>
            <a:ext cx="6315075" cy="328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0527" y="782997"/>
            <a:ext cx="4486275" cy="348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graphics to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Break up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Replace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Catch the eye</a:t>
            </a:r>
          </a:p>
          <a:p>
            <a:r>
              <a:rPr lang="en-GB" dirty="0"/>
              <a:t>Label each figure.</a:t>
            </a:r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805" y="942975"/>
            <a:ext cx="551694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832" y="992333"/>
            <a:ext cx="3179618" cy="2937774"/>
          </a:xfrm>
        </p:spPr>
        <p:txBody>
          <a:bodyPr/>
          <a:lstStyle/>
          <a:p>
            <a:r>
              <a:rPr lang="en-GB" dirty="0"/>
              <a:t>Colour is your friend, but use it carefully!</a:t>
            </a:r>
          </a:p>
        </p:txBody>
      </p:sp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2" y="1200151"/>
            <a:ext cx="4182341" cy="2937774"/>
          </a:xfrm>
        </p:spPr>
        <p:txBody>
          <a:bodyPr/>
          <a:lstStyle/>
          <a:p>
            <a:r>
              <a:rPr lang="en-GB" dirty="0"/>
              <a:t>Light coloured backgrounds add definition.</a:t>
            </a:r>
          </a:p>
          <a:p>
            <a:r>
              <a:rPr lang="en-GB" dirty="0"/>
              <a:t>Do not use patterned backgrounds, they can be distracting.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475" y="973140"/>
            <a:ext cx="4426527" cy="3284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730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posters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or bad?</a:t>
            </a:r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671" y="291423"/>
            <a:ext cx="3034145" cy="389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357" y="1296254"/>
            <a:ext cx="2300288" cy="188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564" y="145474"/>
            <a:ext cx="3023482" cy="4016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374" y="1575586"/>
            <a:ext cx="1614488" cy="1464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83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392" y="124769"/>
            <a:ext cx="3454978" cy="4115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999" y="1422033"/>
            <a:ext cx="1750219" cy="175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37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924" y="446653"/>
            <a:ext cx="4650581" cy="352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447" y="1161029"/>
            <a:ext cx="1464469" cy="210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314" y="527089"/>
            <a:ext cx="4664869" cy="3336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3158FE-4B51-4676-B7A5-0212F7BE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841" y="1482304"/>
            <a:ext cx="1800225" cy="155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113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Useful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sites have more in-depth information about academic poster design, including downloadable PowerPoint templates.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http://colinpurrington.com/tips/academic/posterdesign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http://www.ncsu.edu/project/posters/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http://betterposters.blogspot.co.uk/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425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906A7-870B-4997-BD4A-1CAF01FFD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E178-AEC7-41DC-AD22-4ADA63C68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and freely adapted from: </a:t>
            </a:r>
            <a:r>
              <a:rPr lang="en-GB" dirty="0">
                <a:hlinkClick r:id="rId2"/>
              </a:rPr>
              <a:t>http://www.cns.cornell.edu/documents/ScientificPosters.pdf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11404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38C6FA9-DB49-4CD9-8234-C6BA6E0BE8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64F38E2-6CF7-479F-A860-C73689BED6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6834D0B-C9E4-4D62-A898-A6665B7F07A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90</TotalTime>
  <Words>673</Words>
  <Application>Microsoft Macintosh PowerPoint</Application>
  <PresentationFormat>On-screen Show (16:9)</PresentationFormat>
  <Paragraphs>92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Arial</vt:lpstr>
      <vt:lpstr>Courier New</vt:lpstr>
      <vt:lpstr>Myriad Pro</vt:lpstr>
      <vt:lpstr>Wingdings</vt:lpstr>
      <vt:lpstr>UWTSD Theme1</vt:lpstr>
      <vt:lpstr>Changemakers: Creativity and Value Creation ACCA5033        </vt:lpstr>
      <vt:lpstr>Lesson Aims</vt:lpstr>
      <vt:lpstr>What goes in the poster?</vt:lpstr>
      <vt:lpstr>Who is it for?</vt:lpstr>
      <vt:lpstr>Poster design</vt:lpstr>
      <vt:lpstr>Poster Size</vt:lpstr>
      <vt:lpstr>Poster design options</vt:lpstr>
      <vt:lpstr>Poster orientation</vt:lpstr>
      <vt:lpstr>The title</vt:lpstr>
      <vt:lpstr>The text</vt:lpstr>
      <vt:lpstr>The text</vt:lpstr>
      <vt:lpstr>The text</vt:lpstr>
      <vt:lpstr>The graphics</vt:lpstr>
      <vt:lpstr>The graphics</vt:lpstr>
      <vt:lpstr>The graphics</vt:lpstr>
      <vt:lpstr>Some example posters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guidelines </dc:title>
  <dc:creator>James Williams</dc:creator>
  <cp:lastModifiedBy>Anupam Mazumdar</cp:lastModifiedBy>
  <cp:revision>5</cp:revision>
  <dcterms:created xsi:type="dcterms:W3CDTF">2020-09-03T17:22:04Z</dcterms:created>
  <dcterms:modified xsi:type="dcterms:W3CDTF">2020-12-01T16:46:14Z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