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7" r:id="rId3"/>
    <p:sldId id="320" r:id="rId4"/>
    <p:sldId id="317" r:id="rId5"/>
    <p:sldId id="321" r:id="rId6"/>
    <p:sldId id="334" r:id="rId7"/>
    <p:sldId id="316" r:id="rId8"/>
    <p:sldId id="318" r:id="rId9"/>
    <p:sldId id="319" r:id="rId10"/>
    <p:sldId id="322" r:id="rId11"/>
    <p:sldId id="323" r:id="rId12"/>
    <p:sldId id="335" r:id="rId13"/>
    <p:sldId id="325" r:id="rId14"/>
    <p:sldId id="326" r:id="rId15"/>
    <p:sldId id="328" r:id="rId16"/>
    <p:sldId id="329" r:id="rId17"/>
    <p:sldId id="330" r:id="rId18"/>
    <p:sldId id="331" r:id="rId19"/>
    <p:sldId id="332" r:id="rId20"/>
    <p:sldId id="336" r:id="rId21"/>
    <p:sldId id="333" r:id="rId22"/>
    <p:sldId id="337" r:id="rId23"/>
    <p:sldId id="338" r:id="rId24"/>
    <p:sldId id="339" r:id="rId25"/>
    <p:sldId id="327" r:id="rId26"/>
    <p:sldId id="286" r:id="rId27"/>
    <p:sldId id="31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23" autoAdjust="0"/>
  </p:normalViewPr>
  <p:slideViewPr>
    <p:cSldViewPr>
      <p:cViewPr varScale="1">
        <p:scale>
          <a:sx n="109" d="100"/>
          <a:sy n="109" d="100"/>
        </p:scale>
        <p:origin x="97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26/10/2017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146</a:t>
            </a:r>
            <a:r>
              <a:rPr lang="en-GB" baseline="0" dirty="0" smtClean="0"/>
              <a:t> countries use </a:t>
            </a:r>
            <a:r>
              <a:rPr lang="en-GB" baseline="0" dirty="0" err="1" smtClean="0"/>
              <a:t>WiMax</a:t>
            </a:r>
            <a:r>
              <a:rPr lang="en-GB" baseline="0" dirty="0" smtClean="0"/>
              <a:t>; </a:t>
            </a:r>
            <a:r>
              <a:rPr lang="en-GB" baseline="0" smtClean="0"/>
              <a:t>USA main user</a:t>
            </a:r>
            <a:endParaRPr lang="en-GB"/>
          </a:p>
        </p:txBody>
      </p:sp>
      <p:sp>
        <p:nvSpPr>
          <p:cNvPr id="4" name="Slide Number Placeholder 3"/>
          <p:cNvSpPr>
            <a:spLocks noGrp="1"/>
          </p:cNvSpPr>
          <p:nvPr>
            <p:ph type="sldNum" sz="quarter" idx="10"/>
          </p:nvPr>
        </p:nvSpPr>
        <p:spPr/>
        <p:txBody>
          <a:bodyPr/>
          <a:lstStyle/>
          <a:p>
            <a:fld id="{96CD1800-AE61-436B-BD56-69B6230B0B23}" type="slidenum">
              <a:rPr lang="en-GB" smtClean="0"/>
              <a:pPr/>
              <a:t>1</a:t>
            </a:fld>
            <a:endParaRPr lang="en-GB"/>
          </a:p>
        </p:txBody>
      </p:sp>
    </p:spTree>
    <p:extLst>
      <p:ext uri="{BB962C8B-B14F-4D97-AF65-F5344CB8AC3E}">
        <p14:creationId xmlns:p14="http://schemas.microsoft.com/office/powerpoint/2010/main" val="2233620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lowest two layers of the 802.16 protocol model correspond</a:t>
            </a:r>
            <a:r>
              <a:rPr lang="en-GB" baseline="0" dirty="0" smtClean="0"/>
              <a:t> to the physical layer of the OSI model include functions such as:</a:t>
            </a:r>
          </a:p>
          <a:p>
            <a:pPr marL="628650" lvl="1" indent="-171450">
              <a:buFont typeface="Arial" pitchFamily="34" charset="0"/>
              <a:buChar char="•"/>
            </a:pPr>
            <a:r>
              <a:rPr lang="en-GB" baseline="0" dirty="0" smtClean="0"/>
              <a:t>Encoding/decoding of signals</a:t>
            </a:r>
          </a:p>
          <a:p>
            <a:pPr marL="628650" lvl="1" indent="-171450">
              <a:buFont typeface="Arial" pitchFamily="34" charset="0"/>
              <a:buChar char="•"/>
            </a:pPr>
            <a:r>
              <a:rPr lang="en-GB" baseline="0" dirty="0" smtClean="0"/>
              <a:t>Preamble generation/removal (for synchronization)</a:t>
            </a:r>
          </a:p>
          <a:p>
            <a:pPr marL="628650" lvl="1" indent="-171450">
              <a:buFont typeface="Arial" pitchFamily="34" charset="0"/>
              <a:buChar char="•"/>
            </a:pPr>
            <a:r>
              <a:rPr lang="en-GB" baseline="0" dirty="0" smtClean="0"/>
              <a:t>Bit transmission/reception</a:t>
            </a:r>
            <a:r>
              <a:rPr lang="en-GB" dirty="0" smtClean="0"/>
              <a:t> </a:t>
            </a:r>
          </a:p>
          <a:p>
            <a:r>
              <a:rPr lang="en-GB" dirty="0" smtClean="0"/>
              <a:t>Above the physical layer and transmission layers are functions</a:t>
            </a:r>
            <a:r>
              <a:rPr lang="en-GB" baseline="0" dirty="0" smtClean="0"/>
              <a:t> associated with providing services to subscribers. These include:</a:t>
            </a:r>
          </a:p>
          <a:p>
            <a:pPr marL="628650" lvl="1" indent="-171450">
              <a:buFont typeface="Arial" pitchFamily="34" charset="0"/>
              <a:buChar char="•"/>
            </a:pPr>
            <a:r>
              <a:rPr lang="en-GB" baseline="0" dirty="0" smtClean="0"/>
              <a:t>On transmission, assemble data into frame with address and error detection fields.</a:t>
            </a:r>
          </a:p>
          <a:p>
            <a:pPr marL="628650" lvl="1" indent="-171450">
              <a:buFont typeface="Arial" pitchFamily="34" charset="0"/>
              <a:buChar char="•"/>
            </a:pPr>
            <a:r>
              <a:rPr lang="en-GB" baseline="0" dirty="0" smtClean="0"/>
              <a:t>On reception, disassemble frame and perform address recognition and error detection.</a:t>
            </a:r>
          </a:p>
          <a:p>
            <a:pPr marL="628650" lvl="1" indent="-171450">
              <a:buFont typeface="Arial" pitchFamily="34" charset="0"/>
              <a:buChar char="•"/>
            </a:pPr>
            <a:r>
              <a:rPr lang="en-GB" baseline="0" dirty="0" smtClean="0"/>
              <a:t>Govern access to the wireless transmission medium</a:t>
            </a:r>
          </a:p>
          <a:p>
            <a:r>
              <a:rPr lang="en-GB" dirty="0" smtClean="0"/>
              <a:t>The converge layer may do the following:</a:t>
            </a:r>
          </a:p>
          <a:p>
            <a:pPr marL="628650" lvl="1" indent="-171450">
              <a:buFont typeface="Arial" pitchFamily="34" charset="0"/>
              <a:buChar char="•"/>
            </a:pPr>
            <a:r>
              <a:rPr lang="en-GB" dirty="0" smtClean="0"/>
              <a:t>Encapsulate PDU (protocol data unit) framing of upper layers into the native 802.16 MAC/PHY frames</a:t>
            </a:r>
          </a:p>
          <a:p>
            <a:pPr marL="628650" lvl="1" indent="-171450">
              <a:buFont typeface="Arial" pitchFamily="34" charset="0"/>
              <a:buChar char="•"/>
            </a:pPr>
            <a:r>
              <a:rPr lang="en-GB" dirty="0" smtClean="0"/>
              <a:t>Map</a:t>
            </a:r>
            <a:r>
              <a:rPr lang="en-GB" baseline="0" dirty="0" smtClean="0"/>
              <a:t> an upper layer’s address into 802.16 MAC frame</a:t>
            </a:r>
          </a:p>
          <a:p>
            <a:pPr marL="628650" lvl="1" indent="-171450">
              <a:buFont typeface="Arial" pitchFamily="34" charset="0"/>
              <a:buChar char="•"/>
            </a:pPr>
            <a:r>
              <a:rPr lang="en-GB" baseline="0" dirty="0" smtClean="0"/>
              <a:t>Translate upper layer </a:t>
            </a:r>
            <a:r>
              <a:rPr lang="en-GB" baseline="0" dirty="0" err="1" smtClean="0"/>
              <a:t>QoS</a:t>
            </a:r>
            <a:r>
              <a:rPr lang="en-GB" baseline="0" dirty="0" smtClean="0"/>
              <a:t> parameter into native 802.16 MAC format</a:t>
            </a:r>
          </a:p>
          <a:p>
            <a:pPr marL="628650" lvl="1" indent="-171450">
              <a:buFont typeface="Arial" pitchFamily="34" charset="0"/>
              <a:buChar char="•"/>
            </a:pPr>
            <a:r>
              <a:rPr lang="en-GB" baseline="0" dirty="0" smtClean="0"/>
              <a:t>Adapt the time dependencies of the upper layer traffic into the equivalent MAC service</a:t>
            </a:r>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3883896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IEEE 802.16 is designed to support the following bearer services:</a:t>
            </a:r>
          </a:p>
          <a:p>
            <a:pPr marL="628650" lvl="1" indent="-171450">
              <a:buFont typeface="Arial" pitchFamily="34" charset="0"/>
              <a:buChar char="•"/>
            </a:pPr>
            <a:r>
              <a:rPr lang="en-GB" dirty="0" smtClean="0"/>
              <a:t>Digital audio/video multicast – Transports</a:t>
            </a:r>
            <a:r>
              <a:rPr lang="en-GB" baseline="0" dirty="0" smtClean="0"/>
              <a:t> one-way digital audio/video streams to subscribers.  The principal example of the service is a broadcast radio and video similar to digital broadcast cable TV and digital satellite TV.  A special case of this service is two-way video such as in teleconferencing.</a:t>
            </a:r>
          </a:p>
          <a:p>
            <a:pPr marL="628650" lvl="1" indent="-171450">
              <a:buFont typeface="Arial" pitchFamily="34" charset="0"/>
              <a:buChar char="•"/>
            </a:pPr>
            <a:r>
              <a:rPr lang="en-GB" baseline="0" dirty="0" smtClean="0"/>
              <a:t>Digital telephony – supports multiplexed digital telephony streams.</a:t>
            </a:r>
          </a:p>
          <a:p>
            <a:pPr marL="628650" lvl="1" indent="-171450">
              <a:buFont typeface="Arial" pitchFamily="34" charset="0"/>
              <a:buChar char="•"/>
            </a:pPr>
            <a:r>
              <a:rPr lang="en-GB" baseline="0" dirty="0" smtClean="0"/>
              <a:t>ATM – provides a communications link that supports the transfer to ATM cells as part of an overall ATM network.</a:t>
            </a:r>
          </a:p>
          <a:p>
            <a:pPr marL="628650" lvl="1" indent="-171450">
              <a:buFont typeface="Arial" pitchFamily="34" charset="0"/>
              <a:buChar char="•"/>
            </a:pPr>
            <a:r>
              <a:rPr lang="en-GB" baseline="0" dirty="0" smtClean="0"/>
              <a:t>Internet protocol – Supports the transfer of IP datagrams</a:t>
            </a:r>
          </a:p>
          <a:p>
            <a:pPr marL="628650" lvl="1" indent="-171450">
              <a:buFont typeface="Arial" pitchFamily="34" charset="0"/>
              <a:buChar char="•"/>
            </a:pPr>
            <a:r>
              <a:rPr lang="en-GB" baseline="0" dirty="0" smtClean="0"/>
              <a:t>Bridges LAN – Similar to IP-based support</a:t>
            </a:r>
          </a:p>
          <a:p>
            <a:pPr marL="628650" lvl="1" indent="-171450">
              <a:buFont typeface="Arial" pitchFamily="34" charset="0"/>
              <a:buChar char="•"/>
            </a:pPr>
            <a:r>
              <a:rPr lang="en-GB" baseline="0" dirty="0" smtClean="0"/>
              <a:t>Back-haul – for cellular or digital wireless telephone networks.</a:t>
            </a:r>
          </a:p>
          <a:p>
            <a:pPr marL="628650" lvl="1" indent="-171450">
              <a:buFont typeface="Arial" pitchFamily="34" charset="0"/>
              <a:buChar char="•"/>
            </a:pPr>
            <a:r>
              <a:rPr lang="en-GB" baseline="0" dirty="0" smtClean="0"/>
              <a:t>Frame relay – similar to ATM.</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254140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Fixed </a:t>
            </a:r>
            <a:r>
              <a:rPr lang="en-GB" dirty="0" err="1" smtClean="0"/>
              <a:t>Wimax</a:t>
            </a:r>
            <a:r>
              <a:rPr lang="en-GB" dirty="0" smtClean="0"/>
              <a:t>:</a:t>
            </a:r>
          </a:p>
          <a:p>
            <a:pPr marL="628650" lvl="1" indent="-171450">
              <a:lnSpc>
                <a:spcPct val="90000"/>
              </a:lnSpc>
              <a:buFont typeface="Arial" pitchFamily="34" charset="0"/>
              <a:buChar char="•"/>
            </a:pPr>
            <a:r>
              <a:rPr lang="en-US" altLang="ja-JP" sz="1200" dirty="0" smtClean="0"/>
              <a:t>IEEE 802.16d (currently being updated)</a:t>
            </a:r>
          </a:p>
          <a:p>
            <a:pPr marL="628650" lvl="1" indent="-171450">
              <a:lnSpc>
                <a:spcPct val="90000"/>
              </a:lnSpc>
              <a:buFont typeface="Arial" pitchFamily="34" charset="0"/>
              <a:buChar char="•"/>
            </a:pPr>
            <a:r>
              <a:rPr lang="en-US" altLang="ja-JP" sz="1200" dirty="0" smtClean="0"/>
              <a:t>T1/E1 substitute</a:t>
            </a:r>
          </a:p>
          <a:p>
            <a:pPr marL="628650" lvl="1" indent="-171450">
              <a:lnSpc>
                <a:spcPct val="90000"/>
              </a:lnSpc>
              <a:buFont typeface="Arial" pitchFamily="34" charset="0"/>
              <a:buChar char="•"/>
            </a:pPr>
            <a:r>
              <a:rPr lang="en-US" altLang="ja-JP" sz="1200" dirty="0" smtClean="0"/>
              <a:t>1BS – thousands of users</a:t>
            </a:r>
          </a:p>
          <a:p>
            <a:pPr marL="628650" lvl="1" indent="-171450">
              <a:lnSpc>
                <a:spcPct val="90000"/>
              </a:lnSpc>
              <a:buFont typeface="Arial" pitchFamily="34" charset="0"/>
              <a:buChar char="•"/>
            </a:pPr>
            <a:r>
              <a:rPr lang="en-US" altLang="ja-JP" sz="1200" dirty="0" smtClean="0"/>
              <a:t>&lt; 50km coverage</a:t>
            </a:r>
          </a:p>
          <a:p>
            <a:pPr marL="628650" lvl="1" indent="-171450">
              <a:lnSpc>
                <a:spcPct val="90000"/>
              </a:lnSpc>
              <a:buFont typeface="Arial" pitchFamily="34" charset="0"/>
              <a:buChar char="•"/>
            </a:pPr>
            <a:r>
              <a:rPr lang="en-US" altLang="ja-JP" sz="1200" dirty="0" smtClean="0"/>
              <a:t>&lt; 75Mbps</a:t>
            </a:r>
          </a:p>
          <a:p>
            <a:pPr marL="628650" lvl="1" indent="-171450">
              <a:lnSpc>
                <a:spcPct val="90000"/>
              </a:lnSpc>
              <a:buFont typeface="Arial" pitchFamily="34" charset="0"/>
              <a:buChar char="•"/>
            </a:pPr>
            <a:r>
              <a:rPr lang="en-US" altLang="ja-JP" sz="1200" dirty="0" smtClean="0"/>
              <a:t>Cannot have both simultaneously</a:t>
            </a:r>
          </a:p>
          <a:p>
            <a:pPr marL="628650" lvl="1" indent="-171450">
              <a:lnSpc>
                <a:spcPct val="90000"/>
              </a:lnSpc>
              <a:buFont typeface="Arial" pitchFamily="34" charset="0"/>
              <a:buChar char="•"/>
            </a:pPr>
            <a:r>
              <a:rPr lang="en-US" altLang="ja-JP" sz="1200" dirty="0" smtClean="0"/>
              <a:t>LOS ~ full duplex 10Mbps at 10km</a:t>
            </a:r>
          </a:p>
          <a:p>
            <a:pPr marL="628650" lvl="1" indent="-171450">
              <a:lnSpc>
                <a:spcPct val="90000"/>
              </a:lnSpc>
              <a:buFont typeface="Arial" pitchFamily="34" charset="0"/>
              <a:buChar char="•"/>
            </a:pPr>
            <a:r>
              <a:rPr lang="en-US" altLang="ja-JP" sz="1200" dirty="0" smtClean="0"/>
              <a:t>NLOS (urban) 10Mbps over 2km</a:t>
            </a:r>
          </a:p>
          <a:p>
            <a:pPr marL="628650" lvl="1" indent="-171450">
              <a:lnSpc>
                <a:spcPct val="90000"/>
              </a:lnSpc>
              <a:buFont typeface="Arial" pitchFamily="34" charset="0"/>
              <a:buChar char="•"/>
            </a:pPr>
            <a:r>
              <a:rPr lang="en-US" altLang="ja-JP" sz="1200" dirty="0" smtClean="0"/>
              <a:t>Getting higher!!</a:t>
            </a:r>
          </a:p>
          <a:p>
            <a:pPr marL="628650" lvl="1" indent="-171450">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1846202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The use of multiple antennas at both ends of a communication link is referred to as the MIMO technique. MIMO systems</a:t>
            </a:r>
          </a:p>
          <a:p>
            <a:r>
              <a:rPr lang="en-GB" sz="1200" kern="1200" baseline="0" dirty="0" smtClean="0">
                <a:solidFill>
                  <a:schemeClr val="tx1"/>
                </a:solidFill>
                <a:latin typeface="+mn-lt"/>
                <a:ea typeface="+mn-ea"/>
                <a:cs typeface="+mn-cs"/>
              </a:rPr>
              <a:t>may be classified into three categories:</a:t>
            </a:r>
          </a:p>
          <a:p>
            <a:pPr lvl="1">
              <a:buFont typeface="Arial" pitchFamily="34" charset="0"/>
              <a:buChar char="•"/>
            </a:pPr>
            <a:r>
              <a:rPr lang="en-GB" sz="1200" b="1" kern="1200" baseline="0" dirty="0" err="1" smtClean="0">
                <a:solidFill>
                  <a:schemeClr val="tx1"/>
                </a:solidFill>
                <a:latin typeface="+mn-lt"/>
                <a:ea typeface="+mn-ea"/>
                <a:cs typeface="+mn-cs"/>
              </a:rPr>
              <a:t>Beamforming</a:t>
            </a:r>
            <a:r>
              <a:rPr lang="en-GB" sz="1200" kern="1200" baseline="0" dirty="0" smtClean="0">
                <a:solidFill>
                  <a:schemeClr val="tx1"/>
                </a:solidFill>
                <a:latin typeface="+mn-lt"/>
                <a:ea typeface="+mn-ea"/>
                <a:cs typeface="+mn-cs"/>
              </a:rPr>
              <a:t> - the same signal is transmitted from multiple transmit antennas with appropriate phase relationship and is received by a single antenna at the receiver such that the received signal power is maximized.</a:t>
            </a:r>
            <a:endParaRPr lang="en-GB" sz="2000" kern="1200" baseline="0" dirty="0" smtClean="0">
              <a:solidFill>
                <a:schemeClr val="tx1"/>
              </a:solidFill>
              <a:latin typeface="+mn-lt"/>
              <a:ea typeface="+mn-ea"/>
              <a:cs typeface="+mn-cs"/>
            </a:endParaRPr>
          </a:p>
          <a:p>
            <a:pPr lvl="1">
              <a:buFont typeface="Arial" pitchFamily="34" charset="0"/>
              <a:buChar char="•"/>
            </a:pPr>
            <a:r>
              <a:rPr lang="en-GB" sz="1200" b="1" kern="1200" baseline="0" dirty="0" smtClean="0">
                <a:solidFill>
                  <a:schemeClr val="tx1"/>
                </a:solidFill>
                <a:latin typeface="+mn-lt"/>
                <a:ea typeface="+mn-ea"/>
                <a:cs typeface="+mn-cs"/>
              </a:rPr>
              <a:t>Spatial multiplexing</a:t>
            </a:r>
            <a:r>
              <a:rPr lang="en-GB" sz="1200" kern="1200" baseline="0" dirty="0" smtClean="0">
                <a:solidFill>
                  <a:schemeClr val="tx1"/>
                </a:solidFill>
                <a:latin typeface="+mn-lt"/>
                <a:ea typeface="+mn-ea"/>
                <a:cs typeface="+mn-cs"/>
              </a:rPr>
              <a:t> - Spatial multiplexing refers to a MIMO technique in which a high data rate signal is divided into multiple lower rate data streams and each data stream is transmitted through a different transmit antenna using the same channel.</a:t>
            </a:r>
            <a:endParaRPr lang="en-GB" sz="2000" kern="1200" baseline="0" dirty="0" smtClean="0">
              <a:solidFill>
                <a:schemeClr val="tx1"/>
              </a:solidFill>
              <a:latin typeface="+mn-lt"/>
              <a:ea typeface="+mn-ea"/>
              <a:cs typeface="+mn-cs"/>
            </a:endParaRPr>
          </a:p>
          <a:p>
            <a:pPr lvl="1">
              <a:buFont typeface="Arial" pitchFamily="34" charset="0"/>
              <a:buChar char="•"/>
            </a:pPr>
            <a:r>
              <a:rPr lang="en-GB" sz="1200" b="1" kern="1200" baseline="0" dirty="0" smtClean="0">
                <a:solidFill>
                  <a:schemeClr val="tx1"/>
                </a:solidFill>
                <a:latin typeface="+mn-lt"/>
                <a:ea typeface="+mn-ea"/>
                <a:cs typeface="+mn-cs"/>
              </a:rPr>
              <a:t>Spatial diversity</a:t>
            </a:r>
            <a:r>
              <a:rPr lang="en-GB" sz="1200" kern="1200" baseline="0" dirty="0" smtClean="0">
                <a:solidFill>
                  <a:schemeClr val="tx1"/>
                </a:solidFill>
                <a:latin typeface="+mn-lt"/>
                <a:ea typeface="+mn-ea"/>
                <a:cs typeface="+mn-cs"/>
              </a:rPr>
              <a:t> - spatial diversity a single stream is coded into what is known as a “space-time coded” signal and transmitted via multiple transmit antennas and received, in general, by multiple antennas.</a:t>
            </a:r>
            <a:endParaRPr lang="en-GB" sz="2000"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10</a:t>
            </a:fld>
            <a:endParaRPr lang="en-GB"/>
          </a:p>
        </p:txBody>
      </p:sp>
    </p:spTree>
    <p:extLst>
      <p:ext uri="{BB962C8B-B14F-4D97-AF65-F5344CB8AC3E}">
        <p14:creationId xmlns:p14="http://schemas.microsoft.com/office/powerpoint/2010/main" val="3944474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MSC – M</a:t>
            </a:r>
            <a:r>
              <a:rPr lang="en-GB" sz="1200" b="0" i="0" kern="1200" dirty="0" smtClean="0">
                <a:solidFill>
                  <a:schemeClr val="tx1"/>
                </a:solidFill>
                <a:latin typeface="+mn-lt"/>
                <a:ea typeface="+mn-ea"/>
                <a:cs typeface="+mn-cs"/>
              </a:rPr>
              <a:t>obile Switching Centre</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13</a:t>
            </a:fld>
            <a:endParaRPr lang="en-GB"/>
          </a:p>
        </p:txBody>
      </p:sp>
    </p:spTree>
    <p:extLst>
      <p:ext uri="{BB962C8B-B14F-4D97-AF65-F5344CB8AC3E}">
        <p14:creationId xmlns:p14="http://schemas.microsoft.com/office/powerpoint/2010/main" val="172893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multiple access format, OFDMA, groups thousands of orthogonal subcarriers to form users’ </a:t>
            </a:r>
            <a:r>
              <a:rPr lang="en-GB" sz="1200" kern="1200" baseline="0" dirty="0" err="1" smtClean="0">
                <a:solidFill>
                  <a:schemeClr val="tx1"/>
                </a:solidFill>
                <a:latin typeface="+mn-lt"/>
                <a:ea typeface="+mn-ea"/>
                <a:cs typeface="+mn-cs"/>
              </a:rPr>
              <a:t>subchannels</a:t>
            </a:r>
            <a:r>
              <a:rPr lang="en-GB" sz="1200" kern="1200" baseline="0" dirty="0" smtClean="0">
                <a:solidFill>
                  <a:schemeClr val="tx1"/>
                </a:solidFill>
                <a:latin typeface="+mn-lt"/>
                <a:ea typeface="+mn-ea"/>
                <a:cs typeface="+mn-cs"/>
              </a:rPr>
              <a:t>.</a:t>
            </a:r>
          </a:p>
          <a:p>
            <a:r>
              <a:rPr lang="en-GB" sz="1200" kern="1200" baseline="0" dirty="0" smtClean="0">
                <a:solidFill>
                  <a:schemeClr val="tx1"/>
                </a:solidFill>
                <a:latin typeface="+mn-lt"/>
                <a:ea typeface="+mn-ea"/>
                <a:cs typeface="+mn-cs"/>
              </a:rPr>
              <a:t>When </a:t>
            </a:r>
            <a:r>
              <a:rPr lang="en-GB" sz="1200" kern="1200" baseline="0" dirty="0" err="1" smtClean="0">
                <a:solidFill>
                  <a:schemeClr val="tx1"/>
                </a:solidFill>
                <a:latin typeface="+mn-lt"/>
                <a:ea typeface="+mn-ea"/>
                <a:cs typeface="+mn-cs"/>
              </a:rPr>
              <a:t>neighboring</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cells use the same </a:t>
            </a:r>
            <a:r>
              <a:rPr lang="en-GB" sz="1200" kern="1200" baseline="0" dirty="0" err="1" smtClean="0">
                <a:solidFill>
                  <a:schemeClr val="tx1"/>
                </a:solidFill>
                <a:latin typeface="+mn-lt"/>
                <a:ea typeface="+mn-ea"/>
                <a:cs typeface="+mn-cs"/>
              </a:rPr>
              <a:t>subchannels</a:t>
            </a:r>
            <a:r>
              <a:rPr lang="en-GB" sz="1200" kern="1200" baseline="0" dirty="0" smtClean="0">
                <a:solidFill>
                  <a:schemeClr val="tx1"/>
                </a:solidFill>
                <a:latin typeface="+mn-lt"/>
                <a:ea typeface="+mn-ea"/>
                <a:cs typeface="+mn-cs"/>
              </a:rPr>
              <a:t> for signal transmission “</a:t>
            </a:r>
            <a:r>
              <a:rPr lang="en-GB" sz="1200" kern="1200" baseline="0" dirty="0" err="1" smtClean="0">
                <a:solidFill>
                  <a:schemeClr val="tx1"/>
                </a:solidFill>
                <a:latin typeface="+mn-lt"/>
                <a:ea typeface="+mn-ea"/>
                <a:cs typeface="+mn-cs"/>
              </a:rPr>
              <a:t>cochannel</a:t>
            </a:r>
            <a:r>
              <a:rPr lang="en-GB" sz="1200" kern="1200" baseline="0" dirty="0" smtClean="0">
                <a:solidFill>
                  <a:schemeClr val="tx1"/>
                </a:solidFill>
                <a:latin typeface="+mn-lt"/>
                <a:ea typeface="+mn-ea"/>
                <a:cs typeface="+mn-cs"/>
              </a:rPr>
              <a:t> interference” occurs. Several</a:t>
            </a:r>
          </a:p>
          <a:p>
            <a:r>
              <a:rPr lang="en-GB" sz="1200" kern="1200" baseline="0" dirty="0" smtClean="0">
                <a:solidFill>
                  <a:schemeClr val="tx1"/>
                </a:solidFill>
                <a:latin typeface="+mn-lt"/>
                <a:ea typeface="+mn-ea"/>
                <a:cs typeface="+mn-cs"/>
              </a:rPr>
              <a:t>methods are available to mitigate the effect of this form of interference.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applies a widely accepted method known as fractional frequency reuse.</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19</a:t>
            </a:fld>
            <a:endParaRPr lang="en-GB"/>
          </a:p>
        </p:txBody>
      </p:sp>
    </p:spTree>
    <p:extLst>
      <p:ext uri="{BB962C8B-B14F-4D97-AF65-F5344CB8AC3E}">
        <p14:creationId xmlns:p14="http://schemas.microsoft.com/office/powerpoint/2010/main" val="1270314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Three mandatory modulation schemes, namely </a:t>
            </a:r>
            <a:r>
              <a:rPr lang="en-GB" sz="1200" kern="1200" baseline="0" dirty="0" err="1" smtClean="0">
                <a:solidFill>
                  <a:schemeClr val="tx1"/>
                </a:solidFill>
                <a:latin typeface="+mn-lt"/>
                <a:ea typeface="+mn-ea"/>
                <a:cs typeface="+mn-cs"/>
              </a:rPr>
              <a:t>quadrature</a:t>
            </a:r>
            <a:r>
              <a:rPr lang="en-GB" sz="1200" kern="1200" baseline="0" dirty="0" smtClean="0">
                <a:solidFill>
                  <a:schemeClr val="tx1"/>
                </a:solidFill>
                <a:latin typeface="+mn-lt"/>
                <a:ea typeface="+mn-ea"/>
                <a:cs typeface="+mn-cs"/>
              </a:rPr>
              <a:t> phase-shift keying (QPSK), 16-quadrature amplitude modulation</a:t>
            </a:r>
          </a:p>
          <a:p>
            <a:r>
              <a:rPr lang="en-GB" sz="1200" kern="1200" baseline="0" dirty="0" smtClean="0">
                <a:solidFill>
                  <a:schemeClr val="tx1"/>
                </a:solidFill>
                <a:latin typeface="+mn-lt"/>
                <a:ea typeface="+mn-ea"/>
                <a:cs typeface="+mn-cs"/>
              </a:rPr>
              <a:t>(QAM), and 64-QAM are included in the PHY layer protocols of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where  64-QAM provides the highest spectral efficiency among the three schemes. Several mandatory and optional coding schemes are also available, which includes </a:t>
            </a:r>
            <a:r>
              <a:rPr lang="en-GB" sz="1200" kern="1200" baseline="0" dirty="0" err="1" smtClean="0">
                <a:solidFill>
                  <a:schemeClr val="tx1"/>
                </a:solidFill>
                <a:latin typeface="+mn-lt"/>
                <a:ea typeface="+mn-ea"/>
                <a:cs typeface="+mn-cs"/>
              </a:rPr>
              <a:t>convolutional</a:t>
            </a:r>
            <a:r>
              <a:rPr lang="en-GB" sz="1200" kern="1200" baseline="0" dirty="0" smtClean="0">
                <a:solidFill>
                  <a:schemeClr val="tx1"/>
                </a:solidFill>
                <a:latin typeface="+mn-lt"/>
                <a:ea typeface="+mn-ea"/>
                <a:cs typeface="+mn-cs"/>
              </a:rPr>
              <a:t> and turbo codes, repetition codes, LDPC, and Reed-Solomon (RS) codes.</a:t>
            </a:r>
          </a:p>
          <a:p>
            <a:endParaRPr lang="en-GB" sz="1200" kern="1200" baseline="0" dirty="0" smtClean="0">
              <a:solidFill>
                <a:schemeClr val="tx1"/>
              </a:solidFill>
              <a:latin typeface="+mn-lt"/>
              <a:ea typeface="+mn-ea"/>
              <a:cs typeface="+mn-cs"/>
            </a:endParaRPr>
          </a:p>
          <a:p>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systems are designed to provide high spectral efficiency resulting in the transmission of users’ data at very high rates. Among many new technologies integrated into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standards to support high spectral efficiency, greater capacity, and extended radio outreach, is MIMO technology.</a:t>
            </a:r>
          </a:p>
          <a:p>
            <a:r>
              <a:rPr lang="en-GB" sz="1200" kern="1200" baseline="0" dirty="0" smtClean="0">
                <a:solidFill>
                  <a:schemeClr val="tx1"/>
                </a:solidFill>
                <a:latin typeface="+mn-lt"/>
                <a:ea typeface="+mn-ea"/>
                <a:cs typeface="+mn-cs"/>
              </a:rPr>
              <a:t>MIMO techniques in wireless networks improve network spectral efficiency, enhance system reliability, increase system throughput, extend the</a:t>
            </a:r>
          </a:p>
          <a:p>
            <a:r>
              <a:rPr lang="en-GB" sz="1200" kern="1200" baseline="0" dirty="0" smtClean="0">
                <a:solidFill>
                  <a:schemeClr val="tx1"/>
                </a:solidFill>
                <a:latin typeface="+mn-lt"/>
                <a:ea typeface="+mn-ea"/>
                <a:cs typeface="+mn-cs"/>
              </a:rPr>
              <a:t>network radio outreach, and even decrease the required transmit power.  However, all of these desirable improvements cannot be realized in a system at the same time, as they usually stand in conflict against each other.</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20</a:t>
            </a:fld>
            <a:endParaRPr lang="en-GB"/>
          </a:p>
        </p:txBody>
      </p:sp>
    </p:spTree>
    <p:extLst>
      <p:ext uri="{BB962C8B-B14F-4D97-AF65-F5344CB8AC3E}">
        <p14:creationId xmlns:p14="http://schemas.microsoft.com/office/powerpoint/2010/main" val="40455436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Water Torture</a:t>
            </a:r>
            <a:r>
              <a:rPr lang="en-GB" baseline="0" dirty="0" smtClean="0"/>
              <a:t> Attack - </a:t>
            </a:r>
            <a:r>
              <a:rPr lang="en-GB" sz="1200" b="0" i="0" kern="1200" dirty="0" smtClean="0">
                <a:solidFill>
                  <a:schemeClr val="tx1"/>
                </a:solidFill>
                <a:effectLst/>
                <a:latin typeface="+mn-lt"/>
                <a:ea typeface="+mn-ea"/>
                <a:cs typeface="+mn-cs"/>
              </a:rPr>
              <a:t>A common threat to WiMAX arises from the </a:t>
            </a:r>
            <a:r>
              <a:rPr lang="en-GB" sz="1200" b="1" i="0" kern="1200" dirty="0" smtClean="0">
                <a:solidFill>
                  <a:schemeClr val="tx1"/>
                </a:solidFill>
                <a:effectLst/>
                <a:latin typeface="+mn-lt"/>
                <a:ea typeface="+mn-ea"/>
                <a:cs typeface="+mn-cs"/>
              </a:rPr>
              <a:t>water torture attack</a:t>
            </a:r>
            <a:r>
              <a:rPr lang="en-GB" sz="1200" b="0" i="0" kern="1200" dirty="0" smtClean="0">
                <a:solidFill>
                  <a:schemeClr val="tx1"/>
                </a:solidFill>
                <a:effectLst/>
                <a:latin typeface="+mn-lt"/>
                <a:ea typeface="+mn-ea"/>
                <a:cs typeface="+mn-cs"/>
              </a:rPr>
              <a:t>, in which an attacker sends a series of frames to drain out the receiver's battery. Additionally, attacker with a properly positioned Radio Frequency (RF) receiver can interrupt the messages sent through wireless, and therefore a security mechanism in the design is required.</a:t>
            </a:r>
          </a:p>
          <a:p>
            <a:endParaRPr lang="en-GB" sz="1200" b="0" i="0" kern="1200" dirty="0" smtClean="0">
              <a:solidFill>
                <a:schemeClr val="tx1"/>
              </a:solidFill>
              <a:effectLst/>
              <a:latin typeface="+mn-lt"/>
              <a:ea typeface="+mn-ea"/>
              <a:cs typeface="+mn-cs"/>
            </a:endParaRPr>
          </a:p>
          <a:p>
            <a:pPr rtl="0" fontAlgn="base"/>
            <a:r>
              <a:rPr lang="en-GB" sz="1200" b="0" i="0" kern="1200" dirty="0" smtClean="0">
                <a:solidFill>
                  <a:schemeClr val="tx1"/>
                </a:solidFill>
                <a:effectLst/>
                <a:latin typeface="+mn-lt"/>
                <a:ea typeface="+mn-ea"/>
                <a:cs typeface="+mn-cs"/>
              </a:rPr>
              <a:t>Current security mechanisms do not address well in IEEE 802.16a Mesh modes network, which lead into new security threats, such as the reliability of the next-hop mesh node. Introducing mobility in IEEE 802.16e standard will make the attacker’s life easier. As the physical location of the attacker is not an issue, management messages are more at risk than in IEEE 802.11. Therefore, it is important to maintain a secure connectivity while a mobile Subscriber Station (SS) shifts between WiMAX Base Stations. </a:t>
            </a:r>
            <a:r>
              <a:rPr lang="en-GB" sz="1200" b="0" i="1" kern="1200" dirty="0" smtClean="0">
                <a:solidFill>
                  <a:schemeClr val="tx1"/>
                </a:solidFill>
                <a:effectLst/>
                <a:latin typeface="+mn-lt"/>
                <a:ea typeface="+mn-ea"/>
                <a:cs typeface="+mn-cs"/>
              </a:rPr>
              <a:t>(D Johnston, J Walker, 2004)</a:t>
            </a:r>
          </a:p>
          <a:p>
            <a:pPr rtl="0" fontAlgn="base"/>
            <a:endParaRPr lang="en-GB" sz="1200" b="0" i="0" kern="1200" dirty="0" smtClean="0">
              <a:solidFill>
                <a:schemeClr val="tx1"/>
              </a:solidFill>
              <a:effectLst/>
              <a:latin typeface="+mn-lt"/>
              <a:ea typeface="+mn-ea"/>
              <a:cs typeface="+mn-cs"/>
            </a:endParaRPr>
          </a:p>
          <a:p>
            <a:pPr rtl="0" fontAlgn="base"/>
            <a:r>
              <a:rPr lang="en-GB" sz="1200" b="0" i="0" kern="1200" dirty="0" smtClean="0">
                <a:solidFill>
                  <a:schemeClr val="tx1"/>
                </a:solidFill>
                <a:effectLst/>
                <a:latin typeface="+mn-lt"/>
                <a:ea typeface="+mn-ea"/>
                <a:cs typeface="+mn-cs"/>
              </a:rPr>
              <a:t>An attacker can easily write to a radio frequency channel with the help of properly configured Radio Frequency transmitter to build new frame, capture, change, and retransmit frames from authorized station. The design is required to ensure a data authenticity technology. It is also likely to resend a valid, already sent frame unchanged. In case of long distance transmission, radio interference and distance may possibly allow an attacker to alter and selectively forward frames, in a situation where two authorized stations are not able to contact directly with each other. For that reason, the design is required to detect replayed frames during transmission. </a:t>
            </a:r>
            <a:r>
              <a:rPr lang="en-GB" sz="1200" b="0" i="1" kern="1200" dirty="0" smtClean="0">
                <a:solidFill>
                  <a:schemeClr val="tx1"/>
                </a:solidFill>
                <a:effectLst/>
                <a:latin typeface="+mn-lt"/>
                <a:ea typeface="+mn-ea"/>
                <a:cs typeface="+mn-cs"/>
              </a:rPr>
              <a:t>(David Johnston, Jesse Walker, 2004)</a:t>
            </a:r>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22</a:t>
            </a:fld>
            <a:endParaRPr lang="en-GB"/>
          </a:p>
        </p:txBody>
      </p:sp>
    </p:spTree>
    <p:extLst>
      <p:ext uri="{BB962C8B-B14F-4D97-AF65-F5344CB8AC3E}">
        <p14:creationId xmlns:p14="http://schemas.microsoft.com/office/powerpoint/2010/main" val="112460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Masquerade attack is a type of attack in which one system assumes the identity of another.</a:t>
            </a:r>
            <a:endParaRPr lang="en-GB" dirty="0" smtClean="0"/>
          </a:p>
          <a:p>
            <a:endParaRPr lang="en-GB" dirty="0" smtClean="0"/>
          </a:p>
          <a:p>
            <a:r>
              <a:rPr lang="en-GB" sz="1200" b="1" i="0" kern="1200" dirty="0" smtClean="0">
                <a:solidFill>
                  <a:schemeClr val="tx1"/>
                </a:solidFill>
                <a:effectLst/>
                <a:latin typeface="+mn-lt"/>
                <a:ea typeface="+mn-ea"/>
                <a:cs typeface="+mn-cs"/>
              </a:rPr>
              <a:t>Jamming attacks</a:t>
            </a:r>
            <a:r>
              <a:rPr lang="en-GB" sz="1200" b="0" i="0" kern="1200" dirty="0" smtClean="0">
                <a:solidFill>
                  <a:schemeClr val="tx1"/>
                </a:solidFill>
                <a:effectLst/>
                <a:latin typeface="+mn-lt"/>
                <a:ea typeface="+mn-ea"/>
                <a:cs typeface="+mn-cs"/>
              </a:rPr>
              <a:t> are severe Denial-of-service </a:t>
            </a:r>
            <a:r>
              <a:rPr lang="en-GB" sz="1200" b="1" i="0" kern="1200" dirty="0" smtClean="0">
                <a:solidFill>
                  <a:schemeClr val="tx1"/>
                </a:solidFill>
                <a:effectLst/>
                <a:latin typeface="+mn-lt"/>
                <a:ea typeface="+mn-ea"/>
                <a:cs typeface="+mn-cs"/>
              </a:rPr>
              <a:t>attacks</a:t>
            </a:r>
            <a:r>
              <a:rPr lang="en-GB" sz="1200" b="0" i="0" kern="1200" dirty="0" smtClean="0">
                <a:solidFill>
                  <a:schemeClr val="tx1"/>
                </a:solidFill>
                <a:effectLst/>
                <a:latin typeface="+mn-lt"/>
                <a:ea typeface="+mn-ea"/>
                <a:cs typeface="+mn-cs"/>
              </a:rPr>
              <a:t> against wireless medium. In this work, considering the role of wireless adversary, which targets the packets of high importance by emitting radio frequency signals and do not follow underlying network architecture.</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23</a:t>
            </a:fld>
            <a:endParaRPr lang="en-GB"/>
          </a:p>
        </p:txBody>
      </p:sp>
    </p:spTree>
    <p:extLst>
      <p:ext uri="{BB962C8B-B14F-4D97-AF65-F5344CB8AC3E}">
        <p14:creationId xmlns:p14="http://schemas.microsoft.com/office/powerpoint/2010/main" val="1996793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MAC layer contains 3 sublayers. Starting from the base, the first sublayer is SS which encrypts and decrypts the data which are entering and leaving in and from PHY layer. This sublayer uses for data traffic 56bit DES (Data Encryption</a:t>
            </a:r>
          </a:p>
          <a:p>
            <a:r>
              <a:rPr lang="en-GB" sz="1200" b="0" i="0" u="none" strike="noStrike" kern="1200" baseline="0" dirty="0" smtClean="0">
                <a:solidFill>
                  <a:schemeClr val="tx1"/>
                </a:solidFill>
                <a:latin typeface="+mn-lt"/>
                <a:ea typeface="+mn-ea"/>
                <a:cs typeface="+mn-cs"/>
              </a:rPr>
              <a:t>Standard) encryption and for Key Exchanges </a:t>
            </a:r>
            <a:r>
              <a:rPr lang="en-GB" sz="1200" b="0" i="0" u="none" strike="noStrike" kern="1200" baseline="0" smtClean="0">
                <a:solidFill>
                  <a:schemeClr val="tx1"/>
                </a:solidFill>
                <a:latin typeface="+mn-lt"/>
                <a:ea typeface="+mn-ea"/>
                <a:cs typeface="+mn-cs"/>
              </a:rPr>
              <a:t>uses 3DES encryption.</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24</a:t>
            </a:fld>
            <a:endParaRPr lang="en-GB"/>
          </a:p>
        </p:txBody>
      </p:sp>
    </p:spTree>
    <p:extLst>
      <p:ext uri="{BB962C8B-B14F-4D97-AF65-F5344CB8AC3E}">
        <p14:creationId xmlns:p14="http://schemas.microsoft.com/office/powerpoint/2010/main" val="3492678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26/10/2017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IEEE 802.16:</a:t>
            </a:r>
            <a:br>
              <a:rPr lang="en-GB" dirty="0" smtClean="0"/>
            </a:br>
            <a:r>
              <a:rPr lang="en-GB" sz="3600" dirty="0" smtClean="0"/>
              <a:t>WIMAX</a:t>
            </a:r>
            <a:endParaRPr lang="en-GB" dirty="0"/>
          </a:p>
        </p:txBody>
      </p:sp>
      <p:sp>
        <p:nvSpPr>
          <p:cNvPr id="3" name="Subtitle 2"/>
          <p:cNvSpPr>
            <a:spLocks noGrp="1"/>
          </p:cNvSpPr>
          <p:nvPr>
            <p:ph type="subTitle" idx="1"/>
          </p:nvPr>
        </p:nvSpPr>
        <p:spPr/>
        <p:txBody>
          <a:bodyPr/>
          <a:lstStyle/>
          <a:p>
            <a:r>
              <a:rPr lang="en-GB" dirty="0" smtClean="0"/>
              <a:t>Lecture 3</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p:txBody>
          <a:bodyPr>
            <a:normAutofit lnSpcReduction="10000"/>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IEEE 802.16 standards development</a:t>
            </a:r>
          </a:p>
          <a:p>
            <a:pPr lvl="1">
              <a:buFont typeface="Wingdings" pitchFamily="2" charset="2"/>
              <a:buChar char="§"/>
            </a:pPr>
            <a:r>
              <a:rPr lang="en-US" altLang="zh-TW" sz="2400" dirty="0" smtClean="0">
                <a:ea typeface="新細明體" pitchFamily="18" charset="-120"/>
              </a:rPr>
              <a:t>Know how the </a:t>
            </a:r>
            <a:r>
              <a:rPr lang="en-GB" sz="2400" dirty="0" smtClean="0"/>
              <a:t>802.16 protocol model correspond to the physical layer of the OSI model.</a:t>
            </a:r>
            <a:endParaRPr lang="en-US" altLang="zh-TW" sz="2400" dirty="0" smtClean="0">
              <a:ea typeface="新細明體" pitchFamily="18" charset="-120"/>
            </a:endParaRPr>
          </a:p>
          <a:p>
            <a:pPr lvl="1">
              <a:buFont typeface="Wingdings" pitchFamily="2" charset="2"/>
              <a:buChar char="§"/>
            </a:pPr>
            <a:r>
              <a:rPr lang="en-US" altLang="zh-TW" sz="2400" dirty="0" smtClean="0">
                <a:ea typeface="新細明體" pitchFamily="18" charset="-120"/>
              </a:rPr>
              <a:t>Know the services that supported 802.16</a:t>
            </a:r>
          </a:p>
          <a:p>
            <a:pPr lvl="1">
              <a:buFont typeface="Wingdings" pitchFamily="2" charset="2"/>
              <a:buChar char="§"/>
            </a:pPr>
            <a:r>
              <a:rPr lang="en-US" altLang="zh-TW" sz="2400" dirty="0" smtClean="0">
                <a:ea typeface="新細明體" pitchFamily="18" charset="-120"/>
              </a:rPr>
              <a:t>Know what is </a:t>
            </a:r>
            <a:r>
              <a:rPr lang="en-US" altLang="zh-TW" sz="2400" dirty="0" err="1" smtClean="0">
                <a:ea typeface="新細明體" pitchFamily="18" charset="-120"/>
              </a:rPr>
              <a:t>WiMAX</a:t>
            </a:r>
            <a:endParaRPr lang="en-US" altLang="zh-TW" sz="2400" dirty="0" smtClean="0">
              <a:ea typeface="新細明體" pitchFamily="18" charset="-120"/>
            </a:endParaRPr>
          </a:p>
          <a:p>
            <a:pPr lvl="1">
              <a:buFont typeface="Wingdings" pitchFamily="2" charset="2"/>
              <a:buChar char="§"/>
            </a:pPr>
            <a:r>
              <a:rPr lang="en-US" altLang="zh-TW" sz="2400" dirty="0" smtClean="0">
                <a:ea typeface="新細明體" pitchFamily="18" charset="-120"/>
              </a:rPr>
              <a:t>Understand </a:t>
            </a:r>
            <a:r>
              <a:rPr lang="en-US" altLang="zh-TW" sz="2400" dirty="0" err="1" smtClean="0">
                <a:ea typeface="新細明體" pitchFamily="18" charset="-120"/>
              </a:rPr>
              <a:t>WiMAX</a:t>
            </a:r>
            <a:r>
              <a:rPr lang="en-US" altLang="zh-TW" sz="2400" dirty="0" smtClean="0">
                <a:ea typeface="新細明體" pitchFamily="18" charset="-120"/>
              </a:rPr>
              <a:t> as a mobile voice and data network</a:t>
            </a:r>
          </a:p>
          <a:p>
            <a:pPr lvl="1">
              <a:buFont typeface="Wingdings" pitchFamily="2" charset="2"/>
              <a:buChar char="§"/>
            </a:pPr>
            <a:r>
              <a:rPr lang="en-US" altLang="zh-TW" sz="2400" dirty="0" smtClean="0">
                <a:ea typeface="新細明體" pitchFamily="18" charset="-120"/>
              </a:rPr>
              <a:t>Understand the security concerns of </a:t>
            </a:r>
            <a:r>
              <a:rPr lang="en-US" altLang="zh-TW" sz="2400" dirty="0" err="1" smtClean="0">
                <a:ea typeface="新細明體" pitchFamily="18" charset="-120"/>
              </a:rPr>
              <a:t>WiMAX</a:t>
            </a:r>
            <a:endParaRPr lang="en-US" altLang="zh-TW" sz="2400" dirty="0" smtClean="0">
              <a:ea typeface="新細明體" pitchFamily="18" charset="-12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dirty="0" smtClean="0"/>
              <a:t>802.16 Standards Development</a:t>
            </a:r>
            <a:endParaRPr lang="en-GB" dirty="0"/>
          </a:p>
        </p:txBody>
      </p:sp>
      <p:sp>
        <p:nvSpPr>
          <p:cNvPr id="3" name="Content Placeholder 2"/>
          <p:cNvSpPr>
            <a:spLocks noGrp="1"/>
          </p:cNvSpPr>
          <p:nvPr>
            <p:ph idx="1"/>
          </p:nvPr>
        </p:nvSpPr>
        <p:spPr>
          <a:xfrm>
            <a:off x="457200" y="1052736"/>
            <a:ext cx="8229600" cy="5073427"/>
          </a:xfrm>
        </p:spPr>
        <p:txBody>
          <a:bodyPr>
            <a:noAutofit/>
          </a:bodyPr>
          <a:lstStyle/>
          <a:p>
            <a:pPr>
              <a:lnSpc>
                <a:spcPct val="90000"/>
              </a:lnSpc>
            </a:pPr>
            <a:r>
              <a:rPr lang="en-US" sz="2400" dirty="0"/>
              <a:t>Use wireless links with microwave or millimeter wave radios</a:t>
            </a:r>
          </a:p>
          <a:p>
            <a:pPr>
              <a:lnSpc>
                <a:spcPct val="90000"/>
              </a:lnSpc>
            </a:pPr>
            <a:r>
              <a:rPr lang="en-US" sz="2400" dirty="0"/>
              <a:t>Use licensed spectrum</a:t>
            </a:r>
          </a:p>
          <a:p>
            <a:pPr>
              <a:lnSpc>
                <a:spcPct val="90000"/>
              </a:lnSpc>
            </a:pPr>
            <a:r>
              <a:rPr lang="en-US" sz="2400" dirty="0"/>
              <a:t>Are metropolitan in scale</a:t>
            </a:r>
          </a:p>
          <a:p>
            <a:pPr>
              <a:lnSpc>
                <a:spcPct val="90000"/>
              </a:lnSpc>
            </a:pPr>
            <a:r>
              <a:rPr lang="en-US" sz="2400" dirty="0"/>
              <a:t>Provide public network service to fee-paying customers</a:t>
            </a:r>
          </a:p>
          <a:p>
            <a:pPr>
              <a:lnSpc>
                <a:spcPct val="90000"/>
              </a:lnSpc>
            </a:pPr>
            <a:r>
              <a:rPr lang="en-US" sz="2400" dirty="0"/>
              <a:t>Use point-to-multipoint architecture with stationary rooftop or tower-mounted </a:t>
            </a:r>
            <a:r>
              <a:rPr lang="en-US" sz="2400" dirty="0" smtClean="0"/>
              <a:t>antennas</a:t>
            </a:r>
          </a:p>
          <a:p>
            <a:r>
              <a:rPr lang="en-US" sz="2400" dirty="0"/>
              <a:t>Provide efficient transport of heterogeneous traffic supporting quality of service (</a:t>
            </a:r>
            <a:r>
              <a:rPr lang="en-US" sz="2400" dirty="0" err="1"/>
              <a:t>QoS</a:t>
            </a:r>
            <a:r>
              <a:rPr lang="en-US" sz="2400" dirty="0"/>
              <a:t>)</a:t>
            </a:r>
          </a:p>
          <a:p>
            <a:r>
              <a:rPr lang="en-US" sz="2400" dirty="0"/>
              <a:t>Use wireless links with microwave or millimeter wave radios</a:t>
            </a:r>
          </a:p>
          <a:p>
            <a:r>
              <a:rPr lang="en-US" sz="2400" dirty="0"/>
              <a:t>Are capable of broadband transmissions (&gt;2 Mbps)</a:t>
            </a:r>
          </a:p>
          <a:p>
            <a:pPr>
              <a:lnSpc>
                <a:spcPct val="90000"/>
              </a:lnSpc>
            </a:pPr>
            <a:endParaRPr lang="en-US" sz="2400" dirty="0"/>
          </a:p>
        </p:txBody>
      </p:sp>
    </p:spTree>
    <p:extLst>
      <p:ext uri="{BB962C8B-B14F-4D97-AF65-F5344CB8AC3E}">
        <p14:creationId xmlns:p14="http://schemas.microsoft.com/office/powerpoint/2010/main" val="1429684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22114"/>
          </a:xfrm>
        </p:spPr>
        <p:txBody>
          <a:bodyPr/>
          <a:lstStyle/>
          <a:p>
            <a:r>
              <a:rPr lang="en-GB" dirty="0" smtClean="0"/>
              <a:t>IEEE 802.16 Standards</a:t>
            </a:r>
            <a:endParaRPr lang="en-GB" dirty="0"/>
          </a:p>
        </p:txBody>
      </p:sp>
      <p:sp>
        <p:nvSpPr>
          <p:cNvPr id="3" name="Content Placeholder 2"/>
          <p:cNvSpPr>
            <a:spLocks noGrp="1"/>
          </p:cNvSpPr>
          <p:nvPr>
            <p:ph idx="1"/>
          </p:nvPr>
        </p:nvSpPr>
        <p:spPr>
          <a:xfrm>
            <a:off x="323528" y="908720"/>
            <a:ext cx="8568952" cy="5270574"/>
          </a:xfrm>
        </p:spPr>
        <p:txBody>
          <a:bodyPr>
            <a:normAutofit fontScale="85000" lnSpcReduction="10000"/>
          </a:bodyPr>
          <a:lstStyle/>
          <a:p>
            <a:pPr algn="just">
              <a:lnSpc>
                <a:spcPct val="90000"/>
              </a:lnSpc>
            </a:pPr>
            <a:r>
              <a:rPr lang="nb-NO" dirty="0">
                <a:latin typeface="Arial" panose="020B0604020202020204" pitchFamily="34" charset="0"/>
                <a:cs typeface="Arial" panose="020B0604020202020204" pitchFamily="34" charset="0"/>
              </a:rPr>
              <a:t>802.16.1-2001 (10-63 GHz, line-of-sight, up to </a:t>
            </a:r>
            <a:r>
              <a:rPr lang="nb-NO" altLang="ja-JP" dirty="0">
                <a:latin typeface="Arial" panose="020B0604020202020204" pitchFamily="34" charset="0"/>
                <a:cs typeface="Arial" panose="020B0604020202020204" pitchFamily="34" charset="0"/>
              </a:rPr>
              <a:t>1</a:t>
            </a:r>
            <a:r>
              <a:rPr lang="nb-NO" dirty="0">
                <a:latin typeface="Arial" panose="020B0604020202020204" pitchFamily="34" charset="0"/>
                <a:cs typeface="Arial" panose="020B0604020202020204" pitchFamily="34" charset="0"/>
              </a:rPr>
              <a:t>34Mbit/s)</a:t>
            </a:r>
          </a:p>
          <a:p>
            <a:pPr algn="just">
              <a:lnSpc>
                <a:spcPct val="90000"/>
              </a:lnSpc>
            </a:pPr>
            <a:r>
              <a:rPr lang="nb-NO" dirty="0">
                <a:latin typeface="Arial" panose="020B0604020202020204" pitchFamily="34" charset="0"/>
                <a:cs typeface="Arial" panose="020B0604020202020204" pitchFamily="34" charset="0"/>
              </a:rPr>
              <a:t>802.16.2 (minimising interference between coexisting WMANs.)</a:t>
            </a:r>
          </a:p>
          <a:p>
            <a:pPr algn="just">
              <a:lnSpc>
                <a:spcPct val="90000"/>
              </a:lnSpc>
            </a:pPr>
            <a:r>
              <a:rPr lang="nb-NO" dirty="0">
                <a:latin typeface="Arial" panose="020B0604020202020204" pitchFamily="34" charset="0"/>
                <a:cs typeface="Arial" panose="020B0604020202020204" pitchFamily="34" charset="0"/>
              </a:rPr>
              <a:t>802.16a-2003 (2-11 Ghz, Mesh, non-line-of-sigh</a:t>
            </a:r>
            <a:r>
              <a:rPr lang="nb-NO" altLang="ja-JP" dirty="0">
                <a:latin typeface="Arial" panose="020B0604020202020204" pitchFamily="34" charset="0"/>
                <a:cs typeface="Arial" panose="020B0604020202020204" pitchFamily="34" charset="0"/>
              </a:rPr>
              <a:t>t</a:t>
            </a:r>
            <a:r>
              <a:rPr lang="nb-NO" dirty="0">
                <a:latin typeface="Arial" panose="020B0604020202020204" pitchFamily="34" charset="0"/>
                <a:cs typeface="Arial" panose="020B0604020202020204" pitchFamily="34" charset="0"/>
              </a:rPr>
              <a:t>)</a:t>
            </a:r>
          </a:p>
          <a:p>
            <a:pPr algn="just">
              <a:lnSpc>
                <a:spcPct val="90000"/>
              </a:lnSpc>
            </a:pPr>
            <a:r>
              <a:rPr lang="nb-NO" dirty="0">
                <a:latin typeface="Arial" panose="020B0604020202020204" pitchFamily="34" charset="0"/>
                <a:cs typeface="Arial" panose="020B0604020202020204" pitchFamily="34" charset="0"/>
              </a:rPr>
              <a:t>802.16b-2004 (5-6 Ghz)</a:t>
            </a:r>
          </a:p>
          <a:p>
            <a:pPr algn="just">
              <a:lnSpc>
                <a:spcPct val="90000"/>
              </a:lnSpc>
            </a:pPr>
            <a:r>
              <a:rPr lang="nb-NO" dirty="0">
                <a:latin typeface="Arial" panose="020B0604020202020204" pitchFamily="34" charset="0"/>
                <a:cs typeface="Arial" panose="020B0604020202020204" pitchFamily="34" charset="0"/>
              </a:rPr>
              <a:t>802.16c (detailed system profiles)</a:t>
            </a:r>
          </a:p>
          <a:p>
            <a:pPr algn="just">
              <a:lnSpc>
                <a:spcPct val="90000"/>
              </a:lnSpc>
            </a:pPr>
            <a:r>
              <a:rPr lang="nb-NO" dirty="0">
                <a:latin typeface="Arial" panose="020B0604020202020204" pitchFamily="34" charset="0"/>
                <a:cs typeface="Arial" panose="020B0604020202020204" pitchFamily="34" charset="0"/>
              </a:rPr>
              <a:t>802.16e-2005 (Mobile Wireless MAN)</a:t>
            </a:r>
            <a:r>
              <a:rPr lang="nb-NO" altLang="ja-JP" dirty="0">
                <a:latin typeface="Arial" panose="020B0604020202020204" pitchFamily="34" charset="0"/>
                <a:cs typeface="Arial" panose="020B0604020202020204" pitchFamily="34" charset="0"/>
              </a:rPr>
              <a:t> – called Mobile WiMAX</a:t>
            </a:r>
          </a:p>
          <a:p>
            <a:pPr algn="just">
              <a:lnSpc>
                <a:spcPct val="90000"/>
              </a:lnSpc>
            </a:pPr>
            <a:r>
              <a:rPr lang="nb-NO" altLang="ja-JP" dirty="0">
                <a:latin typeface="Arial" panose="020B0604020202020204" pitchFamily="34" charset="0"/>
                <a:cs typeface="Arial" panose="020B0604020202020204" pitchFamily="34" charset="0"/>
              </a:rPr>
              <a:t>802. 16-2009-</a:t>
            </a:r>
            <a:r>
              <a:rPr lang="en-GB" dirty="0">
                <a:latin typeface="Arial" panose="020B0604020202020204" pitchFamily="34" charset="0"/>
                <a:cs typeface="Arial" panose="020B0604020202020204" pitchFamily="34" charset="0"/>
              </a:rPr>
              <a:t>Current. Air Interface for Fixed and Mobile Broadband Wireless Access </a:t>
            </a:r>
            <a:r>
              <a:rPr lang="en-GB" dirty="0" smtClean="0">
                <a:latin typeface="Arial" panose="020B0604020202020204" pitchFamily="34" charset="0"/>
                <a:cs typeface="Arial" panose="020B0604020202020204" pitchFamily="34" charset="0"/>
              </a:rPr>
              <a:t>System</a:t>
            </a:r>
            <a:endParaRPr lang="en-GB" dirty="0">
              <a:latin typeface="Arial" panose="020B0604020202020204" pitchFamily="34" charset="0"/>
              <a:cs typeface="Arial" panose="020B0604020202020204" pitchFamily="34" charset="0"/>
            </a:endParaRPr>
          </a:p>
          <a:p>
            <a:pPr algn="just">
              <a:lnSpc>
                <a:spcPct val="90000"/>
              </a:lnSpc>
            </a:pPr>
            <a:r>
              <a:rPr lang="en-GB" altLang="ja-JP" dirty="0">
                <a:latin typeface="Arial" panose="020B0604020202020204" pitchFamily="34" charset="0"/>
                <a:cs typeface="Arial" panose="020B0604020202020204" pitchFamily="34" charset="0"/>
              </a:rPr>
              <a:t>802.16m-in progress, </a:t>
            </a:r>
            <a:r>
              <a:rPr lang="en-GB" dirty="0">
                <a:latin typeface="Arial" panose="020B0604020202020204" pitchFamily="34" charset="0"/>
                <a:cs typeface="Arial" panose="020B0604020202020204" pitchFamily="34" charset="0"/>
              </a:rPr>
              <a:t>data rates of 100 Mbit/s mobile &amp; 1 </a:t>
            </a:r>
            <a:r>
              <a:rPr lang="en-GB" dirty="0" err="1">
                <a:latin typeface="Arial" panose="020B0604020202020204" pitchFamily="34" charset="0"/>
                <a:cs typeface="Arial" panose="020B0604020202020204" pitchFamily="34" charset="0"/>
              </a:rPr>
              <a:t>Gbit</a:t>
            </a:r>
            <a:r>
              <a:rPr lang="en-GB" dirty="0">
                <a:latin typeface="Arial" panose="020B0604020202020204" pitchFamily="34" charset="0"/>
                <a:cs typeface="Arial" panose="020B0604020202020204" pitchFamily="34" charset="0"/>
              </a:rPr>
              <a:t>/s fixed (4G)</a:t>
            </a:r>
            <a:endParaRPr lang="en-US" altLang="ja-JP"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737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802.16 Protocol Architecture</a:t>
            </a:r>
            <a:endParaRPr lang="en-GB" dirty="0"/>
          </a:p>
        </p:txBody>
      </p:sp>
      <p:sp>
        <p:nvSpPr>
          <p:cNvPr id="3" name="Content Placeholder 2"/>
          <p:cNvSpPr>
            <a:spLocks noGrp="1"/>
          </p:cNvSpPr>
          <p:nvPr>
            <p:ph idx="1"/>
          </p:nvPr>
        </p:nvSpPr>
        <p:spPr>
          <a:xfrm>
            <a:off x="683568" y="1196752"/>
            <a:ext cx="8208912" cy="1080120"/>
          </a:xfrm>
        </p:spPr>
        <p:txBody>
          <a:bodyPr>
            <a:normAutofit fontScale="77500" lnSpcReduction="20000"/>
          </a:bodyPr>
          <a:lstStyle/>
          <a:p>
            <a:r>
              <a:rPr lang="en-GB" dirty="0" smtClean="0"/>
              <a:t>MAC is connection oriented; IP is connectionless</a:t>
            </a:r>
          </a:p>
          <a:p>
            <a:r>
              <a:rPr lang="en-GB" dirty="0" smtClean="0"/>
              <a:t>Convergence </a:t>
            </a:r>
            <a:r>
              <a:rPr lang="en-GB" dirty="0" err="1" smtClean="0"/>
              <a:t>sublayer</a:t>
            </a:r>
            <a:r>
              <a:rPr lang="en-GB" dirty="0" smtClean="0"/>
              <a:t> maps between the two.</a:t>
            </a:r>
            <a:endParaRPr lang="en-GB" dirty="0"/>
          </a:p>
        </p:txBody>
      </p:sp>
      <p:pic>
        <p:nvPicPr>
          <p:cNvPr id="4" name="Picture 6"/>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8600" y="2420888"/>
            <a:ext cx="4578101" cy="3561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6"/>
          <p:cNvPicPr>
            <a:picLocks noChangeAspect="1" noChangeArrowheads="1"/>
          </p:cNvPicPr>
          <p:nvPr/>
        </p:nvPicPr>
        <p:blipFill>
          <a:blip r:embed="rId4" cstate="print">
            <a:clrChange>
              <a:clrFrom>
                <a:srgbClr val="FFFFFF"/>
              </a:clrFrom>
              <a:clrTo>
                <a:srgbClr val="FFFFFF">
                  <a:alpha val="0"/>
                </a:srgbClr>
              </a:clrTo>
            </a:clrChange>
          </a:blip>
          <a:srcRect t="15563"/>
          <a:stretch>
            <a:fillRect/>
          </a:stretch>
        </p:blipFill>
        <p:spPr bwMode="auto">
          <a:xfrm>
            <a:off x="4860032" y="2492896"/>
            <a:ext cx="4217808" cy="3489984"/>
          </a:xfrm>
          <a:prstGeom prst="rect">
            <a:avLst/>
          </a:prstGeom>
          <a:noFill/>
          <a:ln w="9525">
            <a:noFill/>
            <a:miter lim="800000"/>
            <a:headEnd/>
            <a:tailEnd/>
          </a:ln>
        </p:spPr>
      </p:pic>
    </p:spTree>
    <p:extLst>
      <p:ext uri="{BB962C8B-B14F-4D97-AF65-F5344CB8AC3E}">
        <p14:creationId xmlns:p14="http://schemas.microsoft.com/office/powerpoint/2010/main" val="39362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850106"/>
          </a:xfrm>
        </p:spPr>
        <p:txBody>
          <a:bodyPr>
            <a:normAutofit fontScale="90000"/>
          </a:bodyPr>
          <a:lstStyle/>
          <a:p>
            <a:r>
              <a:rPr lang="en-GB" dirty="0" smtClean="0"/>
              <a:t>Services supported by 802.16</a:t>
            </a:r>
            <a:endParaRPr lang="en-GB"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070" t="1832" r="1131"/>
          <a:stretch/>
        </p:blipFill>
        <p:spPr bwMode="auto">
          <a:xfrm>
            <a:off x="261864" y="948116"/>
            <a:ext cx="8784976" cy="5223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86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What is WiMAX?</a:t>
            </a:r>
            <a:endParaRPr lang="en-GB" dirty="0"/>
          </a:p>
        </p:txBody>
      </p:sp>
      <p:sp>
        <p:nvSpPr>
          <p:cNvPr id="3" name="Content Placeholder 2"/>
          <p:cNvSpPr>
            <a:spLocks noGrp="1"/>
          </p:cNvSpPr>
          <p:nvPr>
            <p:ph idx="1"/>
          </p:nvPr>
        </p:nvSpPr>
        <p:spPr>
          <a:xfrm>
            <a:off x="457200" y="1268760"/>
            <a:ext cx="8229600" cy="4857403"/>
          </a:xfrm>
        </p:spPr>
        <p:txBody>
          <a:bodyPr/>
          <a:lstStyle/>
          <a:p>
            <a:pPr algn="just">
              <a:lnSpc>
                <a:spcPct val="90000"/>
              </a:lnSpc>
            </a:pPr>
            <a:r>
              <a:rPr lang="en-US" altLang="ja-JP" b="1" u="sng" dirty="0" smtClean="0"/>
              <a:t>W</a:t>
            </a:r>
            <a:r>
              <a:rPr lang="en-US" altLang="ja-JP" dirty="0" smtClean="0"/>
              <a:t>orldwide </a:t>
            </a:r>
            <a:r>
              <a:rPr lang="en-US" altLang="ja-JP" b="1" u="sng" dirty="0" smtClean="0"/>
              <a:t>I</a:t>
            </a:r>
            <a:r>
              <a:rPr lang="en-US" altLang="ja-JP" dirty="0" smtClean="0"/>
              <a:t>nteroperability </a:t>
            </a:r>
            <a:r>
              <a:rPr lang="en-US" altLang="ja-JP" dirty="0"/>
              <a:t>for </a:t>
            </a:r>
            <a:r>
              <a:rPr lang="en-US" altLang="ja-JP" b="1" u="sng" dirty="0"/>
              <a:t>M</a:t>
            </a:r>
            <a:r>
              <a:rPr lang="en-US" altLang="ja-JP" dirty="0"/>
              <a:t>icrowave </a:t>
            </a:r>
            <a:r>
              <a:rPr lang="en-US" altLang="ja-JP" b="1" u="sng" dirty="0"/>
              <a:t>A</a:t>
            </a:r>
            <a:r>
              <a:rPr lang="en-US" altLang="ja-JP" b="1" dirty="0"/>
              <a:t>cc</a:t>
            </a:r>
            <a:r>
              <a:rPr lang="en-US" altLang="ja-JP" dirty="0"/>
              <a:t>ess </a:t>
            </a:r>
          </a:p>
          <a:p>
            <a:pPr algn="just">
              <a:lnSpc>
                <a:spcPct val="90000"/>
              </a:lnSpc>
            </a:pPr>
            <a:r>
              <a:rPr lang="en-GB" altLang="ja-JP" dirty="0" smtClean="0"/>
              <a:t>A </a:t>
            </a:r>
            <a:r>
              <a:rPr lang="en-GB" altLang="ja-JP" dirty="0"/>
              <a:t>"last mile" broadband wireless access (BWA) alternative to cable modem, Digital Subscriber Line (DSL) or T1/E1 service. </a:t>
            </a:r>
          </a:p>
          <a:p>
            <a:pPr algn="just">
              <a:lnSpc>
                <a:spcPct val="90000"/>
              </a:lnSpc>
            </a:pPr>
            <a:r>
              <a:rPr lang="en-US" altLang="ja-JP" dirty="0"/>
              <a:t>Wireless Metropolitan Area Network (WMAN)</a:t>
            </a:r>
          </a:p>
          <a:p>
            <a:pPr algn="just">
              <a:lnSpc>
                <a:spcPct val="90000"/>
              </a:lnSpc>
            </a:pPr>
            <a:r>
              <a:rPr lang="en-US" altLang="ja-JP" dirty="0"/>
              <a:t>Based on IEEE 802.16</a:t>
            </a:r>
          </a:p>
          <a:p>
            <a:endParaRPr lang="en-GB" dirty="0"/>
          </a:p>
        </p:txBody>
      </p:sp>
    </p:spTree>
    <p:extLst>
      <p:ext uri="{BB962C8B-B14F-4D97-AF65-F5344CB8AC3E}">
        <p14:creationId xmlns:p14="http://schemas.microsoft.com/office/powerpoint/2010/main" val="415321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a:t>
            </a:r>
            <a:r>
              <a:rPr lang="en-GB" dirty="0" err="1" smtClean="0"/>
              <a:t>WiMAX</a:t>
            </a:r>
            <a:endParaRPr lang="en-GB" dirty="0"/>
          </a:p>
        </p:txBody>
      </p:sp>
      <p:sp>
        <p:nvSpPr>
          <p:cNvPr id="3" name="Content Placeholder 2"/>
          <p:cNvSpPr>
            <a:spLocks noGrp="1"/>
          </p:cNvSpPr>
          <p:nvPr>
            <p:ph idx="1"/>
          </p:nvPr>
        </p:nvSpPr>
        <p:spPr>
          <a:xfrm>
            <a:off x="457200" y="1340768"/>
            <a:ext cx="8229600" cy="4785395"/>
          </a:xfrm>
        </p:spPr>
        <p:txBody>
          <a:bodyPr>
            <a:normAutofit fontScale="92500" lnSpcReduction="10000"/>
          </a:bodyPr>
          <a:lstStyle/>
          <a:p>
            <a:pPr algn="just"/>
            <a:r>
              <a:rPr lang="en-GB" altLang="ja-JP" dirty="0"/>
              <a:t>Providing portable mobile broadband connectivity across cities and countries through a variety of devices. </a:t>
            </a:r>
          </a:p>
          <a:p>
            <a:pPr algn="just"/>
            <a:r>
              <a:rPr lang="en-GB" altLang="ja-JP" dirty="0"/>
              <a:t>Providing a wireless alternative to cable and DSL for "last mile" broadband access. </a:t>
            </a:r>
          </a:p>
          <a:p>
            <a:pPr algn="just"/>
            <a:r>
              <a:rPr lang="en-GB" altLang="ja-JP" dirty="0"/>
              <a:t>Providing data, telecommunications (VoIP) and IPTV services. </a:t>
            </a:r>
          </a:p>
          <a:p>
            <a:pPr algn="just"/>
            <a:r>
              <a:rPr lang="en-GB" altLang="ja-JP" dirty="0"/>
              <a:t>Providing a source of Internet connectivity as part of a business continuity plan. </a:t>
            </a:r>
          </a:p>
          <a:p>
            <a:endParaRPr lang="en-GB" dirty="0"/>
          </a:p>
        </p:txBody>
      </p:sp>
    </p:spTree>
    <p:extLst>
      <p:ext uri="{BB962C8B-B14F-4D97-AF65-F5344CB8AC3E}">
        <p14:creationId xmlns:p14="http://schemas.microsoft.com/office/powerpoint/2010/main" val="4176899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584" y="82352"/>
            <a:ext cx="8229600" cy="1143000"/>
          </a:xfrm>
        </p:spPr>
        <p:txBody>
          <a:bodyPr/>
          <a:lstStyle/>
          <a:p>
            <a:r>
              <a:rPr lang="en-GB" dirty="0" smtClean="0"/>
              <a:t>Fixed and Mobile </a:t>
            </a:r>
            <a:r>
              <a:rPr lang="en-GB" dirty="0" err="1" smtClean="0"/>
              <a:t>WiMAX</a:t>
            </a:r>
            <a:endParaRPr lang="en-GB" dirty="0"/>
          </a:p>
        </p:txBody>
      </p:sp>
      <p:sp>
        <p:nvSpPr>
          <p:cNvPr id="3" name="Content Placeholder 2"/>
          <p:cNvSpPr>
            <a:spLocks noGrp="1"/>
          </p:cNvSpPr>
          <p:nvPr>
            <p:ph idx="1"/>
          </p:nvPr>
        </p:nvSpPr>
        <p:spPr>
          <a:xfrm>
            <a:off x="489365" y="1340768"/>
            <a:ext cx="8435280" cy="1972816"/>
          </a:xfrm>
        </p:spPr>
        <p:txBody>
          <a:bodyPr/>
          <a:lstStyle/>
          <a:p>
            <a:r>
              <a:rPr lang="en-US" altLang="ja-JP" dirty="0"/>
              <a:t>Fixed </a:t>
            </a:r>
            <a:r>
              <a:rPr lang="en-US" altLang="ja-JP" dirty="0" err="1"/>
              <a:t>WiMAX</a:t>
            </a:r>
            <a:r>
              <a:rPr lang="en-US" altLang="ja-JP" dirty="0"/>
              <a:t> is </a:t>
            </a:r>
            <a:r>
              <a:rPr lang="en-US" altLang="ja-JP" dirty="0" err="1"/>
              <a:t>optimised</a:t>
            </a:r>
            <a:r>
              <a:rPr lang="en-US" altLang="ja-JP" dirty="0"/>
              <a:t> for </a:t>
            </a:r>
            <a:r>
              <a:rPr lang="en-US" altLang="ja-JP" dirty="0" smtClean="0"/>
              <a:t>home / office </a:t>
            </a:r>
            <a:r>
              <a:rPr lang="en-US" altLang="ja-JP" dirty="0"/>
              <a:t>networks</a:t>
            </a:r>
          </a:p>
          <a:p>
            <a:r>
              <a:rPr lang="en-US" altLang="ja-JP" dirty="0"/>
              <a:t>Mobile </a:t>
            </a:r>
            <a:r>
              <a:rPr lang="en-US" altLang="ja-JP" dirty="0" err="1"/>
              <a:t>WiMAX</a:t>
            </a:r>
            <a:r>
              <a:rPr lang="en-US" altLang="ja-JP" dirty="0"/>
              <a:t> is </a:t>
            </a:r>
            <a:r>
              <a:rPr lang="en-US" altLang="ja-JP" dirty="0" err="1"/>
              <a:t>optimised</a:t>
            </a:r>
            <a:r>
              <a:rPr lang="en-US" altLang="ja-JP" dirty="0"/>
              <a:t> for mobiles</a:t>
            </a:r>
          </a:p>
        </p:txBody>
      </p:sp>
      <p:pic>
        <p:nvPicPr>
          <p:cNvPr id="4" name="Picture 11" descr="figure2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9365" y="3140968"/>
            <a:ext cx="8259099" cy="2861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503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389"/>
            <a:ext cx="8229600" cy="856331"/>
          </a:xfrm>
        </p:spPr>
        <p:txBody>
          <a:bodyPr/>
          <a:lstStyle/>
          <a:p>
            <a:r>
              <a:rPr lang="en-GB" dirty="0" smtClean="0"/>
              <a:t>Fixed </a:t>
            </a:r>
            <a:r>
              <a:rPr lang="en-GB" dirty="0" err="1" smtClean="0"/>
              <a:t>WiMAX</a:t>
            </a:r>
            <a:endParaRPr lang="en-GB" dirty="0"/>
          </a:p>
        </p:txBody>
      </p:sp>
      <p:sp>
        <p:nvSpPr>
          <p:cNvPr id="3" name="Content Placeholder 2"/>
          <p:cNvSpPr>
            <a:spLocks noGrp="1"/>
          </p:cNvSpPr>
          <p:nvPr>
            <p:ph idx="1"/>
          </p:nvPr>
        </p:nvSpPr>
        <p:spPr>
          <a:xfrm>
            <a:off x="135371" y="1318235"/>
            <a:ext cx="4978896" cy="4525963"/>
          </a:xfrm>
        </p:spPr>
        <p:txBody>
          <a:bodyPr>
            <a:normAutofit fontScale="85000" lnSpcReduction="10000"/>
          </a:bodyPr>
          <a:lstStyle/>
          <a:p>
            <a:pPr>
              <a:lnSpc>
                <a:spcPct val="90000"/>
              </a:lnSpc>
            </a:pPr>
            <a:r>
              <a:rPr lang="en-US" altLang="ja-JP" dirty="0"/>
              <a:t>T1/E1 substitute</a:t>
            </a:r>
          </a:p>
          <a:p>
            <a:pPr>
              <a:lnSpc>
                <a:spcPct val="90000"/>
              </a:lnSpc>
            </a:pPr>
            <a:r>
              <a:rPr lang="en-US" altLang="ja-JP" dirty="0"/>
              <a:t>1BS – thousands of users</a:t>
            </a:r>
          </a:p>
          <a:p>
            <a:pPr>
              <a:lnSpc>
                <a:spcPct val="90000"/>
              </a:lnSpc>
            </a:pPr>
            <a:r>
              <a:rPr lang="en-US" altLang="ja-JP" dirty="0"/>
              <a:t>&lt; 50km coverage</a:t>
            </a:r>
          </a:p>
          <a:p>
            <a:pPr>
              <a:lnSpc>
                <a:spcPct val="90000"/>
              </a:lnSpc>
            </a:pPr>
            <a:r>
              <a:rPr lang="en-US" altLang="ja-JP" dirty="0"/>
              <a:t>&lt; 75Mbps</a:t>
            </a:r>
          </a:p>
          <a:p>
            <a:pPr>
              <a:lnSpc>
                <a:spcPct val="90000"/>
              </a:lnSpc>
            </a:pPr>
            <a:r>
              <a:rPr lang="en-US" altLang="ja-JP" dirty="0"/>
              <a:t>Cannot have both simultaneously</a:t>
            </a:r>
          </a:p>
          <a:p>
            <a:pPr>
              <a:lnSpc>
                <a:spcPct val="90000"/>
              </a:lnSpc>
            </a:pPr>
            <a:r>
              <a:rPr lang="en-US" altLang="ja-JP" dirty="0"/>
              <a:t>LOS ~ full duplex 10Mbps at 10km</a:t>
            </a:r>
          </a:p>
          <a:p>
            <a:pPr>
              <a:lnSpc>
                <a:spcPct val="90000"/>
              </a:lnSpc>
            </a:pPr>
            <a:r>
              <a:rPr lang="en-US" altLang="ja-JP" dirty="0"/>
              <a:t>NLOS (urban) 10Mbps over 2km</a:t>
            </a:r>
          </a:p>
          <a:p>
            <a:pPr>
              <a:lnSpc>
                <a:spcPct val="90000"/>
              </a:lnSpc>
            </a:pPr>
            <a:r>
              <a:rPr lang="en-US" altLang="ja-JP" dirty="0"/>
              <a:t>Getting higher!!</a:t>
            </a:r>
          </a:p>
          <a:p>
            <a:endParaRPr lang="en-GB" dirty="0"/>
          </a:p>
        </p:txBody>
      </p:sp>
      <p:pic>
        <p:nvPicPr>
          <p:cNvPr id="4" name="Picture 26" descr="figure2"/>
          <p:cNvPicPr>
            <a:picLocks noChangeAspect="1" noChangeArrowheads="1"/>
          </p:cNvPicPr>
          <p:nvPr/>
        </p:nvPicPr>
        <p:blipFill>
          <a:blip r:embed="rId3" cstate="print">
            <a:extLst>
              <a:ext uri="{28A0092B-C50C-407E-A947-70E740481C1C}">
                <a14:useLocalDpi xmlns:a14="http://schemas.microsoft.com/office/drawing/2010/main" val="0"/>
              </a:ext>
            </a:extLst>
          </a:blip>
          <a:srcRect r="1785"/>
          <a:stretch>
            <a:fillRect/>
          </a:stretch>
        </p:blipFill>
        <p:spPr bwMode="auto">
          <a:xfrm>
            <a:off x="5148064" y="1330326"/>
            <a:ext cx="3786187"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1620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a:t>Fixed </a:t>
            </a:r>
            <a:r>
              <a:rPr lang="en-US" altLang="ja-JP" dirty="0" err="1"/>
              <a:t>WiMAX</a:t>
            </a:r>
            <a:r>
              <a:rPr lang="en-US" altLang="ja-JP" dirty="0"/>
              <a:t> Architecture</a:t>
            </a:r>
            <a:endParaRPr lang="en-GB" dirty="0"/>
          </a:p>
        </p:txBody>
      </p:sp>
      <p:sp>
        <p:nvSpPr>
          <p:cNvPr id="3" name="Content Placeholder 2"/>
          <p:cNvSpPr>
            <a:spLocks noGrp="1"/>
          </p:cNvSpPr>
          <p:nvPr>
            <p:ph idx="1"/>
          </p:nvPr>
        </p:nvSpPr>
        <p:spPr/>
        <p:txBody>
          <a:bodyPr/>
          <a:lstStyle/>
          <a:p>
            <a:endParaRPr lang="en-GB"/>
          </a:p>
        </p:txBody>
      </p:sp>
      <p:pic>
        <p:nvPicPr>
          <p:cNvPr id="4" name="Picture 4" descr="wimax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27584" y="1268760"/>
            <a:ext cx="7776864" cy="4824536"/>
          </a:xfrm>
          <a:prstGeom prst="rect">
            <a:avLst/>
          </a:prstGeom>
          <a:noFill/>
        </p:spPr>
      </p:pic>
    </p:spTree>
    <p:extLst>
      <p:ext uri="{BB962C8B-B14F-4D97-AF65-F5344CB8AC3E}">
        <p14:creationId xmlns:p14="http://schemas.microsoft.com/office/powerpoint/2010/main" val="2524970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Mobile </a:t>
            </a:r>
            <a:r>
              <a:rPr lang="en-GB" dirty="0" err="1" smtClean="0"/>
              <a:t>WiMAX</a:t>
            </a:r>
            <a:endParaRPr lang="en-GB" dirty="0"/>
          </a:p>
        </p:txBody>
      </p:sp>
      <p:sp>
        <p:nvSpPr>
          <p:cNvPr id="3" name="Content Placeholder 2"/>
          <p:cNvSpPr>
            <a:spLocks noGrp="1"/>
          </p:cNvSpPr>
          <p:nvPr>
            <p:ph idx="1"/>
          </p:nvPr>
        </p:nvSpPr>
        <p:spPr>
          <a:xfrm>
            <a:off x="0" y="1600200"/>
            <a:ext cx="4932040" cy="4525963"/>
          </a:xfrm>
        </p:spPr>
        <p:txBody>
          <a:bodyPr>
            <a:normAutofit fontScale="92500" lnSpcReduction="20000"/>
          </a:bodyPr>
          <a:lstStyle/>
          <a:p>
            <a:pPr>
              <a:lnSpc>
                <a:spcPct val="90000"/>
              </a:lnSpc>
            </a:pPr>
            <a:r>
              <a:rPr lang="en-US" altLang="ja-JP" dirty="0"/>
              <a:t>2-3km coverage (optimal)</a:t>
            </a:r>
          </a:p>
          <a:p>
            <a:pPr>
              <a:lnSpc>
                <a:spcPct val="90000"/>
              </a:lnSpc>
            </a:pPr>
            <a:r>
              <a:rPr lang="en-US" altLang="ja-JP" dirty="0"/>
              <a:t>High speed hand over</a:t>
            </a:r>
          </a:p>
          <a:p>
            <a:pPr>
              <a:lnSpc>
                <a:spcPct val="90000"/>
              </a:lnSpc>
              <a:buFont typeface="Wingdings" pitchFamily="2" charset="2"/>
              <a:buNone/>
            </a:pPr>
            <a:r>
              <a:rPr lang="en-US" altLang="ja-JP" dirty="0"/>
              <a:t>	(&lt; 50ms latencies)</a:t>
            </a:r>
          </a:p>
          <a:p>
            <a:pPr>
              <a:lnSpc>
                <a:spcPct val="90000"/>
              </a:lnSpc>
            </a:pPr>
            <a:r>
              <a:rPr lang="en-US" altLang="ja-JP" dirty="0"/>
              <a:t>Ensures performance at vehicular speeds greater than 120km/h</a:t>
            </a:r>
          </a:p>
          <a:p>
            <a:pPr>
              <a:lnSpc>
                <a:spcPct val="90000"/>
              </a:lnSpc>
            </a:pPr>
            <a:r>
              <a:rPr lang="en-US" altLang="ja-JP" dirty="0"/>
              <a:t>&lt; 30Mbps for downlink</a:t>
            </a:r>
          </a:p>
          <a:p>
            <a:pPr>
              <a:lnSpc>
                <a:spcPct val="90000"/>
              </a:lnSpc>
            </a:pPr>
            <a:r>
              <a:rPr lang="en-US" altLang="ja-JP" dirty="0"/>
              <a:t>&lt; 15Mbps for uplink</a:t>
            </a:r>
          </a:p>
          <a:p>
            <a:pPr>
              <a:lnSpc>
                <a:spcPct val="90000"/>
              </a:lnSpc>
            </a:pPr>
            <a:r>
              <a:rPr lang="en-US" altLang="ja-JP" dirty="0"/>
              <a:t>But getting better all the time</a:t>
            </a:r>
          </a:p>
          <a:p>
            <a:endParaRPr lang="en-GB" dirty="0"/>
          </a:p>
        </p:txBody>
      </p:sp>
      <p:pic>
        <p:nvPicPr>
          <p:cNvPr id="4" name="Picture 5" descr="figure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1696" y="1524000"/>
            <a:ext cx="41148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791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WiMAX</a:t>
            </a:r>
            <a:r>
              <a:rPr lang="en-GB" b="1" dirty="0"/>
              <a:t> as cellular alternative</a:t>
            </a:r>
            <a:endParaRPr lang="en-GB" dirty="0"/>
          </a:p>
        </p:txBody>
      </p:sp>
      <p:sp>
        <p:nvSpPr>
          <p:cNvPr id="3" name="Content Placeholder 2"/>
          <p:cNvSpPr>
            <a:spLocks noGrp="1"/>
          </p:cNvSpPr>
          <p:nvPr>
            <p:ph idx="1"/>
          </p:nvPr>
        </p:nvSpPr>
        <p:spPr/>
        <p:txBody>
          <a:bodyPr/>
          <a:lstStyle/>
          <a:p>
            <a:endParaRPr lang="en-GB"/>
          </a:p>
        </p:txBody>
      </p:sp>
      <p:pic>
        <p:nvPicPr>
          <p:cNvPr id="4" name="Picture 6" descr="figure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462088"/>
            <a:ext cx="8610600" cy="490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563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229600" cy="1656184"/>
          </a:xfrm>
        </p:spPr>
        <p:txBody>
          <a:bodyPr>
            <a:normAutofit fontScale="92500" lnSpcReduction="20000"/>
          </a:bodyPr>
          <a:lstStyle/>
          <a:p>
            <a:pPr marL="0" indent="0" algn="just">
              <a:buNone/>
            </a:pPr>
            <a:r>
              <a:rPr lang="en-GB" dirty="0" err="1"/>
              <a:t>WiMAX</a:t>
            </a:r>
            <a:r>
              <a:rPr lang="en-GB" dirty="0"/>
              <a:t> as a mobile voice and data network is potentially exponentially more efficient (profitable) than the legacy cellular infrastructure</a:t>
            </a:r>
          </a:p>
          <a:p>
            <a:endParaRPr lang="en-GB" dirty="0"/>
          </a:p>
        </p:txBody>
      </p:sp>
      <p:pic>
        <p:nvPicPr>
          <p:cNvPr id="4" name="Picture 4"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1927446"/>
            <a:ext cx="8064896" cy="416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153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WiMAX</a:t>
            </a:r>
            <a:r>
              <a:rPr lang="en-GB" dirty="0"/>
              <a:t> Antennas </a:t>
            </a:r>
          </a:p>
        </p:txBody>
      </p:sp>
      <p:pic>
        <p:nvPicPr>
          <p:cNvPr id="4" name="Picture 6"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372" y="1260451"/>
            <a:ext cx="7057256" cy="486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4402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Omni directional antenna</a:t>
            </a:r>
            <a:endParaRPr lang="en-GB" dirty="0"/>
          </a:p>
        </p:txBody>
      </p:sp>
      <p:sp>
        <p:nvSpPr>
          <p:cNvPr id="3" name="Content Placeholder 2"/>
          <p:cNvSpPr>
            <a:spLocks noGrp="1"/>
          </p:cNvSpPr>
          <p:nvPr>
            <p:ph idx="1"/>
          </p:nvPr>
        </p:nvSpPr>
        <p:spPr>
          <a:xfrm>
            <a:off x="179512" y="1600200"/>
            <a:ext cx="4330824" cy="4525963"/>
          </a:xfrm>
        </p:spPr>
        <p:txBody>
          <a:bodyPr>
            <a:normAutofit fontScale="70000" lnSpcReduction="20000"/>
          </a:bodyPr>
          <a:lstStyle/>
          <a:p>
            <a:pPr>
              <a:spcBef>
                <a:spcPct val="50000"/>
              </a:spcBef>
            </a:pPr>
            <a:r>
              <a:rPr lang="en-GB" dirty="0"/>
              <a:t>Omni directional antennas are used for point-to-multipoint configurations. </a:t>
            </a:r>
          </a:p>
          <a:p>
            <a:pPr>
              <a:spcBef>
                <a:spcPct val="50000"/>
              </a:spcBef>
            </a:pPr>
            <a:r>
              <a:rPr lang="en-GB" dirty="0" smtClean="0"/>
              <a:t>Its </a:t>
            </a:r>
            <a:r>
              <a:rPr lang="en-GB" dirty="0"/>
              <a:t>energy is greatly diffused in broad-casting 360 degrees </a:t>
            </a:r>
          </a:p>
          <a:p>
            <a:pPr>
              <a:spcBef>
                <a:spcPct val="50000"/>
              </a:spcBef>
            </a:pPr>
            <a:r>
              <a:rPr lang="en-GB" dirty="0"/>
              <a:t>This limits its range and ultimately signal strength </a:t>
            </a:r>
          </a:p>
          <a:p>
            <a:pPr>
              <a:spcBef>
                <a:spcPct val="50000"/>
              </a:spcBef>
            </a:pPr>
            <a:r>
              <a:rPr lang="en-GB" dirty="0" smtClean="0"/>
              <a:t>Good </a:t>
            </a:r>
            <a:r>
              <a:rPr lang="en-GB" dirty="0"/>
              <a:t>for situations where there are a lot of subscribers located very close to the base station </a:t>
            </a:r>
          </a:p>
          <a:p>
            <a:endParaRPr lang="en-GB" dirty="0"/>
          </a:p>
        </p:txBody>
      </p:sp>
      <p:pic>
        <p:nvPicPr>
          <p:cNvPr id="4" name="Picture 5" descr="figure3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413" t="2384" r="5081" b="2034"/>
          <a:stretch/>
        </p:blipFill>
        <p:spPr bwMode="auto">
          <a:xfrm>
            <a:off x="4506538" y="1417638"/>
            <a:ext cx="4419600" cy="424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552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815" y="47525"/>
            <a:ext cx="8229600" cy="1143000"/>
          </a:xfrm>
        </p:spPr>
        <p:txBody>
          <a:bodyPr/>
          <a:lstStyle/>
          <a:p>
            <a:r>
              <a:rPr lang="en-GB" b="1" dirty="0"/>
              <a:t>Sector antennas</a:t>
            </a:r>
            <a:endParaRPr lang="en-GB" dirty="0"/>
          </a:p>
        </p:txBody>
      </p:sp>
      <p:sp>
        <p:nvSpPr>
          <p:cNvPr id="3" name="Content Placeholder 2"/>
          <p:cNvSpPr>
            <a:spLocks noGrp="1"/>
          </p:cNvSpPr>
          <p:nvPr>
            <p:ph idx="1"/>
          </p:nvPr>
        </p:nvSpPr>
        <p:spPr>
          <a:xfrm>
            <a:off x="107504" y="1600200"/>
            <a:ext cx="4608512" cy="4525963"/>
          </a:xfrm>
        </p:spPr>
        <p:txBody>
          <a:bodyPr>
            <a:normAutofit fontScale="85000" lnSpcReduction="20000"/>
          </a:bodyPr>
          <a:lstStyle/>
          <a:p>
            <a:pPr>
              <a:spcBef>
                <a:spcPct val="50000"/>
              </a:spcBef>
            </a:pPr>
            <a:r>
              <a:rPr lang="en-GB" dirty="0"/>
              <a:t>focusing the beam in a more focused area </a:t>
            </a:r>
          </a:p>
          <a:p>
            <a:pPr>
              <a:spcBef>
                <a:spcPct val="50000"/>
              </a:spcBef>
            </a:pPr>
            <a:r>
              <a:rPr lang="en-GB" dirty="0"/>
              <a:t>offers greater range and throughput with less energy </a:t>
            </a:r>
          </a:p>
          <a:p>
            <a:pPr>
              <a:spcBef>
                <a:spcPct val="50000"/>
              </a:spcBef>
            </a:pPr>
            <a:r>
              <a:rPr lang="en-GB" dirty="0"/>
              <a:t>Many operators will use sector antennas to cover a 360-degree service area rather than use an </a:t>
            </a:r>
            <a:r>
              <a:rPr lang="en-GB" dirty="0" err="1"/>
              <a:t>omni</a:t>
            </a:r>
            <a:r>
              <a:rPr lang="en-GB" dirty="0"/>
              <a:t> directional antenna </a:t>
            </a:r>
          </a:p>
          <a:p>
            <a:endParaRPr lang="en-GB" dirty="0"/>
          </a:p>
        </p:txBody>
      </p:sp>
      <p:pic>
        <p:nvPicPr>
          <p:cNvPr id="4" name="Picture 5"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1295400"/>
            <a:ext cx="4357769" cy="472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767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Panel antennas</a:t>
            </a:r>
            <a:endParaRPr lang="en-GB" dirty="0"/>
          </a:p>
        </p:txBody>
      </p:sp>
      <p:sp>
        <p:nvSpPr>
          <p:cNvPr id="3" name="Content Placeholder 2"/>
          <p:cNvSpPr>
            <a:spLocks noGrp="1"/>
          </p:cNvSpPr>
          <p:nvPr>
            <p:ph idx="1"/>
          </p:nvPr>
        </p:nvSpPr>
        <p:spPr>
          <a:xfrm>
            <a:off x="457200" y="1600200"/>
            <a:ext cx="3970784" cy="4525963"/>
          </a:xfrm>
        </p:spPr>
        <p:txBody>
          <a:bodyPr/>
          <a:lstStyle/>
          <a:p>
            <a:pPr>
              <a:spcBef>
                <a:spcPct val="50000"/>
              </a:spcBef>
            </a:pPr>
            <a:r>
              <a:rPr lang="en-GB" dirty="0"/>
              <a:t>a flat panel of about one foot square </a:t>
            </a:r>
          </a:p>
          <a:p>
            <a:pPr>
              <a:spcBef>
                <a:spcPct val="50000"/>
              </a:spcBef>
            </a:pPr>
            <a:r>
              <a:rPr lang="en-GB" dirty="0"/>
              <a:t>often used for point-to-point applications</a:t>
            </a:r>
            <a:br>
              <a:rPr lang="en-GB" dirty="0"/>
            </a:br>
            <a:endParaRPr lang="en-GB" dirty="0"/>
          </a:p>
          <a:p>
            <a:endParaRPr lang="en-GB" dirty="0"/>
          </a:p>
        </p:txBody>
      </p:sp>
      <p:pic>
        <p:nvPicPr>
          <p:cNvPr id="4" name="Picture 5"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9992" y="1905000"/>
            <a:ext cx="4267200" cy="388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850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Frequency Plan</a:t>
            </a:r>
            <a:endParaRPr lang="en-GB" dirty="0"/>
          </a:p>
        </p:txBody>
      </p:sp>
      <p:sp>
        <p:nvSpPr>
          <p:cNvPr id="3" name="Content Placeholder 2"/>
          <p:cNvSpPr>
            <a:spLocks noGrp="1"/>
          </p:cNvSpPr>
          <p:nvPr>
            <p:ph idx="1"/>
          </p:nvPr>
        </p:nvSpPr>
        <p:spPr>
          <a:xfrm>
            <a:off x="251520" y="1600200"/>
            <a:ext cx="4330824" cy="4525963"/>
          </a:xfrm>
        </p:spPr>
        <p:txBody>
          <a:bodyPr/>
          <a:lstStyle/>
          <a:p>
            <a:pPr marL="0" indent="0">
              <a:buNone/>
            </a:pPr>
            <a:r>
              <a:rPr lang="en-GB" b="1" dirty="0"/>
              <a:t>By reusing frequencies at different base stations, a </a:t>
            </a:r>
            <a:r>
              <a:rPr lang="en-GB" b="1" dirty="0" err="1"/>
              <a:t>WiMAX</a:t>
            </a:r>
            <a:r>
              <a:rPr lang="en-GB" b="1" dirty="0"/>
              <a:t> operator can avoid interference from their own network</a:t>
            </a:r>
            <a:endParaRPr lang="en-GB" dirty="0"/>
          </a:p>
        </p:txBody>
      </p:sp>
      <p:pic>
        <p:nvPicPr>
          <p:cNvPr id="4" name="Picture 4" descr="figure3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8424" y="1600200"/>
            <a:ext cx="4786064"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1904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Modulation and coding Scheme</a:t>
            </a:r>
            <a:endParaRPr lang="en-GB" sz="3600" dirty="0"/>
          </a:p>
        </p:txBody>
      </p:sp>
      <p:sp>
        <p:nvSpPr>
          <p:cNvPr id="3" name="Content Placeholder 2"/>
          <p:cNvSpPr>
            <a:spLocks noGrp="1"/>
          </p:cNvSpPr>
          <p:nvPr>
            <p:ph idx="1"/>
          </p:nvPr>
        </p:nvSpPr>
        <p:spPr>
          <a:xfrm>
            <a:off x="395536" y="1412776"/>
            <a:ext cx="8424936" cy="2232248"/>
          </a:xfrm>
        </p:spPr>
        <p:txBody>
          <a:bodyPr>
            <a:normAutofit fontScale="55000" lnSpcReduction="20000"/>
          </a:bodyPr>
          <a:lstStyle/>
          <a:p>
            <a:pPr algn="just">
              <a:buNone/>
            </a:pPr>
            <a:r>
              <a:rPr lang="en-GB" dirty="0" err="1" smtClean="0"/>
              <a:t>WiMAX</a:t>
            </a:r>
            <a:r>
              <a:rPr lang="en-GB" dirty="0" smtClean="0"/>
              <a:t> supports a number of modulations and error control coding schemes.</a:t>
            </a:r>
          </a:p>
          <a:p>
            <a:pPr algn="just"/>
            <a:r>
              <a:rPr lang="en-GB" dirty="0" smtClean="0"/>
              <a:t>Three mandatory modulation schemes, namely: </a:t>
            </a:r>
          </a:p>
          <a:p>
            <a:pPr lvl="1" algn="just"/>
            <a:r>
              <a:rPr lang="en-GB" dirty="0" err="1" smtClean="0"/>
              <a:t>quadrature</a:t>
            </a:r>
            <a:r>
              <a:rPr lang="en-GB" dirty="0" smtClean="0"/>
              <a:t> phase-shift keying (QPSK), </a:t>
            </a:r>
          </a:p>
          <a:p>
            <a:pPr lvl="1" algn="just"/>
            <a:r>
              <a:rPr lang="en-GB" dirty="0" smtClean="0"/>
              <a:t>16-quadrature amplitude modulation (QAM), </a:t>
            </a:r>
          </a:p>
          <a:p>
            <a:pPr lvl="1" algn="just"/>
            <a:r>
              <a:rPr lang="en-GB" dirty="0" smtClean="0"/>
              <a:t>64-QAM </a:t>
            </a:r>
          </a:p>
          <a:p>
            <a:pPr algn="just"/>
            <a:r>
              <a:rPr lang="en-GB" dirty="0" smtClean="0"/>
              <a:t>All included in the PHY layer protocols of </a:t>
            </a:r>
            <a:r>
              <a:rPr lang="en-GB" dirty="0" err="1" smtClean="0"/>
              <a:t>WiMAX</a:t>
            </a:r>
            <a:r>
              <a:rPr lang="en-GB" dirty="0" smtClean="0"/>
              <a:t>, where  64-QAM provides the highest spectral efficiency among the three schemes. </a:t>
            </a:r>
            <a:endParaRPr lang="en-GB" dirty="0"/>
          </a:p>
        </p:txBody>
      </p:sp>
      <p:pic>
        <p:nvPicPr>
          <p:cNvPr id="1026" name="Picture 2"/>
          <p:cNvPicPr>
            <a:picLocks noChangeAspect="1" noChangeArrowheads="1"/>
          </p:cNvPicPr>
          <p:nvPr/>
        </p:nvPicPr>
        <p:blipFill>
          <a:blip r:embed="rId3" cstate="print"/>
          <a:srcRect t="3044"/>
          <a:stretch>
            <a:fillRect/>
          </a:stretch>
        </p:blipFill>
        <p:spPr bwMode="auto">
          <a:xfrm>
            <a:off x="323528" y="3645024"/>
            <a:ext cx="8568952" cy="243780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t>WiMAX</a:t>
            </a:r>
            <a:r>
              <a:rPr lang="en-GB" sz="3600" dirty="0" smtClean="0"/>
              <a:t> Security Concerns</a:t>
            </a:r>
            <a:endParaRPr lang="en-GB" sz="3600" dirty="0"/>
          </a:p>
        </p:txBody>
      </p:sp>
      <p:sp>
        <p:nvSpPr>
          <p:cNvPr id="3" name="Content Placeholder 2"/>
          <p:cNvSpPr>
            <a:spLocks noGrp="1"/>
          </p:cNvSpPr>
          <p:nvPr>
            <p:ph idx="1"/>
          </p:nvPr>
        </p:nvSpPr>
        <p:spPr>
          <a:xfrm>
            <a:off x="457200" y="1412776"/>
            <a:ext cx="8229600" cy="4713387"/>
          </a:xfrm>
        </p:spPr>
        <p:txBody>
          <a:bodyPr/>
          <a:lstStyle/>
          <a:p>
            <a:pPr algn="just"/>
            <a:r>
              <a:rPr lang="en-GB" dirty="0" smtClean="0"/>
              <a:t>Traffic confidentiality &amp; Integrity</a:t>
            </a:r>
          </a:p>
          <a:p>
            <a:pPr algn="just"/>
            <a:r>
              <a:rPr lang="en-GB" dirty="0" smtClean="0"/>
              <a:t>Air as a medium exposes the PHY and MAC layer</a:t>
            </a:r>
          </a:p>
          <a:p>
            <a:pPr algn="just"/>
            <a:r>
              <a:rPr lang="en-GB" dirty="0" smtClean="0"/>
              <a:t>Little constraint on the physical location of attack, this means attacker can move within the large range of </a:t>
            </a:r>
            <a:r>
              <a:rPr lang="en-GB" dirty="0" err="1" smtClean="0"/>
              <a:t>WiMAX</a:t>
            </a:r>
            <a:r>
              <a:rPr lang="en-GB" dirty="0" smtClean="0"/>
              <a:t>. This makes managing the message more difficult.</a:t>
            </a:r>
          </a:p>
          <a:p>
            <a:endParaRPr lang="en-GB" dirty="0"/>
          </a:p>
        </p:txBody>
      </p:sp>
    </p:spTree>
    <p:extLst>
      <p:ext uri="{BB962C8B-B14F-4D97-AF65-F5344CB8AC3E}">
        <p14:creationId xmlns:p14="http://schemas.microsoft.com/office/powerpoint/2010/main" val="2812685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WiMAX</a:t>
            </a:r>
            <a:r>
              <a:rPr lang="en-GB" dirty="0" smtClean="0"/>
              <a:t> Security Concerns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Jamming attack</a:t>
            </a:r>
          </a:p>
          <a:p>
            <a:r>
              <a:rPr lang="en-GB" dirty="0" smtClean="0"/>
              <a:t>Scrambling attack</a:t>
            </a:r>
          </a:p>
          <a:p>
            <a:r>
              <a:rPr lang="en-GB" dirty="0" smtClean="0"/>
              <a:t>Water Torture Attack</a:t>
            </a:r>
          </a:p>
          <a:p>
            <a:r>
              <a:rPr lang="en-GB" dirty="0" smtClean="0"/>
              <a:t>Forgery </a:t>
            </a:r>
          </a:p>
          <a:p>
            <a:r>
              <a:rPr lang="en-GB" dirty="0" smtClean="0"/>
              <a:t>Rogue Base Stations</a:t>
            </a:r>
          </a:p>
          <a:p>
            <a:r>
              <a:rPr lang="en-GB" dirty="0" err="1" smtClean="0"/>
              <a:t>DoS</a:t>
            </a:r>
            <a:r>
              <a:rPr lang="en-GB" dirty="0" smtClean="0"/>
              <a:t> Attacks</a:t>
            </a:r>
          </a:p>
          <a:p>
            <a:r>
              <a:rPr lang="en-GB" dirty="0" smtClean="0"/>
              <a:t>Man-in-the-Middle Attacks</a:t>
            </a:r>
          </a:p>
          <a:p>
            <a:r>
              <a:rPr lang="en-GB" dirty="0" smtClean="0"/>
              <a:t>Network manipulation with spoofed management frames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3600" dirty="0" smtClean="0"/>
              <a:t>PHY &amp; MAC critical threats</a:t>
            </a:r>
            <a:endParaRPr lang="en-GB" sz="3600" dirty="0"/>
          </a:p>
        </p:txBody>
      </p:sp>
      <p:sp>
        <p:nvSpPr>
          <p:cNvPr id="3" name="Content Placeholder 2"/>
          <p:cNvSpPr>
            <a:spLocks noGrp="1"/>
          </p:cNvSpPr>
          <p:nvPr>
            <p:ph idx="1"/>
          </p:nvPr>
        </p:nvSpPr>
        <p:spPr>
          <a:xfrm>
            <a:off x="457200" y="1412776"/>
            <a:ext cx="8229600" cy="4713387"/>
          </a:xfrm>
        </p:spPr>
        <p:txBody>
          <a:bodyPr/>
          <a:lstStyle/>
          <a:p>
            <a:r>
              <a:rPr lang="en-GB" dirty="0" smtClean="0"/>
              <a:t>Physical Layer</a:t>
            </a:r>
          </a:p>
          <a:p>
            <a:pPr lvl="1">
              <a:buFont typeface="Wingdings" pitchFamily="2" charset="2"/>
              <a:buChar char="§"/>
            </a:pPr>
            <a:r>
              <a:rPr lang="en-GB" dirty="0" smtClean="0"/>
              <a:t>Jamming</a:t>
            </a:r>
          </a:p>
          <a:p>
            <a:r>
              <a:rPr lang="en-GB" dirty="0" smtClean="0"/>
              <a:t>MAC Layer</a:t>
            </a:r>
          </a:p>
          <a:p>
            <a:pPr lvl="1">
              <a:buFont typeface="Wingdings" pitchFamily="2" charset="2"/>
              <a:buChar char="§"/>
            </a:pPr>
            <a:r>
              <a:rPr lang="en-GB" dirty="0" smtClean="0"/>
              <a:t>Eaves dropping of management messages</a:t>
            </a:r>
          </a:p>
          <a:p>
            <a:pPr lvl="1">
              <a:buFont typeface="Wingdings" pitchFamily="2" charset="2"/>
              <a:buChar char="§"/>
            </a:pPr>
            <a:r>
              <a:rPr lang="en-GB" dirty="0" smtClean="0"/>
              <a:t>Masquerading</a:t>
            </a:r>
          </a:p>
          <a:p>
            <a:pPr lvl="1">
              <a:buFont typeface="Wingdings" pitchFamily="2" charset="2"/>
              <a:buChar char="§"/>
            </a:pPr>
            <a:r>
              <a:rPr lang="en-GB" dirty="0" smtClean="0"/>
              <a:t>Management message modification</a:t>
            </a:r>
          </a:p>
          <a:p>
            <a:pPr lvl="1">
              <a:buFont typeface="Wingdings" pitchFamily="2" charset="2"/>
              <a:buChar char="§"/>
            </a:pPr>
            <a:r>
              <a:rPr lang="en-GB" dirty="0" smtClean="0"/>
              <a:t>DOS attack</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525785" y="294482"/>
            <a:ext cx="7826635" cy="5726806"/>
          </a:xfrm>
          <a:prstGeom prst="rect">
            <a:avLst/>
          </a:prstGeom>
        </p:spPr>
      </p:pic>
    </p:spTree>
    <p:extLst>
      <p:ext uri="{BB962C8B-B14F-4D97-AF65-F5344CB8AC3E}">
        <p14:creationId xmlns:p14="http://schemas.microsoft.com/office/powerpoint/2010/main" val="16979144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US" altLang="ja-JP" sz="2700" dirty="0" smtClean="0"/>
              <a:t/>
            </a:r>
            <a:br>
              <a:rPr lang="en-US" altLang="ja-JP" sz="2700" dirty="0" smtClean="0"/>
            </a:br>
            <a:r>
              <a:rPr lang="en-US" altLang="ja-JP" sz="2700" dirty="0"/>
              <a:t/>
            </a:r>
            <a:br>
              <a:rPr lang="en-US" altLang="ja-JP" sz="2700" dirty="0"/>
            </a:br>
            <a:r>
              <a:rPr lang="en-US" altLang="ja-JP" sz="2700" dirty="0" smtClean="0"/>
              <a:t/>
            </a:r>
            <a:br>
              <a:rPr lang="en-US" altLang="ja-JP" sz="2700" dirty="0" smtClean="0"/>
            </a:br>
            <a:r>
              <a:rPr lang="en-US" altLang="ja-JP" sz="4000" dirty="0" smtClean="0"/>
              <a:t>Comparison </a:t>
            </a:r>
            <a:r>
              <a:rPr lang="en-US" altLang="ja-JP" sz="4000" dirty="0"/>
              <a:t>of </a:t>
            </a:r>
            <a:r>
              <a:rPr lang="en-US" altLang="ja-JP" sz="4000" dirty="0" err="1"/>
              <a:t>WiMAX</a:t>
            </a:r>
            <a:r>
              <a:rPr lang="en-US" altLang="ja-JP" sz="4000" dirty="0"/>
              <a:t>, </a:t>
            </a:r>
            <a:r>
              <a:rPr lang="en-US" altLang="ja-JP" sz="4000" dirty="0" err="1"/>
              <a:t>WiFi</a:t>
            </a:r>
            <a:r>
              <a:rPr lang="en-US" altLang="ja-JP" sz="4000" dirty="0"/>
              <a:t> and 3G technology</a:t>
            </a:r>
            <a:br>
              <a:rPr lang="en-US" altLang="ja-JP" sz="4000" dirty="0"/>
            </a:br>
            <a:endParaRPr lang="en-GB" dirty="0"/>
          </a:p>
        </p:txBody>
      </p:sp>
      <p:sp>
        <p:nvSpPr>
          <p:cNvPr id="3" name="Content Placeholder 2"/>
          <p:cNvSpPr>
            <a:spLocks noGrp="1"/>
          </p:cNvSpPr>
          <p:nvPr>
            <p:ph idx="1"/>
          </p:nvPr>
        </p:nvSpPr>
        <p:spPr/>
        <p:txBody>
          <a:bodyPr/>
          <a:lstStyle/>
          <a:p>
            <a:endParaRPr lang="en-GB" dirty="0"/>
          </a:p>
        </p:txBody>
      </p:sp>
      <p:pic>
        <p:nvPicPr>
          <p:cNvPr id="4" name="Picture 4" descr="comparis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323528" y="1340768"/>
            <a:ext cx="8424936" cy="4755231"/>
          </a:xfrm>
          <a:prstGeom prst="rect">
            <a:avLst/>
          </a:prstGeom>
          <a:noFill/>
        </p:spPr>
      </p:pic>
    </p:spTree>
    <p:extLst>
      <p:ext uri="{BB962C8B-B14F-4D97-AF65-F5344CB8AC3E}">
        <p14:creationId xmlns:p14="http://schemas.microsoft.com/office/powerpoint/2010/main" val="4190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A. S. </a:t>
            </a:r>
            <a:r>
              <a:rPr lang="en-GB" dirty="0" err="1">
                <a:latin typeface="Times New Roman" pitchFamily="18" charset="0"/>
                <a:cs typeface="Times New Roman" pitchFamily="18" charset="0"/>
              </a:rPr>
              <a:t>Tanenbaum</a:t>
            </a:r>
            <a:r>
              <a:rPr lang="en-GB" dirty="0">
                <a:latin typeface="Times New Roman" pitchFamily="18" charset="0"/>
                <a:cs typeface="Times New Roman" pitchFamily="18" charset="0"/>
              </a:rPr>
              <a:t>, D. J. </a:t>
            </a:r>
            <a:r>
              <a:rPr lang="en-GB" dirty="0" err="1">
                <a:latin typeface="Times New Roman" pitchFamily="18" charset="0"/>
                <a:cs typeface="Times New Roman" pitchFamily="18" charset="0"/>
              </a:rPr>
              <a:t>Wetherall</a:t>
            </a:r>
            <a:r>
              <a:rPr lang="en-GB"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K. </a:t>
            </a:r>
            <a:r>
              <a:rPr lang="en-GB" dirty="0" err="1">
                <a:latin typeface="Times New Roman" pitchFamily="18" charset="0"/>
                <a:cs typeface="Times New Roman" pitchFamily="18" charset="0"/>
              </a:rPr>
              <a:t>Pahlavan</a:t>
            </a:r>
            <a:r>
              <a:rPr lang="en-GB" dirty="0">
                <a:latin typeface="Times New Roman" pitchFamily="18" charset="0"/>
                <a:cs typeface="Times New Roman" pitchFamily="18" charset="0"/>
              </a:rPr>
              <a:t>, P. Krishnamurthy, Networking Fundamental, wide, Local and Personal Area Communications, John Wiley &amp; Sons Ltd, 2009</a:t>
            </a:r>
            <a:r>
              <a:rPr lang="en-GB" dirty="0" smtClean="0">
                <a:latin typeface="Times New Roman" pitchFamily="18" charset="0"/>
                <a:cs typeface="Times New Roman" pitchFamily="18" charset="0"/>
              </a:rPr>
              <a:t>.</a:t>
            </a:r>
          </a:p>
          <a:p>
            <a:r>
              <a:rPr lang="en-US" altLang="ja-JP" dirty="0"/>
              <a:t>Frank </a:t>
            </a:r>
            <a:r>
              <a:rPr lang="en-US" altLang="ja-JP" dirty="0" err="1"/>
              <a:t>Ohrtman</a:t>
            </a:r>
            <a:r>
              <a:rPr lang="en-US" altLang="ja-JP" dirty="0"/>
              <a:t>: “</a:t>
            </a:r>
            <a:r>
              <a:rPr lang="en-US" altLang="ja-JP" dirty="0" err="1"/>
              <a:t>Wimax</a:t>
            </a:r>
            <a:r>
              <a:rPr lang="en-US" altLang="ja-JP" dirty="0"/>
              <a:t> overview”: </a:t>
            </a:r>
            <a:r>
              <a:rPr lang="en-US" altLang="ja-JP" dirty="0">
                <a:hlinkClick r:id="rId2"/>
              </a:rPr>
              <a:t>http://www.wimax.com/education/wimax/wimax_overview</a:t>
            </a:r>
            <a:endParaRPr lang="en-US" altLang="ja-JP" dirty="0"/>
          </a:p>
          <a:p>
            <a:r>
              <a:rPr lang="en-US" altLang="ja-JP" dirty="0"/>
              <a:t>“The 802.16 </a:t>
            </a:r>
            <a:r>
              <a:rPr lang="en-US" altLang="ja-JP" dirty="0" err="1"/>
              <a:t>WirelessMAN</a:t>
            </a:r>
            <a:r>
              <a:rPr lang="en-US" altLang="ja-JP" dirty="0"/>
              <a:t>™ MAC: It’s Done, but What Is It?” (2001-11-12)</a:t>
            </a:r>
          </a:p>
          <a:p>
            <a:pPr marL="349250" lvl="0" indent="-349250">
              <a:spcBef>
                <a:spcPts val="2000"/>
              </a:spcBef>
              <a:buClr>
                <a:schemeClr val="accent1">
                  <a:lumMod val="60000"/>
                  <a:lumOff val="40000"/>
                </a:schemeClr>
              </a:buClr>
              <a:buSzPct val="110000"/>
              <a:buFont typeface="Wingdings 2" pitchFamily="18" charset="2"/>
              <a:buChar char=""/>
            </a:pPr>
            <a:r>
              <a:rPr lang="en-GB" b="1" dirty="0" smtClean="0">
                <a:latin typeface="Times New Roman" pitchFamily="18" charset="0"/>
                <a:cs typeface="Times New Roman" pitchFamily="18" charset="0"/>
              </a:rPr>
              <a:t>C</a:t>
            </a:r>
            <a:r>
              <a:rPr lang="en-GB" b="1" dirty="0">
                <a:latin typeface="Times New Roman" pitchFamily="18" charset="0"/>
                <a:cs typeface="Times New Roman" pitchFamily="18" charset="0"/>
              </a:rPr>
              <a:t>. Campbell</a:t>
            </a:r>
            <a:r>
              <a:rPr lang="en-GB"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b="1" dirty="0">
                <a:latin typeface="Times New Roman" pitchFamily="18" charset="0"/>
                <a:cs typeface="Times New Roman" pitchFamily="18" charset="0"/>
              </a:rPr>
              <a:t>S. Khan</a:t>
            </a:r>
            <a:r>
              <a:rPr lang="en-GB" dirty="0">
                <a:latin typeface="Times New Roman" pitchFamily="18" charset="0"/>
                <a:cs typeface="Times New Roman" pitchFamily="18" charset="0"/>
              </a:rPr>
              <a:t>, A. K. </a:t>
            </a:r>
            <a:r>
              <a:rPr lang="en-GB" dirty="0" err="1">
                <a:latin typeface="Times New Roman" pitchFamily="18" charset="0"/>
                <a:cs typeface="Times New Roman" pitchFamily="18" charset="0"/>
              </a:rPr>
              <a:t>Pathan</a:t>
            </a:r>
            <a:r>
              <a:rPr lang="en-GB" dirty="0">
                <a:latin typeface="Times New Roman" pitchFamily="18" charset="0"/>
                <a:cs typeface="Times New Roman" pitchFamily="18" charset="0"/>
              </a:rPr>
              <a:t>, N. </a:t>
            </a:r>
            <a:r>
              <a:rPr lang="en-GB" dirty="0" err="1">
                <a:latin typeface="Times New Roman" pitchFamily="18" charset="0"/>
                <a:cs typeface="Times New Roman" pitchFamily="18" charset="0"/>
              </a:rPr>
              <a:t>Alrajeh</a:t>
            </a:r>
            <a:r>
              <a:rPr lang="en-GB" u="sng" dirty="0">
                <a:latin typeface="Times New Roman" pitchFamily="18" charset="0"/>
                <a:cs typeface="Times New Roman" pitchFamily="18" charset="0"/>
              </a:rPr>
              <a:t>,</a:t>
            </a:r>
            <a:r>
              <a:rPr lang="en-GB" dirty="0">
                <a:latin typeface="Times New Roman" pitchFamily="18" charset="0"/>
                <a:cs typeface="Times New Roman" pitchFamily="18" charset="0"/>
              </a:rPr>
              <a:t> , Wireless Sensor Networks: Current Status and Future Trends ,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u="sng"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US" dirty="0">
                <a:latin typeface="Times New Roman" pitchFamily="18" charset="0"/>
                <a:cs typeface="Times New Roman" pitchFamily="18" charset="0"/>
              </a:rPr>
              <a:t>, S. Khan, D. Singh, </a:t>
            </a:r>
            <a:r>
              <a:rPr lang="en-GB" dirty="0">
                <a:latin typeface="Times New Roman" pitchFamily="18" charset="0"/>
                <a:cs typeface="Times New Roman" pitchFamily="18" charset="0"/>
              </a:rPr>
              <a:t>K.K. Loo</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Multi-channel Multi-radio using 802.11 based Media Access for Sink Nodes in Wireless Sensor Networks,  </a:t>
            </a:r>
            <a:r>
              <a:rPr lang="en-GB" i="1" dirty="0">
                <a:latin typeface="Times New Roman" pitchFamily="18" charset="0"/>
                <a:cs typeface="Times New Roman" pitchFamily="18" charset="0"/>
              </a:rPr>
              <a:t>Sensors </a:t>
            </a:r>
            <a:r>
              <a:rPr lang="en-GB" b="1" dirty="0">
                <a:latin typeface="Times New Roman" pitchFamily="18" charset="0"/>
                <a:cs typeface="Times New Roman" pitchFamily="18" charset="0"/>
              </a:rPr>
              <a:t>2011</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pp.</a:t>
            </a:r>
            <a:r>
              <a:rPr lang="en-GB" dirty="0">
                <a:latin typeface="Times New Roman" pitchFamily="18" charset="0"/>
                <a:cs typeface="Times New Roman" pitchFamily="18" charset="0"/>
              </a:rPr>
              <a:t> 4917-4942 (SCI-E)</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GB" dirty="0">
                <a:latin typeface="Times New Roman" pitchFamily="18" charset="0"/>
                <a:cs typeface="Times New Roman" pitchFamily="18" charset="0"/>
              </a:rPr>
              <a:t>, K.K. Loo, H. A. </a:t>
            </a:r>
            <a:r>
              <a:rPr lang="en-GB" dirty="0" err="1">
                <a:latin typeface="Times New Roman" pitchFamily="18" charset="0"/>
                <a:cs typeface="Times New Roman" pitchFamily="18" charset="0"/>
              </a:rPr>
              <a:t>Kurdi</a:t>
            </a:r>
            <a:r>
              <a:rPr lang="en-GB" dirty="0">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lvl="0" indent="-349250">
              <a:spcBef>
                <a:spcPts val="2000"/>
              </a:spcBef>
              <a:buClr>
                <a:schemeClr val="accent1">
                  <a:lumMod val="60000"/>
                  <a:lumOff val="40000"/>
                </a:schemeClr>
              </a:buClr>
              <a:buSzPct val="110000"/>
              <a:buFont typeface="Wingdings 2" pitchFamily="18" charset="2"/>
              <a:buChar char=""/>
              <a:defRPr/>
            </a:pPr>
            <a:r>
              <a:rPr lang="en-US" b="1" dirty="0">
                <a:latin typeface="Times New Roman" pitchFamily="18" charset="0"/>
                <a:cs typeface="Times New Roman" pitchFamily="18" charset="0"/>
              </a:rPr>
              <a:t>C. E-A Campbell</a:t>
            </a:r>
            <a:r>
              <a:rPr lang="en-US" dirty="0">
                <a:latin typeface="Times New Roman" pitchFamily="18" charset="0"/>
                <a:cs typeface="Times New Roman" pitchFamily="18" charset="0"/>
              </a:rPr>
              <a:t>, I. A. Shah, K.K. Loo, Medium Access Control and Transport protocol for Wireless Sensor Networks: An overview, International Journal of Applied Research on Information Technology and Computing (IJARITAC),  2010, pp. 79-92.</a:t>
            </a:r>
          </a:p>
          <a:p>
            <a:pPr marL="349250" lvl="0" indent="-349250">
              <a:spcBef>
                <a:spcPts val="2000"/>
              </a:spcBef>
              <a:buClr>
                <a:schemeClr val="accent1">
                  <a:lumMod val="60000"/>
                  <a:lumOff val="40000"/>
                </a:schemeClr>
              </a:buClr>
              <a:buSzPct val="110000"/>
              <a:buFont typeface="Wingdings 2" pitchFamily="18" charset="2"/>
              <a:buChar char=""/>
              <a:defRPr/>
            </a:pPr>
            <a:r>
              <a:rPr lang="en-GB" b="1" cap="small" dirty="0">
                <a:latin typeface="Times New Roman" pitchFamily="18" charset="0"/>
                <a:cs typeface="Times New Roman" pitchFamily="18" charset="0"/>
              </a:rPr>
              <a:t>C. </a:t>
            </a:r>
            <a:r>
              <a:rPr lang="en-GB" b="1" dirty="0">
                <a:latin typeface="Times New Roman" pitchFamily="18" charset="0"/>
                <a:cs typeface="Times New Roman" pitchFamily="18" charset="0"/>
              </a:rPr>
              <a:t>E-A Campbell</a:t>
            </a:r>
            <a:r>
              <a:rPr lang="en-GB" dirty="0">
                <a:latin typeface="Times New Roman" pitchFamily="18" charset="0"/>
                <a:cs typeface="Times New Roman" pitchFamily="18" charset="0"/>
              </a:rPr>
              <a:t>, K.K. Loo, O. </a:t>
            </a:r>
            <a:r>
              <a:rPr lang="en-GB" dirty="0" err="1">
                <a:latin typeface="Times New Roman" pitchFamily="18" charset="0"/>
                <a:cs typeface="Times New Roman" pitchFamily="18" charset="0"/>
              </a:rPr>
              <a:t>Gemikonakli</a:t>
            </a:r>
            <a:r>
              <a:rPr lang="en-GB" dirty="0">
                <a:latin typeface="Times New Roman" pitchFamily="18" charset="0"/>
                <a:cs typeface="Times New Roman" pitchFamily="18" charset="0"/>
              </a:rPr>
              <a:t>,</a:t>
            </a:r>
            <a:r>
              <a:rPr lang="en-GB" baseline="30000" dirty="0">
                <a:latin typeface="Times New Roman" pitchFamily="18" charset="0"/>
                <a:cs typeface="Times New Roman" pitchFamily="18" charset="0"/>
              </a:rPr>
              <a:t> </a:t>
            </a:r>
            <a:r>
              <a:rPr lang="en-GB" dirty="0">
                <a:latin typeface="Times New Roman" pitchFamily="18" charset="0"/>
                <a:cs typeface="Times New Roman" pitchFamily="18" charset="0"/>
              </a:rPr>
              <a:t>D. Singh, Multi-channel Distributed Coordinated Function over Single Radio in Wireless Sensor Networks, </a:t>
            </a:r>
            <a:r>
              <a:rPr lang="en-GB" i="1" dirty="0">
                <a:latin typeface="Times New Roman" pitchFamily="18" charset="0"/>
                <a:cs typeface="Times New Roman" pitchFamily="18" charset="0"/>
              </a:rPr>
              <a:t>Sensors</a:t>
            </a:r>
            <a:r>
              <a:rPr lang="en-GB" dirty="0">
                <a:latin typeface="Times New Roman" pitchFamily="18" charset="0"/>
                <a:cs typeface="Times New Roman" pitchFamily="18" charset="0"/>
              </a:rPr>
              <a:t> </a:t>
            </a:r>
            <a:r>
              <a:rPr lang="en-GB" cap="small" dirty="0">
                <a:latin typeface="Times New Roman" pitchFamily="18" charset="0"/>
                <a:cs typeface="Times New Roman" pitchFamily="18" charset="0"/>
              </a:rPr>
              <a:t>2010, pp. 964-991 (SCI-E).</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2154</TotalTime>
  <Words>1645</Words>
  <Application>Microsoft Office PowerPoint</Application>
  <PresentationFormat>On-screen Show (4:3)</PresentationFormat>
  <Paragraphs>190</Paragraphs>
  <Slides>27</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ＭＳ Ｐゴシック</vt:lpstr>
      <vt:lpstr>新細明體</vt:lpstr>
      <vt:lpstr>Arial</vt:lpstr>
      <vt:lpstr>Calibri</vt:lpstr>
      <vt:lpstr>Lucida Sans Unicode</vt:lpstr>
      <vt:lpstr>Times New Roman</vt:lpstr>
      <vt:lpstr>Wingdings</vt:lpstr>
      <vt:lpstr>Wingdings 2</vt:lpstr>
      <vt:lpstr>Office Theme</vt:lpstr>
      <vt:lpstr>IEEE 802.16: WIMAX</vt:lpstr>
      <vt:lpstr>Learning outcome</vt:lpstr>
      <vt:lpstr>802.16 Standards Development</vt:lpstr>
      <vt:lpstr>IEEE 802.16 Standards</vt:lpstr>
      <vt:lpstr>802.16 Protocol Architecture</vt:lpstr>
      <vt:lpstr>Services supported by 802.16</vt:lpstr>
      <vt:lpstr>What is WiMAX?</vt:lpstr>
      <vt:lpstr>Purpose of WiMAX</vt:lpstr>
      <vt:lpstr>Fixed and Mobile WiMAX</vt:lpstr>
      <vt:lpstr>Fixed WiMAX</vt:lpstr>
      <vt:lpstr>Fixed WiMAX Architecture</vt:lpstr>
      <vt:lpstr>Mobile WiMAX</vt:lpstr>
      <vt:lpstr>WiMAX as cellular alternative</vt:lpstr>
      <vt:lpstr>PowerPoint Presentation</vt:lpstr>
      <vt:lpstr>WiMAX Antennas </vt:lpstr>
      <vt:lpstr>Omni directional antenna</vt:lpstr>
      <vt:lpstr>Sector antennas</vt:lpstr>
      <vt:lpstr>Panel antennas</vt:lpstr>
      <vt:lpstr>Frequency Plan</vt:lpstr>
      <vt:lpstr>Modulation and coding Scheme</vt:lpstr>
      <vt:lpstr>WiMAX Security Concerns</vt:lpstr>
      <vt:lpstr>WiMAX Security Concerns</vt:lpstr>
      <vt:lpstr>PHY &amp; MAC critical threats</vt:lpstr>
      <vt:lpstr>PowerPoint Presentation</vt:lpstr>
      <vt:lpstr>   Comparison of WiMAX, WiFi and 3G technology </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65</cp:revision>
  <dcterms:created xsi:type="dcterms:W3CDTF">2013-10-01T08:59:03Z</dcterms:created>
  <dcterms:modified xsi:type="dcterms:W3CDTF">2017-10-26T15:53:24Z</dcterms:modified>
</cp:coreProperties>
</file>