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3"/>
  </p:notesMasterIdLst>
  <p:sldIdLst>
    <p:sldId id="256" r:id="rId2"/>
    <p:sldId id="284" r:id="rId3"/>
    <p:sldId id="269" r:id="rId4"/>
    <p:sldId id="387" r:id="rId5"/>
    <p:sldId id="352" r:id="rId6"/>
    <p:sldId id="366" r:id="rId7"/>
    <p:sldId id="389" r:id="rId8"/>
    <p:sldId id="391" r:id="rId9"/>
    <p:sldId id="390" r:id="rId10"/>
    <p:sldId id="392" r:id="rId11"/>
    <p:sldId id="393" r:id="rId12"/>
    <p:sldId id="394" r:id="rId13"/>
    <p:sldId id="395" r:id="rId14"/>
    <p:sldId id="396" r:id="rId15"/>
    <p:sldId id="399" r:id="rId16"/>
    <p:sldId id="397" r:id="rId17"/>
    <p:sldId id="398" r:id="rId18"/>
    <p:sldId id="400" r:id="rId19"/>
    <p:sldId id="401" r:id="rId20"/>
    <p:sldId id="264" r:id="rId21"/>
    <p:sldId id="265" r:id="rId2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9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3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2954CD-890D-49CC-B04A-DB96DDEA33C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09E7A64-C4B3-42FB-815E-DF98C21AD893}">
      <dgm:prSet/>
      <dgm:spPr/>
      <dgm:t>
        <a:bodyPr/>
        <a:lstStyle/>
        <a:p>
          <a:r>
            <a:rPr lang="en-GB"/>
            <a:t>Purpose of today isn’t to tell you how to write!</a:t>
          </a:r>
          <a:endParaRPr lang="en-US"/>
        </a:p>
      </dgm:t>
    </dgm:pt>
    <dgm:pt modelId="{79187465-547B-4851-B1BC-07519061EEAA}" type="parTrans" cxnId="{E375D948-2925-4396-BBBF-30EC33545C3B}">
      <dgm:prSet/>
      <dgm:spPr/>
      <dgm:t>
        <a:bodyPr/>
        <a:lstStyle/>
        <a:p>
          <a:endParaRPr lang="en-US"/>
        </a:p>
      </dgm:t>
    </dgm:pt>
    <dgm:pt modelId="{10CFC2DB-D66F-41C5-8AC6-36811F7E455E}" type="sibTrans" cxnId="{E375D948-2925-4396-BBBF-30EC33545C3B}">
      <dgm:prSet/>
      <dgm:spPr/>
      <dgm:t>
        <a:bodyPr/>
        <a:lstStyle/>
        <a:p>
          <a:endParaRPr lang="en-US"/>
        </a:p>
      </dgm:t>
    </dgm:pt>
    <dgm:pt modelId="{0E467B06-4FCF-47F7-9B10-BC11412FB5D3}">
      <dgm:prSet/>
      <dgm:spPr/>
      <dgm:t>
        <a:bodyPr/>
        <a:lstStyle/>
        <a:p>
          <a:r>
            <a:rPr lang="en-GB"/>
            <a:t>Giving you things to think about, tips, and tools, to build your confidence</a:t>
          </a:r>
          <a:endParaRPr lang="en-US"/>
        </a:p>
      </dgm:t>
    </dgm:pt>
    <dgm:pt modelId="{51FC20CB-76DA-4408-9CA8-1C2E54DAF7E2}" type="parTrans" cxnId="{9FA15432-8CCD-4EA8-AA25-3951821A676B}">
      <dgm:prSet/>
      <dgm:spPr/>
      <dgm:t>
        <a:bodyPr/>
        <a:lstStyle/>
        <a:p>
          <a:endParaRPr lang="en-US"/>
        </a:p>
      </dgm:t>
    </dgm:pt>
    <dgm:pt modelId="{DA610987-D0D4-4F54-B6D9-2132C5C6DEDF}" type="sibTrans" cxnId="{9FA15432-8CCD-4EA8-AA25-3951821A676B}">
      <dgm:prSet/>
      <dgm:spPr/>
      <dgm:t>
        <a:bodyPr/>
        <a:lstStyle/>
        <a:p>
          <a:endParaRPr lang="en-US"/>
        </a:p>
      </dgm:t>
    </dgm:pt>
    <dgm:pt modelId="{6FA83FDF-B867-43C3-8782-2EB3D4DCF8BC}" type="pres">
      <dgm:prSet presAssocID="{8D2954CD-890D-49CC-B04A-DB96DDEA33CB}" presName="vert0" presStyleCnt="0">
        <dgm:presLayoutVars>
          <dgm:dir/>
          <dgm:animOne val="branch"/>
          <dgm:animLvl val="lvl"/>
        </dgm:presLayoutVars>
      </dgm:prSet>
      <dgm:spPr/>
    </dgm:pt>
    <dgm:pt modelId="{B66ACC7B-51C3-48BD-965F-05E2560B05C4}" type="pres">
      <dgm:prSet presAssocID="{B09E7A64-C4B3-42FB-815E-DF98C21AD893}" presName="thickLine" presStyleLbl="alignNode1" presStyleIdx="0" presStyleCnt="2"/>
      <dgm:spPr/>
    </dgm:pt>
    <dgm:pt modelId="{62B7307A-1148-4F14-ACEE-B44B2135CD01}" type="pres">
      <dgm:prSet presAssocID="{B09E7A64-C4B3-42FB-815E-DF98C21AD893}" presName="horz1" presStyleCnt="0"/>
      <dgm:spPr/>
    </dgm:pt>
    <dgm:pt modelId="{AE5EEF3C-6415-42F7-B73A-894A8D3DEE63}" type="pres">
      <dgm:prSet presAssocID="{B09E7A64-C4B3-42FB-815E-DF98C21AD893}" presName="tx1" presStyleLbl="revTx" presStyleIdx="0" presStyleCnt="2"/>
      <dgm:spPr/>
    </dgm:pt>
    <dgm:pt modelId="{54203069-33F5-4875-BA28-ADF29C9BD53D}" type="pres">
      <dgm:prSet presAssocID="{B09E7A64-C4B3-42FB-815E-DF98C21AD893}" presName="vert1" presStyleCnt="0"/>
      <dgm:spPr/>
    </dgm:pt>
    <dgm:pt modelId="{A9187086-8691-4871-80D9-D08C42D4C513}" type="pres">
      <dgm:prSet presAssocID="{0E467B06-4FCF-47F7-9B10-BC11412FB5D3}" presName="thickLine" presStyleLbl="alignNode1" presStyleIdx="1" presStyleCnt="2"/>
      <dgm:spPr/>
    </dgm:pt>
    <dgm:pt modelId="{EE2275FE-FF9C-4859-8F98-F0B0B6E93583}" type="pres">
      <dgm:prSet presAssocID="{0E467B06-4FCF-47F7-9B10-BC11412FB5D3}" presName="horz1" presStyleCnt="0"/>
      <dgm:spPr/>
    </dgm:pt>
    <dgm:pt modelId="{6E1BF86D-0108-4CC0-AE0F-4747E2EC87F0}" type="pres">
      <dgm:prSet presAssocID="{0E467B06-4FCF-47F7-9B10-BC11412FB5D3}" presName="tx1" presStyleLbl="revTx" presStyleIdx="1" presStyleCnt="2"/>
      <dgm:spPr/>
    </dgm:pt>
    <dgm:pt modelId="{46AFC83E-767E-4A52-9429-414FCD6D0336}" type="pres">
      <dgm:prSet presAssocID="{0E467B06-4FCF-47F7-9B10-BC11412FB5D3}" presName="vert1" presStyleCnt="0"/>
      <dgm:spPr/>
    </dgm:pt>
  </dgm:ptLst>
  <dgm:cxnLst>
    <dgm:cxn modelId="{CC547420-FD4D-4F8D-890C-C1714D5965D4}" type="presOf" srcId="{8D2954CD-890D-49CC-B04A-DB96DDEA33CB}" destId="{6FA83FDF-B867-43C3-8782-2EB3D4DCF8BC}" srcOrd="0" destOrd="0" presId="urn:microsoft.com/office/officeart/2008/layout/LinedList"/>
    <dgm:cxn modelId="{9FA15432-8CCD-4EA8-AA25-3951821A676B}" srcId="{8D2954CD-890D-49CC-B04A-DB96DDEA33CB}" destId="{0E467B06-4FCF-47F7-9B10-BC11412FB5D3}" srcOrd="1" destOrd="0" parTransId="{51FC20CB-76DA-4408-9CA8-1C2E54DAF7E2}" sibTransId="{DA610987-D0D4-4F54-B6D9-2132C5C6DEDF}"/>
    <dgm:cxn modelId="{E375D948-2925-4396-BBBF-30EC33545C3B}" srcId="{8D2954CD-890D-49CC-B04A-DB96DDEA33CB}" destId="{B09E7A64-C4B3-42FB-815E-DF98C21AD893}" srcOrd="0" destOrd="0" parTransId="{79187465-547B-4851-B1BC-07519061EEAA}" sibTransId="{10CFC2DB-D66F-41C5-8AC6-36811F7E455E}"/>
    <dgm:cxn modelId="{63EB266E-7728-4A4E-9C8A-BFCE58045623}" type="presOf" srcId="{0E467B06-4FCF-47F7-9B10-BC11412FB5D3}" destId="{6E1BF86D-0108-4CC0-AE0F-4747E2EC87F0}" srcOrd="0" destOrd="0" presId="urn:microsoft.com/office/officeart/2008/layout/LinedList"/>
    <dgm:cxn modelId="{6C6A4894-35DA-4CBA-8790-F583B0B7A6A5}" type="presOf" srcId="{B09E7A64-C4B3-42FB-815E-DF98C21AD893}" destId="{AE5EEF3C-6415-42F7-B73A-894A8D3DEE63}" srcOrd="0" destOrd="0" presId="urn:microsoft.com/office/officeart/2008/layout/LinedList"/>
    <dgm:cxn modelId="{E4158272-BD12-429F-AE14-24F37D860903}" type="presParOf" srcId="{6FA83FDF-B867-43C3-8782-2EB3D4DCF8BC}" destId="{B66ACC7B-51C3-48BD-965F-05E2560B05C4}" srcOrd="0" destOrd="0" presId="urn:microsoft.com/office/officeart/2008/layout/LinedList"/>
    <dgm:cxn modelId="{3690292D-2EC0-4DCD-8AB3-2CE3946B4779}" type="presParOf" srcId="{6FA83FDF-B867-43C3-8782-2EB3D4DCF8BC}" destId="{62B7307A-1148-4F14-ACEE-B44B2135CD01}" srcOrd="1" destOrd="0" presId="urn:microsoft.com/office/officeart/2008/layout/LinedList"/>
    <dgm:cxn modelId="{BB8DFEA2-D6D8-49AF-ACB6-586F18033C8A}" type="presParOf" srcId="{62B7307A-1148-4F14-ACEE-B44B2135CD01}" destId="{AE5EEF3C-6415-42F7-B73A-894A8D3DEE63}" srcOrd="0" destOrd="0" presId="urn:microsoft.com/office/officeart/2008/layout/LinedList"/>
    <dgm:cxn modelId="{F77C1619-216B-4C55-8B91-8CBB33115BE1}" type="presParOf" srcId="{62B7307A-1148-4F14-ACEE-B44B2135CD01}" destId="{54203069-33F5-4875-BA28-ADF29C9BD53D}" srcOrd="1" destOrd="0" presId="urn:microsoft.com/office/officeart/2008/layout/LinedList"/>
    <dgm:cxn modelId="{B76A26EA-DD48-4FE3-B17D-4F1501683C9F}" type="presParOf" srcId="{6FA83FDF-B867-43C3-8782-2EB3D4DCF8BC}" destId="{A9187086-8691-4871-80D9-D08C42D4C513}" srcOrd="2" destOrd="0" presId="urn:microsoft.com/office/officeart/2008/layout/LinedList"/>
    <dgm:cxn modelId="{17B9FD26-50C3-4CA9-9E14-17E0427DE1D4}" type="presParOf" srcId="{6FA83FDF-B867-43C3-8782-2EB3D4DCF8BC}" destId="{EE2275FE-FF9C-4859-8F98-F0B0B6E93583}" srcOrd="3" destOrd="0" presId="urn:microsoft.com/office/officeart/2008/layout/LinedList"/>
    <dgm:cxn modelId="{F9279482-55AB-45E8-A73A-6E349CE3CA15}" type="presParOf" srcId="{EE2275FE-FF9C-4859-8F98-F0B0B6E93583}" destId="{6E1BF86D-0108-4CC0-AE0F-4747E2EC87F0}" srcOrd="0" destOrd="0" presId="urn:microsoft.com/office/officeart/2008/layout/LinedList"/>
    <dgm:cxn modelId="{1E46B640-3CEE-4855-B749-35D83D817C3D}" type="presParOf" srcId="{EE2275FE-FF9C-4859-8F98-F0B0B6E93583}" destId="{46AFC83E-767E-4A52-9429-414FCD6D033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ACC7B-51C3-48BD-965F-05E2560B05C4}">
      <dsp:nvSpPr>
        <dsp:cNvPr id="0" name=""/>
        <dsp:cNvSpPr/>
      </dsp:nvSpPr>
      <dsp:spPr>
        <a:xfrm>
          <a:off x="0" y="0"/>
          <a:ext cx="54735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EEF3C-6415-42F7-B73A-894A8D3DEE63}">
      <dsp:nvSpPr>
        <dsp:cNvPr id="0" name=""/>
        <dsp:cNvSpPr/>
      </dsp:nvSpPr>
      <dsp:spPr>
        <a:xfrm>
          <a:off x="0" y="0"/>
          <a:ext cx="5473546" cy="2489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Purpose of today isn’t to tell you how to write!</a:t>
          </a:r>
          <a:endParaRPr lang="en-US" sz="3900" kern="1200"/>
        </a:p>
      </dsp:txBody>
      <dsp:txXfrm>
        <a:off x="0" y="0"/>
        <a:ext cx="5473546" cy="2489028"/>
      </dsp:txXfrm>
    </dsp:sp>
    <dsp:sp modelId="{A9187086-8691-4871-80D9-D08C42D4C513}">
      <dsp:nvSpPr>
        <dsp:cNvPr id="0" name=""/>
        <dsp:cNvSpPr/>
      </dsp:nvSpPr>
      <dsp:spPr>
        <a:xfrm>
          <a:off x="0" y="2489028"/>
          <a:ext cx="5473546" cy="0"/>
        </a:xfrm>
        <a:prstGeom prst="line">
          <a:avLst/>
        </a:prstGeom>
        <a:solidFill>
          <a:schemeClr val="accent2">
            <a:hueOff val="10288398"/>
            <a:satOff val="-6286"/>
            <a:lumOff val="-34702"/>
            <a:alphaOff val="0"/>
          </a:schemeClr>
        </a:solidFill>
        <a:ln w="12700" cap="flat" cmpd="sng" algn="ctr">
          <a:solidFill>
            <a:schemeClr val="accent2">
              <a:hueOff val="10288398"/>
              <a:satOff val="-6286"/>
              <a:lumOff val="-347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BF86D-0108-4CC0-AE0F-4747E2EC87F0}">
      <dsp:nvSpPr>
        <dsp:cNvPr id="0" name=""/>
        <dsp:cNvSpPr/>
      </dsp:nvSpPr>
      <dsp:spPr>
        <a:xfrm>
          <a:off x="0" y="2489028"/>
          <a:ext cx="5473546" cy="2489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Giving you things to think about, tips, and tools, to build your confidence</a:t>
          </a:r>
          <a:endParaRPr lang="en-US" sz="3900" kern="1200"/>
        </a:p>
      </dsp:txBody>
      <dsp:txXfrm>
        <a:off x="0" y="2489028"/>
        <a:ext cx="5473546" cy="24890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F33FCB1-E239-4912-44E9-445BB7B809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99EBEA-9954-C17E-4846-49C0EA990417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1AD7006-5BFA-4242-8AA4-D5634EFB7A09}" type="datetimeFigureOut">
              <a:rPr lang="en-GB"/>
              <a:pPr>
                <a:defRPr/>
              </a:pPr>
              <a:t>08/12/2024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AB5A200-DA39-AF91-10D7-B559E6CE2F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E3A5962-1B74-8355-4A1B-C59A54CA94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3776A-83C4-B8F0-3A26-92A18A5BDE3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AF2F71-8592-C417-F1E9-B1DE4EAD2D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5A24961-AB59-43DD-A8E7-A7B97D002D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25969-1E8B-AD6B-231C-969B82C57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A1311-AC0F-4815-8027-0BD2BD86F9E0}" type="datetime1">
              <a:rPr lang="en-US"/>
              <a:pPr>
                <a:defRPr/>
              </a:pPr>
              <a:t>12/8/2024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D5913D-34CA-F381-204D-EFA0F439D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F4C9B-81AB-E5EF-437C-7512A3597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F1FFD-679C-4E95-8532-92D02EA56E2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05788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0C5E-C089-4F5C-A4A6-8266C74B4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4B84B-C8DC-4753-BCF9-A1ADFE7F03B7}" type="datetime1">
              <a:rPr lang="en-US"/>
              <a:pPr>
                <a:defRPr/>
              </a:pPr>
              <a:t>12/8/2024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8FF67-C213-9D08-1ABF-295EBBE8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71A07-C320-0464-A7EB-FF25C70B1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24B3A-0792-42D0-98F1-F1D9C4DF58CC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05573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1CF08-05A3-D5E3-4393-712A36718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25E3E-EED6-421D-85F5-D1C33088868C}" type="datetime1">
              <a:rPr lang="en-US"/>
              <a:pPr>
                <a:defRPr/>
              </a:pPr>
              <a:t>12/8/2024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AB88C-4917-F947-999F-3B7F1957F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8D535-CF1F-6A33-4411-623E46419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9849F-B23B-424F-A250-012D85BBA622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79583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DEB2848-BF60-3E44-97FC-04B1F5537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25DD0-0050-4CAB-9596-71F122DB9FF1}" type="datetime1">
              <a:rPr lang="en-US"/>
              <a:pPr>
                <a:defRPr/>
              </a:pPr>
              <a:t>12/8/2024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EB5FA13-64A9-4A85-EF59-7A1A7CE95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227A917-052E-AC51-48CC-6C812DF48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62520-D391-4EFD-B555-6282D1EF85A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01722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15288E5-A9E8-E912-4A3B-F5DA118A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8C4A4-A948-4C4C-B863-165E525341BC}" type="datetime1">
              <a:rPr lang="en-US"/>
              <a:pPr>
                <a:defRPr/>
              </a:pPr>
              <a:t>12/8/2024</a:t>
            </a:fld>
            <a:endParaRPr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06FF3BB-DEF5-F697-9E52-48E7AED32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65F42B1-58F7-CC8E-E32E-7BAE0BFA0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BDDD2-FD65-437E-BFC9-988958314C20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39385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5F1CB2D-4AF0-88F9-EAB7-964C7F24E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67FED-97A1-4F60-8550-7427B8484182}" type="datetime1">
              <a:rPr lang="en-US"/>
              <a:pPr>
                <a:defRPr/>
              </a:pPr>
              <a:t>12/8/2024</a:t>
            </a:fld>
            <a:endParaRPr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926677F-46EB-B071-46C5-B587FC34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9B74F8C-7FC3-D932-2DF5-03116799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4C975-CD7A-4B18-AE41-F37F5E334B34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8175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5D5C1F6-0F96-ACA9-23C9-180942493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1661D-4648-4C38-81A3-5714E2EC05CF}" type="datetime1">
              <a:rPr lang="en-US"/>
              <a:pPr>
                <a:defRPr/>
              </a:pPr>
              <a:t>12/8/2024</a:t>
            </a:fld>
            <a:endParaRPr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70B8585-4D49-85F7-793F-02341990E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8FB319E-0650-874B-E5DE-F55121C87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D9F9B-72DE-4B50-906D-66B21EDC5C0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0194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36FC226-100E-BC2E-3684-6B05B8096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F96CA-A3CC-4DAC-B01B-3F4C251B8351}" type="datetime1">
              <a:rPr lang="en-US"/>
              <a:pPr>
                <a:defRPr/>
              </a:pPr>
              <a:t>12/8/2024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984C1D4-2371-9A85-8CE5-445D087A9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362B8B9-DEDA-8EC6-0968-7BA708C0F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0E355-53DA-46B1-A886-0470CC7F9C3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5914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526C5F3-EA87-B1FA-4076-B1462DB27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03223-E7D3-458F-8BC5-960A3F5C6840}" type="datetime1">
              <a:rPr lang="en-US"/>
              <a:pPr>
                <a:defRPr/>
              </a:pPr>
              <a:t>12/8/2024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5D257BE-D07C-C146-12D7-A235D7846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7D9494A-964C-2824-3614-17249AFB7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742BB-A3A3-4B05-826D-CF530068E021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3871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1ED0B-EF3D-5002-E3FB-379EA5279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BE6AF-B6B3-493E-9186-FFEA4C1AAA41}" type="datetime1">
              <a:rPr lang="en-US"/>
              <a:pPr>
                <a:defRPr/>
              </a:pPr>
              <a:t>12/8/2024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FE180-2CE7-A4C6-2E1C-D1242F861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3B508-94B3-4083-DE64-BC4EC19CC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1390E-ABC3-4548-A5CC-09E0034D05A9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67908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5FB8C-F9CC-B1A6-77DD-42F16A91E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2DD75-6CC8-4E67-A7D5-701141050925}" type="datetime1">
              <a:rPr lang="en-US"/>
              <a:pPr>
                <a:defRPr/>
              </a:pPr>
              <a:t>12/8/2024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A18DD-05AB-7D14-D682-28AD872CE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B1A1C-0E6A-536E-8F3D-097BAAE03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7ED88-207E-4C7E-BAC4-78089CABC873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89260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C0D397C-D804-8961-694D-5C3CAEEF7B3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Freeform: Shape 7" descr="&quot;&quot;">
            <a:extLst>
              <a:ext uri="{FF2B5EF4-FFF2-40B4-BE49-F238E27FC236}">
                <a16:creationId xmlns:a16="http://schemas.microsoft.com/office/drawing/2014/main" id="{9ABE63F2-368F-0C43-5331-BE519D70D727}"/>
              </a:ext>
            </a:extLst>
          </p:cNvPr>
          <p:cNvSpPr/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1">
            <a:extLst>
              <a:ext uri="{FF2B5EF4-FFF2-40B4-BE49-F238E27FC236}">
                <a16:creationId xmlns:a16="http://schemas.microsoft.com/office/drawing/2014/main" id="{068B05B5-C130-A65A-1D81-898DE862B0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557213"/>
            <a:ext cx="10972800" cy="132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23FA09A9-8162-8CD9-9998-FB9676AECC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106613"/>
            <a:ext cx="10972800" cy="403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73E156-41B3-C17C-9B9D-F449519A19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1D507857-69F9-4CF6-AF00-2EC180E2F656}" type="datetime1">
              <a:rPr lang="en-US"/>
              <a:pPr>
                <a:defRPr/>
              </a:pPr>
              <a:t>12/8/2024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4155D-2D8B-EB64-2622-989680B1D8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FAC89D-A8F7-74EF-6056-547359CEB9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EE8C99A6-9A6F-4A4F-B5EB-85CF9D51753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9pPr>
    </p:titleStyle>
    <p:bodyStyle>
      <a:lvl1pPr algn="l" rtl="0" eaLnBrk="0" fontAlgn="base" hangingPunct="0">
        <a:lnSpc>
          <a:spcPct val="110000"/>
        </a:lnSpc>
        <a:spcBef>
          <a:spcPts val="10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notepad-pen-paper-writing-business-926046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COguOx_wu0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 descr="&quot;&quot;">
            <a:extLst>
              <a:ext uri="{FF2B5EF4-FFF2-40B4-BE49-F238E27FC236}">
                <a16:creationId xmlns:a16="http://schemas.microsoft.com/office/drawing/2014/main" id="{4CA93A1A-AC0B-ED28-6E8A-569C282646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0" name="Rectangle 1039" descr="&quot;&quot;">
            <a:extLst>
              <a:ext uri="{FF2B5EF4-FFF2-40B4-BE49-F238E27FC236}">
                <a16:creationId xmlns:a16="http://schemas.microsoft.com/office/drawing/2014/main" id="{C24AA267-4066-4EF7-2F9A-C48E90F4C1A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A7435-9C69-A574-8094-79D9BB22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363"/>
            <a:ext cx="5597525" cy="2820987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800" dirty="0"/>
              <a:t>HPFY3001: Academic Skills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Critical Thinking</a:t>
            </a:r>
          </a:p>
        </p:txBody>
      </p:sp>
      <p:sp>
        <p:nvSpPr>
          <p:cNvPr id="3077" name="Subtitle 2">
            <a:extLst>
              <a:ext uri="{FF2B5EF4-FFF2-40B4-BE49-F238E27FC236}">
                <a16:creationId xmlns:a16="http://schemas.microsoft.com/office/drawing/2014/main" id="{6EC174A4-DCF2-09D4-D522-379CDA0FA20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09600" y="3902075"/>
            <a:ext cx="5597525" cy="2239963"/>
          </a:xfrm>
        </p:spPr>
        <p:txBody>
          <a:bodyPr/>
          <a:lstStyle/>
          <a:p>
            <a:pPr eaLnBrk="1" hangingPunct="1"/>
            <a:r>
              <a:rPr lang="en-GB" altLang="en-US"/>
              <a:t>Dr Rhian Elinor Keyse</a:t>
            </a:r>
          </a:p>
          <a:p>
            <a:pPr eaLnBrk="1" hangingPunct="1"/>
            <a:r>
              <a:rPr lang="en-GB" altLang="en-US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1778DC-7E20-C70D-4E8E-0FFD5E4BE1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37753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4098" name="Title 1">
            <a:extLst>
              <a:ext uri="{FF2B5EF4-FFF2-40B4-BE49-F238E27FC236}">
                <a16:creationId xmlns:a16="http://schemas.microsoft.com/office/drawing/2014/main" id="{647F4641-6C86-EB68-DB3B-B265E36AE8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70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3F481-A477-757C-D223-F6A4B341A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rtlCol="0" anchor="t">
            <a:normAutofit/>
          </a:bodyPr>
          <a:lstStyle/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dirty="0"/>
              <a:t>Academic language and tone</a:t>
            </a:r>
          </a:p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dirty="0"/>
              <a:t>What are your key takeaways?</a:t>
            </a:r>
          </a:p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pic>
        <p:nvPicPr>
          <p:cNvPr id="4" name="Picture 3" descr="A pen on a notebook&#10;&#10;Description automatically generated">
            <a:extLst>
              <a:ext uri="{FF2B5EF4-FFF2-40B4-BE49-F238E27FC236}">
                <a16:creationId xmlns:a16="http://schemas.microsoft.com/office/drawing/2014/main" id="{DA12F838-7830-B88C-39CB-6C07988805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531" r="19294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2390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E931CE46-3798-31DF-7EC0-8E99678F8E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F37D5-2CAF-DAE0-E88D-9C374F350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rtlCol="0" anchor="t">
            <a:normAutofit/>
          </a:bodyPr>
          <a:lstStyle/>
          <a:p>
            <a:pPr marL="342900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Critical thinking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pic>
        <p:nvPicPr>
          <p:cNvPr id="4" name="Picture 3" descr="Person writing on notebook">
            <a:extLst>
              <a:ext uri="{FF2B5EF4-FFF2-40B4-BE49-F238E27FC236}">
                <a16:creationId xmlns:a16="http://schemas.microsoft.com/office/drawing/2014/main" id="{D3EE1042-6E6F-94F8-AA89-A1FE7F3F86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06" r="19796" b="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24197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A18E7A-8C14-806C-E03A-840A289C0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/>
              <a:t>In this session: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A882DD-FCC1-C34D-5DE0-14833A260D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275327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8235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343"/>
    </mc:Choice>
    <mc:Fallback xmlns="">
      <p:transition spd="slow" advTm="8334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6146" name="Title 1">
            <a:extLst>
              <a:ext uri="{FF2B5EF4-FFF2-40B4-BE49-F238E27FC236}">
                <a16:creationId xmlns:a16="http://schemas.microsoft.com/office/drawing/2014/main" id="{56868F6D-B2D8-4E22-1A37-69D58E6D71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400" dirty="0"/>
              <a:t>What do we mean by ‘critical thinking’?</a:t>
            </a:r>
          </a:p>
        </p:txBody>
      </p:sp>
      <p:sp>
        <p:nvSpPr>
          <p:cNvPr id="6150" name="Content Placeholder 6149">
            <a:extLst>
              <a:ext uri="{FF2B5EF4-FFF2-40B4-BE49-F238E27FC236}">
                <a16:creationId xmlns:a16="http://schemas.microsoft.com/office/drawing/2014/main" id="{164BB343-A94B-A082-9E31-D191CB8D8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anchor="t">
            <a:normAutofit/>
          </a:bodyPr>
          <a:lstStyle/>
          <a:p>
            <a:endParaRPr lang="en-US"/>
          </a:p>
        </p:txBody>
      </p:sp>
      <p:pic>
        <p:nvPicPr>
          <p:cNvPr id="3" name="Content Placeholder 2" descr="Question mark on green pastel background">
            <a:extLst>
              <a:ext uri="{FF2B5EF4-FFF2-40B4-BE49-F238E27FC236}">
                <a16:creationId xmlns:a16="http://schemas.microsoft.com/office/drawing/2014/main" id="{7C663DCF-D014-3E59-1E21-8EA1B17425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47" r="1" b="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05"/>
    </mc:Choice>
    <mc:Fallback xmlns="">
      <p:transition spd="slow" advTm="990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7170" name="Title 1">
            <a:extLst>
              <a:ext uri="{FF2B5EF4-FFF2-40B4-BE49-F238E27FC236}">
                <a16:creationId xmlns:a16="http://schemas.microsoft.com/office/drawing/2014/main" id="{DF6CDF0B-E185-9BC8-4872-C3AAF0F619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100" dirty="0"/>
              <a:t>What do we mean by ‘critical thinking’? Some definitions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A23ABD59-DAE1-E10B-487B-90FB036556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0198" y="2391994"/>
            <a:ext cx="5355276" cy="419871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dirty="0"/>
              <a:t>“the objective analysis and evaluation of an issue in order to form a judgment”</a:t>
            </a:r>
          </a:p>
          <a:p>
            <a:pPr marL="0" indent="0">
              <a:buNone/>
            </a:pPr>
            <a:r>
              <a:rPr lang="en-US" altLang="en-US" dirty="0"/>
              <a:t>Oxford English Dictionary</a:t>
            </a:r>
          </a:p>
          <a:p>
            <a:pPr marL="0" indent="0">
              <a:buNone/>
            </a:pPr>
            <a:endParaRPr lang="en-GB" altLang="en-US" dirty="0"/>
          </a:p>
        </p:txBody>
      </p:sp>
      <p:pic>
        <p:nvPicPr>
          <p:cNvPr id="7173" name="Picture 7172" descr="Different colored question marks">
            <a:extLst>
              <a:ext uri="{FF2B5EF4-FFF2-40B4-BE49-F238E27FC236}">
                <a16:creationId xmlns:a16="http://schemas.microsoft.com/office/drawing/2014/main" id="{8955C89C-E762-E4F0-ECD7-CE7ABF4445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08" r="27794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145"/>
    </mc:Choice>
    <mc:Fallback xmlns="">
      <p:transition spd="slow" advTm="6014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C48F90-AFD5-4232-AE7D-27B956BF7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C96EE1-9524-4300-BFAC-56AA55EB4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855747" y="-1"/>
            <a:ext cx="6336253" cy="6858001"/>
          </a:xfrm>
          <a:custGeom>
            <a:avLst/>
            <a:gdLst>
              <a:gd name="connsiteX0" fmla="*/ 5721063 w 6336253"/>
              <a:gd name="connsiteY0" fmla="*/ 3536635 h 6858001"/>
              <a:gd name="connsiteX1" fmla="*/ 6230651 w 6336253"/>
              <a:gd name="connsiteY1" fmla="*/ 4046223 h 6858001"/>
              <a:gd name="connsiteX2" fmla="*/ 5721063 w 6336253"/>
              <a:gd name="connsiteY2" fmla="*/ 4555811 h 6858001"/>
              <a:gd name="connsiteX3" fmla="*/ 5211475 w 6336253"/>
              <a:gd name="connsiteY3" fmla="*/ 4046223 h 6858001"/>
              <a:gd name="connsiteX4" fmla="*/ 5721063 w 6336253"/>
              <a:gd name="connsiteY4" fmla="*/ 3536635 h 6858001"/>
              <a:gd name="connsiteX5" fmla="*/ 5456902 w 6336253"/>
              <a:gd name="connsiteY5" fmla="*/ 0 h 6858001"/>
              <a:gd name="connsiteX6" fmla="*/ 6321710 w 6336253"/>
              <a:gd name="connsiteY6" fmla="*/ 0 h 6858001"/>
              <a:gd name="connsiteX7" fmla="*/ 6332019 w 6336253"/>
              <a:gd name="connsiteY7" fmla="*/ 42969 h 6858001"/>
              <a:gd name="connsiteX8" fmla="*/ 6320934 w 6336253"/>
              <a:gd name="connsiteY8" fmla="*/ 219852 h 6858001"/>
              <a:gd name="connsiteX9" fmla="*/ 5774313 w 6336253"/>
              <a:gd name="connsiteY9" fmla="*/ 535443 h 6858001"/>
              <a:gd name="connsiteX10" fmla="*/ 5444200 w 6336253"/>
              <a:gd name="connsiteY10" fmla="*/ 78052 h 6858001"/>
              <a:gd name="connsiteX11" fmla="*/ 609600 w 6336253"/>
              <a:gd name="connsiteY11" fmla="*/ 0 h 6858001"/>
              <a:gd name="connsiteX12" fmla="*/ 1171409 w 6336253"/>
              <a:gd name="connsiteY12" fmla="*/ 0 h 6858001"/>
              <a:gd name="connsiteX13" fmla="*/ 4838473 w 6336253"/>
              <a:gd name="connsiteY13" fmla="*/ 0 h 6858001"/>
              <a:gd name="connsiteX14" fmla="*/ 4830349 w 6336253"/>
              <a:gd name="connsiteY14" fmla="*/ 184996 h 6858001"/>
              <a:gd name="connsiteX15" fmla="*/ 4833376 w 6336253"/>
              <a:gd name="connsiteY15" fmla="*/ 419995 h 6858001"/>
              <a:gd name="connsiteX16" fmla="*/ 5281338 w 6336253"/>
              <a:gd name="connsiteY16" fmla="*/ 1068099 h 6858001"/>
              <a:gd name="connsiteX17" fmla="*/ 5729205 w 6336253"/>
              <a:gd name="connsiteY17" fmla="*/ 2589405 h 6858001"/>
              <a:gd name="connsiteX18" fmla="*/ 5283212 w 6336253"/>
              <a:gd name="connsiteY18" fmla="*/ 3164269 h 6858001"/>
              <a:gd name="connsiteX19" fmla="*/ 5124820 w 6336253"/>
              <a:gd name="connsiteY19" fmla="*/ 4641255 h 6858001"/>
              <a:gd name="connsiteX20" fmla="*/ 5736551 w 6336253"/>
              <a:gd name="connsiteY20" fmla="*/ 5670858 h 6858001"/>
              <a:gd name="connsiteX21" fmla="*/ 6022123 w 6336253"/>
              <a:gd name="connsiteY21" fmla="*/ 6707670 h 6858001"/>
              <a:gd name="connsiteX22" fmla="*/ 6024496 w 6336253"/>
              <a:gd name="connsiteY22" fmla="*/ 6858000 h 6858001"/>
              <a:gd name="connsiteX23" fmla="*/ 2242268 w 6336253"/>
              <a:gd name="connsiteY23" fmla="*/ 6858000 h 6858001"/>
              <a:gd name="connsiteX24" fmla="*/ 2242268 w 6336253"/>
              <a:gd name="connsiteY24" fmla="*/ 6858001 h 6858001"/>
              <a:gd name="connsiteX25" fmla="*/ 0 w 6336253"/>
              <a:gd name="connsiteY25" fmla="*/ 6858001 h 6858001"/>
              <a:gd name="connsiteX26" fmla="*/ 0 w 6336253"/>
              <a:gd name="connsiteY26" fmla="*/ 1 h 6858001"/>
              <a:gd name="connsiteX27" fmla="*/ 609600 w 6336253"/>
              <a:gd name="connsiteY27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336253" h="6858001">
                <a:moveTo>
                  <a:pt x="5721063" y="3536635"/>
                </a:moveTo>
                <a:cubicBezTo>
                  <a:pt x="6002501" y="3536635"/>
                  <a:pt x="6230651" y="3764785"/>
                  <a:pt x="6230651" y="4046223"/>
                </a:cubicBezTo>
                <a:cubicBezTo>
                  <a:pt x="6230651" y="4327661"/>
                  <a:pt x="6002501" y="4555811"/>
                  <a:pt x="5721063" y="4555811"/>
                </a:cubicBezTo>
                <a:cubicBezTo>
                  <a:pt x="5439625" y="4555811"/>
                  <a:pt x="5211475" y="4327661"/>
                  <a:pt x="5211475" y="4046223"/>
                </a:cubicBezTo>
                <a:cubicBezTo>
                  <a:pt x="5211475" y="3764785"/>
                  <a:pt x="5439625" y="3536635"/>
                  <a:pt x="5721063" y="3536635"/>
                </a:cubicBezTo>
                <a:close/>
                <a:moveTo>
                  <a:pt x="5456902" y="0"/>
                </a:moveTo>
                <a:lnTo>
                  <a:pt x="6321710" y="0"/>
                </a:lnTo>
                <a:lnTo>
                  <a:pt x="6332019" y="42969"/>
                </a:lnTo>
                <a:cubicBezTo>
                  <a:pt x="6340015" y="100391"/>
                  <a:pt x="6336884" y="160329"/>
                  <a:pt x="6320934" y="219852"/>
                </a:cubicBezTo>
                <a:cubicBezTo>
                  <a:pt x="6257137" y="457945"/>
                  <a:pt x="6012407" y="599240"/>
                  <a:pt x="5774313" y="535443"/>
                </a:cubicBezTo>
                <a:cubicBezTo>
                  <a:pt x="5565982" y="479621"/>
                  <a:pt x="5431761" y="285271"/>
                  <a:pt x="5444200" y="78052"/>
                </a:cubicBezTo>
                <a:close/>
                <a:moveTo>
                  <a:pt x="609600" y="0"/>
                </a:moveTo>
                <a:lnTo>
                  <a:pt x="1171409" y="0"/>
                </a:lnTo>
                <a:lnTo>
                  <a:pt x="4838473" y="0"/>
                </a:lnTo>
                <a:lnTo>
                  <a:pt x="4830349" y="184996"/>
                </a:lnTo>
                <a:cubicBezTo>
                  <a:pt x="4828991" y="263520"/>
                  <a:pt x="4829864" y="341910"/>
                  <a:pt x="4833376" y="419995"/>
                </a:cubicBezTo>
                <a:cubicBezTo>
                  <a:pt x="4846565" y="709488"/>
                  <a:pt x="5075226" y="891535"/>
                  <a:pt x="5281338" y="1068099"/>
                </a:cubicBezTo>
                <a:cubicBezTo>
                  <a:pt x="5795128" y="1508061"/>
                  <a:pt x="5969974" y="2032158"/>
                  <a:pt x="5729205" y="2589405"/>
                </a:cubicBezTo>
                <a:cubicBezTo>
                  <a:pt x="5635831" y="2805523"/>
                  <a:pt x="5454276" y="2993264"/>
                  <a:pt x="5283212" y="3164269"/>
                </a:cubicBezTo>
                <a:cubicBezTo>
                  <a:pt x="4824418" y="3622744"/>
                  <a:pt x="4843217" y="4154456"/>
                  <a:pt x="5124820" y="4641255"/>
                </a:cubicBezTo>
                <a:cubicBezTo>
                  <a:pt x="5325440" y="4986832"/>
                  <a:pt x="5565996" y="5311556"/>
                  <a:pt x="5736551" y="5670858"/>
                </a:cubicBezTo>
                <a:cubicBezTo>
                  <a:pt x="5902602" y="6019042"/>
                  <a:pt x="6001121" y="6366409"/>
                  <a:pt x="6022123" y="6707670"/>
                </a:cubicBezTo>
                <a:lnTo>
                  <a:pt x="6024496" y="6858000"/>
                </a:lnTo>
                <a:lnTo>
                  <a:pt x="2242268" y="6858000"/>
                </a:lnTo>
                <a:lnTo>
                  <a:pt x="2242268" y="6858001"/>
                </a:lnTo>
                <a:lnTo>
                  <a:pt x="0" y="6858001"/>
                </a:lnTo>
                <a:lnTo>
                  <a:pt x="0" y="1"/>
                </a:lnTo>
                <a:lnTo>
                  <a:pt x="60960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0D047B-0840-6E0B-1569-07D361B46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545870" cy="16585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What do we mean by ‘critical thinking’? Some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C5338-2F88-376A-8967-660465064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548521"/>
            <a:ext cx="5545867" cy="3470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“</a:t>
            </a:r>
            <a:r>
              <a:rPr lang="en-US" b="1" dirty="0"/>
              <a:t>Active, persistent</a:t>
            </a:r>
            <a:r>
              <a:rPr lang="en-US" dirty="0"/>
              <a:t>, and </a:t>
            </a:r>
            <a:r>
              <a:rPr lang="en-US" b="1" dirty="0"/>
              <a:t>careful consideration </a:t>
            </a:r>
            <a:r>
              <a:rPr lang="en-US" dirty="0"/>
              <a:t>of any belief or supposed form of knowledge in the light of the grounds that support it, and the further conclusions to which it tends, constitutes </a:t>
            </a:r>
            <a:r>
              <a:rPr lang="en-US" b="1" dirty="0"/>
              <a:t>reflective thought</a:t>
            </a:r>
            <a:r>
              <a:rPr lang="en-US" dirty="0"/>
              <a:t>.”</a:t>
            </a:r>
          </a:p>
          <a:p>
            <a:pPr marL="0" indent="0">
              <a:buNone/>
            </a:pPr>
            <a:r>
              <a:rPr lang="en-US" dirty="0"/>
              <a:t>- John Dewey, US philosopher and educationalist (1859—1952) in </a:t>
            </a:r>
            <a:r>
              <a:rPr lang="en-US" i="1" dirty="0"/>
              <a:t>How We Think </a:t>
            </a:r>
            <a:r>
              <a:rPr lang="en-US" dirty="0"/>
              <a:t>(1910)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E3A1BE-5CB4-8A5C-F8AA-2434DEF123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3937" y="663959"/>
            <a:ext cx="3507641" cy="5355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033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C48F90-AFD5-4232-AE7D-27B956BF7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C96EE1-9524-4300-BFAC-56AA55EB4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855747" y="-1"/>
            <a:ext cx="6336253" cy="6858001"/>
          </a:xfrm>
          <a:custGeom>
            <a:avLst/>
            <a:gdLst>
              <a:gd name="connsiteX0" fmla="*/ 5721063 w 6336253"/>
              <a:gd name="connsiteY0" fmla="*/ 3536635 h 6858001"/>
              <a:gd name="connsiteX1" fmla="*/ 6230651 w 6336253"/>
              <a:gd name="connsiteY1" fmla="*/ 4046223 h 6858001"/>
              <a:gd name="connsiteX2" fmla="*/ 5721063 w 6336253"/>
              <a:gd name="connsiteY2" fmla="*/ 4555811 h 6858001"/>
              <a:gd name="connsiteX3" fmla="*/ 5211475 w 6336253"/>
              <a:gd name="connsiteY3" fmla="*/ 4046223 h 6858001"/>
              <a:gd name="connsiteX4" fmla="*/ 5721063 w 6336253"/>
              <a:gd name="connsiteY4" fmla="*/ 3536635 h 6858001"/>
              <a:gd name="connsiteX5" fmla="*/ 5456902 w 6336253"/>
              <a:gd name="connsiteY5" fmla="*/ 0 h 6858001"/>
              <a:gd name="connsiteX6" fmla="*/ 6321710 w 6336253"/>
              <a:gd name="connsiteY6" fmla="*/ 0 h 6858001"/>
              <a:gd name="connsiteX7" fmla="*/ 6332019 w 6336253"/>
              <a:gd name="connsiteY7" fmla="*/ 42969 h 6858001"/>
              <a:gd name="connsiteX8" fmla="*/ 6320934 w 6336253"/>
              <a:gd name="connsiteY8" fmla="*/ 219852 h 6858001"/>
              <a:gd name="connsiteX9" fmla="*/ 5774313 w 6336253"/>
              <a:gd name="connsiteY9" fmla="*/ 535443 h 6858001"/>
              <a:gd name="connsiteX10" fmla="*/ 5444200 w 6336253"/>
              <a:gd name="connsiteY10" fmla="*/ 78052 h 6858001"/>
              <a:gd name="connsiteX11" fmla="*/ 609600 w 6336253"/>
              <a:gd name="connsiteY11" fmla="*/ 0 h 6858001"/>
              <a:gd name="connsiteX12" fmla="*/ 1171409 w 6336253"/>
              <a:gd name="connsiteY12" fmla="*/ 0 h 6858001"/>
              <a:gd name="connsiteX13" fmla="*/ 4838473 w 6336253"/>
              <a:gd name="connsiteY13" fmla="*/ 0 h 6858001"/>
              <a:gd name="connsiteX14" fmla="*/ 4830349 w 6336253"/>
              <a:gd name="connsiteY14" fmla="*/ 184996 h 6858001"/>
              <a:gd name="connsiteX15" fmla="*/ 4833376 w 6336253"/>
              <a:gd name="connsiteY15" fmla="*/ 419995 h 6858001"/>
              <a:gd name="connsiteX16" fmla="*/ 5281338 w 6336253"/>
              <a:gd name="connsiteY16" fmla="*/ 1068099 h 6858001"/>
              <a:gd name="connsiteX17" fmla="*/ 5729205 w 6336253"/>
              <a:gd name="connsiteY17" fmla="*/ 2589405 h 6858001"/>
              <a:gd name="connsiteX18" fmla="*/ 5283212 w 6336253"/>
              <a:gd name="connsiteY18" fmla="*/ 3164269 h 6858001"/>
              <a:gd name="connsiteX19" fmla="*/ 5124820 w 6336253"/>
              <a:gd name="connsiteY19" fmla="*/ 4641255 h 6858001"/>
              <a:gd name="connsiteX20" fmla="*/ 5736551 w 6336253"/>
              <a:gd name="connsiteY20" fmla="*/ 5670858 h 6858001"/>
              <a:gd name="connsiteX21" fmla="*/ 6022123 w 6336253"/>
              <a:gd name="connsiteY21" fmla="*/ 6707670 h 6858001"/>
              <a:gd name="connsiteX22" fmla="*/ 6024496 w 6336253"/>
              <a:gd name="connsiteY22" fmla="*/ 6858000 h 6858001"/>
              <a:gd name="connsiteX23" fmla="*/ 2242268 w 6336253"/>
              <a:gd name="connsiteY23" fmla="*/ 6858000 h 6858001"/>
              <a:gd name="connsiteX24" fmla="*/ 2242268 w 6336253"/>
              <a:gd name="connsiteY24" fmla="*/ 6858001 h 6858001"/>
              <a:gd name="connsiteX25" fmla="*/ 0 w 6336253"/>
              <a:gd name="connsiteY25" fmla="*/ 6858001 h 6858001"/>
              <a:gd name="connsiteX26" fmla="*/ 0 w 6336253"/>
              <a:gd name="connsiteY26" fmla="*/ 1 h 6858001"/>
              <a:gd name="connsiteX27" fmla="*/ 609600 w 6336253"/>
              <a:gd name="connsiteY27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336253" h="6858001">
                <a:moveTo>
                  <a:pt x="5721063" y="3536635"/>
                </a:moveTo>
                <a:cubicBezTo>
                  <a:pt x="6002501" y="3536635"/>
                  <a:pt x="6230651" y="3764785"/>
                  <a:pt x="6230651" y="4046223"/>
                </a:cubicBezTo>
                <a:cubicBezTo>
                  <a:pt x="6230651" y="4327661"/>
                  <a:pt x="6002501" y="4555811"/>
                  <a:pt x="5721063" y="4555811"/>
                </a:cubicBezTo>
                <a:cubicBezTo>
                  <a:pt x="5439625" y="4555811"/>
                  <a:pt x="5211475" y="4327661"/>
                  <a:pt x="5211475" y="4046223"/>
                </a:cubicBezTo>
                <a:cubicBezTo>
                  <a:pt x="5211475" y="3764785"/>
                  <a:pt x="5439625" y="3536635"/>
                  <a:pt x="5721063" y="3536635"/>
                </a:cubicBezTo>
                <a:close/>
                <a:moveTo>
                  <a:pt x="5456902" y="0"/>
                </a:moveTo>
                <a:lnTo>
                  <a:pt x="6321710" y="0"/>
                </a:lnTo>
                <a:lnTo>
                  <a:pt x="6332019" y="42969"/>
                </a:lnTo>
                <a:cubicBezTo>
                  <a:pt x="6340015" y="100391"/>
                  <a:pt x="6336884" y="160329"/>
                  <a:pt x="6320934" y="219852"/>
                </a:cubicBezTo>
                <a:cubicBezTo>
                  <a:pt x="6257137" y="457945"/>
                  <a:pt x="6012407" y="599240"/>
                  <a:pt x="5774313" y="535443"/>
                </a:cubicBezTo>
                <a:cubicBezTo>
                  <a:pt x="5565982" y="479621"/>
                  <a:pt x="5431761" y="285271"/>
                  <a:pt x="5444200" y="78052"/>
                </a:cubicBezTo>
                <a:close/>
                <a:moveTo>
                  <a:pt x="609600" y="0"/>
                </a:moveTo>
                <a:lnTo>
                  <a:pt x="1171409" y="0"/>
                </a:lnTo>
                <a:lnTo>
                  <a:pt x="4838473" y="0"/>
                </a:lnTo>
                <a:lnTo>
                  <a:pt x="4830349" y="184996"/>
                </a:lnTo>
                <a:cubicBezTo>
                  <a:pt x="4828991" y="263520"/>
                  <a:pt x="4829864" y="341910"/>
                  <a:pt x="4833376" y="419995"/>
                </a:cubicBezTo>
                <a:cubicBezTo>
                  <a:pt x="4846565" y="709488"/>
                  <a:pt x="5075226" y="891535"/>
                  <a:pt x="5281338" y="1068099"/>
                </a:cubicBezTo>
                <a:cubicBezTo>
                  <a:pt x="5795128" y="1508061"/>
                  <a:pt x="5969974" y="2032158"/>
                  <a:pt x="5729205" y="2589405"/>
                </a:cubicBezTo>
                <a:cubicBezTo>
                  <a:pt x="5635831" y="2805523"/>
                  <a:pt x="5454276" y="2993264"/>
                  <a:pt x="5283212" y="3164269"/>
                </a:cubicBezTo>
                <a:cubicBezTo>
                  <a:pt x="4824418" y="3622744"/>
                  <a:pt x="4843217" y="4154456"/>
                  <a:pt x="5124820" y="4641255"/>
                </a:cubicBezTo>
                <a:cubicBezTo>
                  <a:pt x="5325440" y="4986832"/>
                  <a:pt x="5565996" y="5311556"/>
                  <a:pt x="5736551" y="5670858"/>
                </a:cubicBezTo>
                <a:cubicBezTo>
                  <a:pt x="5902602" y="6019042"/>
                  <a:pt x="6001121" y="6366409"/>
                  <a:pt x="6022123" y="6707670"/>
                </a:cubicBezTo>
                <a:lnTo>
                  <a:pt x="6024496" y="6858000"/>
                </a:lnTo>
                <a:lnTo>
                  <a:pt x="2242268" y="6858000"/>
                </a:lnTo>
                <a:lnTo>
                  <a:pt x="2242268" y="6858001"/>
                </a:lnTo>
                <a:lnTo>
                  <a:pt x="0" y="6858001"/>
                </a:lnTo>
                <a:lnTo>
                  <a:pt x="0" y="1"/>
                </a:lnTo>
                <a:lnTo>
                  <a:pt x="60960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0D047B-0840-6E0B-1569-07D361B46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545870" cy="16585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What do we mean by ‘critical thinking’? Some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C5338-2F88-376A-8967-660465064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548521"/>
            <a:ext cx="5545867" cy="3470616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sz="2000" dirty="0"/>
              <a:t>“The essence of critical thinking is </a:t>
            </a:r>
            <a:r>
              <a:rPr lang="en-US" sz="2000" b="1" dirty="0"/>
              <a:t>suspended judgment</a:t>
            </a:r>
            <a:r>
              <a:rPr lang="en-US" sz="2000" dirty="0"/>
              <a:t>; and the essence of this suspense is </a:t>
            </a:r>
            <a:r>
              <a:rPr lang="en-US" sz="2000" b="1" dirty="0"/>
              <a:t>inquiry to determine the nature of the problem before proceeding to attempts at its solution</a:t>
            </a:r>
            <a:r>
              <a:rPr lang="en-US" sz="2000" dirty="0"/>
              <a:t>. This, more than any other thing, </a:t>
            </a:r>
            <a:r>
              <a:rPr lang="en-US" sz="2000" b="1" dirty="0"/>
              <a:t>transforms mere inference into tested inference</a:t>
            </a:r>
            <a:r>
              <a:rPr lang="en-US" sz="2000" dirty="0"/>
              <a:t>, suggested conclusions into proof.”</a:t>
            </a:r>
          </a:p>
          <a:p>
            <a:pPr algn="just"/>
            <a:r>
              <a:rPr lang="en-US" dirty="0"/>
              <a:t>- John Dewey, US philosopher and educationalist (1859—1952) in </a:t>
            </a:r>
            <a:r>
              <a:rPr lang="en-US" i="1" dirty="0"/>
              <a:t>How We Think </a:t>
            </a:r>
            <a:r>
              <a:rPr lang="en-US" dirty="0"/>
              <a:t>(1910)</a:t>
            </a: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E3A1BE-5CB4-8A5C-F8AA-2434DEF123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3937" y="663959"/>
            <a:ext cx="3507641" cy="5355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6566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59483-22F9-E9A6-B876-1084EB5CA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Dewey’s Process of Inquiry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18ECB-C2A3-EE82-739F-9C079E8F7D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US" dirty="0">
                <a:solidFill>
                  <a:srgbClr val="1A1A1A"/>
                </a:solidFill>
              </a:rPr>
              <a:t>A</a:t>
            </a:r>
            <a:r>
              <a:rPr lang="en-US" b="0" i="0" dirty="0">
                <a:solidFill>
                  <a:srgbClr val="1A1A1A"/>
                </a:solidFill>
                <a:effectLst/>
              </a:rPr>
              <a:t>n intellectualization of the difficulty or perplexity into a </a:t>
            </a:r>
            <a:r>
              <a:rPr lang="en-US" b="1" dirty="0">
                <a:solidFill>
                  <a:srgbClr val="1A1A1A"/>
                </a:solidFill>
                <a:effectLst/>
              </a:rPr>
              <a:t>problem</a:t>
            </a:r>
            <a:r>
              <a:rPr lang="en-US" b="0" i="0" dirty="0">
                <a:solidFill>
                  <a:srgbClr val="1A1A1A"/>
                </a:solidFill>
                <a:effectLst/>
              </a:rPr>
              <a:t> to be solved, a question for which the answer must  be sought</a:t>
            </a:r>
          </a:p>
          <a:p>
            <a:pPr marL="457200" indent="-457200">
              <a:buFont typeface="Avenir Next LT Pro" panose="020B0504020202020204" pitchFamily="34" charset="0"/>
              <a:buAutoNum type="arabicPeriod"/>
            </a:pPr>
            <a:r>
              <a:rPr lang="en-GB" b="1" dirty="0"/>
              <a:t>Suggestions</a:t>
            </a:r>
            <a:r>
              <a:rPr lang="en-GB" dirty="0"/>
              <a:t>: </a:t>
            </a:r>
            <a:r>
              <a:rPr lang="en-US" b="0" dirty="0">
                <a:solidFill>
                  <a:srgbClr val="1A1A1A"/>
                </a:solidFill>
                <a:effectLst/>
              </a:rPr>
              <a:t>in which the mind leaps forward to a possible solution</a:t>
            </a:r>
            <a:endParaRPr lang="en-US" b="0" i="0" dirty="0">
              <a:solidFill>
                <a:srgbClr val="1A1A1A"/>
              </a:solidFill>
              <a:effectLst/>
            </a:endParaRPr>
          </a:p>
          <a:p>
            <a:pPr marL="457200" indent="-457200">
              <a:buAutoNum type="arabicPeriod"/>
            </a:pPr>
            <a:r>
              <a:rPr lang="en-US" dirty="0">
                <a:solidFill>
                  <a:srgbClr val="1A1A1A"/>
                </a:solidFill>
              </a:rPr>
              <a:t>T</a:t>
            </a:r>
            <a:r>
              <a:rPr lang="en-US" b="0" i="0" dirty="0">
                <a:solidFill>
                  <a:srgbClr val="1A1A1A"/>
                </a:solidFill>
                <a:effectLst/>
              </a:rPr>
              <a:t>he use of one suggestion after another as a leading idea, or </a:t>
            </a:r>
            <a:r>
              <a:rPr lang="en-US" b="1" dirty="0">
                <a:solidFill>
                  <a:srgbClr val="1A1A1A"/>
                </a:solidFill>
                <a:effectLst/>
              </a:rPr>
              <a:t>hypothesis</a:t>
            </a:r>
            <a:r>
              <a:rPr lang="en-US" b="0" i="0" dirty="0">
                <a:solidFill>
                  <a:srgbClr val="1A1A1A"/>
                </a:solidFill>
                <a:effectLst/>
              </a:rPr>
              <a:t>, to initiate and guide observation and other operations in 	collection of factual material</a:t>
            </a:r>
          </a:p>
          <a:p>
            <a:pPr marL="457200" indent="-457200">
              <a:buAutoNum type="arabicPeriod"/>
            </a:pPr>
            <a:r>
              <a:rPr lang="en-US" b="0" i="0" dirty="0">
                <a:solidFill>
                  <a:srgbClr val="1A1A1A"/>
                </a:solidFill>
                <a:effectLst/>
              </a:rPr>
              <a:t>The mental elaboration of the idea or supposition as an idea or supposition (</a:t>
            </a:r>
            <a:r>
              <a:rPr lang="en-US" b="1" dirty="0">
                <a:solidFill>
                  <a:srgbClr val="1A1A1A"/>
                </a:solidFill>
                <a:effectLst/>
              </a:rPr>
              <a:t>reasoning</a:t>
            </a:r>
            <a:r>
              <a:rPr lang="en-US" b="0" i="0" dirty="0">
                <a:solidFill>
                  <a:srgbClr val="1A1A1A"/>
                </a:solidFill>
                <a:effectLst/>
              </a:rPr>
              <a:t>)</a:t>
            </a:r>
          </a:p>
          <a:p>
            <a:pPr marL="457200" indent="-457200">
              <a:buAutoNum type="arabicPeriod"/>
            </a:pPr>
            <a:r>
              <a:rPr lang="en-US" b="1" i="0" dirty="0">
                <a:solidFill>
                  <a:srgbClr val="1A1A1A"/>
                </a:solidFill>
                <a:effectLst/>
              </a:rPr>
              <a:t>Testing</a:t>
            </a:r>
            <a:r>
              <a:rPr lang="en-US" i="0" dirty="0">
                <a:solidFill>
                  <a:srgbClr val="1A1A1A"/>
                </a:solidFill>
                <a:effectLst/>
              </a:rPr>
              <a:t> the hypothesis</a:t>
            </a:r>
          </a:p>
          <a:p>
            <a:pPr marL="457200" indent="-457200">
              <a:buAutoNum type="arabicPeriod"/>
            </a:pPr>
            <a:r>
              <a:rPr lang="en-US" b="1" i="0" dirty="0" err="1">
                <a:solidFill>
                  <a:srgbClr val="1A1A1A"/>
                </a:solidFill>
                <a:effectLst/>
              </a:rPr>
              <a:t>Criticise</a:t>
            </a:r>
            <a:r>
              <a:rPr lang="en-US" b="1" i="0" dirty="0">
                <a:solidFill>
                  <a:srgbClr val="1A1A1A"/>
                </a:solidFill>
                <a:effectLst/>
              </a:rPr>
              <a:t> </a:t>
            </a:r>
            <a:r>
              <a:rPr lang="en-US" i="0" dirty="0">
                <a:solidFill>
                  <a:srgbClr val="1A1A1A"/>
                </a:solidFill>
                <a:effectLst/>
              </a:rPr>
              <a:t>the results</a:t>
            </a:r>
          </a:p>
          <a:p>
            <a:pPr marL="457200" indent="-457200">
              <a:buAutoNum type="arabicPeriod"/>
            </a:pPr>
            <a:r>
              <a:rPr lang="en-US" b="1" dirty="0">
                <a:solidFill>
                  <a:srgbClr val="1A1A1A"/>
                </a:solidFill>
              </a:rPr>
              <a:t>Accept </a:t>
            </a:r>
            <a:r>
              <a:rPr lang="en-US" dirty="0">
                <a:solidFill>
                  <a:srgbClr val="1A1A1A"/>
                </a:solidFill>
              </a:rPr>
              <a:t>the results, or continue the study</a:t>
            </a:r>
            <a:endParaRPr lang="en-US" b="1" i="0" dirty="0">
              <a:solidFill>
                <a:srgbClr val="1A1A1A"/>
              </a:solidFill>
              <a:effectLst/>
            </a:endParaRPr>
          </a:p>
          <a:p>
            <a:pPr marL="457200" indent="-4572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097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Solving Problems with John Dewey's Inquiry Process   A Step by Step Guide">
            <a:hlinkClick r:id="" action="ppaction://media"/>
            <a:extLst>
              <a:ext uri="{FF2B5EF4-FFF2-40B4-BE49-F238E27FC236}">
                <a16:creationId xmlns:a16="http://schemas.microsoft.com/office/drawing/2014/main" id="{8385F086-6056-90ED-54FF-347F8FD1A7F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64481" y="618978"/>
            <a:ext cx="9663037" cy="5459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703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C48F90-AFD5-4232-AE7D-27B956BF7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C96EE1-9524-4300-BFAC-56AA55EB4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855747" y="-1"/>
            <a:ext cx="6336253" cy="6858001"/>
          </a:xfrm>
          <a:custGeom>
            <a:avLst/>
            <a:gdLst>
              <a:gd name="connsiteX0" fmla="*/ 5721063 w 6336253"/>
              <a:gd name="connsiteY0" fmla="*/ 3536635 h 6858001"/>
              <a:gd name="connsiteX1" fmla="*/ 6230651 w 6336253"/>
              <a:gd name="connsiteY1" fmla="*/ 4046223 h 6858001"/>
              <a:gd name="connsiteX2" fmla="*/ 5721063 w 6336253"/>
              <a:gd name="connsiteY2" fmla="*/ 4555811 h 6858001"/>
              <a:gd name="connsiteX3" fmla="*/ 5211475 w 6336253"/>
              <a:gd name="connsiteY3" fmla="*/ 4046223 h 6858001"/>
              <a:gd name="connsiteX4" fmla="*/ 5721063 w 6336253"/>
              <a:gd name="connsiteY4" fmla="*/ 3536635 h 6858001"/>
              <a:gd name="connsiteX5" fmla="*/ 5456902 w 6336253"/>
              <a:gd name="connsiteY5" fmla="*/ 0 h 6858001"/>
              <a:gd name="connsiteX6" fmla="*/ 6321710 w 6336253"/>
              <a:gd name="connsiteY6" fmla="*/ 0 h 6858001"/>
              <a:gd name="connsiteX7" fmla="*/ 6332019 w 6336253"/>
              <a:gd name="connsiteY7" fmla="*/ 42969 h 6858001"/>
              <a:gd name="connsiteX8" fmla="*/ 6320934 w 6336253"/>
              <a:gd name="connsiteY8" fmla="*/ 219852 h 6858001"/>
              <a:gd name="connsiteX9" fmla="*/ 5774313 w 6336253"/>
              <a:gd name="connsiteY9" fmla="*/ 535443 h 6858001"/>
              <a:gd name="connsiteX10" fmla="*/ 5444200 w 6336253"/>
              <a:gd name="connsiteY10" fmla="*/ 78052 h 6858001"/>
              <a:gd name="connsiteX11" fmla="*/ 609600 w 6336253"/>
              <a:gd name="connsiteY11" fmla="*/ 0 h 6858001"/>
              <a:gd name="connsiteX12" fmla="*/ 1171409 w 6336253"/>
              <a:gd name="connsiteY12" fmla="*/ 0 h 6858001"/>
              <a:gd name="connsiteX13" fmla="*/ 4838473 w 6336253"/>
              <a:gd name="connsiteY13" fmla="*/ 0 h 6858001"/>
              <a:gd name="connsiteX14" fmla="*/ 4830349 w 6336253"/>
              <a:gd name="connsiteY14" fmla="*/ 184996 h 6858001"/>
              <a:gd name="connsiteX15" fmla="*/ 4833376 w 6336253"/>
              <a:gd name="connsiteY15" fmla="*/ 419995 h 6858001"/>
              <a:gd name="connsiteX16" fmla="*/ 5281338 w 6336253"/>
              <a:gd name="connsiteY16" fmla="*/ 1068099 h 6858001"/>
              <a:gd name="connsiteX17" fmla="*/ 5729205 w 6336253"/>
              <a:gd name="connsiteY17" fmla="*/ 2589405 h 6858001"/>
              <a:gd name="connsiteX18" fmla="*/ 5283212 w 6336253"/>
              <a:gd name="connsiteY18" fmla="*/ 3164269 h 6858001"/>
              <a:gd name="connsiteX19" fmla="*/ 5124820 w 6336253"/>
              <a:gd name="connsiteY19" fmla="*/ 4641255 h 6858001"/>
              <a:gd name="connsiteX20" fmla="*/ 5736551 w 6336253"/>
              <a:gd name="connsiteY20" fmla="*/ 5670858 h 6858001"/>
              <a:gd name="connsiteX21" fmla="*/ 6022123 w 6336253"/>
              <a:gd name="connsiteY21" fmla="*/ 6707670 h 6858001"/>
              <a:gd name="connsiteX22" fmla="*/ 6024496 w 6336253"/>
              <a:gd name="connsiteY22" fmla="*/ 6858000 h 6858001"/>
              <a:gd name="connsiteX23" fmla="*/ 2242268 w 6336253"/>
              <a:gd name="connsiteY23" fmla="*/ 6858000 h 6858001"/>
              <a:gd name="connsiteX24" fmla="*/ 2242268 w 6336253"/>
              <a:gd name="connsiteY24" fmla="*/ 6858001 h 6858001"/>
              <a:gd name="connsiteX25" fmla="*/ 0 w 6336253"/>
              <a:gd name="connsiteY25" fmla="*/ 6858001 h 6858001"/>
              <a:gd name="connsiteX26" fmla="*/ 0 w 6336253"/>
              <a:gd name="connsiteY26" fmla="*/ 1 h 6858001"/>
              <a:gd name="connsiteX27" fmla="*/ 609600 w 6336253"/>
              <a:gd name="connsiteY27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336253" h="6858001">
                <a:moveTo>
                  <a:pt x="5721063" y="3536635"/>
                </a:moveTo>
                <a:cubicBezTo>
                  <a:pt x="6002501" y="3536635"/>
                  <a:pt x="6230651" y="3764785"/>
                  <a:pt x="6230651" y="4046223"/>
                </a:cubicBezTo>
                <a:cubicBezTo>
                  <a:pt x="6230651" y="4327661"/>
                  <a:pt x="6002501" y="4555811"/>
                  <a:pt x="5721063" y="4555811"/>
                </a:cubicBezTo>
                <a:cubicBezTo>
                  <a:pt x="5439625" y="4555811"/>
                  <a:pt x="5211475" y="4327661"/>
                  <a:pt x="5211475" y="4046223"/>
                </a:cubicBezTo>
                <a:cubicBezTo>
                  <a:pt x="5211475" y="3764785"/>
                  <a:pt x="5439625" y="3536635"/>
                  <a:pt x="5721063" y="3536635"/>
                </a:cubicBezTo>
                <a:close/>
                <a:moveTo>
                  <a:pt x="5456902" y="0"/>
                </a:moveTo>
                <a:lnTo>
                  <a:pt x="6321710" y="0"/>
                </a:lnTo>
                <a:lnTo>
                  <a:pt x="6332019" y="42969"/>
                </a:lnTo>
                <a:cubicBezTo>
                  <a:pt x="6340015" y="100391"/>
                  <a:pt x="6336884" y="160329"/>
                  <a:pt x="6320934" y="219852"/>
                </a:cubicBezTo>
                <a:cubicBezTo>
                  <a:pt x="6257137" y="457945"/>
                  <a:pt x="6012407" y="599240"/>
                  <a:pt x="5774313" y="535443"/>
                </a:cubicBezTo>
                <a:cubicBezTo>
                  <a:pt x="5565982" y="479621"/>
                  <a:pt x="5431761" y="285271"/>
                  <a:pt x="5444200" y="78052"/>
                </a:cubicBezTo>
                <a:close/>
                <a:moveTo>
                  <a:pt x="609600" y="0"/>
                </a:moveTo>
                <a:lnTo>
                  <a:pt x="1171409" y="0"/>
                </a:lnTo>
                <a:lnTo>
                  <a:pt x="4838473" y="0"/>
                </a:lnTo>
                <a:lnTo>
                  <a:pt x="4830349" y="184996"/>
                </a:lnTo>
                <a:cubicBezTo>
                  <a:pt x="4828991" y="263520"/>
                  <a:pt x="4829864" y="341910"/>
                  <a:pt x="4833376" y="419995"/>
                </a:cubicBezTo>
                <a:cubicBezTo>
                  <a:pt x="4846565" y="709488"/>
                  <a:pt x="5075226" y="891535"/>
                  <a:pt x="5281338" y="1068099"/>
                </a:cubicBezTo>
                <a:cubicBezTo>
                  <a:pt x="5795128" y="1508061"/>
                  <a:pt x="5969974" y="2032158"/>
                  <a:pt x="5729205" y="2589405"/>
                </a:cubicBezTo>
                <a:cubicBezTo>
                  <a:pt x="5635831" y="2805523"/>
                  <a:pt x="5454276" y="2993264"/>
                  <a:pt x="5283212" y="3164269"/>
                </a:cubicBezTo>
                <a:cubicBezTo>
                  <a:pt x="4824418" y="3622744"/>
                  <a:pt x="4843217" y="4154456"/>
                  <a:pt x="5124820" y="4641255"/>
                </a:cubicBezTo>
                <a:cubicBezTo>
                  <a:pt x="5325440" y="4986832"/>
                  <a:pt x="5565996" y="5311556"/>
                  <a:pt x="5736551" y="5670858"/>
                </a:cubicBezTo>
                <a:cubicBezTo>
                  <a:pt x="5902602" y="6019042"/>
                  <a:pt x="6001121" y="6366409"/>
                  <a:pt x="6022123" y="6707670"/>
                </a:cubicBezTo>
                <a:lnTo>
                  <a:pt x="6024496" y="6858000"/>
                </a:lnTo>
                <a:lnTo>
                  <a:pt x="2242268" y="6858000"/>
                </a:lnTo>
                <a:lnTo>
                  <a:pt x="2242268" y="6858001"/>
                </a:lnTo>
                <a:lnTo>
                  <a:pt x="0" y="6858001"/>
                </a:lnTo>
                <a:lnTo>
                  <a:pt x="0" y="1"/>
                </a:lnTo>
                <a:lnTo>
                  <a:pt x="60960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0D047B-0840-6E0B-1569-07D361B46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545870" cy="16585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Critical versus uncritical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C5338-2F88-376A-8967-660465064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548521"/>
            <a:ext cx="5545867" cy="3470616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US" sz="2000" dirty="0"/>
              <a:t>“If the suggestion that occurs is at once accepted, we have uncritical thinking, the minimum of reflection. </a:t>
            </a:r>
            <a:r>
              <a:rPr lang="en-US" sz="2000" b="1" dirty="0"/>
              <a:t>To turn the thing over in mind, to reflect, means to hunt for additional evidence, for new data, that will develop the suggestion</a:t>
            </a:r>
            <a:r>
              <a:rPr lang="en-US" sz="2000" dirty="0"/>
              <a:t>, and will either, as we say, bear it out or else make obvious its absurdity and irrelevance.”</a:t>
            </a:r>
            <a:endParaRPr lang="en-GB" sz="2000" dirty="0"/>
          </a:p>
          <a:p>
            <a:pPr algn="just"/>
            <a:r>
              <a:rPr lang="en-US" dirty="0"/>
              <a:t>- John Dewey, US philosopher and educationalist (1859—1952) in </a:t>
            </a:r>
            <a:r>
              <a:rPr lang="en-US" i="1" dirty="0"/>
              <a:t>How We Think </a:t>
            </a:r>
            <a:r>
              <a:rPr lang="en-US" dirty="0"/>
              <a:t>(1910)</a:t>
            </a: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E3A1BE-5CB4-8A5C-F8AA-2434DEF123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3937" y="663959"/>
            <a:ext cx="3507641" cy="5355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724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3E913-4EA2-786D-F3A2-C4403752A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Put more simply…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497A3-E641-0349-FAB7-2D49E17555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0" dirty="0">
                <a:solidFill>
                  <a:srgbClr val="16192B"/>
                </a:solidFill>
                <a:effectLst/>
                <a:latin typeface="Haas Grot Text Web"/>
              </a:rPr>
              <a:t>Critical thinking is: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i="0" dirty="0">
                <a:solidFill>
                  <a:srgbClr val="16192B"/>
                </a:solidFill>
                <a:effectLst/>
                <a:latin typeface="Haas Grot Text Web"/>
              </a:rPr>
              <a:t>Clear</a:t>
            </a:r>
            <a:r>
              <a:rPr lang="en-GB" dirty="0">
                <a:solidFill>
                  <a:srgbClr val="16192B"/>
                </a:solidFill>
                <a:latin typeface="Haas Grot Text Web"/>
              </a:rPr>
              <a:t>, reasonable, and reflective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Fo</a:t>
            </a:r>
            <a:r>
              <a:rPr lang="en-GB" dirty="0">
                <a:solidFill>
                  <a:srgbClr val="16192B"/>
                </a:solidFill>
                <a:latin typeface="Haas Grot Text Web"/>
              </a:rPr>
              <a:t>cus on deciding what to believe or do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  <a:latin typeface="Haas Grot Text Web"/>
              </a:rPr>
              <a:t>Asks questions like “How do we know?” or “is this true in every case?”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  <a:latin typeface="Haas Grot Text Web"/>
              </a:rPr>
              <a:t>Is sceptical and challenges our assumptions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  <a:latin typeface="Haas Grot Text Web"/>
              </a:rPr>
              <a:t>Probes new areas, looking for new knowledge, clarification, and solutions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  <a:latin typeface="Haas Grot Text Web"/>
              </a:rPr>
              <a:t>Is evaluative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  <a:latin typeface="Haas Grot Text Web"/>
              </a:rPr>
              <a:t>Distinguishes between facts and opinions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4470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02B20-1202-E6B7-FF45-8CB1552D6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Features of critical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DF00A-B917-CA44-9367-4942F907A4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</a:rPr>
              <a:t>Curiosity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</a:rPr>
              <a:t>Examining our own beliefs and acknowledging where we don’t know or understand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</a:rPr>
              <a:t>Being open to changing our mind with new evidence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6192B"/>
                </a:solidFill>
                <a:effectLst/>
              </a:rPr>
              <a:t>Thinking about biases – our own and other people’s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6192B"/>
                </a:solidFill>
              </a:rPr>
              <a:t>Not simply memorising or accepting what we’re told</a:t>
            </a:r>
            <a:endParaRPr lang="en-GB" b="0" i="0" dirty="0">
              <a:solidFill>
                <a:srgbClr val="16192B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373845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937BA41E-6983-E9DE-D609-9110F64331D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747" y="25374"/>
            <a:ext cx="5092505" cy="6832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67198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08379-6061-5831-3ADF-E85C704C8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questions to think about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A872C-D30B-9C8F-ECE7-0526A77249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What is the main point of this paper/ article/ paragraph/ report/ blog?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Why was it written?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When was it written?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Has the context changed since it was written?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Is the evidence presented robust?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How did the authors come to their conclusions?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Do you agree with the conclusions?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What does this add to our knowledge?</a:t>
            </a:r>
          </a:p>
        </p:txBody>
      </p:sp>
    </p:spTree>
    <p:extLst>
      <p:ext uri="{BB962C8B-B14F-4D97-AF65-F5344CB8AC3E}">
        <p14:creationId xmlns:p14="http://schemas.microsoft.com/office/powerpoint/2010/main" val="22603563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456C8-9E75-612B-F177-FC03FBA6D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E4829-F267-B4DA-9798-A0A11961A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and applying your knowledge</a:t>
            </a:r>
          </a:p>
          <a:p>
            <a:r>
              <a:rPr lang="en-GB" dirty="0"/>
              <a:t>Evaluating and critiquing evidence</a:t>
            </a:r>
          </a:p>
          <a:p>
            <a:r>
              <a:rPr lang="en-GB" dirty="0"/>
              <a:t>Assess evidence and make justifiable assessments – assessing strengths, weaknesses, and reliability</a:t>
            </a:r>
          </a:p>
        </p:txBody>
      </p:sp>
    </p:spTree>
    <p:extLst>
      <p:ext uri="{BB962C8B-B14F-4D97-AF65-F5344CB8AC3E}">
        <p14:creationId xmlns:p14="http://schemas.microsoft.com/office/powerpoint/2010/main" val="15982205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C4E55-5D7F-394A-A630-F62EBF56A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thinking: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8EBCE-8315-8AE5-29CF-429F20DEA2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Analysis – breaking things up into parts, investigating the parts, examining relationships between them.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was the research conducted?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Why are these theories discussed?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What are the alternative methods and theories?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What are the contributing factors to the problem?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might one factor influence another?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What if one factor is removed or changed?</a:t>
            </a:r>
          </a:p>
        </p:txBody>
      </p:sp>
    </p:spTree>
    <p:extLst>
      <p:ext uri="{BB962C8B-B14F-4D97-AF65-F5344CB8AC3E}">
        <p14:creationId xmlns:p14="http://schemas.microsoft.com/office/powerpoint/2010/main" val="15776919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1E3B4-E3B7-C97F-2809-456BFB235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thinking: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D8179-C626-5EEC-E311-C6F3528152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Evaluation – looking beyond face value, assessing strengths, weaknesses, advantages and limitations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What do I think about this?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is this relevant to the problem?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does this compare to other work I’ve read?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3254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BE017-6A5A-02E0-869D-81FB062D5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thinking: Synthesis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1C6B9-D434-75DE-02F4-AAFA16AF7F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Synthesis – solving problems, bringing ideas together, taking what you’ve read and comparing it to other material in order to make an evidence-based assessment of the topic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You already do all these things! Product reviews – comments and numerical ratings (triangulation of qualitative and quantitative data.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86583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descr="&quot;&quot;">
            <a:extLst>
              <a:ext uri="{FF2B5EF4-FFF2-40B4-BE49-F238E27FC236}">
                <a16:creationId xmlns:a16="http://schemas.microsoft.com/office/drawing/2014/main" id="{33CF987A-3A11-81DA-9CB0-24E41C5712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Freeform: Shape 9" descr="&quot;&quot;">
            <a:extLst>
              <a:ext uri="{FF2B5EF4-FFF2-40B4-BE49-F238E27FC236}">
                <a16:creationId xmlns:a16="http://schemas.microsoft.com/office/drawing/2014/main" id="{8A7A90BC-4B15-DC60-F17A-7A455812DD8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B1613FF3-1067-DEE1-4BF6-39057F81B16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5718D2F7-2CFF-4487-122D-595509AB90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pic>
        <p:nvPicPr>
          <p:cNvPr id="30726" name="Picture 3" descr="Different coloured question marks">
            <a:extLst>
              <a:ext uri="{FF2B5EF4-FFF2-40B4-BE49-F238E27FC236}">
                <a16:creationId xmlns:a16="http://schemas.microsoft.com/office/drawing/2014/main" id="{B5BFA459-8EF5-715D-B135-5455E60D5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r="19533"/>
          <a:stretch>
            <a:fillRect/>
          </a:stretch>
        </p:blipFill>
        <p:spPr bwMode="auto">
          <a:xfrm>
            <a:off x="4286250" y="0"/>
            <a:ext cx="79057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16" name="Freeform: Shape 15" descr="&quot;&quot;">
            <a:extLst>
              <a:ext uri="{FF2B5EF4-FFF2-40B4-BE49-F238E27FC236}">
                <a16:creationId xmlns:a16="http://schemas.microsoft.com/office/drawing/2014/main" id="{D64E01CF-CCE1-70B5-2629-EB0BD0CAA7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5592763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728" name="Title 1">
            <a:extLst>
              <a:ext uri="{FF2B5EF4-FFF2-40B4-BE49-F238E27FC236}">
                <a16:creationId xmlns:a16="http://schemas.microsoft.com/office/drawing/2014/main" id="{5357715C-F7C2-3200-0327-0C94D7CAA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0563" y="1122363"/>
            <a:ext cx="3541712" cy="2387600"/>
          </a:xfrm>
        </p:spPr>
        <p:txBody>
          <a:bodyPr/>
          <a:lstStyle/>
          <a:p>
            <a:pPr eaLnBrk="1" hangingPunct="1"/>
            <a:r>
              <a:rPr lang="en-US" altLang="en-US" sz="5000"/>
              <a:t>Over to you: any questions?</a:t>
            </a:r>
          </a:p>
        </p:txBody>
      </p:sp>
    </p:spTree>
  </p:cSld>
  <p:clrMapOvr>
    <a:masterClrMapping/>
  </p:clrMapOvr>
  <p:transition spd="slow" advTm="17807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0A64EA7B-2862-E436-B824-4DA4185D2B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Next time: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2E39F-1289-B21A-33A8-1CD731102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/>
              <a:t>Please do email me if you have questions between classes!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</p:spTree>
  </p:cSld>
  <p:clrMapOvr>
    <a:masterClrMapping/>
  </p:clrMapOvr>
  <p:transition spd="slow" advTm="25102"/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839</Words>
  <Application>Microsoft Office PowerPoint</Application>
  <PresentationFormat>Widescreen</PresentationFormat>
  <Paragraphs>79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Haas Grot Text Web</vt:lpstr>
      <vt:lpstr>Aptos</vt:lpstr>
      <vt:lpstr>Arial</vt:lpstr>
      <vt:lpstr>Avenir Next LT Pro</vt:lpstr>
      <vt:lpstr>Posterama</vt:lpstr>
      <vt:lpstr>Source Sans Pro</vt:lpstr>
      <vt:lpstr>SplashVTI</vt:lpstr>
      <vt:lpstr>HPFY3001: Academic Skills  Critical Thinking</vt:lpstr>
      <vt:lpstr>Last session - review</vt:lpstr>
      <vt:lpstr>In this session:</vt:lpstr>
      <vt:lpstr>In this session:</vt:lpstr>
      <vt:lpstr>What do we mean by ‘critical thinking’?</vt:lpstr>
      <vt:lpstr>What do we mean by ‘critical thinking’? Some definitions</vt:lpstr>
      <vt:lpstr>What do we mean by ‘critical thinking’? Some definitions</vt:lpstr>
      <vt:lpstr>What do we mean by ‘critical thinking’? Some definitions</vt:lpstr>
      <vt:lpstr>Dewey’s Process of Inquiry</vt:lpstr>
      <vt:lpstr>PowerPoint Presentation</vt:lpstr>
      <vt:lpstr>Critical versus uncritical thinking</vt:lpstr>
      <vt:lpstr>Put more simply…</vt:lpstr>
      <vt:lpstr>Features of critical thinking</vt:lpstr>
      <vt:lpstr>PowerPoint Presentation</vt:lpstr>
      <vt:lpstr>Other questions to think about</vt:lpstr>
      <vt:lpstr>Why?</vt:lpstr>
      <vt:lpstr>Critical thinking: Analysis</vt:lpstr>
      <vt:lpstr>Critical thinking: Evaluation</vt:lpstr>
      <vt:lpstr>Critical thinking: Synthesis </vt:lpstr>
      <vt:lpstr>Over to you: any questions?</vt:lpstr>
      <vt:lpstr>Next time: AI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22</cp:revision>
  <dcterms:created xsi:type="dcterms:W3CDTF">2024-09-11T12:44:55Z</dcterms:created>
  <dcterms:modified xsi:type="dcterms:W3CDTF">2024-12-08T17:43:33Z</dcterms:modified>
</cp:coreProperties>
</file>