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84" r:id="rId3"/>
    <p:sldId id="315" r:id="rId4"/>
    <p:sldId id="292" r:id="rId5"/>
    <p:sldId id="294" r:id="rId6"/>
    <p:sldId id="293" r:id="rId7"/>
    <p:sldId id="295" r:id="rId8"/>
    <p:sldId id="302" r:id="rId9"/>
    <p:sldId id="296" r:id="rId10"/>
    <p:sldId id="303" r:id="rId11"/>
    <p:sldId id="297" r:id="rId12"/>
    <p:sldId id="305" r:id="rId13"/>
    <p:sldId id="316" r:id="rId14"/>
    <p:sldId id="298" r:id="rId15"/>
    <p:sldId id="299" r:id="rId16"/>
    <p:sldId id="304" r:id="rId17"/>
    <p:sldId id="300" r:id="rId18"/>
    <p:sldId id="301" r:id="rId19"/>
    <p:sldId id="306" r:id="rId20"/>
    <p:sldId id="309" r:id="rId21"/>
    <p:sldId id="311" r:id="rId22"/>
    <p:sldId id="310" r:id="rId23"/>
    <p:sldId id="312" r:id="rId24"/>
    <p:sldId id="314" r:id="rId25"/>
    <p:sldId id="307" r:id="rId26"/>
    <p:sldId id="313" r:id="rId27"/>
    <p:sldId id="308" r:id="rId28"/>
    <p:sldId id="317" r:id="rId29"/>
    <p:sldId id="26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AF493F-1CE9-497A-9CDB-02BD56E9B3D4}" v="3" dt="2026-03-23T21:17:25.4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611" autoAdjust="0"/>
  </p:normalViewPr>
  <p:slideViewPr>
    <p:cSldViewPr snapToGrid="0">
      <p:cViewPr varScale="1">
        <p:scale>
          <a:sx n="84" d="100"/>
          <a:sy n="84" d="100"/>
        </p:scale>
        <p:origin x="92" y="4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6-03-23T21:17:25.423" v="2"/>
      <pc:docMkLst>
        <pc:docMk/>
      </pc:docMkLst>
      <pc:sldChg chg="modSp">
        <pc:chgData name="Alisdair Cunningham" userId="67e8d9ba-4582-42f1-b26c-e866daa7f65b" providerId="ADAL" clId="{D55405F9-96CE-42DD-9571-C3D40844E8B0}" dt="2026-03-23T21:17:25.423" v="2"/>
        <pc:sldMkLst>
          <pc:docMk/>
          <pc:sldMk cId="3701768522" sldId="256"/>
        </pc:sldMkLst>
        <pc:spChg chg="mod">
          <ac:chgData name="Alisdair Cunningham" userId="67e8d9ba-4582-42f1-b26c-e866daa7f65b" providerId="ADAL" clId="{D55405F9-96CE-42DD-9571-C3D40844E8B0}" dt="2026-03-23T21:17:25.423" v="2"/>
          <ac:spMkLst>
            <pc:docMk/>
            <pc:sldMk cId="3701768522" sldId="256"/>
            <ac:spMk id="38" creationId="{065D01E9-11A0-DBC0-6713-29D01B31E987}"/>
          </ac:spMkLst>
        </pc:spChg>
        <pc:spChg chg="mod">
          <ac:chgData name="Alisdair Cunningham" userId="67e8d9ba-4582-42f1-b26c-e866daa7f65b" providerId="ADAL" clId="{D55405F9-96CE-42DD-9571-C3D40844E8B0}" dt="2026-03-23T21:17:05.954" v="1"/>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6-03-23T21:17:25.423" v="2"/>
        <pc:sldMkLst>
          <pc:docMk/>
          <pc:sldMk cId="2545193714" sldId="263"/>
        </pc:sldMkLst>
        <pc:spChg chg="mod">
          <ac:chgData name="Alisdair Cunningham" userId="67e8d9ba-4582-42f1-b26c-e866daa7f65b" providerId="ADAL" clId="{D55405F9-96CE-42DD-9571-C3D40844E8B0}" dt="2026-03-23T21:17:05.954" v="1"/>
          <ac:spMkLst>
            <pc:docMk/>
            <pc:sldMk cId="2545193714" sldId="263"/>
            <ac:spMk id="2" creationId="{F51C16DF-F564-481C-CCA4-180408A5301A}"/>
          </ac:spMkLst>
        </pc:spChg>
        <pc:spChg chg="mod">
          <ac:chgData name="Alisdair Cunningham" userId="67e8d9ba-4582-42f1-b26c-e866daa7f65b" providerId="ADAL" clId="{D55405F9-96CE-42DD-9571-C3D40844E8B0}" dt="2026-03-23T21:17:25.423" v="2"/>
          <ac:spMkLst>
            <pc:docMk/>
            <pc:sldMk cId="2545193714" sldId="263"/>
            <ac:spMk id="8" creationId="{C39BE701-A67E-5BFD-B044-ECF13A621788}"/>
          </ac:spMkLst>
        </pc:spChg>
        <pc:spChg chg="mod">
          <ac:chgData name="Alisdair Cunningham" userId="67e8d9ba-4582-42f1-b26c-e866daa7f65b" providerId="ADAL" clId="{D55405F9-96CE-42DD-9571-C3D40844E8B0}" dt="2026-03-23T21:16:19.889" v="0"/>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6-03-23T21:17:25.423" v="2"/>
        <pc:sldMkLst>
          <pc:docMk/>
          <pc:sldMk cId="903540832" sldId="284"/>
        </pc:sldMkLst>
        <pc:spChg chg="mod">
          <ac:chgData name="Alisdair Cunningham" userId="67e8d9ba-4582-42f1-b26c-e866daa7f65b" providerId="ADAL" clId="{D55405F9-96CE-42DD-9571-C3D40844E8B0}" dt="2026-03-23T21:17:05.954" v="1"/>
          <ac:spMkLst>
            <pc:docMk/>
            <pc:sldMk cId="903540832" sldId="284"/>
            <ac:spMk id="4" creationId="{F3F43CE5-EA3D-1DDC-C0DE-7CFCA6ED4E52}"/>
          </ac:spMkLst>
        </pc:spChg>
        <pc:spChg chg="mod">
          <ac:chgData name="Alisdair Cunningham" userId="67e8d9ba-4582-42f1-b26c-e866daa7f65b" providerId="ADAL" clId="{D55405F9-96CE-42DD-9571-C3D40844E8B0}" dt="2026-03-23T21:17:25.423" v="2"/>
          <ac:spMkLst>
            <pc:docMk/>
            <pc:sldMk cId="903540832" sldId="284"/>
            <ac:spMk id="8" creationId="{C39BE701-A67E-5BFD-B044-ECF13A621788}"/>
          </ac:spMkLst>
        </pc:spChg>
      </pc:sldChg>
      <pc:sldChg chg="modSp">
        <pc:chgData name="Alisdair Cunningham" userId="67e8d9ba-4582-42f1-b26c-e866daa7f65b" providerId="ADAL" clId="{D55405F9-96CE-42DD-9571-C3D40844E8B0}" dt="2026-03-23T21:17:25.423" v="2"/>
        <pc:sldMkLst>
          <pc:docMk/>
          <pc:sldMk cId="3098092700" sldId="292"/>
        </pc:sldMkLst>
        <pc:spChg chg="mod">
          <ac:chgData name="Alisdair Cunningham" userId="67e8d9ba-4582-42f1-b26c-e866daa7f65b" providerId="ADAL" clId="{D55405F9-96CE-42DD-9571-C3D40844E8B0}" dt="2026-03-23T21:17:25.423" v="2"/>
          <ac:spMkLst>
            <pc:docMk/>
            <pc:sldMk cId="3098092700" sldId="292"/>
            <ac:spMk id="8" creationId="{C39BE701-A67E-5BFD-B044-ECF13A621788}"/>
          </ac:spMkLst>
        </pc:spChg>
      </pc:sldChg>
      <pc:sldChg chg="modSp">
        <pc:chgData name="Alisdair Cunningham" userId="67e8d9ba-4582-42f1-b26c-e866daa7f65b" providerId="ADAL" clId="{D55405F9-96CE-42DD-9571-C3D40844E8B0}" dt="2026-03-23T21:17:25.423" v="2"/>
        <pc:sldMkLst>
          <pc:docMk/>
          <pc:sldMk cId="878942057" sldId="293"/>
        </pc:sldMkLst>
        <pc:spChg chg="mod">
          <ac:chgData name="Alisdair Cunningham" userId="67e8d9ba-4582-42f1-b26c-e866daa7f65b" providerId="ADAL" clId="{D55405F9-96CE-42DD-9571-C3D40844E8B0}" dt="2026-03-23T21:17:25.423" v="2"/>
          <ac:spMkLst>
            <pc:docMk/>
            <pc:sldMk cId="878942057" sldId="293"/>
            <ac:spMk id="8" creationId="{C39BE701-A67E-5BFD-B044-ECF13A621788}"/>
          </ac:spMkLst>
        </pc:spChg>
      </pc:sldChg>
      <pc:sldChg chg="modSp">
        <pc:chgData name="Alisdair Cunningham" userId="67e8d9ba-4582-42f1-b26c-e866daa7f65b" providerId="ADAL" clId="{D55405F9-96CE-42DD-9571-C3D40844E8B0}" dt="2026-03-23T21:17:25.423" v="2"/>
        <pc:sldMkLst>
          <pc:docMk/>
          <pc:sldMk cId="2246755082" sldId="294"/>
        </pc:sldMkLst>
        <pc:spChg chg="mod">
          <ac:chgData name="Alisdair Cunningham" userId="67e8d9ba-4582-42f1-b26c-e866daa7f65b" providerId="ADAL" clId="{D55405F9-96CE-42DD-9571-C3D40844E8B0}" dt="2026-03-23T21:17:25.423" v="2"/>
          <ac:spMkLst>
            <pc:docMk/>
            <pc:sldMk cId="2246755082" sldId="294"/>
            <ac:spMk id="8" creationId="{C39BE701-A67E-5BFD-B044-ECF13A621788}"/>
          </ac:spMkLst>
        </pc:spChg>
      </pc:sldChg>
      <pc:sldChg chg="modSp">
        <pc:chgData name="Alisdair Cunningham" userId="67e8d9ba-4582-42f1-b26c-e866daa7f65b" providerId="ADAL" clId="{D55405F9-96CE-42DD-9571-C3D40844E8B0}" dt="2026-03-23T21:17:25.423" v="2"/>
        <pc:sldMkLst>
          <pc:docMk/>
          <pc:sldMk cId="3014681606" sldId="295"/>
        </pc:sldMkLst>
        <pc:spChg chg="mod">
          <ac:chgData name="Alisdair Cunningham" userId="67e8d9ba-4582-42f1-b26c-e866daa7f65b" providerId="ADAL" clId="{D55405F9-96CE-42DD-9571-C3D40844E8B0}" dt="2026-03-23T21:17:25.423" v="2"/>
          <ac:spMkLst>
            <pc:docMk/>
            <pc:sldMk cId="3014681606" sldId="295"/>
            <ac:spMk id="8" creationId="{C39BE701-A67E-5BFD-B044-ECF13A621788}"/>
          </ac:spMkLst>
        </pc:spChg>
      </pc:sldChg>
      <pc:sldChg chg="modSp">
        <pc:chgData name="Alisdair Cunningham" userId="67e8d9ba-4582-42f1-b26c-e866daa7f65b" providerId="ADAL" clId="{D55405F9-96CE-42DD-9571-C3D40844E8B0}" dt="2026-03-23T21:17:25.423" v="2"/>
        <pc:sldMkLst>
          <pc:docMk/>
          <pc:sldMk cId="2545720970" sldId="296"/>
        </pc:sldMkLst>
        <pc:spChg chg="mod">
          <ac:chgData name="Alisdair Cunningham" userId="67e8d9ba-4582-42f1-b26c-e866daa7f65b" providerId="ADAL" clId="{D55405F9-96CE-42DD-9571-C3D40844E8B0}" dt="2026-03-23T21:17:25.423" v="2"/>
          <ac:spMkLst>
            <pc:docMk/>
            <pc:sldMk cId="2545720970" sldId="296"/>
            <ac:spMk id="8" creationId="{C39BE701-A67E-5BFD-B044-ECF13A621788}"/>
          </ac:spMkLst>
        </pc:spChg>
      </pc:sldChg>
      <pc:sldChg chg="modSp">
        <pc:chgData name="Alisdair Cunningham" userId="67e8d9ba-4582-42f1-b26c-e866daa7f65b" providerId="ADAL" clId="{D55405F9-96CE-42DD-9571-C3D40844E8B0}" dt="2026-03-23T21:17:25.423" v="2"/>
        <pc:sldMkLst>
          <pc:docMk/>
          <pc:sldMk cId="3872054748" sldId="297"/>
        </pc:sldMkLst>
        <pc:spChg chg="mod">
          <ac:chgData name="Alisdair Cunningham" userId="67e8d9ba-4582-42f1-b26c-e866daa7f65b" providerId="ADAL" clId="{D55405F9-96CE-42DD-9571-C3D40844E8B0}" dt="2026-03-23T21:17:25.423" v="2"/>
          <ac:spMkLst>
            <pc:docMk/>
            <pc:sldMk cId="3872054748" sldId="297"/>
            <ac:spMk id="8" creationId="{C39BE701-A67E-5BFD-B044-ECF13A621788}"/>
          </ac:spMkLst>
        </pc:spChg>
      </pc:sldChg>
      <pc:sldChg chg="modSp">
        <pc:chgData name="Alisdair Cunningham" userId="67e8d9ba-4582-42f1-b26c-e866daa7f65b" providerId="ADAL" clId="{D55405F9-96CE-42DD-9571-C3D40844E8B0}" dt="2026-03-23T21:17:25.423" v="2"/>
        <pc:sldMkLst>
          <pc:docMk/>
          <pc:sldMk cId="542137221" sldId="298"/>
        </pc:sldMkLst>
        <pc:spChg chg="mod">
          <ac:chgData name="Alisdair Cunningham" userId="67e8d9ba-4582-42f1-b26c-e866daa7f65b" providerId="ADAL" clId="{D55405F9-96CE-42DD-9571-C3D40844E8B0}" dt="2026-03-23T21:17:25.423" v="2"/>
          <ac:spMkLst>
            <pc:docMk/>
            <pc:sldMk cId="542137221" sldId="298"/>
            <ac:spMk id="8" creationId="{C39BE701-A67E-5BFD-B044-ECF13A621788}"/>
          </ac:spMkLst>
        </pc:spChg>
      </pc:sldChg>
      <pc:sldChg chg="modSp">
        <pc:chgData name="Alisdair Cunningham" userId="67e8d9ba-4582-42f1-b26c-e866daa7f65b" providerId="ADAL" clId="{D55405F9-96CE-42DD-9571-C3D40844E8B0}" dt="2026-03-23T21:17:25.423" v="2"/>
        <pc:sldMkLst>
          <pc:docMk/>
          <pc:sldMk cId="928641239" sldId="299"/>
        </pc:sldMkLst>
        <pc:spChg chg="mod">
          <ac:chgData name="Alisdair Cunningham" userId="67e8d9ba-4582-42f1-b26c-e866daa7f65b" providerId="ADAL" clId="{D55405F9-96CE-42DD-9571-C3D40844E8B0}" dt="2026-03-23T21:17:25.423" v="2"/>
          <ac:spMkLst>
            <pc:docMk/>
            <pc:sldMk cId="928641239" sldId="299"/>
            <ac:spMk id="8" creationId="{C39BE701-A67E-5BFD-B044-ECF13A621788}"/>
          </ac:spMkLst>
        </pc:spChg>
      </pc:sldChg>
      <pc:sldChg chg="modSp">
        <pc:chgData name="Alisdair Cunningham" userId="67e8d9ba-4582-42f1-b26c-e866daa7f65b" providerId="ADAL" clId="{D55405F9-96CE-42DD-9571-C3D40844E8B0}" dt="2026-03-23T21:17:25.423" v="2"/>
        <pc:sldMkLst>
          <pc:docMk/>
          <pc:sldMk cId="3965607200" sldId="300"/>
        </pc:sldMkLst>
        <pc:spChg chg="mod">
          <ac:chgData name="Alisdair Cunningham" userId="67e8d9ba-4582-42f1-b26c-e866daa7f65b" providerId="ADAL" clId="{D55405F9-96CE-42DD-9571-C3D40844E8B0}" dt="2026-03-23T21:17:25.423" v="2"/>
          <ac:spMkLst>
            <pc:docMk/>
            <pc:sldMk cId="3965607200" sldId="300"/>
            <ac:spMk id="8" creationId="{C39BE701-A67E-5BFD-B044-ECF13A621788}"/>
          </ac:spMkLst>
        </pc:spChg>
      </pc:sldChg>
      <pc:sldChg chg="modSp">
        <pc:chgData name="Alisdair Cunningham" userId="67e8d9ba-4582-42f1-b26c-e866daa7f65b" providerId="ADAL" clId="{D55405F9-96CE-42DD-9571-C3D40844E8B0}" dt="2026-03-23T21:17:25.423" v="2"/>
        <pc:sldMkLst>
          <pc:docMk/>
          <pc:sldMk cId="939964563" sldId="301"/>
        </pc:sldMkLst>
        <pc:spChg chg="mod">
          <ac:chgData name="Alisdair Cunningham" userId="67e8d9ba-4582-42f1-b26c-e866daa7f65b" providerId="ADAL" clId="{D55405F9-96CE-42DD-9571-C3D40844E8B0}" dt="2026-03-23T21:17:25.423" v="2"/>
          <ac:spMkLst>
            <pc:docMk/>
            <pc:sldMk cId="939964563" sldId="301"/>
            <ac:spMk id="8" creationId="{C39BE701-A67E-5BFD-B044-ECF13A621788}"/>
          </ac:spMkLst>
        </pc:spChg>
      </pc:sldChg>
      <pc:sldChg chg="modSp">
        <pc:chgData name="Alisdair Cunningham" userId="67e8d9ba-4582-42f1-b26c-e866daa7f65b" providerId="ADAL" clId="{D55405F9-96CE-42DD-9571-C3D40844E8B0}" dt="2026-03-23T21:17:25.423" v="2"/>
        <pc:sldMkLst>
          <pc:docMk/>
          <pc:sldMk cId="1400794392" sldId="302"/>
        </pc:sldMkLst>
        <pc:spChg chg="mod">
          <ac:chgData name="Alisdair Cunningham" userId="67e8d9ba-4582-42f1-b26c-e866daa7f65b" providerId="ADAL" clId="{D55405F9-96CE-42DD-9571-C3D40844E8B0}" dt="2026-03-23T21:17:25.423" v="2"/>
          <ac:spMkLst>
            <pc:docMk/>
            <pc:sldMk cId="1400794392" sldId="302"/>
            <ac:spMk id="8" creationId="{C39BE701-A67E-5BFD-B044-ECF13A621788}"/>
          </ac:spMkLst>
        </pc:spChg>
      </pc:sldChg>
      <pc:sldChg chg="modSp">
        <pc:chgData name="Alisdair Cunningham" userId="67e8d9ba-4582-42f1-b26c-e866daa7f65b" providerId="ADAL" clId="{D55405F9-96CE-42DD-9571-C3D40844E8B0}" dt="2026-03-23T21:17:25.423" v="2"/>
        <pc:sldMkLst>
          <pc:docMk/>
          <pc:sldMk cId="3393334870" sldId="303"/>
        </pc:sldMkLst>
        <pc:spChg chg="mod">
          <ac:chgData name="Alisdair Cunningham" userId="67e8d9ba-4582-42f1-b26c-e866daa7f65b" providerId="ADAL" clId="{D55405F9-96CE-42DD-9571-C3D40844E8B0}" dt="2026-03-23T21:17:25.423" v="2"/>
          <ac:spMkLst>
            <pc:docMk/>
            <pc:sldMk cId="3393334870" sldId="303"/>
            <ac:spMk id="8" creationId="{C39BE701-A67E-5BFD-B044-ECF13A621788}"/>
          </ac:spMkLst>
        </pc:spChg>
      </pc:sldChg>
      <pc:sldChg chg="modSp">
        <pc:chgData name="Alisdair Cunningham" userId="67e8d9ba-4582-42f1-b26c-e866daa7f65b" providerId="ADAL" clId="{D55405F9-96CE-42DD-9571-C3D40844E8B0}" dt="2026-03-23T21:17:25.423" v="2"/>
        <pc:sldMkLst>
          <pc:docMk/>
          <pc:sldMk cId="3987992131" sldId="304"/>
        </pc:sldMkLst>
        <pc:spChg chg="mod">
          <ac:chgData name="Alisdair Cunningham" userId="67e8d9ba-4582-42f1-b26c-e866daa7f65b" providerId="ADAL" clId="{D55405F9-96CE-42DD-9571-C3D40844E8B0}" dt="2026-03-23T21:17:25.423" v="2"/>
          <ac:spMkLst>
            <pc:docMk/>
            <pc:sldMk cId="3987992131" sldId="304"/>
            <ac:spMk id="8" creationId="{C39BE701-A67E-5BFD-B044-ECF13A621788}"/>
          </ac:spMkLst>
        </pc:spChg>
      </pc:sldChg>
      <pc:sldChg chg="modSp">
        <pc:chgData name="Alisdair Cunningham" userId="67e8d9ba-4582-42f1-b26c-e866daa7f65b" providerId="ADAL" clId="{D55405F9-96CE-42DD-9571-C3D40844E8B0}" dt="2026-03-23T21:17:25.423" v="2"/>
        <pc:sldMkLst>
          <pc:docMk/>
          <pc:sldMk cId="745103700" sldId="305"/>
        </pc:sldMkLst>
        <pc:spChg chg="mod">
          <ac:chgData name="Alisdair Cunningham" userId="67e8d9ba-4582-42f1-b26c-e866daa7f65b" providerId="ADAL" clId="{D55405F9-96CE-42DD-9571-C3D40844E8B0}" dt="2026-03-23T21:17:25.423" v="2"/>
          <ac:spMkLst>
            <pc:docMk/>
            <pc:sldMk cId="745103700" sldId="305"/>
            <ac:spMk id="8" creationId="{C39BE701-A67E-5BFD-B044-ECF13A621788}"/>
          </ac:spMkLst>
        </pc:spChg>
      </pc:sldChg>
      <pc:sldChg chg="modSp">
        <pc:chgData name="Alisdair Cunningham" userId="67e8d9ba-4582-42f1-b26c-e866daa7f65b" providerId="ADAL" clId="{D55405F9-96CE-42DD-9571-C3D40844E8B0}" dt="2026-03-23T21:17:25.423" v="2"/>
        <pc:sldMkLst>
          <pc:docMk/>
          <pc:sldMk cId="2447750584" sldId="306"/>
        </pc:sldMkLst>
        <pc:spChg chg="mod">
          <ac:chgData name="Alisdair Cunningham" userId="67e8d9ba-4582-42f1-b26c-e866daa7f65b" providerId="ADAL" clId="{D55405F9-96CE-42DD-9571-C3D40844E8B0}" dt="2026-03-23T21:17:05.954" v="1"/>
          <ac:spMkLst>
            <pc:docMk/>
            <pc:sldMk cId="2447750584" sldId="306"/>
            <ac:spMk id="4" creationId="{F3F43CE5-EA3D-1DDC-C0DE-7CFCA6ED4E52}"/>
          </ac:spMkLst>
        </pc:spChg>
        <pc:spChg chg="mod">
          <ac:chgData name="Alisdair Cunningham" userId="67e8d9ba-4582-42f1-b26c-e866daa7f65b" providerId="ADAL" clId="{D55405F9-96CE-42DD-9571-C3D40844E8B0}" dt="2026-03-23T21:17:25.423" v="2"/>
          <ac:spMkLst>
            <pc:docMk/>
            <pc:sldMk cId="2447750584" sldId="306"/>
            <ac:spMk id="8" creationId="{C39BE701-A67E-5BFD-B044-ECF13A621788}"/>
          </ac:spMkLst>
        </pc:spChg>
      </pc:sldChg>
      <pc:sldChg chg="modSp">
        <pc:chgData name="Alisdair Cunningham" userId="67e8d9ba-4582-42f1-b26c-e866daa7f65b" providerId="ADAL" clId="{D55405F9-96CE-42DD-9571-C3D40844E8B0}" dt="2026-03-23T21:17:25.423" v="2"/>
        <pc:sldMkLst>
          <pc:docMk/>
          <pc:sldMk cId="3905574292" sldId="307"/>
        </pc:sldMkLst>
        <pc:spChg chg="mod">
          <ac:chgData name="Alisdair Cunningham" userId="67e8d9ba-4582-42f1-b26c-e866daa7f65b" providerId="ADAL" clId="{D55405F9-96CE-42DD-9571-C3D40844E8B0}" dt="2026-03-23T21:17:25.423" v="2"/>
          <ac:spMkLst>
            <pc:docMk/>
            <pc:sldMk cId="3905574292" sldId="307"/>
            <ac:spMk id="8" creationId="{C39BE701-A67E-5BFD-B044-ECF13A621788}"/>
          </ac:spMkLst>
        </pc:spChg>
      </pc:sldChg>
      <pc:sldChg chg="modSp">
        <pc:chgData name="Alisdair Cunningham" userId="67e8d9ba-4582-42f1-b26c-e866daa7f65b" providerId="ADAL" clId="{D55405F9-96CE-42DD-9571-C3D40844E8B0}" dt="2026-03-23T21:17:25.423" v="2"/>
        <pc:sldMkLst>
          <pc:docMk/>
          <pc:sldMk cId="2100615657" sldId="308"/>
        </pc:sldMkLst>
        <pc:spChg chg="mod">
          <ac:chgData name="Alisdair Cunningham" userId="67e8d9ba-4582-42f1-b26c-e866daa7f65b" providerId="ADAL" clId="{D55405F9-96CE-42DD-9571-C3D40844E8B0}" dt="2026-03-23T21:17:05.954" v="1"/>
          <ac:spMkLst>
            <pc:docMk/>
            <pc:sldMk cId="2100615657" sldId="308"/>
            <ac:spMk id="3" creationId="{FC166DDA-B509-215E-99A6-F662175F2F0F}"/>
          </ac:spMkLst>
        </pc:spChg>
        <pc:spChg chg="mod">
          <ac:chgData name="Alisdair Cunningham" userId="67e8d9ba-4582-42f1-b26c-e866daa7f65b" providerId="ADAL" clId="{D55405F9-96CE-42DD-9571-C3D40844E8B0}" dt="2026-03-23T21:17:25.423" v="2"/>
          <ac:spMkLst>
            <pc:docMk/>
            <pc:sldMk cId="2100615657" sldId="308"/>
            <ac:spMk id="8" creationId="{C39BE701-A67E-5BFD-B044-ECF13A621788}"/>
          </ac:spMkLst>
        </pc:spChg>
      </pc:sldChg>
      <pc:sldChg chg="modSp">
        <pc:chgData name="Alisdair Cunningham" userId="67e8d9ba-4582-42f1-b26c-e866daa7f65b" providerId="ADAL" clId="{D55405F9-96CE-42DD-9571-C3D40844E8B0}" dt="2026-03-23T21:17:25.423" v="2"/>
        <pc:sldMkLst>
          <pc:docMk/>
          <pc:sldMk cId="2609264688" sldId="309"/>
        </pc:sldMkLst>
        <pc:spChg chg="mod">
          <ac:chgData name="Alisdair Cunningham" userId="67e8d9ba-4582-42f1-b26c-e866daa7f65b" providerId="ADAL" clId="{D55405F9-96CE-42DD-9571-C3D40844E8B0}" dt="2026-03-23T21:17:05.954" v="1"/>
          <ac:spMkLst>
            <pc:docMk/>
            <pc:sldMk cId="2609264688" sldId="309"/>
            <ac:spMk id="4" creationId="{F3F43CE5-EA3D-1DDC-C0DE-7CFCA6ED4E52}"/>
          </ac:spMkLst>
        </pc:spChg>
        <pc:spChg chg="mod">
          <ac:chgData name="Alisdair Cunningham" userId="67e8d9ba-4582-42f1-b26c-e866daa7f65b" providerId="ADAL" clId="{D55405F9-96CE-42DD-9571-C3D40844E8B0}" dt="2026-03-23T21:17:25.423" v="2"/>
          <ac:spMkLst>
            <pc:docMk/>
            <pc:sldMk cId="2609264688" sldId="309"/>
            <ac:spMk id="8" creationId="{C39BE701-A67E-5BFD-B044-ECF13A621788}"/>
          </ac:spMkLst>
        </pc:spChg>
      </pc:sldChg>
      <pc:sldChg chg="modSp">
        <pc:chgData name="Alisdair Cunningham" userId="67e8d9ba-4582-42f1-b26c-e866daa7f65b" providerId="ADAL" clId="{D55405F9-96CE-42DD-9571-C3D40844E8B0}" dt="2026-03-23T21:17:25.423" v="2"/>
        <pc:sldMkLst>
          <pc:docMk/>
          <pc:sldMk cId="3936794485" sldId="310"/>
        </pc:sldMkLst>
        <pc:spChg chg="mod">
          <ac:chgData name="Alisdair Cunningham" userId="67e8d9ba-4582-42f1-b26c-e866daa7f65b" providerId="ADAL" clId="{D55405F9-96CE-42DD-9571-C3D40844E8B0}" dt="2026-03-23T21:17:05.954" v="1"/>
          <ac:spMkLst>
            <pc:docMk/>
            <pc:sldMk cId="3936794485" sldId="310"/>
            <ac:spMk id="4" creationId="{F3F43CE5-EA3D-1DDC-C0DE-7CFCA6ED4E52}"/>
          </ac:spMkLst>
        </pc:spChg>
        <pc:spChg chg="mod">
          <ac:chgData name="Alisdair Cunningham" userId="67e8d9ba-4582-42f1-b26c-e866daa7f65b" providerId="ADAL" clId="{D55405F9-96CE-42DD-9571-C3D40844E8B0}" dt="2026-03-23T21:17:25.423" v="2"/>
          <ac:spMkLst>
            <pc:docMk/>
            <pc:sldMk cId="3936794485" sldId="310"/>
            <ac:spMk id="8" creationId="{C39BE701-A67E-5BFD-B044-ECF13A621788}"/>
          </ac:spMkLst>
        </pc:spChg>
      </pc:sldChg>
      <pc:sldChg chg="modSp">
        <pc:chgData name="Alisdair Cunningham" userId="67e8d9ba-4582-42f1-b26c-e866daa7f65b" providerId="ADAL" clId="{D55405F9-96CE-42DD-9571-C3D40844E8B0}" dt="2026-03-23T21:17:25.423" v="2"/>
        <pc:sldMkLst>
          <pc:docMk/>
          <pc:sldMk cId="2996153301" sldId="311"/>
        </pc:sldMkLst>
        <pc:spChg chg="mod">
          <ac:chgData name="Alisdair Cunningham" userId="67e8d9ba-4582-42f1-b26c-e866daa7f65b" providerId="ADAL" clId="{D55405F9-96CE-42DD-9571-C3D40844E8B0}" dt="2026-03-23T21:17:05.954" v="1"/>
          <ac:spMkLst>
            <pc:docMk/>
            <pc:sldMk cId="2996153301" sldId="311"/>
            <ac:spMk id="4" creationId="{F3F43CE5-EA3D-1DDC-C0DE-7CFCA6ED4E52}"/>
          </ac:spMkLst>
        </pc:spChg>
        <pc:spChg chg="mod">
          <ac:chgData name="Alisdair Cunningham" userId="67e8d9ba-4582-42f1-b26c-e866daa7f65b" providerId="ADAL" clId="{D55405F9-96CE-42DD-9571-C3D40844E8B0}" dt="2026-03-23T21:17:25.423" v="2"/>
          <ac:spMkLst>
            <pc:docMk/>
            <pc:sldMk cId="2996153301" sldId="311"/>
            <ac:spMk id="8" creationId="{C39BE701-A67E-5BFD-B044-ECF13A621788}"/>
          </ac:spMkLst>
        </pc:spChg>
      </pc:sldChg>
      <pc:sldChg chg="modSp">
        <pc:chgData name="Alisdair Cunningham" userId="67e8d9ba-4582-42f1-b26c-e866daa7f65b" providerId="ADAL" clId="{D55405F9-96CE-42DD-9571-C3D40844E8B0}" dt="2026-03-23T21:17:25.423" v="2"/>
        <pc:sldMkLst>
          <pc:docMk/>
          <pc:sldMk cId="3692950511" sldId="312"/>
        </pc:sldMkLst>
        <pc:spChg chg="mod">
          <ac:chgData name="Alisdair Cunningham" userId="67e8d9ba-4582-42f1-b26c-e866daa7f65b" providerId="ADAL" clId="{D55405F9-96CE-42DD-9571-C3D40844E8B0}" dt="2026-03-23T21:17:05.954" v="1"/>
          <ac:spMkLst>
            <pc:docMk/>
            <pc:sldMk cId="3692950511" sldId="312"/>
            <ac:spMk id="4" creationId="{F3F43CE5-EA3D-1DDC-C0DE-7CFCA6ED4E52}"/>
          </ac:spMkLst>
        </pc:spChg>
        <pc:spChg chg="mod">
          <ac:chgData name="Alisdair Cunningham" userId="67e8d9ba-4582-42f1-b26c-e866daa7f65b" providerId="ADAL" clId="{D55405F9-96CE-42DD-9571-C3D40844E8B0}" dt="2026-03-23T21:17:25.423" v="2"/>
          <ac:spMkLst>
            <pc:docMk/>
            <pc:sldMk cId="3692950511" sldId="312"/>
            <ac:spMk id="8" creationId="{C39BE701-A67E-5BFD-B044-ECF13A621788}"/>
          </ac:spMkLst>
        </pc:spChg>
      </pc:sldChg>
      <pc:sldChg chg="modSp">
        <pc:chgData name="Alisdair Cunningham" userId="67e8d9ba-4582-42f1-b26c-e866daa7f65b" providerId="ADAL" clId="{D55405F9-96CE-42DD-9571-C3D40844E8B0}" dt="2026-03-23T21:17:25.423" v="2"/>
        <pc:sldMkLst>
          <pc:docMk/>
          <pc:sldMk cId="1335193550" sldId="313"/>
        </pc:sldMkLst>
        <pc:spChg chg="mod">
          <ac:chgData name="Alisdair Cunningham" userId="67e8d9ba-4582-42f1-b26c-e866daa7f65b" providerId="ADAL" clId="{D55405F9-96CE-42DD-9571-C3D40844E8B0}" dt="2026-03-23T21:17:05.954" v="1"/>
          <ac:spMkLst>
            <pc:docMk/>
            <pc:sldMk cId="1335193550" sldId="313"/>
            <ac:spMk id="4" creationId="{F3F43CE5-EA3D-1DDC-C0DE-7CFCA6ED4E52}"/>
          </ac:spMkLst>
        </pc:spChg>
        <pc:spChg chg="mod">
          <ac:chgData name="Alisdair Cunningham" userId="67e8d9ba-4582-42f1-b26c-e866daa7f65b" providerId="ADAL" clId="{D55405F9-96CE-42DD-9571-C3D40844E8B0}" dt="2026-03-23T21:17:25.423" v="2"/>
          <ac:spMkLst>
            <pc:docMk/>
            <pc:sldMk cId="1335193550" sldId="313"/>
            <ac:spMk id="8" creationId="{C39BE701-A67E-5BFD-B044-ECF13A621788}"/>
          </ac:spMkLst>
        </pc:spChg>
      </pc:sldChg>
      <pc:sldChg chg="modSp">
        <pc:chgData name="Alisdair Cunningham" userId="67e8d9ba-4582-42f1-b26c-e866daa7f65b" providerId="ADAL" clId="{D55405F9-96CE-42DD-9571-C3D40844E8B0}" dt="2026-03-23T21:17:25.423" v="2"/>
        <pc:sldMkLst>
          <pc:docMk/>
          <pc:sldMk cId="1302303795" sldId="314"/>
        </pc:sldMkLst>
        <pc:spChg chg="mod">
          <ac:chgData name="Alisdair Cunningham" userId="67e8d9ba-4582-42f1-b26c-e866daa7f65b" providerId="ADAL" clId="{D55405F9-96CE-42DD-9571-C3D40844E8B0}" dt="2026-03-23T21:17:05.954" v="1"/>
          <ac:spMkLst>
            <pc:docMk/>
            <pc:sldMk cId="1302303795" sldId="314"/>
            <ac:spMk id="4" creationId="{F3F43CE5-EA3D-1DDC-C0DE-7CFCA6ED4E52}"/>
          </ac:spMkLst>
        </pc:spChg>
        <pc:spChg chg="mod">
          <ac:chgData name="Alisdair Cunningham" userId="67e8d9ba-4582-42f1-b26c-e866daa7f65b" providerId="ADAL" clId="{D55405F9-96CE-42DD-9571-C3D40844E8B0}" dt="2026-03-23T21:17:25.423" v="2"/>
          <ac:spMkLst>
            <pc:docMk/>
            <pc:sldMk cId="1302303795" sldId="314"/>
            <ac:spMk id="8" creationId="{C39BE701-A67E-5BFD-B044-ECF13A621788}"/>
          </ac:spMkLst>
        </pc:spChg>
      </pc:sldChg>
      <pc:sldChg chg="modSp">
        <pc:chgData name="Alisdair Cunningham" userId="67e8d9ba-4582-42f1-b26c-e866daa7f65b" providerId="ADAL" clId="{D55405F9-96CE-42DD-9571-C3D40844E8B0}" dt="2026-03-23T21:17:25.423" v="2"/>
        <pc:sldMkLst>
          <pc:docMk/>
          <pc:sldMk cId="1270524015" sldId="315"/>
        </pc:sldMkLst>
        <pc:spChg chg="mod">
          <ac:chgData name="Alisdair Cunningham" userId="67e8d9ba-4582-42f1-b26c-e866daa7f65b" providerId="ADAL" clId="{D55405F9-96CE-42DD-9571-C3D40844E8B0}" dt="2026-03-23T21:17:25.423" v="2"/>
          <ac:spMkLst>
            <pc:docMk/>
            <pc:sldMk cId="1270524015" sldId="315"/>
            <ac:spMk id="8" creationId="{C39BE701-A67E-5BFD-B044-ECF13A621788}"/>
          </ac:spMkLst>
        </pc:spChg>
      </pc:sldChg>
      <pc:sldChg chg="modSp">
        <pc:chgData name="Alisdair Cunningham" userId="67e8d9ba-4582-42f1-b26c-e866daa7f65b" providerId="ADAL" clId="{D55405F9-96CE-42DD-9571-C3D40844E8B0}" dt="2026-03-23T21:17:25.423" v="2"/>
        <pc:sldMkLst>
          <pc:docMk/>
          <pc:sldMk cId="1115504609" sldId="316"/>
        </pc:sldMkLst>
        <pc:spChg chg="mod">
          <ac:chgData name="Alisdair Cunningham" userId="67e8d9ba-4582-42f1-b26c-e866daa7f65b" providerId="ADAL" clId="{D55405F9-96CE-42DD-9571-C3D40844E8B0}" dt="2026-03-23T21:17:25.423" v="2"/>
          <ac:spMkLst>
            <pc:docMk/>
            <pc:sldMk cId="1115504609" sldId="316"/>
            <ac:spMk id="8" creationId="{C39BE701-A67E-5BFD-B044-ECF13A621788}"/>
          </ac:spMkLst>
        </pc:spChg>
      </pc:sldChg>
      <pc:sldChg chg="modSp">
        <pc:chgData name="Alisdair Cunningham" userId="67e8d9ba-4582-42f1-b26c-e866daa7f65b" providerId="ADAL" clId="{D55405F9-96CE-42DD-9571-C3D40844E8B0}" dt="2026-03-23T21:17:25.423" v="2"/>
        <pc:sldMkLst>
          <pc:docMk/>
          <pc:sldMk cId="22231492" sldId="317"/>
        </pc:sldMkLst>
        <pc:spChg chg="mod">
          <ac:chgData name="Alisdair Cunningham" userId="67e8d9ba-4582-42f1-b26c-e866daa7f65b" providerId="ADAL" clId="{D55405F9-96CE-42DD-9571-C3D40844E8B0}" dt="2026-03-23T21:17:05.954" v="1"/>
          <ac:spMkLst>
            <pc:docMk/>
            <pc:sldMk cId="22231492" sldId="317"/>
            <ac:spMk id="2" creationId="{D5A3F9C7-9D7A-5E4A-67AC-AEE25A38A906}"/>
          </ac:spMkLst>
        </pc:spChg>
        <pc:spChg chg="mod">
          <ac:chgData name="Alisdair Cunningham" userId="67e8d9ba-4582-42f1-b26c-e866daa7f65b" providerId="ADAL" clId="{D55405F9-96CE-42DD-9571-C3D40844E8B0}" dt="2026-03-23T21:17:25.423" v="2"/>
          <ac:spMkLst>
            <pc:docMk/>
            <pc:sldMk cId="22231492" sldId="317"/>
            <ac:spMk id="8" creationId="{097BCFA9-84C3-F719-8178-2DC97D9D70A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23/03/2026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gov.wales/59-million-welsh-government-support-given-businesses-investing-research-and-innovation" TargetMode="External"/><Relationship Id="rId2" Type="http://schemas.openxmlformats.org/officeDocument/2006/relationships/slide" Target="../slides/slide21.xml"/><Relationship Id="rId1" Type="http://schemas.openxmlformats.org/officeDocument/2006/relationships/notesMaster" Target="../notesMasters/notesMaster1.xml"/><Relationship Id="rId4" Type="http://schemas.openxmlformats.org/officeDocument/2006/relationships/hyperlink" Target="https://businesswales.gov.wales/innovation/support-and-funding/circular-economy-funding"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rapcymru.org.uk/taking-action/grants/circular-economy-fund-case-study-page"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www.youtube.com/playlist?list=PLtCROU4co6y6OlpKQMrDyFscjmzZR4Kch" TargetMode="Externa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gov.wales/sites/default/files/publications/2021-03/beyond-recycling-indicators.pdf"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a:t>
            </a:fld>
            <a:endParaRPr lang="en-GB"/>
          </a:p>
        </p:txBody>
      </p:sp>
    </p:spTree>
    <p:extLst>
      <p:ext uri="{BB962C8B-B14F-4D97-AF65-F5344CB8AC3E}">
        <p14:creationId xmlns:p14="http://schemas.microsoft.com/office/powerpoint/2010/main" val="42124211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92DA0F2-1344-4DA6-8494-DDBF76B8E1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2421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1901472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7182303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Morseletto</a:t>
            </a:r>
            <a:r>
              <a:rPr lang="en-GB" b="0" i="0" dirty="0">
                <a:solidFill>
                  <a:srgbClr val="222222"/>
                </a:solidFill>
                <a:effectLst/>
                <a:latin typeface="Arial" panose="020B0604020202020204" pitchFamily="34" charset="0"/>
              </a:rPr>
              <a:t>, P., 2020. Targets for a circular economy.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153</a:t>
            </a:r>
            <a:r>
              <a:rPr lang="en-GB" b="0" i="0" dirty="0">
                <a:solidFill>
                  <a:srgbClr val="222222"/>
                </a:solidFill>
                <a:effectLst/>
                <a:latin typeface="Arial" panose="020B0604020202020204" pitchFamily="34" charset="0"/>
              </a:rPr>
              <a:t>, p.104553.</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19006503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Morseletto</a:t>
            </a:r>
            <a:r>
              <a:rPr lang="en-GB" b="0" i="0" dirty="0">
                <a:solidFill>
                  <a:srgbClr val="222222"/>
                </a:solidFill>
                <a:effectLst/>
                <a:latin typeface="Arial" panose="020B0604020202020204" pitchFamily="34" charset="0"/>
              </a:rPr>
              <a:t>, P., 2020. Targets for a circular economy.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153</a:t>
            </a:r>
            <a:r>
              <a:rPr lang="en-GB" b="0" i="0" dirty="0">
                <a:solidFill>
                  <a:srgbClr val="222222"/>
                </a:solidFill>
                <a:effectLst/>
                <a:latin typeface="Arial" panose="020B0604020202020204" pitchFamily="34" charset="0"/>
              </a:rPr>
              <a:t>, p.104553.</a:t>
            </a:r>
          </a:p>
          <a:p>
            <a:endParaRPr lang="en-GB" b="0" i="0" dirty="0">
              <a:solidFill>
                <a:srgbClr val="222222"/>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Gray, C. and Charter, M., 2007. Remanufacturing and product design: designing for the 7th generation.</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12665810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Morseletto</a:t>
            </a:r>
            <a:r>
              <a:rPr lang="en-GB" b="0" i="0" dirty="0">
                <a:solidFill>
                  <a:srgbClr val="222222"/>
                </a:solidFill>
                <a:effectLst/>
                <a:latin typeface="Arial" panose="020B0604020202020204" pitchFamily="34" charset="0"/>
              </a:rPr>
              <a:t>, P., 2020. Targets for a circular economy.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153</a:t>
            </a:r>
            <a:r>
              <a:rPr lang="en-GB" b="0" i="0" dirty="0">
                <a:solidFill>
                  <a:srgbClr val="222222"/>
                </a:solidFill>
                <a:effectLst/>
                <a:latin typeface="Arial" panose="020B0604020202020204" pitchFamily="34" charset="0"/>
              </a:rPr>
              <a:t>, p.104553.</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21383579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Morseletto</a:t>
            </a:r>
            <a:r>
              <a:rPr lang="en-GB" b="0" i="0" dirty="0">
                <a:solidFill>
                  <a:srgbClr val="222222"/>
                </a:solidFill>
                <a:effectLst/>
                <a:latin typeface="Arial" panose="020B0604020202020204" pitchFamily="34" charset="0"/>
              </a:rPr>
              <a:t>, P., 2020. Targets for a circular economy.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153</a:t>
            </a:r>
            <a:r>
              <a:rPr lang="en-GB" b="0" i="0" dirty="0">
                <a:solidFill>
                  <a:srgbClr val="222222"/>
                </a:solidFill>
                <a:effectLst/>
                <a:latin typeface="Arial" panose="020B0604020202020204" pitchFamily="34" charset="0"/>
              </a:rPr>
              <a:t>, p.104553.</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Ferguson, M.E. and Souza, G.C., 2010. Commentary on closed-loop supply chains. </a:t>
            </a:r>
            <a:r>
              <a:rPr lang="en-GB" b="0" i="1" dirty="0">
                <a:solidFill>
                  <a:srgbClr val="222222"/>
                </a:solidFill>
                <a:effectLst/>
                <a:latin typeface="Arial" panose="020B0604020202020204" pitchFamily="34" charset="0"/>
              </a:rPr>
              <a:t>Closed-loop supply chains: new developments to improve the sustainability of business practices</a:t>
            </a:r>
            <a:r>
              <a:rPr lang="en-GB" b="0" i="0" dirty="0">
                <a:solidFill>
                  <a:srgbClr val="222222"/>
                </a:solidFill>
                <a:effectLst/>
                <a:latin typeface="Arial" panose="020B0604020202020204" pitchFamily="34" charset="0"/>
              </a:rPr>
              <a:t>, pp.99-118.</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3545821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32175510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Morseletto</a:t>
            </a:r>
            <a:r>
              <a:rPr lang="en-GB" b="0" i="0" dirty="0">
                <a:solidFill>
                  <a:srgbClr val="222222"/>
                </a:solidFill>
                <a:effectLst/>
                <a:latin typeface="Arial" panose="020B0604020202020204" pitchFamily="34" charset="0"/>
              </a:rPr>
              <a:t>, P., 2020. Targets for a circular economy.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153</a:t>
            </a:r>
            <a:r>
              <a:rPr lang="en-GB" b="0" i="0" dirty="0">
                <a:solidFill>
                  <a:srgbClr val="222222"/>
                </a:solidFill>
                <a:effectLst/>
                <a:latin typeface="Arial" panose="020B0604020202020204" pitchFamily="34" charset="0"/>
              </a:rPr>
              <a:t>, p.104553.</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Potting, J., </a:t>
            </a:r>
            <a:r>
              <a:rPr lang="en-GB" b="0" i="0" dirty="0" err="1">
                <a:solidFill>
                  <a:srgbClr val="222222"/>
                </a:solidFill>
                <a:effectLst/>
                <a:latin typeface="Arial" panose="020B0604020202020204" pitchFamily="34" charset="0"/>
              </a:rPr>
              <a:t>Hekkert</a:t>
            </a:r>
            <a:r>
              <a:rPr lang="en-GB" b="0" i="0" dirty="0">
                <a:solidFill>
                  <a:srgbClr val="222222"/>
                </a:solidFill>
                <a:effectLst/>
                <a:latin typeface="Arial" panose="020B0604020202020204" pitchFamily="34" charset="0"/>
              </a:rPr>
              <a:t>, M.P., Worrell, E. and </a:t>
            </a:r>
            <a:r>
              <a:rPr lang="en-GB" b="0" i="0" dirty="0" err="1">
                <a:solidFill>
                  <a:srgbClr val="222222"/>
                </a:solidFill>
                <a:effectLst/>
                <a:latin typeface="Arial" panose="020B0604020202020204" pitchFamily="34" charset="0"/>
              </a:rPr>
              <a:t>Hanemaaijer</a:t>
            </a:r>
            <a:r>
              <a:rPr lang="en-GB" b="0" i="0" dirty="0">
                <a:solidFill>
                  <a:srgbClr val="222222"/>
                </a:solidFill>
                <a:effectLst/>
                <a:latin typeface="Arial" panose="020B0604020202020204" pitchFamily="34" charset="0"/>
              </a:rPr>
              <a:t>, A., 2017. Circular economy: measuring innovation in the product chain. </a:t>
            </a:r>
            <a:r>
              <a:rPr lang="en-GB" b="0" i="1" dirty="0" err="1">
                <a:solidFill>
                  <a:srgbClr val="222222"/>
                </a:solidFill>
                <a:effectLst/>
                <a:latin typeface="Arial" panose="020B0604020202020204" pitchFamily="34" charset="0"/>
              </a:rPr>
              <a:t>Planbureau</a:t>
            </a:r>
            <a:r>
              <a:rPr lang="en-GB" b="0" i="1" dirty="0">
                <a:solidFill>
                  <a:srgbClr val="222222"/>
                </a:solidFill>
                <a:effectLst/>
                <a:latin typeface="Arial" panose="020B0604020202020204" pitchFamily="34" charset="0"/>
              </a:rPr>
              <a:t> </a:t>
            </a:r>
            <a:r>
              <a:rPr lang="en-GB" b="0" i="1" dirty="0" err="1">
                <a:solidFill>
                  <a:srgbClr val="222222"/>
                </a:solidFill>
                <a:effectLst/>
                <a:latin typeface="Arial" panose="020B0604020202020204" pitchFamily="34" charset="0"/>
              </a:rPr>
              <a:t>voor</a:t>
            </a:r>
            <a:r>
              <a:rPr lang="en-GB" b="0" i="1" dirty="0">
                <a:solidFill>
                  <a:srgbClr val="222222"/>
                </a:solidFill>
                <a:effectLst/>
                <a:latin typeface="Arial" panose="020B0604020202020204" pitchFamily="34" charset="0"/>
              </a:rPr>
              <a:t> de </a:t>
            </a:r>
            <a:r>
              <a:rPr lang="en-GB" b="0" i="1" dirty="0" err="1">
                <a:solidFill>
                  <a:srgbClr val="222222"/>
                </a:solidFill>
                <a:effectLst/>
                <a:latin typeface="Arial" panose="020B0604020202020204" pitchFamily="34" charset="0"/>
              </a:rPr>
              <a:t>Leefomgeving</a:t>
            </a:r>
            <a:r>
              <a:rPr lang="en-GB" b="0" i="0" dirty="0">
                <a:solidFill>
                  <a:srgbClr val="222222"/>
                </a:solidFill>
                <a:effectLst/>
                <a:latin typeface="Arial" panose="020B0604020202020204" pitchFamily="34" charset="0"/>
              </a:rPr>
              <a:t>, (2544).</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Jayaraman, V., 2006. Production planning for closed-loop supply chains with product recovery and reuse: an analytical approach. </a:t>
            </a:r>
            <a:r>
              <a:rPr lang="en-GB" b="0" i="1" dirty="0">
                <a:solidFill>
                  <a:srgbClr val="222222"/>
                </a:solidFill>
                <a:effectLst/>
                <a:latin typeface="Arial" panose="020B0604020202020204" pitchFamily="34" charset="0"/>
              </a:rPr>
              <a:t>International Journal of Production Research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44</a:t>
            </a:r>
            <a:r>
              <a:rPr lang="en-GB" b="0" i="0" dirty="0">
                <a:solidFill>
                  <a:srgbClr val="222222"/>
                </a:solidFill>
                <a:effectLst/>
                <a:latin typeface="Arial" panose="020B0604020202020204" pitchFamily="34" charset="0"/>
              </a:rPr>
              <a:t>(5), pp.981-998.</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Gray, C. and Charter, M., 2007. Remanufacturing and product design: designing for the 7th generation.</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Rogers, H.A., Deutz, P. and Ramos, T.B., 2021. Repairing the circular economy: Public perception and participant profile of the repair economy in Hull, UK.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168</a:t>
            </a:r>
            <a:r>
              <a:rPr lang="en-GB" b="0" i="0" dirty="0">
                <a:solidFill>
                  <a:srgbClr val="222222"/>
                </a:solidFill>
                <a:effectLst/>
                <a:latin typeface="Arial" panose="020B0604020202020204" pitchFamily="34" charset="0"/>
              </a:rPr>
              <a:t>, p.105447.</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41676414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Rogers, H.A., Deutz, P. and Ramos, T.B., 2021. Repairing the circular economy: Public perception and participant profile of the repair economy in Hull, UK.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168</a:t>
            </a:r>
            <a:r>
              <a:rPr lang="en-GB" b="0" i="0" dirty="0">
                <a:solidFill>
                  <a:srgbClr val="222222"/>
                </a:solidFill>
                <a:effectLst/>
                <a:latin typeface="Arial" panose="020B0604020202020204" pitchFamily="34" charset="0"/>
              </a:rPr>
              <a:t>, p.105447.</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7233817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Rogers, H.A., Deutz, P. and Ramos, T.B., 2021. Repairing the circular economy: Public perception and participant profile of the repair economy in Hull, UK.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168</a:t>
            </a:r>
            <a:r>
              <a:rPr lang="en-GB" b="0" i="0" dirty="0">
                <a:solidFill>
                  <a:srgbClr val="222222"/>
                </a:solidFill>
                <a:effectLst/>
                <a:latin typeface="Arial" panose="020B0604020202020204" pitchFamily="34" charset="0"/>
              </a:rPr>
              <a:t>, p.105447.</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35518102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Morseletto</a:t>
            </a:r>
            <a:r>
              <a:rPr lang="en-GB" b="0" i="0" dirty="0">
                <a:solidFill>
                  <a:srgbClr val="222222"/>
                </a:solidFill>
                <a:effectLst/>
                <a:latin typeface="Arial" panose="020B0604020202020204" pitchFamily="34" charset="0"/>
              </a:rPr>
              <a:t>, P., 2020. Targets for a circular economy.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153</a:t>
            </a:r>
            <a:r>
              <a:rPr lang="en-GB" b="0" i="0" dirty="0">
                <a:solidFill>
                  <a:srgbClr val="222222"/>
                </a:solidFill>
                <a:effectLst/>
                <a:latin typeface="Arial" panose="020B0604020202020204" pitchFamily="34" charset="0"/>
              </a:rPr>
              <a:t>, p.104553.</a:t>
            </a:r>
          </a:p>
          <a:p>
            <a:endParaRPr lang="en-GB" b="0" i="0" dirty="0">
              <a:solidFill>
                <a:srgbClr val="222222"/>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Jayaraman, V., 2006. Production planning for closed-loop supply chains with product recovery and reuse: an analytical approach. </a:t>
            </a:r>
            <a:r>
              <a:rPr lang="en-GB" b="0" i="1" dirty="0">
                <a:solidFill>
                  <a:srgbClr val="222222"/>
                </a:solidFill>
                <a:effectLst/>
                <a:latin typeface="Arial" panose="020B0604020202020204" pitchFamily="34" charset="0"/>
              </a:rPr>
              <a:t>International Journal of Production Research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44</a:t>
            </a:r>
            <a:r>
              <a:rPr lang="en-GB" b="0" i="0" dirty="0">
                <a:solidFill>
                  <a:srgbClr val="222222"/>
                </a:solidFill>
                <a:effectLst/>
                <a:latin typeface="Arial" panose="020B0604020202020204" pitchFamily="34" charset="0"/>
              </a:rPr>
              <a:t>(5), pp.981-998.</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4467711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Achterberg</a:t>
            </a:r>
            <a:r>
              <a:rPr lang="en-GB" b="0" i="0" dirty="0">
                <a:solidFill>
                  <a:srgbClr val="222222"/>
                </a:solidFill>
                <a:effectLst/>
                <a:latin typeface="Arial" panose="020B0604020202020204" pitchFamily="34" charset="0"/>
              </a:rPr>
              <a:t>, E., </a:t>
            </a:r>
            <a:r>
              <a:rPr lang="en-GB" b="0" i="0" dirty="0" err="1">
                <a:solidFill>
                  <a:srgbClr val="222222"/>
                </a:solidFill>
                <a:effectLst/>
                <a:latin typeface="Arial" panose="020B0604020202020204" pitchFamily="34" charset="0"/>
              </a:rPr>
              <a:t>Hinfelaar</a:t>
            </a:r>
            <a:r>
              <a:rPr lang="en-GB" b="0" i="0" dirty="0">
                <a:solidFill>
                  <a:srgbClr val="222222"/>
                </a:solidFill>
                <a:effectLst/>
                <a:latin typeface="Arial" panose="020B0604020202020204" pitchFamily="34" charset="0"/>
              </a:rPr>
              <a:t>, J. and </a:t>
            </a:r>
            <a:r>
              <a:rPr lang="en-GB" b="0" i="0" dirty="0" err="1">
                <a:solidFill>
                  <a:srgbClr val="222222"/>
                </a:solidFill>
                <a:effectLst/>
                <a:latin typeface="Arial" panose="020B0604020202020204" pitchFamily="34" charset="0"/>
              </a:rPr>
              <a:t>Bocken</a:t>
            </a:r>
            <a:r>
              <a:rPr lang="en-GB" b="0" i="0" dirty="0">
                <a:solidFill>
                  <a:srgbClr val="222222"/>
                </a:solidFill>
                <a:effectLst/>
                <a:latin typeface="Arial" panose="020B0604020202020204" pitchFamily="34" charset="0"/>
              </a:rPr>
              <a:t>, N., 2016. Master circular business models with the Value Hill.</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23761813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Morseletto</a:t>
            </a:r>
            <a:r>
              <a:rPr lang="en-GB" b="0" i="0" dirty="0">
                <a:solidFill>
                  <a:srgbClr val="222222"/>
                </a:solidFill>
                <a:effectLst/>
                <a:latin typeface="Arial" panose="020B0604020202020204" pitchFamily="34" charset="0"/>
              </a:rPr>
              <a:t>, P., 2020. Targets for a circular economy.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153</a:t>
            </a:r>
            <a:r>
              <a:rPr lang="en-GB" b="0" i="0" dirty="0">
                <a:solidFill>
                  <a:srgbClr val="222222"/>
                </a:solidFill>
                <a:effectLst/>
                <a:latin typeface="Arial" panose="020B0604020202020204" pitchFamily="34" charset="0"/>
              </a:rPr>
              <a:t>, p.104553.</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28036846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Morseletto</a:t>
            </a:r>
            <a:r>
              <a:rPr lang="en-GB" b="0" i="0" dirty="0">
                <a:solidFill>
                  <a:srgbClr val="222222"/>
                </a:solidFill>
                <a:effectLst/>
                <a:latin typeface="Arial" panose="020B0604020202020204" pitchFamily="34" charset="0"/>
              </a:rPr>
              <a:t>, P., 2020. Targets for a circular economy.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153</a:t>
            </a:r>
            <a:r>
              <a:rPr lang="en-GB" b="0" i="0" dirty="0">
                <a:solidFill>
                  <a:srgbClr val="222222"/>
                </a:solidFill>
                <a:effectLst/>
                <a:latin typeface="Arial" panose="020B0604020202020204" pitchFamily="34" charset="0"/>
              </a:rPr>
              <a:t>, p.104553.</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36331720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Morseletto</a:t>
            </a:r>
            <a:r>
              <a:rPr lang="en-GB" b="0" i="0" dirty="0">
                <a:solidFill>
                  <a:srgbClr val="222222"/>
                </a:solidFill>
                <a:effectLst/>
                <a:latin typeface="Arial" panose="020B0604020202020204" pitchFamily="34" charset="0"/>
              </a:rPr>
              <a:t>, P., 2020. Targets for a circular economy.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153</a:t>
            </a:r>
            <a:r>
              <a:rPr lang="en-GB" b="0" i="0" dirty="0">
                <a:solidFill>
                  <a:srgbClr val="222222"/>
                </a:solidFill>
                <a:effectLst/>
                <a:latin typeface="Arial" panose="020B0604020202020204" pitchFamily="34" charset="0"/>
              </a:rPr>
              <a:t>, p.104553.</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37012387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Henry, M., </a:t>
            </a:r>
            <a:r>
              <a:rPr lang="en-GB" b="0" i="0" dirty="0" err="1">
                <a:solidFill>
                  <a:srgbClr val="222222"/>
                </a:solidFill>
                <a:effectLst/>
                <a:latin typeface="Arial" panose="020B0604020202020204" pitchFamily="34" charset="0"/>
              </a:rPr>
              <a:t>Schraven</a:t>
            </a:r>
            <a:r>
              <a:rPr lang="en-GB" b="0" i="0" dirty="0">
                <a:solidFill>
                  <a:srgbClr val="222222"/>
                </a:solidFill>
                <a:effectLst/>
                <a:latin typeface="Arial" panose="020B0604020202020204" pitchFamily="34" charset="0"/>
              </a:rPr>
              <a:t>, D., </a:t>
            </a:r>
            <a:r>
              <a:rPr lang="en-GB" b="0" i="0" dirty="0" err="1">
                <a:solidFill>
                  <a:srgbClr val="222222"/>
                </a:solidFill>
                <a:effectLst/>
                <a:latin typeface="Arial" panose="020B0604020202020204" pitchFamily="34" charset="0"/>
              </a:rPr>
              <a:t>Bocken</a:t>
            </a:r>
            <a:r>
              <a:rPr lang="en-GB" b="0" i="0" dirty="0">
                <a:solidFill>
                  <a:srgbClr val="222222"/>
                </a:solidFill>
                <a:effectLst/>
                <a:latin typeface="Arial" panose="020B0604020202020204" pitchFamily="34" charset="0"/>
              </a:rPr>
              <a:t>, N., </a:t>
            </a:r>
            <a:r>
              <a:rPr lang="en-GB" b="0" i="0" dirty="0" err="1">
                <a:solidFill>
                  <a:srgbClr val="222222"/>
                </a:solidFill>
                <a:effectLst/>
                <a:latin typeface="Arial" panose="020B0604020202020204" pitchFamily="34" charset="0"/>
              </a:rPr>
              <a:t>Frenken</a:t>
            </a:r>
            <a:r>
              <a:rPr lang="en-GB" b="0" i="0" dirty="0">
                <a:solidFill>
                  <a:srgbClr val="222222"/>
                </a:solidFill>
                <a:effectLst/>
                <a:latin typeface="Arial" panose="020B0604020202020204" pitchFamily="34" charset="0"/>
              </a:rPr>
              <a:t>, K., </a:t>
            </a:r>
            <a:r>
              <a:rPr lang="en-GB" b="0" i="0" dirty="0" err="1">
                <a:solidFill>
                  <a:srgbClr val="222222"/>
                </a:solidFill>
                <a:effectLst/>
                <a:latin typeface="Arial" panose="020B0604020202020204" pitchFamily="34" charset="0"/>
              </a:rPr>
              <a:t>Hekkert</a:t>
            </a:r>
            <a:r>
              <a:rPr lang="en-GB" b="0" i="0" dirty="0">
                <a:solidFill>
                  <a:srgbClr val="222222"/>
                </a:solidFill>
                <a:effectLst/>
                <a:latin typeface="Arial" panose="020B0604020202020204" pitchFamily="34" charset="0"/>
              </a:rPr>
              <a:t>, M. and </a:t>
            </a:r>
            <a:r>
              <a:rPr lang="en-GB" b="0" i="0" dirty="0" err="1">
                <a:solidFill>
                  <a:srgbClr val="222222"/>
                </a:solidFill>
                <a:effectLst/>
                <a:latin typeface="Arial" panose="020B0604020202020204" pitchFamily="34" charset="0"/>
              </a:rPr>
              <a:t>Kirchherr</a:t>
            </a:r>
            <a:r>
              <a:rPr lang="en-GB" b="0" i="0" dirty="0">
                <a:solidFill>
                  <a:srgbClr val="222222"/>
                </a:solidFill>
                <a:effectLst/>
                <a:latin typeface="Arial" panose="020B0604020202020204" pitchFamily="34" charset="0"/>
              </a:rPr>
              <a:t>, J., 2021. The battle of the buzzwords: A comparative review of the circular economy and the sharing economy concepts. </a:t>
            </a:r>
            <a:r>
              <a:rPr lang="en-GB" b="0" i="1" dirty="0">
                <a:solidFill>
                  <a:srgbClr val="222222"/>
                </a:solidFill>
                <a:effectLst/>
                <a:latin typeface="Arial" panose="020B0604020202020204" pitchFamily="34" charset="0"/>
              </a:rPr>
              <a:t>Environmental innovation and societal transitions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38</a:t>
            </a:r>
            <a:r>
              <a:rPr lang="en-GB" b="0" i="0" dirty="0">
                <a:solidFill>
                  <a:srgbClr val="222222"/>
                </a:solidFill>
                <a:effectLst/>
                <a:latin typeface="Arial" panose="020B0604020202020204" pitchFamily="34" charset="0"/>
              </a:rPr>
              <a:t>, pp.1-21.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18749815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https://www.gov.wales/beyond-recycling</a:t>
            </a:r>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27853332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£5.9 million of Welsh Government support given to businesses investing in research and innovation | GOV.WALES</a:t>
            </a:r>
            <a:r>
              <a:rPr lang="en-GB" dirty="0"/>
              <a:t> https://www.gov.wales/59-million-welsh-government-support-given-businesses-investing-research-and-innovation</a:t>
            </a:r>
          </a:p>
          <a:p>
            <a:endParaRPr lang="en-GB" dirty="0"/>
          </a:p>
          <a:p>
            <a:r>
              <a:rPr lang="en-GB" dirty="0">
                <a:hlinkClick r:id="rId4"/>
              </a:rPr>
              <a:t>Circular Economy Funding | Innovation (</a:t>
            </a:r>
            <a:r>
              <a:rPr lang="en-GB" dirty="0" err="1">
                <a:hlinkClick r:id="rId4"/>
              </a:rPr>
              <a:t>gov.wales</a:t>
            </a:r>
            <a:r>
              <a:rPr lang="en-GB" dirty="0">
                <a:hlinkClick r:id="rId4"/>
              </a:rPr>
              <a:t>)</a:t>
            </a:r>
            <a:r>
              <a:rPr lang="en-GB" dirty="0"/>
              <a:t> https://businesswales.gov.wales/innovation/support-and-funding/circular-economy-funding</a:t>
            </a:r>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13422654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27493688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Circular Economy Fund: Case Study Page | WRAP (wrapcymru.org.uk)</a:t>
            </a:r>
            <a:r>
              <a:rPr lang="en-GB" dirty="0"/>
              <a:t> https://wrapcymru.org.uk/taking-action/grants/circular-economy-fund-case-study-page</a:t>
            </a:r>
          </a:p>
          <a:p>
            <a:endParaRPr lang="en-GB" dirty="0"/>
          </a:p>
          <a:p>
            <a:r>
              <a:rPr lang="en-GB" dirty="0">
                <a:hlinkClick r:id="rId4"/>
              </a:rPr>
              <a:t>Circular Economy Implementation -Case Studies in Wales – YouTube</a:t>
            </a:r>
            <a:r>
              <a:rPr lang="en-GB" dirty="0"/>
              <a:t> https://www.youtube.com/playlist?list=PLtCROU4co6y6OlpKQMrDyFscjmzZR4Kch</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11700967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beyond-recycling-indicators.pdf (</a:t>
            </a:r>
            <a:r>
              <a:rPr lang="en-GB" dirty="0" err="1">
                <a:hlinkClick r:id="rId3"/>
              </a:rPr>
              <a:t>gov.wales</a:t>
            </a:r>
            <a:r>
              <a:rPr lang="en-GB" dirty="0">
                <a:hlinkClick r:id="rId3"/>
              </a:rPr>
              <a:t>)</a:t>
            </a:r>
            <a:r>
              <a:rPr lang="en-GB" dirty="0"/>
              <a:t> https://www.gov.wales/sites/default/files/publications/2021-03/beyond-recycling-indicators.pdf</a:t>
            </a:r>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32149149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36896625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26</a:t>
            </a:fld>
            <a:endParaRPr lang="en-GB"/>
          </a:p>
        </p:txBody>
      </p:sp>
    </p:spTree>
    <p:extLst>
      <p:ext uri="{BB962C8B-B14F-4D97-AF65-F5344CB8AC3E}">
        <p14:creationId xmlns:p14="http://schemas.microsoft.com/office/powerpoint/2010/main" val="22898228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27</a:t>
            </a:fld>
            <a:endParaRPr lang="en-GB"/>
          </a:p>
        </p:txBody>
      </p:sp>
    </p:spTree>
    <p:extLst>
      <p:ext uri="{BB962C8B-B14F-4D97-AF65-F5344CB8AC3E}">
        <p14:creationId xmlns:p14="http://schemas.microsoft.com/office/powerpoint/2010/main" val="37852359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739C6-D932-84DA-F5CD-C3FAC0439C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E35DE3-9C07-250B-1916-5283E122AB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C9F8FC-2336-6372-3293-AA4F16021D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5EC26AA-DC02-956C-36A8-C136FE40D37F}"/>
              </a:ext>
            </a:extLst>
          </p:cNvPr>
          <p:cNvSpPr>
            <a:spLocks noGrp="1"/>
          </p:cNvSpPr>
          <p:nvPr>
            <p:ph type="sldNum" sz="quarter" idx="5"/>
          </p:nvPr>
        </p:nvSpPr>
        <p:spPr/>
        <p:txBody>
          <a:bodyPr/>
          <a:lstStyle/>
          <a:p>
            <a:fld id="{B92DA0F2-1344-4DA6-8494-DDBF76B8E120}" type="slidenum">
              <a:rPr lang="en-GB" smtClean="0"/>
              <a:t>28</a:t>
            </a:fld>
            <a:endParaRPr lang="en-GB"/>
          </a:p>
        </p:txBody>
      </p:sp>
    </p:spTree>
    <p:extLst>
      <p:ext uri="{BB962C8B-B14F-4D97-AF65-F5344CB8AC3E}">
        <p14:creationId xmlns:p14="http://schemas.microsoft.com/office/powerpoint/2010/main" val="4222071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23/03/2026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23/03/2026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video" Target="https://www.youtube.com/embed/RX14rA-tylo?feature=oembed" TargetMode="External"/><Relationship Id="rId6" Type="http://schemas.openxmlformats.org/officeDocument/2006/relationships/image" Target="../media/image5.jpeg"/><Relationship Id="rId5"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video" Target="https://www.youtube.com/embed/k1oyoipNnXw?feature=oembed" TargetMode="External"/><Relationship Id="rId5" Type="http://schemas.openxmlformats.org/officeDocument/2006/relationships/image" Target="../media/image8.jpe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8" Type="http://schemas.openxmlformats.org/officeDocument/2006/relationships/hyperlink" Target="https://repair.eu/" TargetMode="External"/><Relationship Id="rId3" Type="http://schemas.openxmlformats.org/officeDocument/2006/relationships/image" Target="../media/image4.png"/><Relationship Id="rId7"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https://eur-lex.europa.eu/legal-content/EN/TXT/?uri=CELEX%3A52023PC0155" TargetMode="External"/><Relationship Id="rId5" Type="http://schemas.openxmlformats.org/officeDocument/2006/relationships/image" Target="../media/image14.png"/><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xml"/><Relationship Id="rId1" Type="http://schemas.openxmlformats.org/officeDocument/2006/relationships/video" Target="https://www.youtube.com/embed/e6uPPLSI1ao?feature=oembed" TargetMode="External"/><Relationship Id="rId5" Type="http://schemas.openxmlformats.org/officeDocument/2006/relationships/image" Target="../media/image16.jpe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4.png"/><Relationship Id="rId7"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jpeg"/><Relationship Id="rId10" Type="http://schemas.openxmlformats.org/officeDocument/2006/relationships/image" Target="../media/image22.jpeg"/><Relationship Id="rId4" Type="http://schemas.openxmlformats.org/officeDocument/2006/relationships/image" Target="../media/image3.png"/><Relationship Id="rId9"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25.jpeg"/><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27.png"/><Relationship Id="rId4" Type="http://schemas.openxmlformats.org/officeDocument/2006/relationships/image" Target="../media/image26.jpeg"/></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hyperlink" Target="https://www.gov.wales/beyond-recycling" TargetMode="External"/><Relationship Id="rId5" Type="http://schemas.openxmlformats.org/officeDocument/2006/relationships/image" Target="../media/image31.png"/><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1.xml"/><Relationship Id="rId5" Type="http://schemas.openxmlformats.org/officeDocument/2006/relationships/image" Target="../media/image34.png"/><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xml"/><Relationship Id="rId1" Type="http://schemas.openxmlformats.org/officeDocument/2006/relationships/video" Target="https://www.youtube.com/embed/q2_Yhcl6GuM?feature=oembed" TargetMode="External"/><Relationship Id="rId4" Type="http://schemas.openxmlformats.org/officeDocument/2006/relationships/image" Target="../media/image35.jpeg"/></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38.jpe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37.png"/><Relationship Id="rId5" Type="http://schemas.openxmlformats.org/officeDocument/2006/relationships/hyperlink" Target="https://wrapcymru.org.uk/taking-action/grants/circular-economy-fund-case-study-page" TargetMode="External"/><Relationship Id="rId4" Type="http://schemas.openxmlformats.org/officeDocument/2006/relationships/hyperlink" Target="https://www.youtube.com/playlist?list=PLtCROU4co6y6OlpKQMrDyFscjmzZR4Kch"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image" Target="../media/image39.png"/></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hyperlink" Target="https://www.oecd-ilibrary.org/sites/e59f8dd6-en/index.html?itemId=/content/component/e59f8dd6-en" TargetMode="External"/><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hyperlink" Target="mailto:a.cunningham@uwtsd.ac.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503107" y="741594"/>
            <a:ext cx="6212468"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ACNA5002 </a:t>
            </a:r>
          </a:p>
          <a:p>
            <a:pPr algn="ctr">
              <a:lnSpc>
                <a:spcPct val="90000"/>
              </a:lnSpc>
              <a:spcBef>
                <a:spcPct val="0"/>
              </a:spcBef>
              <a:spcAft>
                <a:spcPts val="600"/>
              </a:spcAft>
            </a:pPr>
            <a:r>
              <a:rPr lang="en-GB" sz="5000" dirty="0">
                <a:latin typeface="+mj-lt"/>
                <a:ea typeface="+mj-ea"/>
                <a:cs typeface="+mj-cs"/>
              </a:rPr>
              <a:t>Lecture 8:</a:t>
            </a:r>
          </a:p>
          <a:p>
            <a:pPr algn="ctr">
              <a:lnSpc>
                <a:spcPct val="90000"/>
              </a:lnSpc>
              <a:spcBef>
                <a:spcPct val="0"/>
              </a:spcBef>
              <a:spcAft>
                <a:spcPts val="600"/>
              </a:spcAft>
            </a:pPr>
            <a:r>
              <a:rPr lang="en-GB" sz="5000" dirty="0">
                <a:latin typeface="+mj-lt"/>
                <a:ea typeface="+mj-ea"/>
                <a:cs typeface="+mj-cs"/>
              </a:rPr>
              <a:t>Circular Economy Case Studies</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7937" t="-17498" r="3619" b="-1273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29</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95786" y="4705714"/>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24/03/2026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24/03/2026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Recap</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24/03/2026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3250503" y="714195"/>
            <a:ext cx="8752613" cy="4893647"/>
          </a:xfrm>
          <a:prstGeom prst="rect">
            <a:avLst/>
          </a:prstGeom>
          <a:noFill/>
        </p:spPr>
        <p:txBody>
          <a:bodyPr wrap="square" rtlCol="0">
            <a:spAutoFit/>
          </a:bodyPr>
          <a:lstStyle/>
          <a:p>
            <a:r>
              <a:rPr lang="en-GB" sz="2400" dirty="0"/>
              <a:t>During the previous lecture, we covered:</a:t>
            </a:r>
          </a:p>
          <a:p>
            <a:endParaRPr lang="en-GB" sz="2400" dirty="0"/>
          </a:p>
          <a:p>
            <a:pPr marL="342900" indent="-342900">
              <a:buFont typeface="Arial" panose="020B0604020202020204" pitchFamily="34" charset="0"/>
              <a:buChar char="•"/>
            </a:pPr>
            <a:r>
              <a:rPr lang="en-GB" sz="2400" dirty="0"/>
              <a:t>The concept of the Performance Economy, in which products are maintained in use for as long as possible, by the provider</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Product Service Systems (PSS’s) aim to provide the service to meet the need, as opposed to the physical object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concepts of product ownership were discussed</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Sharing Economy aims to maximise the utilisation of existing products to reduce redundant production</a:t>
            </a:r>
          </a:p>
          <a:p>
            <a:endParaRPr lang="en-GB" sz="2400" dirty="0"/>
          </a:p>
        </p:txBody>
      </p:sp>
      <p:pic>
        <p:nvPicPr>
          <p:cNvPr id="9" name="Picture 8" descr="A diagram of different types of industry&#10;&#10;Description automatically generated">
            <a:extLst>
              <a:ext uri="{FF2B5EF4-FFF2-40B4-BE49-F238E27FC236}">
                <a16:creationId xmlns:a16="http://schemas.microsoft.com/office/drawing/2014/main" id="{9F80F005-9ECA-4347-CA02-34E6EEEFBDFC}"/>
              </a:ext>
            </a:extLst>
          </p:cNvPr>
          <p:cNvPicPr>
            <a:picLocks noChangeAspect="1"/>
          </p:cNvPicPr>
          <p:nvPr/>
        </p:nvPicPr>
        <p:blipFill rotWithShape="1">
          <a:blip r:embed="rId3">
            <a:extLst>
              <a:ext uri="{28A0092B-C50C-407E-A947-70E740481C1C}">
                <a14:useLocalDpi xmlns:a14="http://schemas.microsoft.com/office/drawing/2010/main" val="0"/>
              </a:ext>
            </a:extLst>
          </a:blip>
          <a:srcRect l="56829" t="4531" r="2554" b="4681"/>
          <a:stretch/>
        </p:blipFill>
        <p:spPr>
          <a:xfrm>
            <a:off x="-1" y="779755"/>
            <a:ext cx="3147237" cy="5275936"/>
          </a:xfrm>
          <a:prstGeom prst="rect">
            <a:avLst/>
          </a:prstGeom>
        </p:spPr>
      </p:pic>
    </p:spTree>
    <p:extLst>
      <p:ext uri="{BB962C8B-B14F-4D97-AF65-F5344CB8AC3E}">
        <p14:creationId xmlns:p14="http://schemas.microsoft.com/office/powerpoint/2010/main" val="903540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Slide </a:t>
            </a:r>
            <a:fld id="{53F48CF3-01F5-4279-B84F-94263A3A38F0}" type="slidenum">
              <a:rPr kumimoji="0" lang="en-GB" sz="18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a:t>
            </a:fld>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Module ACNA5002: 2025 / 2026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Recap</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A. Cunningham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582506" y="391886"/>
            <a:ext cx="108847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The circular economy aims to prolong the life of items, keeping them in use, reducing energy consumption and need for raw materials. </a:t>
            </a:r>
          </a:p>
        </p:txBody>
      </p:sp>
      <p:pic>
        <p:nvPicPr>
          <p:cNvPr id="3" name="Picture 2">
            <a:extLst>
              <a:ext uri="{FF2B5EF4-FFF2-40B4-BE49-F238E27FC236}">
                <a16:creationId xmlns:a16="http://schemas.microsoft.com/office/drawing/2014/main" id="{32457229-20D2-7CCD-2713-C5C82D6378B5}"/>
              </a:ext>
            </a:extLst>
          </p:cNvPr>
          <p:cNvPicPr>
            <a:picLocks noChangeAspect="1"/>
          </p:cNvPicPr>
          <p:nvPr/>
        </p:nvPicPr>
        <p:blipFill rotWithShape="1">
          <a:blip r:embed="rId3"/>
          <a:srcRect l="3482" t="2907" r="3664" b="3044"/>
          <a:stretch/>
        </p:blipFill>
        <p:spPr>
          <a:xfrm>
            <a:off x="4629151" y="1188399"/>
            <a:ext cx="7557237" cy="5115553"/>
          </a:xfrm>
          <a:prstGeom prst="rect">
            <a:avLst/>
          </a:prstGeom>
        </p:spPr>
      </p:pic>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371" t="2182" r="14802" b="2824"/>
          <a:stretch/>
        </p:blipFill>
        <p:spPr bwMode="auto">
          <a:xfrm>
            <a:off x="0" y="1011247"/>
            <a:ext cx="4629151" cy="5454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0524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R8: </a:t>
            </a:r>
            <a:r>
              <a:rPr lang="en-GB" b="1" dirty="0"/>
              <a:t>Recycle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99808" y="723779"/>
            <a:ext cx="6245289" cy="1200329"/>
          </a:xfrm>
          <a:prstGeom prst="rect">
            <a:avLst/>
          </a:prstGeom>
          <a:noFill/>
        </p:spPr>
        <p:txBody>
          <a:bodyPr wrap="square" rtlCol="0">
            <a:spAutoFit/>
          </a:bodyPr>
          <a:lstStyle/>
          <a:p>
            <a:pPr algn="ctr"/>
            <a:r>
              <a:rPr lang="en-GB" sz="2400" b="1" i="0" dirty="0">
                <a:solidFill>
                  <a:srgbClr val="2F2F46"/>
                </a:solidFill>
                <a:effectLst/>
              </a:rPr>
              <a:t>Recycling</a:t>
            </a:r>
            <a:r>
              <a:rPr lang="en-GB" sz="2400" b="0" i="0" dirty="0">
                <a:solidFill>
                  <a:srgbClr val="2F2F46"/>
                </a:solidFill>
                <a:effectLst/>
              </a:rPr>
              <a:t> means transforming a product or component into its basic materials or substances and reprocessing them into new materials.</a:t>
            </a:r>
            <a:endParaRPr lang="en-GB" sz="2400" dirty="0"/>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F795AC42-52F7-0E8A-B706-1E189CCB5890}"/>
              </a:ext>
            </a:extLst>
          </p:cNvPr>
          <p:cNvPicPr>
            <a:picLocks noChangeAspect="1"/>
          </p:cNvPicPr>
          <p:nvPr/>
        </p:nvPicPr>
        <p:blipFill rotWithShape="1">
          <a:blip r:embed="rId5"/>
          <a:srcRect l="56499" t="3218" r="3648" b="29952"/>
          <a:stretch/>
        </p:blipFill>
        <p:spPr>
          <a:xfrm>
            <a:off x="8660693" y="851746"/>
            <a:ext cx="3535680" cy="3962400"/>
          </a:xfrm>
          <a:prstGeom prst="rect">
            <a:avLst/>
          </a:prstGeom>
        </p:spPr>
      </p:pic>
      <p:sp>
        <p:nvSpPr>
          <p:cNvPr id="9" name="Rectangle 8">
            <a:extLst>
              <a:ext uri="{FF2B5EF4-FFF2-40B4-BE49-F238E27FC236}">
                <a16:creationId xmlns:a16="http://schemas.microsoft.com/office/drawing/2014/main" id="{E112FF4B-DFDE-FD36-17E6-E8B330C42F4E}"/>
              </a:ext>
            </a:extLst>
          </p:cNvPr>
          <p:cNvSpPr/>
          <p:nvPr/>
        </p:nvSpPr>
        <p:spPr>
          <a:xfrm>
            <a:off x="51861" y="4592321"/>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82CE5E8C-AC05-D964-1AE8-D56A2680AB17}"/>
              </a:ext>
            </a:extLst>
          </p:cNvPr>
          <p:cNvSpPr/>
          <p:nvPr/>
        </p:nvSpPr>
        <p:spPr>
          <a:xfrm>
            <a:off x="10981623" y="2296159"/>
            <a:ext cx="1214750" cy="839894"/>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Online Media 11" title="What Are the Limits to Recycling? | Seeing the Bigger Picture">
            <a:hlinkClick r:id="" action="ppaction://media"/>
            <a:extLst>
              <a:ext uri="{FF2B5EF4-FFF2-40B4-BE49-F238E27FC236}">
                <a16:creationId xmlns:a16="http://schemas.microsoft.com/office/drawing/2014/main" id="{185D7B6D-03F5-CE15-3B32-07A8F525AB27}"/>
              </a:ext>
            </a:extLst>
          </p:cNvPr>
          <p:cNvPicPr>
            <a:picLocks noRot="1" noChangeAspect="1"/>
          </p:cNvPicPr>
          <p:nvPr>
            <a:videoFile r:link="rId1"/>
          </p:nvPr>
        </p:nvPicPr>
        <p:blipFill>
          <a:blip r:embed="rId6"/>
          <a:stretch>
            <a:fillRect/>
          </a:stretch>
        </p:blipFill>
        <p:spPr>
          <a:xfrm>
            <a:off x="2689013" y="1999286"/>
            <a:ext cx="5466080" cy="3088335"/>
          </a:xfrm>
          <a:prstGeom prst="rect">
            <a:avLst/>
          </a:prstGeom>
        </p:spPr>
      </p:pic>
      <p:sp>
        <p:nvSpPr>
          <p:cNvPr id="14" name="TextBox 13">
            <a:extLst>
              <a:ext uri="{FF2B5EF4-FFF2-40B4-BE49-F238E27FC236}">
                <a16:creationId xmlns:a16="http://schemas.microsoft.com/office/drawing/2014/main" id="{D3DDF048-6D72-FA09-F776-580BC95E0C95}"/>
              </a:ext>
            </a:extLst>
          </p:cNvPr>
          <p:cNvSpPr txBox="1"/>
          <p:nvPr/>
        </p:nvSpPr>
        <p:spPr>
          <a:xfrm>
            <a:off x="2533227" y="5156319"/>
            <a:ext cx="9360746" cy="1200329"/>
          </a:xfrm>
          <a:prstGeom prst="rect">
            <a:avLst/>
          </a:prstGeom>
          <a:noFill/>
        </p:spPr>
        <p:txBody>
          <a:bodyPr wrap="square">
            <a:spAutoFit/>
          </a:bodyPr>
          <a:lstStyle/>
          <a:p>
            <a:pPr algn="ctr"/>
            <a:r>
              <a:rPr lang="en-GB" b="0" i="1" dirty="0">
                <a:solidFill>
                  <a:srgbClr val="2F2F46"/>
                </a:solidFill>
                <a:effectLst/>
                <a:latin typeface="Inter"/>
              </a:rPr>
              <a:t>“In a properly built circular economy, one should rather focus on avoiding the recycling stage at all costs. It may sound straightforward, but preventing waste from being created in the first place is the only realistic strategy.”</a:t>
            </a:r>
          </a:p>
          <a:p>
            <a:pPr algn="ctr"/>
            <a:r>
              <a:rPr lang="en-GB" b="0" i="1" dirty="0">
                <a:solidFill>
                  <a:srgbClr val="2F2F46"/>
                </a:solidFill>
                <a:effectLst/>
                <a:latin typeface="Inter"/>
              </a:rPr>
              <a:t>- World Economic Forum</a:t>
            </a:r>
          </a:p>
        </p:txBody>
      </p:sp>
    </p:spTree>
    <p:extLst>
      <p:ext uri="{BB962C8B-B14F-4D97-AF65-F5344CB8AC3E}">
        <p14:creationId xmlns:p14="http://schemas.microsoft.com/office/powerpoint/2010/main" val="3098092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R8: </a:t>
            </a:r>
            <a:r>
              <a:rPr lang="en-GB" b="1" dirty="0"/>
              <a:t>Recycle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95436" y="513687"/>
            <a:ext cx="5328564" cy="4154984"/>
          </a:xfrm>
          <a:prstGeom prst="rect">
            <a:avLst/>
          </a:prstGeom>
          <a:noFill/>
        </p:spPr>
        <p:txBody>
          <a:bodyPr wrap="square" rtlCol="0">
            <a:spAutoFit/>
          </a:bodyPr>
          <a:lstStyle/>
          <a:p>
            <a:pPr algn="ctr"/>
            <a:r>
              <a:rPr lang="en-GB" sz="2400" b="0" i="0" dirty="0">
                <a:solidFill>
                  <a:srgbClr val="2F2F46"/>
                </a:solidFill>
                <a:effectLst/>
              </a:rPr>
              <a:t>Lots of materials are recyclable, but not all products are recycled.</a:t>
            </a:r>
          </a:p>
          <a:p>
            <a:pPr algn="ctr"/>
            <a:endParaRPr lang="en-GB" sz="2400" dirty="0">
              <a:solidFill>
                <a:srgbClr val="2F2F46"/>
              </a:solidFill>
            </a:endParaRPr>
          </a:p>
          <a:p>
            <a:pPr algn="ctr"/>
            <a:r>
              <a:rPr lang="en-GB" sz="2400" dirty="0">
                <a:solidFill>
                  <a:srgbClr val="2F2F46"/>
                </a:solidFill>
              </a:rPr>
              <a:t>Distribution and collection of waste is a logistical issue hindering the recycling rate of certain products</a:t>
            </a:r>
          </a:p>
          <a:p>
            <a:pPr algn="ctr"/>
            <a:endParaRPr lang="en-GB" sz="2400" dirty="0">
              <a:solidFill>
                <a:srgbClr val="2F2F46"/>
              </a:solidFill>
            </a:endParaRPr>
          </a:p>
          <a:p>
            <a:pPr algn="ctr"/>
            <a:r>
              <a:rPr lang="en-GB" sz="2400" dirty="0" err="1">
                <a:solidFill>
                  <a:srgbClr val="2F2F46"/>
                </a:solidFill>
              </a:rPr>
              <a:t>Terracycle</a:t>
            </a:r>
            <a:r>
              <a:rPr lang="en-GB" sz="2400" dirty="0">
                <a:solidFill>
                  <a:srgbClr val="2F2F46"/>
                </a:solidFill>
              </a:rPr>
              <a:t> established a method of setting up collection waste streams, funded by manufacturers to collect waste and process it for recycling.</a:t>
            </a: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1861" y="4592321"/>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TerraCycle – BwD Recycle">
            <a:extLst>
              <a:ext uri="{FF2B5EF4-FFF2-40B4-BE49-F238E27FC236}">
                <a16:creationId xmlns:a16="http://schemas.microsoft.com/office/drawing/2014/main" id="{E99B4D56-D7A1-A7D6-80D5-9076446DAE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35224" y="878929"/>
            <a:ext cx="4420729" cy="3315547"/>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AB832873-D44B-41EA-7BEB-362401A8F757}"/>
              </a:ext>
            </a:extLst>
          </p:cNvPr>
          <p:cNvSpPr txBox="1"/>
          <p:nvPr/>
        </p:nvSpPr>
        <p:spPr>
          <a:xfrm>
            <a:off x="2424850" y="4708032"/>
            <a:ext cx="9238830" cy="1569660"/>
          </a:xfrm>
          <a:prstGeom prst="rect">
            <a:avLst/>
          </a:prstGeom>
          <a:noFill/>
        </p:spPr>
        <p:txBody>
          <a:bodyPr wrap="square">
            <a:spAutoFit/>
          </a:bodyPr>
          <a:lstStyle/>
          <a:p>
            <a:pPr algn="ctr"/>
            <a:r>
              <a:rPr lang="en-GB" sz="2400" dirty="0">
                <a:solidFill>
                  <a:srgbClr val="2F2F46"/>
                </a:solidFill>
              </a:rPr>
              <a:t>By leveraging CSR, manufacturers are forced to fund recycling, or redesign their products / packaging to avoid waste.</a:t>
            </a:r>
          </a:p>
          <a:p>
            <a:pPr algn="ctr"/>
            <a:endParaRPr lang="en-GB" sz="2400" dirty="0">
              <a:solidFill>
                <a:srgbClr val="2F2F46"/>
              </a:solidFill>
            </a:endParaRPr>
          </a:p>
          <a:p>
            <a:pPr algn="ctr"/>
            <a:r>
              <a:rPr lang="en-GB" sz="2400" dirty="0">
                <a:solidFill>
                  <a:srgbClr val="2F2F46"/>
                </a:solidFill>
              </a:rPr>
              <a:t>Focus should be on designing waste out of products</a:t>
            </a:r>
            <a:endParaRPr lang="en-GB" sz="2400" dirty="0"/>
          </a:p>
        </p:txBody>
      </p:sp>
    </p:spTree>
    <p:extLst>
      <p:ext uri="{BB962C8B-B14F-4D97-AF65-F5344CB8AC3E}">
        <p14:creationId xmlns:p14="http://schemas.microsoft.com/office/powerpoint/2010/main" val="2246755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R7: Repurpose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40185" y="495844"/>
            <a:ext cx="5797974" cy="3816429"/>
          </a:xfrm>
          <a:prstGeom prst="rect">
            <a:avLst/>
          </a:prstGeom>
          <a:noFill/>
        </p:spPr>
        <p:txBody>
          <a:bodyPr wrap="square" rtlCol="0">
            <a:spAutoFit/>
          </a:bodyPr>
          <a:lstStyle/>
          <a:p>
            <a:pPr algn="ctr"/>
            <a:r>
              <a:rPr lang="en-GB" sz="2200" b="1" i="0" dirty="0">
                <a:solidFill>
                  <a:srgbClr val="2F2F46"/>
                </a:solidFill>
                <a:effectLst/>
              </a:rPr>
              <a:t>Repurpose</a:t>
            </a:r>
            <a:r>
              <a:rPr lang="en-GB" sz="2200" b="0" i="0" dirty="0">
                <a:solidFill>
                  <a:srgbClr val="2F2F46"/>
                </a:solidFill>
                <a:effectLst/>
              </a:rPr>
              <a:t> – also referred to as recontextualising – is the use of discarded products or their parts in the formation of a new product with a different function. </a:t>
            </a:r>
          </a:p>
          <a:p>
            <a:pPr algn="ctr"/>
            <a:endParaRPr lang="en-GB" sz="2200" b="0" i="0" dirty="0">
              <a:solidFill>
                <a:srgbClr val="2F2F46"/>
              </a:solidFill>
              <a:effectLst/>
            </a:endParaRPr>
          </a:p>
          <a:p>
            <a:pPr algn="ctr"/>
            <a:r>
              <a:rPr lang="en-GB" sz="2200" b="0" i="0" dirty="0">
                <a:solidFill>
                  <a:srgbClr val="2F2F46"/>
                </a:solidFill>
                <a:effectLst/>
              </a:rPr>
              <a:t>It is also denotes the reusing a product for an alternative purpose. O</a:t>
            </a:r>
            <a:r>
              <a:rPr lang="en-GB" sz="2200" b="0" i="0" dirty="0">
                <a:solidFill>
                  <a:srgbClr val="1F1F1F"/>
                </a:solidFill>
                <a:effectLst/>
              </a:rPr>
              <a:t>riginal products/parts acquire different identities and functions</a:t>
            </a:r>
          </a:p>
          <a:p>
            <a:endParaRPr lang="en-GB" sz="2200" b="0" i="0" dirty="0">
              <a:solidFill>
                <a:srgbClr val="1F1F1F"/>
              </a:solidFill>
              <a:effectLst/>
            </a:endParaRPr>
          </a:p>
          <a:p>
            <a:r>
              <a:rPr lang="en-GB" sz="2200" b="0" i="0" dirty="0">
                <a:solidFill>
                  <a:srgbClr val="1F1F1F"/>
                </a:solidFill>
                <a:effectLst/>
              </a:rPr>
              <a:t>“It is difficult to define targets for Repurpose, for the following reasons:</a:t>
            </a:r>
            <a:endParaRPr lang="en-GB" sz="2200" dirty="0"/>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5248" y="4091095"/>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descr="Interwaste - Reuse, Recycle, and Repurpose DIY Blog">
            <a:extLst>
              <a:ext uri="{FF2B5EF4-FFF2-40B4-BE49-F238E27FC236}">
                <a16:creationId xmlns:a16="http://schemas.microsoft.com/office/drawing/2014/main" id="{0EAE8536-DF69-C1F7-DF9B-11B7E763C99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8184" t="7791" b="15246"/>
          <a:stretch/>
        </p:blipFill>
        <p:spPr bwMode="auto">
          <a:xfrm>
            <a:off x="8182186" y="569809"/>
            <a:ext cx="3135615" cy="3358725"/>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D8DACAAA-858D-9B9C-1E4C-7F97AFEF11E5}"/>
              </a:ext>
            </a:extLst>
          </p:cNvPr>
          <p:cNvSpPr txBox="1"/>
          <p:nvPr/>
        </p:nvSpPr>
        <p:spPr>
          <a:xfrm>
            <a:off x="2594028" y="4162144"/>
            <a:ext cx="9542724" cy="2308324"/>
          </a:xfrm>
          <a:prstGeom prst="rect">
            <a:avLst/>
          </a:prstGeom>
          <a:noFill/>
        </p:spPr>
        <p:txBody>
          <a:bodyPr wrap="square">
            <a:spAutoFit/>
          </a:bodyPr>
          <a:lstStyle/>
          <a:p>
            <a:pPr marL="342900" indent="-342900">
              <a:buAutoNum type="arabicParenR"/>
            </a:pPr>
            <a:r>
              <a:rPr lang="en-GB" sz="2100" b="0" i="0" dirty="0">
                <a:solidFill>
                  <a:srgbClr val="1F1F1F"/>
                </a:solidFill>
                <a:effectLst/>
              </a:rPr>
              <a:t>many parts can be repurposed in a wide variety of separate products; </a:t>
            </a:r>
          </a:p>
          <a:p>
            <a:pPr marL="342900" indent="-342900">
              <a:buAutoNum type="arabicParenR"/>
            </a:pPr>
            <a:r>
              <a:rPr lang="en-GB" sz="2100" b="0" i="0" dirty="0">
                <a:solidFill>
                  <a:srgbClr val="1F1F1F"/>
                </a:solidFill>
                <a:effectLst/>
              </a:rPr>
              <a:t>not many products can be repurposed, with this often depending on the creativity of the ‘</a:t>
            </a:r>
            <a:r>
              <a:rPr lang="en-GB" sz="2100" b="0" i="0" dirty="0" err="1">
                <a:solidFill>
                  <a:srgbClr val="1F1F1F"/>
                </a:solidFill>
                <a:effectLst/>
              </a:rPr>
              <a:t>repurposer</a:t>
            </a:r>
            <a:r>
              <a:rPr lang="en-GB" sz="2100" b="0" i="0" dirty="0">
                <a:solidFill>
                  <a:srgbClr val="1F1F1F"/>
                </a:solidFill>
                <a:effectLst/>
              </a:rPr>
              <a:t>’</a:t>
            </a:r>
          </a:p>
          <a:p>
            <a:pPr marL="342900" indent="-342900">
              <a:buAutoNum type="arabicParenR"/>
            </a:pPr>
            <a:r>
              <a:rPr lang="en-GB" sz="2100" b="0" i="0" dirty="0">
                <a:solidFill>
                  <a:srgbClr val="1F1F1F"/>
                </a:solidFill>
                <a:effectLst/>
              </a:rPr>
              <a:t>the ‘</a:t>
            </a:r>
            <a:r>
              <a:rPr lang="en-GB" sz="2100" b="0" i="0" dirty="0" err="1">
                <a:solidFill>
                  <a:srgbClr val="1F1F1F"/>
                </a:solidFill>
                <a:effectLst/>
              </a:rPr>
              <a:t>repurposer</a:t>
            </a:r>
            <a:r>
              <a:rPr lang="en-GB" sz="2100" b="0" i="0" dirty="0">
                <a:solidFill>
                  <a:srgbClr val="1F1F1F"/>
                </a:solidFill>
                <a:effectLst/>
              </a:rPr>
              <a:t>’ is not connected to the originator of the product/components;</a:t>
            </a:r>
          </a:p>
          <a:p>
            <a:pPr marL="342900" indent="-342900">
              <a:buAutoNum type="arabicParenR"/>
            </a:pPr>
            <a:r>
              <a:rPr lang="en-GB" sz="2100" b="0" i="0" dirty="0">
                <a:solidFill>
                  <a:srgbClr val="1F1F1F"/>
                </a:solidFill>
                <a:effectLst/>
              </a:rPr>
              <a:t>the scale of production is small, often artisan; and </a:t>
            </a:r>
          </a:p>
          <a:p>
            <a:pPr marL="342900" indent="-342900">
              <a:buAutoNum type="arabicParenR"/>
            </a:pPr>
            <a:r>
              <a:rPr lang="en-GB" sz="2100" b="0" i="0" dirty="0">
                <a:solidFill>
                  <a:srgbClr val="1F1F1F"/>
                </a:solidFill>
                <a:effectLst/>
              </a:rPr>
              <a:t>the traceability of products/components can be lost.” </a:t>
            </a:r>
          </a:p>
          <a:p>
            <a:pPr algn="r"/>
            <a:r>
              <a:rPr lang="en-GB" i="1" dirty="0">
                <a:solidFill>
                  <a:srgbClr val="1F1F1F"/>
                </a:solidFill>
              </a:rPr>
              <a:t>Source: </a:t>
            </a:r>
            <a:r>
              <a:rPr lang="en-GB" b="0" i="1" dirty="0" err="1">
                <a:solidFill>
                  <a:srgbClr val="1F1F1F"/>
                </a:solidFill>
                <a:effectLst/>
              </a:rPr>
              <a:t>Morseletto</a:t>
            </a:r>
            <a:r>
              <a:rPr lang="en-GB" b="0" i="1" dirty="0">
                <a:solidFill>
                  <a:srgbClr val="1F1F1F"/>
                </a:solidFill>
                <a:effectLst/>
              </a:rPr>
              <a:t>, P., 2020. </a:t>
            </a:r>
          </a:p>
        </p:txBody>
      </p:sp>
    </p:spTree>
    <p:extLst>
      <p:ext uri="{BB962C8B-B14F-4D97-AF65-F5344CB8AC3E}">
        <p14:creationId xmlns:p14="http://schemas.microsoft.com/office/powerpoint/2010/main" val="878942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R6: Remanufacture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84212" y="726137"/>
            <a:ext cx="6138964" cy="5632311"/>
          </a:xfrm>
          <a:prstGeom prst="rect">
            <a:avLst/>
          </a:prstGeom>
          <a:noFill/>
        </p:spPr>
        <p:txBody>
          <a:bodyPr wrap="square" rtlCol="0">
            <a:spAutoFit/>
          </a:bodyPr>
          <a:lstStyle/>
          <a:p>
            <a:pPr algn="ctr"/>
            <a:r>
              <a:rPr lang="en-GB" sz="2400" b="1" i="0" dirty="0">
                <a:solidFill>
                  <a:srgbClr val="2F2F46"/>
                </a:solidFill>
                <a:effectLst/>
              </a:rPr>
              <a:t>Remanufacture</a:t>
            </a:r>
            <a:r>
              <a:rPr lang="en-GB" sz="2400" b="0" i="0" dirty="0">
                <a:solidFill>
                  <a:srgbClr val="2F2F46"/>
                </a:solidFill>
                <a:effectLst/>
              </a:rPr>
              <a:t> – also called second-life production – implies using parts of discarded products in a </a:t>
            </a:r>
            <a:r>
              <a:rPr lang="en-GB" sz="2400" b="1" i="0" dirty="0">
                <a:solidFill>
                  <a:srgbClr val="2F2F46"/>
                </a:solidFill>
                <a:effectLst/>
              </a:rPr>
              <a:t>new product with the same function</a:t>
            </a:r>
            <a:r>
              <a:rPr lang="en-GB" sz="2400" b="0" i="0" dirty="0">
                <a:solidFill>
                  <a:srgbClr val="2F2F46"/>
                </a:solidFill>
                <a:effectLst/>
              </a:rPr>
              <a:t>. </a:t>
            </a:r>
          </a:p>
          <a:p>
            <a:pPr algn="ctr"/>
            <a:endParaRPr lang="en-GB" sz="2400" b="0" i="0" dirty="0">
              <a:solidFill>
                <a:srgbClr val="2F2F46"/>
              </a:solidFill>
              <a:effectLst/>
            </a:endParaRPr>
          </a:p>
          <a:p>
            <a:pPr algn="ctr"/>
            <a:r>
              <a:rPr lang="en-GB" sz="2400" b="1" i="0" dirty="0">
                <a:solidFill>
                  <a:srgbClr val="2F2F46"/>
                </a:solidFill>
                <a:effectLst/>
              </a:rPr>
              <a:t>A remanufactured product should have the quality of a brand new one </a:t>
            </a:r>
            <a:r>
              <a:rPr lang="en-GB" sz="2400" b="0" i="0" dirty="0">
                <a:solidFill>
                  <a:srgbClr val="2F2F46"/>
                </a:solidFill>
                <a:effectLst/>
              </a:rPr>
              <a:t>even when retrieving/reclaiming components from other products (used as spare parts) (</a:t>
            </a:r>
            <a:r>
              <a:rPr lang="en-GB" sz="2400" b="0" i="0" dirty="0" err="1">
                <a:solidFill>
                  <a:srgbClr val="2F2F46"/>
                </a:solidFill>
                <a:effectLst/>
              </a:rPr>
              <a:t>Reike</a:t>
            </a:r>
            <a:r>
              <a:rPr lang="en-GB" sz="2400" b="0" i="0" dirty="0">
                <a:solidFill>
                  <a:srgbClr val="2F2F46"/>
                </a:solidFill>
                <a:effectLst/>
              </a:rPr>
              <a:t> et al., 2018). </a:t>
            </a:r>
          </a:p>
          <a:p>
            <a:pPr algn="ctr"/>
            <a:endParaRPr lang="en-GB" sz="2400" dirty="0">
              <a:solidFill>
                <a:srgbClr val="2F2F46"/>
              </a:solidFill>
            </a:endParaRPr>
          </a:p>
          <a:p>
            <a:pPr algn="ctr"/>
            <a:r>
              <a:rPr lang="en-GB" sz="2400" b="0" i="0" dirty="0">
                <a:solidFill>
                  <a:srgbClr val="2F2F46"/>
                </a:solidFill>
                <a:effectLst/>
              </a:rPr>
              <a:t>Traditionally, Remanufacture is industry specific and involves durable assemblies (Charter and Gray, 2007).</a:t>
            </a:r>
          </a:p>
          <a:p>
            <a:pPr algn="ctr"/>
            <a:endParaRPr lang="en-GB" sz="2400" dirty="0">
              <a:solidFill>
                <a:srgbClr val="2F2F46"/>
              </a:solidFill>
            </a:endParaRP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49636" y="3610187"/>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FA92F643-8AAC-ECD2-9D71-F1316083CC30}"/>
              </a:ext>
            </a:extLst>
          </p:cNvPr>
          <p:cNvPicPr>
            <a:picLocks noChangeAspect="1"/>
          </p:cNvPicPr>
          <p:nvPr/>
        </p:nvPicPr>
        <p:blipFill rotWithShape="1">
          <a:blip r:embed="rId4"/>
          <a:srcRect l="56499" t="3218" r="3648" b="29952"/>
          <a:stretch/>
        </p:blipFill>
        <p:spPr>
          <a:xfrm>
            <a:off x="8656320" y="1115148"/>
            <a:ext cx="3535680" cy="3962400"/>
          </a:xfrm>
          <a:prstGeom prst="rect">
            <a:avLst/>
          </a:prstGeom>
        </p:spPr>
      </p:pic>
      <p:sp>
        <p:nvSpPr>
          <p:cNvPr id="7" name="Oval 6">
            <a:extLst>
              <a:ext uri="{FF2B5EF4-FFF2-40B4-BE49-F238E27FC236}">
                <a16:creationId xmlns:a16="http://schemas.microsoft.com/office/drawing/2014/main" id="{3CFFA45F-0064-C4F2-3639-C27E2D57E579}"/>
              </a:ext>
            </a:extLst>
          </p:cNvPr>
          <p:cNvSpPr/>
          <p:nvPr/>
        </p:nvSpPr>
        <p:spPr>
          <a:xfrm>
            <a:off x="10424160" y="2924498"/>
            <a:ext cx="1752244" cy="839894"/>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46816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R6: Remanufacture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49636" y="3610187"/>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Online Media 10" title="Cat Reman Business Model">
            <a:hlinkClick r:id="" action="ppaction://media"/>
            <a:extLst>
              <a:ext uri="{FF2B5EF4-FFF2-40B4-BE49-F238E27FC236}">
                <a16:creationId xmlns:a16="http://schemas.microsoft.com/office/drawing/2014/main" id="{2FADC0C0-5C21-C32A-3A2E-4B36A2755F80}"/>
              </a:ext>
            </a:extLst>
          </p:cNvPr>
          <p:cNvPicPr>
            <a:picLocks noRot="1" noChangeAspect="1"/>
          </p:cNvPicPr>
          <p:nvPr>
            <a:videoFile r:link="rId1"/>
          </p:nvPr>
        </p:nvPicPr>
        <p:blipFill>
          <a:blip r:embed="rId5"/>
          <a:stretch>
            <a:fillRect/>
          </a:stretch>
        </p:blipFill>
        <p:spPr>
          <a:xfrm>
            <a:off x="2625761" y="817972"/>
            <a:ext cx="9242575" cy="5222055"/>
          </a:xfrm>
          <a:prstGeom prst="rect">
            <a:avLst/>
          </a:prstGeom>
        </p:spPr>
      </p:pic>
    </p:spTree>
    <p:extLst>
      <p:ext uri="{BB962C8B-B14F-4D97-AF65-F5344CB8AC3E}">
        <p14:creationId xmlns:p14="http://schemas.microsoft.com/office/powerpoint/2010/main" val="1400794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R5: Refurbish</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89824" y="712955"/>
            <a:ext cx="6266496" cy="5262979"/>
          </a:xfrm>
          <a:prstGeom prst="rect">
            <a:avLst/>
          </a:prstGeom>
          <a:noFill/>
        </p:spPr>
        <p:txBody>
          <a:bodyPr wrap="square" rtlCol="0">
            <a:spAutoFit/>
          </a:bodyPr>
          <a:lstStyle/>
          <a:p>
            <a:pPr algn="ctr"/>
            <a:r>
              <a:rPr lang="en-GB" sz="2400" b="1" i="0" dirty="0">
                <a:solidFill>
                  <a:srgbClr val="2F2F46"/>
                </a:solidFill>
                <a:effectLst/>
              </a:rPr>
              <a:t>Refurbish</a:t>
            </a:r>
            <a:r>
              <a:rPr lang="en-GB" sz="2400" b="0" i="0" dirty="0">
                <a:solidFill>
                  <a:srgbClr val="2F2F46"/>
                </a:solidFill>
                <a:effectLst/>
              </a:rPr>
              <a:t>, or its equivalent reconditioning, means restoring an old product and </a:t>
            </a:r>
            <a:r>
              <a:rPr lang="en-GB" sz="2400" b="1" i="0" dirty="0">
                <a:solidFill>
                  <a:srgbClr val="2F2F46"/>
                </a:solidFill>
                <a:effectLst/>
              </a:rPr>
              <a:t>bringing it up to date</a:t>
            </a:r>
            <a:r>
              <a:rPr lang="en-GB" sz="2400" b="0" i="0" dirty="0">
                <a:solidFill>
                  <a:srgbClr val="2F2F46"/>
                </a:solidFill>
                <a:effectLst/>
              </a:rPr>
              <a:t>. </a:t>
            </a:r>
          </a:p>
          <a:p>
            <a:pPr algn="ctr"/>
            <a:endParaRPr lang="en-GB" sz="2400" dirty="0">
              <a:solidFill>
                <a:srgbClr val="2F2F46"/>
              </a:solidFill>
            </a:endParaRPr>
          </a:p>
          <a:p>
            <a:pPr algn="ctr"/>
            <a:r>
              <a:rPr lang="en-GB" sz="2400" b="0" i="0" dirty="0">
                <a:solidFill>
                  <a:srgbClr val="2F2F46"/>
                </a:solidFill>
                <a:effectLst/>
              </a:rPr>
              <a:t>Refurbishing is about upgrading/modernising the function of a product. </a:t>
            </a:r>
          </a:p>
          <a:p>
            <a:pPr algn="ctr"/>
            <a:endParaRPr lang="en-GB" sz="2400" dirty="0">
              <a:solidFill>
                <a:srgbClr val="2F2F46"/>
              </a:solidFill>
            </a:endParaRPr>
          </a:p>
          <a:p>
            <a:pPr algn="ctr"/>
            <a:r>
              <a:rPr lang="en-GB" sz="2400" b="0" i="0" dirty="0">
                <a:solidFill>
                  <a:srgbClr val="2F2F46"/>
                </a:solidFill>
                <a:effectLst/>
              </a:rPr>
              <a:t>Typically, it does not involve disassembly but the replacement of parts; for this reason, it is also called “light” remanufacturing (Ferguson and Souza, 2010).</a:t>
            </a:r>
          </a:p>
          <a:p>
            <a:pPr algn="ctr"/>
            <a:endParaRPr lang="en-GB" sz="2400" dirty="0">
              <a:solidFill>
                <a:srgbClr val="2F2F46"/>
              </a:solidFill>
            </a:endParaRPr>
          </a:p>
          <a:p>
            <a:pPr algn="ctr"/>
            <a:r>
              <a:rPr lang="en-GB" sz="2400" b="0" i="0" dirty="0">
                <a:solidFill>
                  <a:srgbClr val="2F2F46"/>
                </a:solidFill>
                <a:effectLst/>
              </a:rPr>
              <a:t>Requires products to have separate components which can be dismantled – modular design.</a:t>
            </a: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5249" y="3110653"/>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9FC207CC-C38F-CB70-7D51-BE2118B64997}"/>
              </a:ext>
            </a:extLst>
          </p:cNvPr>
          <p:cNvPicPr>
            <a:picLocks noChangeAspect="1"/>
          </p:cNvPicPr>
          <p:nvPr/>
        </p:nvPicPr>
        <p:blipFill rotWithShape="1">
          <a:blip r:embed="rId4"/>
          <a:srcRect l="56499" t="3218" r="3648" b="29952"/>
          <a:stretch/>
        </p:blipFill>
        <p:spPr>
          <a:xfrm>
            <a:off x="8656320" y="1115148"/>
            <a:ext cx="3535680" cy="3962400"/>
          </a:xfrm>
          <a:prstGeom prst="rect">
            <a:avLst/>
          </a:prstGeom>
        </p:spPr>
      </p:pic>
      <p:sp>
        <p:nvSpPr>
          <p:cNvPr id="12" name="Oval 11">
            <a:extLst>
              <a:ext uri="{FF2B5EF4-FFF2-40B4-BE49-F238E27FC236}">
                <a16:creationId xmlns:a16="http://schemas.microsoft.com/office/drawing/2014/main" id="{AADFC076-437A-EDD6-54B1-2775E3DA1739}"/>
              </a:ext>
            </a:extLst>
          </p:cNvPr>
          <p:cNvSpPr/>
          <p:nvPr/>
        </p:nvSpPr>
        <p:spPr>
          <a:xfrm>
            <a:off x="10424160" y="2924498"/>
            <a:ext cx="1752244" cy="839894"/>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45720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R5: Refurbish</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5249" y="3110653"/>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descr="What Does Refurbished Mean? - GadgetMates">
            <a:extLst>
              <a:ext uri="{FF2B5EF4-FFF2-40B4-BE49-F238E27FC236}">
                <a16:creationId xmlns:a16="http://schemas.microsoft.com/office/drawing/2014/main" id="{2F49A779-4D6D-B472-CC9A-ED6F5B03A8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46773" y="391886"/>
            <a:ext cx="6502400" cy="32004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Top 9 Websites to Purchase Refurbished Electronics">
            <a:extLst>
              <a:ext uri="{FF2B5EF4-FFF2-40B4-BE49-F238E27FC236}">
                <a16:creationId xmlns:a16="http://schemas.microsoft.com/office/drawing/2014/main" id="{9BE8008D-FFED-44EB-2400-A1E17F4E5E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77652" y="3663704"/>
            <a:ext cx="6414347" cy="266195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Back Market: Freedom • Ads of the World™ | Part of The Clio Network">
            <a:extLst>
              <a:ext uri="{FF2B5EF4-FFF2-40B4-BE49-F238E27FC236}">
                <a16:creationId xmlns:a16="http://schemas.microsoft.com/office/drawing/2014/main" id="{02E8E051-D1C5-F418-ADC4-5C3B8F0C5CE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4615"/>
          <a:stretch/>
        </p:blipFill>
        <p:spPr bwMode="auto">
          <a:xfrm>
            <a:off x="9177118" y="860212"/>
            <a:ext cx="3003659" cy="19434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3334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R4: Repair</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95435" y="558270"/>
            <a:ext cx="9681418" cy="1938992"/>
          </a:xfrm>
          <a:prstGeom prst="rect">
            <a:avLst/>
          </a:prstGeom>
          <a:noFill/>
        </p:spPr>
        <p:txBody>
          <a:bodyPr wrap="square" rtlCol="0">
            <a:spAutoFit/>
          </a:bodyPr>
          <a:lstStyle/>
          <a:p>
            <a:pPr algn="ctr"/>
            <a:r>
              <a:rPr lang="en-GB" sz="2400" b="1" i="0" dirty="0">
                <a:solidFill>
                  <a:srgbClr val="2F2F46"/>
                </a:solidFill>
                <a:effectLst/>
              </a:rPr>
              <a:t>Repair</a:t>
            </a:r>
            <a:r>
              <a:rPr lang="en-GB" sz="2400" b="0" i="0" dirty="0">
                <a:solidFill>
                  <a:srgbClr val="2F2F46"/>
                </a:solidFill>
                <a:effectLst/>
              </a:rPr>
              <a:t> is defined by Potting et al. (2017) as repair and maintenance of defective product so it can be used with its original function. </a:t>
            </a:r>
          </a:p>
          <a:p>
            <a:pPr algn="ctr"/>
            <a:endParaRPr lang="en-GB" sz="2400" dirty="0">
              <a:solidFill>
                <a:srgbClr val="2F2F46"/>
              </a:solidFill>
            </a:endParaRPr>
          </a:p>
          <a:p>
            <a:pPr algn="ctr"/>
            <a:r>
              <a:rPr lang="en-GB" sz="2400" b="0" i="0" dirty="0">
                <a:solidFill>
                  <a:srgbClr val="2F2F46"/>
                </a:solidFill>
                <a:effectLst/>
              </a:rPr>
              <a:t>Repair is also making a broken product operational again through fixing/replacing failed parts (Jayaraman, 2006; Charter and Gray, 2007)</a:t>
            </a: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6235" y="2606151"/>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Fig. 1">
            <a:extLst>
              <a:ext uri="{FF2B5EF4-FFF2-40B4-BE49-F238E27FC236}">
                <a16:creationId xmlns:a16="http://schemas.microsoft.com/office/drawing/2014/main" id="{E9ECF54C-D1F1-7DC2-B8B2-58695D2325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30720" y="2538652"/>
            <a:ext cx="4879344" cy="3904908"/>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F9E0D42D-EECA-28E0-524F-4DB7147CB7A4}"/>
              </a:ext>
            </a:extLst>
          </p:cNvPr>
          <p:cNvSpPr txBox="1"/>
          <p:nvPr/>
        </p:nvSpPr>
        <p:spPr>
          <a:xfrm>
            <a:off x="2524760" y="2915487"/>
            <a:ext cx="4505960" cy="3046988"/>
          </a:xfrm>
          <a:prstGeom prst="rect">
            <a:avLst/>
          </a:prstGeom>
          <a:noFill/>
        </p:spPr>
        <p:txBody>
          <a:bodyPr wrap="square">
            <a:spAutoFit/>
          </a:bodyPr>
          <a:lstStyle/>
          <a:p>
            <a:r>
              <a:rPr lang="en-GB" sz="2400" dirty="0">
                <a:solidFill>
                  <a:srgbClr val="2F2F46"/>
                </a:solidFill>
              </a:rPr>
              <a:t>But how often are items repaired?</a:t>
            </a:r>
          </a:p>
          <a:p>
            <a:endParaRPr lang="en-GB" sz="2400" b="0" i="0" dirty="0">
              <a:solidFill>
                <a:srgbClr val="2F2F46"/>
              </a:solidFill>
              <a:effectLst/>
            </a:endParaRPr>
          </a:p>
          <a:p>
            <a:r>
              <a:rPr lang="en-GB" sz="2400" dirty="0">
                <a:solidFill>
                  <a:srgbClr val="2F2F46"/>
                </a:solidFill>
              </a:rPr>
              <a:t>The chart represents survey responses, from the city of Hull, to the question “What is the most </a:t>
            </a:r>
            <a:r>
              <a:rPr lang="en-GB" sz="2400" b="0" i="0" dirty="0">
                <a:solidFill>
                  <a:srgbClr val="1F1F1F"/>
                </a:solidFill>
                <a:effectLst/>
                <a:latin typeface="ElsevierGulliver"/>
              </a:rPr>
              <a:t>likely action taken when items are damaged?”</a:t>
            </a:r>
          </a:p>
          <a:p>
            <a:r>
              <a:rPr lang="en-GB" sz="2400" b="0" i="0" dirty="0">
                <a:solidFill>
                  <a:srgbClr val="1F1F1F"/>
                </a:solidFill>
                <a:effectLst/>
                <a:latin typeface="ElsevierGulliver"/>
              </a:rPr>
              <a:t>(Source: Rogers et al., 2021):</a:t>
            </a:r>
            <a:endParaRPr lang="en-GB" sz="2400" dirty="0">
              <a:solidFill>
                <a:srgbClr val="2F2F46"/>
              </a:solidFill>
            </a:endParaRPr>
          </a:p>
        </p:txBody>
      </p:sp>
    </p:spTree>
    <p:extLst>
      <p:ext uri="{BB962C8B-B14F-4D97-AF65-F5344CB8AC3E}">
        <p14:creationId xmlns:p14="http://schemas.microsoft.com/office/powerpoint/2010/main" val="3872054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R4: Repair</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57577" y="490784"/>
            <a:ext cx="9766689" cy="1200329"/>
          </a:xfrm>
          <a:prstGeom prst="rect">
            <a:avLst/>
          </a:prstGeom>
          <a:noFill/>
        </p:spPr>
        <p:txBody>
          <a:bodyPr wrap="square" rtlCol="0">
            <a:spAutoFit/>
          </a:bodyPr>
          <a:lstStyle/>
          <a:p>
            <a:r>
              <a:rPr lang="en-GB" sz="2400" dirty="0">
                <a:solidFill>
                  <a:srgbClr val="2F2F46"/>
                </a:solidFill>
              </a:rPr>
              <a:t>However, several barriers to repair are hindering the development of this circular practice</a:t>
            </a:r>
            <a:r>
              <a:rPr lang="en-GB" sz="2400" b="0" i="0" dirty="0">
                <a:solidFill>
                  <a:srgbClr val="2F2F46"/>
                </a:solidFill>
                <a:effectLst/>
              </a:rPr>
              <a:t>:</a:t>
            </a:r>
          </a:p>
          <a:p>
            <a:pPr algn="ctr"/>
            <a:endParaRPr lang="en-GB" sz="2400" b="0" i="0" dirty="0">
              <a:solidFill>
                <a:srgbClr val="2F2F46"/>
              </a:solidFill>
              <a:effectLst/>
            </a:endParaRP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6235" y="2606151"/>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146" name="Picture 2" descr="Fig. 2">
            <a:extLst>
              <a:ext uri="{FF2B5EF4-FFF2-40B4-BE49-F238E27FC236}">
                <a16:creationId xmlns:a16="http://schemas.microsoft.com/office/drawing/2014/main" id="{D1A55225-46DE-F911-F834-D44578206090}"/>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540791" y="1377766"/>
            <a:ext cx="4713448" cy="221483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270AEA8-F392-05A4-F97A-86ABA532F835}"/>
              </a:ext>
            </a:extLst>
          </p:cNvPr>
          <p:cNvSpPr txBox="1"/>
          <p:nvPr/>
        </p:nvSpPr>
        <p:spPr>
          <a:xfrm>
            <a:off x="2395436" y="3990171"/>
            <a:ext cx="4838562" cy="2308324"/>
          </a:xfrm>
          <a:prstGeom prst="rect">
            <a:avLst/>
          </a:prstGeom>
          <a:noFill/>
        </p:spPr>
        <p:txBody>
          <a:bodyPr wrap="square" rtlCol="0">
            <a:spAutoFit/>
          </a:bodyPr>
          <a:lstStyle/>
          <a:p>
            <a:r>
              <a:rPr lang="en-GB" sz="2400" dirty="0">
                <a:solidFill>
                  <a:srgbClr val="2F2F46"/>
                </a:solidFill>
              </a:rPr>
              <a:t>As a result, increased public pressure is leading to changing in governance (policy) through actions like the ‘Right to Repair’ movement, including policies in Green New Deal and EC Directives.</a:t>
            </a:r>
            <a:endParaRPr lang="en-GB" sz="2400" b="0" i="0" dirty="0">
              <a:solidFill>
                <a:srgbClr val="2F2F46"/>
              </a:solidFill>
              <a:effectLst/>
            </a:endParaRPr>
          </a:p>
        </p:txBody>
      </p:sp>
      <p:pic>
        <p:nvPicPr>
          <p:cNvPr id="11" name="Picture 10">
            <a:extLst>
              <a:ext uri="{FF2B5EF4-FFF2-40B4-BE49-F238E27FC236}">
                <a16:creationId xmlns:a16="http://schemas.microsoft.com/office/drawing/2014/main" id="{3D37CA7F-3E0C-1DBF-C1B7-C4813721D155}"/>
              </a:ext>
            </a:extLst>
          </p:cNvPr>
          <p:cNvPicPr>
            <a:picLocks noChangeAspect="1"/>
          </p:cNvPicPr>
          <p:nvPr/>
        </p:nvPicPr>
        <p:blipFill rotWithShape="1">
          <a:blip r:embed="rId5"/>
          <a:srcRect t="3458" b="5135"/>
          <a:stretch/>
        </p:blipFill>
        <p:spPr>
          <a:xfrm>
            <a:off x="7304347" y="4060686"/>
            <a:ext cx="4485852" cy="2036974"/>
          </a:xfrm>
          <a:prstGeom prst="rect">
            <a:avLst/>
          </a:prstGeom>
          <a:ln>
            <a:solidFill>
              <a:schemeClr val="tx1"/>
            </a:solidFill>
          </a:ln>
        </p:spPr>
      </p:pic>
      <p:sp>
        <p:nvSpPr>
          <p:cNvPr id="13" name="TextBox 12">
            <a:extLst>
              <a:ext uri="{FF2B5EF4-FFF2-40B4-BE49-F238E27FC236}">
                <a16:creationId xmlns:a16="http://schemas.microsoft.com/office/drawing/2014/main" id="{1C2B71D7-D7C8-1075-A4FC-394C17CAD87A}"/>
              </a:ext>
            </a:extLst>
          </p:cNvPr>
          <p:cNvSpPr txBox="1"/>
          <p:nvPr/>
        </p:nvSpPr>
        <p:spPr>
          <a:xfrm>
            <a:off x="7613227" y="6097660"/>
            <a:ext cx="4142120" cy="307777"/>
          </a:xfrm>
          <a:prstGeom prst="rect">
            <a:avLst/>
          </a:prstGeom>
          <a:noFill/>
        </p:spPr>
        <p:txBody>
          <a:bodyPr wrap="square">
            <a:spAutoFit/>
          </a:bodyPr>
          <a:lstStyle/>
          <a:p>
            <a:pPr algn="ctr"/>
            <a:r>
              <a:rPr lang="fr-FR" sz="1400" dirty="0">
                <a:hlinkClick r:id="rId6"/>
              </a:rPr>
              <a:t>EUR-Lex - 52023PC0155 - EN - EUR-Lex (europa.eu)</a:t>
            </a:r>
            <a:endParaRPr lang="en-GB" sz="1400" dirty="0"/>
          </a:p>
        </p:txBody>
      </p:sp>
      <p:pic>
        <p:nvPicPr>
          <p:cNvPr id="15" name="Picture 14">
            <a:extLst>
              <a:ext uri="{FF2B5EF4-FFF2-40B4-BE49-F238E27FC236}">
                <a16:creationId xmlns:a16="http://schemas.microsoft.com/office/drawing/2014/main" id="{56D0D52F-E541-B243-3A87-4E63ED2E7816}"/>
              </a:ext>
            </a:extLst>
          </p:cNvPr>
          <p:cNvPicPr>
            <a:picLocks noChangeAspect="1"/>
          </p:cNvPicPr>
          <p:nvPr/>
        </p:nvPicPr>
        <p:blipFill>
          <a:blip r:embed="rId7"/>
          <a:stretch>
            <a:fillRect/>
          </a:stretch>
        </p:blipFill>
        <p:spPr>
          <a:xfrm>
            <a:off x="7749134" y="1013639"/>
            <a:ext cx="4041065" cy="2506020"/>
          </a:xfrm>
          <a:prstGeom prst="rect">
            <a:avLst/>
          </a:prstGeom>
        </p:spPr>
      </p:pic>
      <p:sp>
        <p:nvSpPr>
          <p:cNvPr id="17" name="TextBox 16">
            <a:extLst>
              <a:ext uri="{FF2B5EF4-FFF2-40B4-BE49-F238E27FC236}">
                <a16:creationId xmlns:a16="http://schemas.microsoft.com/office/drawing/2014/main" id="{628B8A26-C287-30EB-4366-FCFB3EC3912C}"/>
              </a:ext>
            </a:extLst>
          </p:cNvPr>
          <p:cNvSpPr txBox="1"/>
          <p:nvPr/>
        </p:nvSpPr>
        <p:spPr>
          <a:xfrm>
            <a:off x="8146606" y="3519659"/>
            <a:ext cx="3246120" cy="307777"/>
          </a:xfrm>
          <a:prstGeom prst="rect">
            <a:avLst/>
          </a:prstGeom>
          <a:noFill/>
        </p:spPr>
        <p:txBody>
          <a:bodyPr wrap="square">
            <a:spAutoFit/>
          </a:bodyPr>
          <a:lstStyle>
            <a:defPPr>
              <a:defRPr lang="en-US"/>
            </a:defPPr>
            <a:lvl1pPr algn="ctr">
              <a:defRPr sz="1400"/>
            </a:lvl1pPr>
          </a:lstStyle>
          <a:p>
            <a:r>
              <a:rPr lang="en-GB" dirty="0">
                <a:hlinkClick r:id="rId8"/>
              </a:rPr>
              <a:t>Home - Right to Repair Europe</a:t>
            </a:r>
            <a:endParaRPr lang="en-GB" dirty="0"/>
          </a:p>
        </p:txBody>
      </p:sp>
    </p:spTree>
    <p:extLst>
      <p:ext uri="{BB962C8B-B14F-4D97-AF65-F5344CB8AC3E}">
        <p14:creationId xmlns:p14="http://schemas.microsoft.com/office/powerpoint/2010/main" val="7451037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R4: Repair</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6235" y="2606151"/>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Online Media 6" title="The Right to Repair Redefines How We Produce and Consume | Ugo Vallauri | TEDxVarese">
            <a:hlinkClick r:id="" action="ppaction://media"/>
            <a:extLst>
              <a:ext uri="{FF2B5EF4-FFF2-40B4-BE49-F238E27FC236}">
                <a16:creationId xmlns:a16="http://schemas.microsoft.com/office/drawing/2014/main" id="{23BB3BC4-8A56-9CCB-2B6E-371F8CF7C966}"/>
              </a:ext>
            </a:extLst>
          </p:cNvPr>
          <p:cNvPicPr>
            <a:picLocks noRot="1" noChangeAspect="1"/>
          </p:cNvPicPr>
          <p:nvPr>
            <a:videoFile r:link="rId1"/>
          </p:nvPr>
        </p:nvPicPr>
        <p:blipFill>
          <a:blip r:embed="rId5"/>
          <a:stretch>
            <a:fillRect/>
          </a:stretch>
        </p:blipFill>
        <p:spPr>
          <a:xfrm>
            <a:off x="2429224" y="622029"/>
            <a:ext cx="9580549" cy="5413010"/>
          </a:xfrm>
          <a:prstGeom prst="rect">
            <a:avLst/>
          </a:prstGeom>
        </p:spPr>
      </p:pic>
    </p:spTree>
    <p:extLst>
      <p:ext uri="{BB962C8B-B14F-4D97-AF65-F5344CB8AC3E}">
        <p14:creationId xmlns:p14="http://schemas.microsoft.com/office/powerpoint/2010/main" val="1115504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R3: Reuse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84212" y="590769"/>
            <a:ext cx="6266496" cy="3785652"/>
          </a:xfrm>
          <a:prstGeom prst="rect">
            <a:avLst/>
          </a:prstGeom>
          <a:noFill/>
        </p:spPr>
        <p:txBody>
          <a:bodyPr wrap="square" rtlCol="0">
            <a:spAutoFit/>
          </a:bodyPr>
          <a:lstStyle/>
          <a:p>
            <a:pPr algn="ctr"/>
            <a:r>
              <a:rPr lang="en-GB" sz="2400" b="1" i="0" dirty="0">
                <a:solidFill>
                  <a:srgbClr val="2F2F46"/>
                </a:solidFill>
                <a:effectLst/>
              </a:rPr>
              <a:t>Reuse</a:t>
            </a:r>
            <a:r>
              <a:rPr lang="en-GB" sz="2400" b="0" i="0" dirty="0">
                <a:solidFill>
                  <a:srgbClr val="2F2F46"/>
                </a:solidFill>
                <a:effectLst/>
              </a:rPr>
              <a:t> can be defined as the second or further use (by another user/owner) of a product that is still in good condition and manages to fulfil its original function. </a:t>
            </a:r>
          </a:p>
          <a:p>
            <a:pPr algn="ctr"/>
            <a:endParaRPr lang="en-GB" sz="2400" dirty="0">
              <a:solidFill>
                <a:srgbClr val="2F2F46"/>
              </a:solidFill>
            </a:endParaRPr>
          </a:p>
          <a:p>
            <a:pPr algn="ctr"/>
            <a:r>
              <a:rPr lang="en-GB" sz="2400" b="0" i="0" dirty="0">
                <a:solidFill>
                  <a:srgbClr val="2F2F46"/>
                </a:solidFill>
                <a:effectLst/>
              </a:rPr>
              <a:t>A reused product retains its function and identity (Jayaraman, 2006).</a:t>
            </a:r>
          </a:p>
          <a:p>
            <a:pPr algn="ctr"/>
            <a:endParaRPr lang="en-GB" sz="2400" dirty="0">
              <a:solidFill>
                <a:srgbClr val="2F2F46"/>
              </a:solidFill>
            </a:endParaRPr>
          </a:p>
          <a:p>
            <a:r>
              <a:rPr lang="en-GB" sz="2400" b="0" i="0" dirty="0">
                <a:solidFill>
                  <a:srgbClr val="2F2F46"/>
                </a:solidFill>
                <a:effectLst/>
              </a:rPr>
              <a:t>Growing publicly-driven market for second-hand, reusable products.</a:t>
            </a: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8635" y="2111698"/>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7882FB91-CFA6-58B0-75D4-561C5364BEE7}"/>
              </a:ext>
            </a:extLst>
          </p:cNvPr>
          <p:cNvPicPr>
            <a:picLocks noChangeAspect="1"/>
          </p:cNvPicPr>
          <p:nvPr/>
        </p:nvPicPr>
        <p:blipFill rotWithShape="1">
          <a:blip r:embed="rId4"/>
          <a:srcRect l="56499" t="3218" r="3648" b="29952"/>
          <a:stretch/>
        </p:blipFill>
        <p:spPr>
          <a:xfrm>
            <a:off x="8656320" y="423073"/>
            <a:ext cx="3535680" cy="3962400"/>
          </a:xfrm>
          <a:prstGeom prst="rect">
            <a:avLst/>
          </a:prstGeom>
        </p:spPr>
      </p:pic>
      <p:sp>
        <p:nvSpPr>
          <p:cNvPr id="7" name="Oval 6">
            <a:extLst>
              <a:ext uri="{FF2B5EF4-FFF2-40B4-BE49-F238E27FC236}">
                <a16:creationId xmlns:a16="http://schemas.microsoft.com/office/drawing/2014/main" id="{ABB92887-494F-E7A9-28DD-476EDDFF44FD}"/>
              </a:ext>
            </a:extLst>
          </p:cNvPr>
          <p:cNvSpPr/>
          <p:nvPr/>
        </p:nvSpPr>
        <p:spPr>
          <a:xfrm>
            <a:off x="9882293" y="2592993"/>
            <a:ext cx="1798849" cy="801988"/>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170" name="Picture 2">
            <a:extLst>
              <a:ext uri="{FF2B5EF4-FFF2-40B4-BE49-F238E27FC236}">
                <a16:creationId xmlns:a16="http://schemas.microsoft.com/office/drawing/2014/main" id="{83729F6C-C87B-62B9-04F9-721F30BE3D7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4102" t="32222" r="21023" b="33787"/>
          <a:stretch/>
        </p:blipFill>
        <p:spPr bwMode="auto">
          <a:xfrm>
            <a:off x="2569277" y="4375106"/>
            <a:ext cx="1892083" cy="88030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0EB77459-1798-C932-38F9-86E16D2112EE}"/>
              </a:ext>
            </a:extLst>
          </p:cNvPr>
          <p:cNvPicPr>
            <a:picLocks noChangeAspect="1"/>
          </p:cNvPicPr>
          <p:nvPr/>
        </p:nvPicPr>
        <p:blipFill>
          <a:blip r:embed="rId6"/>
          <a:stretch>
            <a:fillRect/>
          </a:stretch>
        </p:blipFill>
        <p:spPr>
          <a:xfrm>
            <a:off x="4522304" y="4216765"/>
            <a:ext cx="2210429" cy="962187"/>
          </a:xfrm>
          <a:prstGeom prst="rect">
            <a:avLst/>
          </a:prstGeom>
        </p:spPr>
      </p:pic>
      <p:pic>
        <p:nvPicPr>
          <p:cNvPr id="12" name="Picture 11">
            <a:extLst>
              <a:ext uri="{FF2B5EF4-FFF2-40B4-BE49-F238E27FC236}">
                <a16:creationId xmlns:a16="http://schemas.microsoft.com/office/drawing/2014/main" id="{F08AD862-0574-D512-1E24-AE15617A4DF4}"/>
              </a:ext>
            </a:extLst>
          </p:cNvPr>
          <p:cNvPicPr>
            <a:picLocks noChangeAspect="1"/>
          </p:cNvPicPr>
          <p:nvPr/>
        </p:nvPicPr>
        <p:blipFill>
          <a:blip r:embed="rId7"/>
          <a:stretch>
            <a:fillRect/>
          </a:stretch>
        </p:blipFill>
        <p:spPr>
          <a:xfrm>
            <a:off x="4702534" y="5115199"/>
            <a:ext cx="1892082" cy="1096767"/>
          </a:xfrm>
          <a:prstGeom prst="rect">
            <a:avLst/>
          </a:prstGeom>
        </p:spPr>
      </p:pic>
      <p:pic>
        <p:nvPicPr>
          <p:cNvPr id="7172" name="Picture 4">
            <a:extLst>
              <a:ext uri="{FF2B5EF4-FFF2-40B4-BE49-F238E27FC236}">
                <a16:creationId xmlns:a16="http://schemas.microsoft.com/office/drawing/2014/main" id="{E71CF789-44DD-9209-5A78-D847E940580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p:blipFill>
        <p:spPr bwMode="auto">
          <a:xfrm>
            <a:off x="2595251" y="5386923"/>
            <a:ext cx="1513513" cy="880308"/>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AED77F2D-2162-DDBF-975B-A03C22685B18}"/>
              </a:ext>
            </a:extLst>
          </p:cNvPr>
          <p:cNvPicPr>
            <a:picLocks noChangeAspect="1"/>
          </p:cNvPicPr>
          <p:nvPr/>
        </p:nvPicPr>
        <p:blipFill>
          <a:blip r:embed="rId9"/>
          <a:stretch>
            <a:fillRect/>
          </a:stretch>
        </p:blipFill>
        <p:spPr>
          <a:xfrm>
            <a:off x="10347175" y="4717708"/>
            <a:ext cx="1684655" cy="1684655"/>
          </a:xfrm>
          <a:prstGeom prst="rect">
            <a:avLst/>
          </a:prstGeom>
        </p:spPr>
      </p:pic>
      <p:pic>
        <p:nvPicPr>
          <p:cNvPr id="7176" name="Picture 8" descr="Five reasons why you should switch to a reusable coffee cup - Which? News">
            <a:extLst>
              <a:ext uri="{FF2B5EF4-FFF2-40B4-BE49-F238E27FC236}">
                <a16:creationId xmlns:a16="http://schemas.microsoft.com/office/drawing/2014/main" id="{E6A754B1-F0CF-6349-CCDC-1F337BD8192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083238" y="5121433"/>
            <a:ext cx="2170732" cy="1302439"/>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32D7EEDD-1BC5-C1E3-24E4-E6D7F6FD1BB5}"/>
              </a:ext>
            </a:extLst>
          </p:cNvPr>
          <p:cNvSpPr txBox="1"/>
          <p:nvPr/>
        </p:nvSpPr>
        <p:spPr>
          <a:xfrm>
            <a:off x="7023948" y="4575305"/>
            <a:ext cx="2977066" cy="830997"/>
          </a:xfrm>
          <a:prstGeom prst="rect">
            <a:avLst/>
          </a:prstGeom>
          <a:noFill/>
        </p:spPr>
        <p:txBody>
          <a:bodyPr wrap="square">
            <a:spAutoFit/>
          </a:bodyPr>
          <a:lstStyle/>
          <a:p>
            <a:r>
              <a:rPr lang="en-GB" sz="2400" b="0" i="0" dirty="0">
                <a:solidFill>
                  <a:srgbClr val="2F2F46"/>
                </a:solidFill>
                <a:effectLst/>
              </a:rPr>
              <a:t>As well as consumer items:</a:t>
            </a:r>
            <a:endParaRPr lang="en-GB" sz="2400" dirty="0"/>
          </a:p>
        </p:txBody>
      </p:sp>
    </p:spTree>
    <p:extLst>
      <p:ext uri="{BB962C8B-B14F-4D97-AF65-F5344CB8AC3E}">
        <p14:creationId xmlns:p14="http://schemas.microsoft.com/office/powerpoint/2010/main" val="5421372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Value Hill</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3047998" y="905616"/>
            <a:ext cx="8244640" cy="830997"/>
          </a:xfrm>
          <a:prstGeom prst="rect">
            <a:avLst/>
          </a:prstGeom>
          <a:noFill/>
        </p:spPr>
        <p:txBody>
          <a:bodyPr wrap="square" rtlCol="0">
            <a:spAutoFit/>
          </a:bodyPr>
          <a:lstStyle/>
          <a:p>
            <a:pPr algn="ctr"/>
            <a:r>
              <a:rPr lang="en-GB" sz="2400" b="0" i="0" dirty="0">
                <a:solidFill>
                  <a:srgbClr val="2F2F46"/>
                </a:solidFill>
                <a:effectLst/>
              </a:rPr>
              <a:t>All the strategies up until this point (R3 – R7) have been focussed on maintaining or prolonging the original value of the product.</a:t>
            </a: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5248" y="2107491"/>
            <a:ext cx="2284937" cy="2654162"/>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98" name="Picture 2" descr="Why Modularity is key to Circularity | Firmhouse">
            <a:extLst>
              <a:ext uri="{FF2B5EF4-FFF2-40B4-BE49-F238E27FC236}">
                <a16:creationId xmlns:a16="http://schemas.microsoft.com/office/drawing/2014/main" id="{6BF02595-8310-160C-5FAE-CC4123012B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30961" y="1844587"/>
            <a:ext cx="9705791" cy="351834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4E17F4A-0CC1-F495-9426-5B731F12AFAA}"/>
              </a:ext>
            </a:extLst>
          </p:cNvPr>
          <p:cNvSpPr txBox="1"/>
          <p:nvPr/>
        </p:nvSpPr>
        <p:spPr>
          <a:xfrm>
            <a:off x="2580640" y="5526167"/>
            <a:ext cx="9028853" cy="646331"/>
          </a:xfrm>
          <a:prstGeom prst="rect">
            <a:avLst/>
          </a:prstGeom>
          <a:noFill/>
        </p:spPr>
        <p:txBody>
          <a:bodyPr wrap="square">
            <a:spAutoFit/>
          </a:bodyPr>
          <a:lstStyle/>
          <a:p>
            <a:pPr algn="ctr"/>
            <a:r>
              <a:rPr lang="en-GB" sz="1800" b="0" i="0" dirty="0">
                <a:solidFill>
                  <a:srgbClr val="2F2F46"/>
                </a:solidFill>
                <a:effectLst/>
              </a:rPr>
              <a:t>Value Hill diagram adapted from: </a:t>
            </a:r>
            <a:r>
              <a:rPr lang="en-GB" sz="1800" b="0" i="0" dirty="0" err="1">
                <a:solidFill>
                  <a:srgbClr val="2F2F46"/>
                </a:solidFill>
                <a:effectLst/>
              </a:rPr>
              <a:t>Achterberg</a:t>
            </a:r>
            <a:r>
              <a:rPr lang="en-GB" sz="1800" b="0" i="0" dirty="0">
                <a:solidFill>
                  <a:srgbClr val="2F2F46"/>
                </a:solidFill>
                <a:effectLst/>
              </a:rPr>
              <a:t>, E., </a:t>
            </a:r>
            <a:r>
              <a:rPr lang="en-GB" sz="1800" b="0" i="0" dirty="0" err="1">
                <a:solidFill>
                  <a:srgbClr val="2F2F46"/>
                </a:solidFill>
                <a:effectLst/>
              </a:rPr>
              <a:t>Hinfelaar</a:t>
            </a:r>
            <a:r>
              <a:rPr lang="en-GB" sz="1800" b="0" i="0" dirty="0">
                <a:solidFill>
                  <a:srgbClr val="2F2F46"/>
                </a:solidFill>
                <a:effectLst/>
              </a:rPr>
              <a:t>, J. and </a:t>
            </a:r>
            <a:r>
              <a:rPr lang="en-GB" sz="1800" b="0" i="0" dirty="0" err="1">
                <a:solidFill>
                  <a:srgbClr val="2F2F46"/>
                </a:solidFill>
                <a:effectLst/>
              </a:rPr>
              <a:t>Bocken</a:t>
            </a:r>
            <a:r>
              <a:rPr lang="en-GB" sz="1800" b="0" i="0" dirty="0">
                <a:solidFill>
                  <a:srgbClr val="2F2F46"/>
                </a:solidFill>
                <a:effectLst/>
              </a:rPr>
              <a:t>, N., 2016. Master circular business models with the Value Hill. </a:t>
            </a:r>
            <a:endParaRPr lang="en-GB" dirty="0"/>
          </a:p>
        </p:txBody>
      </p:sp>
    </p:spTree>
    <p:extLst>
      <p:ext uri="{BB962C8B-B14F-4D97-AF65-F5344CB8AC3E}">
        <p14:creationId xmlns:p14="http://schemas.microsoft.com/office/powerpoint/2010/main" val="9286412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R2: Reduce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40185" y="598909"/>
            <a:ext cx="9543628" cy="1938992"/>
          </a:xfrm>
          <a:prstGeom prst="rect">
            <a:avLst/>
          </a:prstGeom>
          <a:noFill/>
        </p:spPr>
        <p:txBody>
          <a:bodyPr wrap="square" rtlCol="0">
            <a:spAutoFit/>
          </a:bodyPr>
          <a:lstStyle/>
          <a:p>
            <a:pPr algn="ctr"/>
            <a:r>
              <a:rPr lang="en-GB" sz="2400" b="1" i="0" dirty="0">
                <a:solidFill>
                  <a:srgbClr val="2F2F46"/>
                </a:solidFill>
                <a:effectLst/>
              </a:rPr>
              <a:t>Reduce</a:t>
            </a:r>
            <a:r>
              <a:rPr lang="en-GB" sz="2400" b="0" i="0" dirty="0">
                <a:solidFill>
                  <a:srgbClr val="2F2F46"/>
                </a:solidFill>
                <a:effectLst/>
              </a:rPr>
              <a:t> implies using fewer natural resources, and therefore fewer inputs of energy, raw materials, and waste. </a:t>
            </a:r>
          </a:p>
          <a:p>
            <a:pPr algn="ctr"/>
            <a:endParaRPr lang="en-GB" sz="2400" dirty="0">
              <a:solidFill>
                <a:srgbClr val="2F2F46"/>
              </a:solidFill>
            </a:endParaRPr>
          </a:p>
          <a:p>
            <a:pPr algn="ctr"/>
            <a:r>
              <a:rPr lang="en-GB" sz="2400" b="0" i="0" dirty="0">
                <a:solidFill>
                  <a:srgbClr val="2F2F46"/>
                </a:solidFill>
                <a:effectLst/>
              </a:rPr>
              <a:t>This definition can be extended to reducing of the number of products </a:t>
            </a:r>
            <a:r>
              <a:rPr lang="en-GB" sz="2400" b="0" i="0" dirty="0">
                <a:solidFill>
                  <a:srgbClr val="1F1F1F"/>
                </a:solidFill>
                <a:effectLst/>
                <a:latin typeface="ElsevierGulliver"/>
              </a:rPr>
              <a:t>such as decreasing the number of owned cars in a way to incentivise Reuse.</a:t>
            </a:r>
            <a:endParaRPr lang="en-GB" sz="2400" b="0" i="0" dirty="0">
              <a:solidFill>
                <a:srgbClr val="2F2F46"/>
              </a:solidFill>
              <a:effectLst/>
            </a:endParaRP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5248" y="1624018"/>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A9BCEE3E-4E60-B4B5-0F8A-B47E9C0A213F}"/>
              </a:ext>
            </a:extLst>
          </p:cNvPr>
          <p:cNvPicPr>
            <a:picLocks noChangeAspect="1"/>
          </p:cNvPicPr>
          <p:nvPr/>
        </p:nvPicPr>
        <p:blipFill rotWithShape="1">
          <a:blip r:embed="rId4"/>
          <a:srcRect l="26474" r="22918"/>
          <a:stretch/>
        </p:blipFill>
        <p:spPr>
          <a:xfrm>
            <a:off x="8992860" y="2663975"/>
            <a:ext cx="3187917" cy="3779585"/>
          </a:xfrm>
          <a:prstGeom prst="rect">
            <a:avLst/>
          </a:prstGeom>
        </p:spPr>
      </p:pic>
      <p:sp>
        <p:nvSpPr>
          <p:cNvPr id="12" name="TextBox 11">
            <a:extLst>
              <a:ext uri="{FF2B5EF4-FFF2-40B4-BE49-F238E27FC236}">
                <a16:creationId xmlns:a16="http://schemas.microsoft.com/office/drawing/2014/main" id="{E77DFD04-69AF-74F1-D81C-93E74D7903DC}"/>
              </a:ext>
            </a:extLst>
          </p:cNvPr>
          <p:cNvSpPr txBox="1"/>
          <p:nvPr/>
        </p:nvSpPr>
        <p:spPr>
          <a:xfrm>
            <a:off x="2628683" y="2978418"/>
            <a:ext cx="4693290" cy="2308324"/>
          </a:xfrm>
          <a:prstGeom prst="rect">
            <a:avLst/>
          </a:prstGeom>
          <a:noFill/>
        </p:spPr>
        <p:txBody>
          <a:bodyPr wrap="square">
            <a:spAutoFit/>
          </a:bodyPr>
          <a:lstStyle/>
          <a:p>
            <a:r>
              <a:rPr lang="en-GB" sz="2400" dirty="0">
                <a:solidFill>
                  <a:srgbClr val="1F1F1F"/>
                </a:solidFill>
              </a:rPr>
              <a:t>Reducing item size, or packaging volume / material, results in:</a:t>
            </a:r>
          </a:p>
          <a:p>
            <a:endParaRPr lang="en-GB" sz="2400" dirty="0">
              <a:solidFill>
                <a:srgbClr val="1F1F1F"/>
              </a:solidFill>
            </a:endParaRPr>
          </a:p>
          <a:p>
            <a:pPr marL="342900" indent="-342900">
              <a:buFont typeface="Arial" panose="020B0604020202020204" pitchFamily="34" charset="0"/>
              <a:buChar char="•"/>
            </a:pPr>
            <a:r>
              <a:rPr lang="en-GB" sz="2400" dirty="0">
                <a:solidFill>
                  <a:srgbClr val="1F1F1F"/>
                </a:solidFill>
              </a:rPr>
              <a:t>Lower material / production costs</a:t>
            </a:r>
          </a:p>
          <a:p>
            <a:pPr marL="342900" indent="-342900">
              <a:buFont typeface="Arial" panose="020B0604020202020204" pitchFamily="34" charset="0"/>
              <a:buChar char="•"/>
            </a:pPr>
            <a:r>
              <a:rPr lang="en-GB" sz="2400" dirty="0">
                <a:solidFill>
                  <a:srgbClr val="1F1F1F"/>
                </a:solidFill>
              </a:rPr>
              <a:t>Increased efficiency</a:t>
            </a:r>
          </a:p>
          <a:p>
            <a:pPr marL="342900" indent="-342900">
              <a:buFont typeface="Arial" panose="020B0604020202020204" pitchFamily="34" charset="0"/>
              <a:buChar char="•"/>
            </a:pPr>
            <a:r>
              <a:rPr lang="en-GB" sz="2400" dirty="0">
                <a:solidFill>
                  <a:srgbClr val="1F1F1F"/>
                </a:solidFill>
              </a:rPr>
              <a:t>Reduced waste</a:t>
            </a:r>
          </a:p>
        </p:txBody>
      </p:sp>
      <p:pic>
        <p:nvPicPr>
          <p:cNvPr id="9218" name="Picture 2" descr="Coca-Cola announces paperboard topper for multi-pack cans | Article |  Packaging Europe">
            <a:extLst>
              <a:ext uri="{FF2B5EF4-FFF2-40B4-BE49-F238E27FC236}">
                <a16:creationId xmlns:a16="http://schemas.microsoft.com/office/drawing/2014/main" id="{6D15C466-83AE-2379-9546-E73CE4FBA83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800" r="17347"/>
          <a:stretch/>
        </p:blipFill>
        <p:spPr bwMode="auto">
          <a:xfrm>
            <a:off x="7321973" y="3717272"/>
            <a:ext cx="2290277" cy="26901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79921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R1: Rethink</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84210" y="391886"/>
            <a:ext cx="9658777" cy="2308324"/>
          </a:xfrm>
          <a:prstGeom prst="rect">
            <a:avLst/>
          </a:prstGeom>
          <a:noFill/>
        </p:spPr>
        <p:txBody>
          <a:bodyPr wrap="square" rtlCol="0">
            <a:spAutoFit/>
          </a:bodyPr>
          <a:lstStyle/>
          <a:p>
            <a:pPr algn="ctr"/>
            <a:r>
              <a:rPr lang="en-GB" sz="2400" b="1" i="0" dirty="0">
                <a:solidFill>
                  <a:srgbClr val="2F2F46"/>
                </a:solidFill>
                <a:effectLst/>
              </a:rPr>
              <a:t>Rethink</a:t>
            </a:r>
            <a:r>
              <a:rPr lang="en-GB" sz="2400" b="0" i="0" dirty="0">
                <a:solidFill>
                  <a:srgbClr val="2F2F46"/>
                </a:solidFill>
                <a:effectLst/>
              </a:rPr>
              <a:t> – i.e. proposing new ideas and solutions to provide certain product functions – can embrace the reframing and regenerating of potentially every aspect of CE systems</a:t>
            </a:r>
          </a:p>
          <a:p>
            <a:pPr algn="ctr"/>
            <a:endParaRPr lang="en-GB" sz="2400" dirty="0">
              <a:solidFill>
                <a:srgbClr val="2F2F46"/>
              </a:solidFill>
            </a:endParaRPr>
          </a:p>
          <a:p>
            <a:pPr algn="ctr"/>
            <a:r>
              <a:rPr lang="en-GB" sz="2400" b="0" i="0" dirty="0">
                <a:solidFill>
                  <a:srgbClr val="1F1F1F"/>
                </a:solidFill>
                <a:effectLst/>
                <a:latin typeface="ElsevierGulliver"/>
              </a:rPr>
              <a:t>It includes the re-elaboration/re-conceptualisation of ideas, dynamics, processes, concepts, uses, and post uses of a product.</a:t>
            </a:r>
            <a:endParaRPr lang="en-GB" sz="2400" b="0" i="0" dirty="0">
              <a:solidFill>
                <a:srgbClr val="2F2F46"/>
              </a:solidFill>
              <a:effectLst/>
            </a:endParaRP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5248" y="1116017"/>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F61076A2-54A4-93B5-2EA1-644E38DC0DC7}"/>
              </a:ext>
            </a:extLst>
          </p:cNvPr>
          <p:cNvPicPr>
            <a:picLocks noChangeAspect="1"/>
          </p:cNvPicPr>
          <p:nvPr/>
        </p:nvPicPr>
        <p:blipFill rotWithShape="1">
          <a:blip r:embed="rId4"/>
          <a:srcRect l="3482" t="2907" r="3664" b="3044"/>
          <a:stretch/>
        </p:blipFill>
        <p:spPr>
          <a:xfrm>
            <a:off x="4387856" y="2700210"/>
            <a:ext cx="5419934" cy="3668796"/>
          </a:xfrm>
          <a:prstGeom prst="rect">
            <a:avLst/>
          </a:prstGeom>
        </p:spPr>
      </p:pic>
    </p:spTree>
    <p:extLst>
      <p:ext uri="{BB962C8B-B14F-4D97-AF65-F5344CB8AC3E}">
        <p14:creationId xmlns:p14="http://schemas.microsoft.com/office/powerpoint/2010/main" val="39656072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R0: Refuse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84212" y="1018856"/>
            <a:ext cx="3332481" cy="4524315"/>
          </a:xfrm>
          <a:prstGeom prst="rect">
            <a:avLst/>
          </a:prstGeom>
          <a:noFill/>
        </p:spPr>
        <p:txBody>
          <a:bodyPr wrap="square" rtlCol="0">
            <a:spAutoFit/>
          </a:bodyPr>
          <a:lstStyle/>
          <a:p>
            <a:pPr algn="ctr"/>
            <a:r>
              <a:rPr lang="en-GB" sz="2400" b="1" i="0" dirty="0">
                <a:solidFill>
                  <a:srgbClr val="1F1F1F"/>
                </a:solidFill>
                <a:effectLst/>
                <a:latin typeface="ElsevierGulliver"/>
              </a:rPr>
              <a:t>Refuse</a:t>
            </a:r>
            <a:r>
              <a:rPr lang="en-GB" sz="2400" b="0" i="0" dirty="0">
                <a:solidFill>
                  <a:srgbClr val="1F1F1F"/>
                </a:solidFill>
                <a:effectLst/>
                <a:latin typeface="ElsevierGulliver"/>
              </a:rPr>
              <a:t> refers to making a product redundant by abandoning its function or offering the same function with a radically different product. </a:t>
            </a:r>
          </a:p>
          <a:p>
            <a:pPr algn="ctr"/>
            <a:endParaRPr lang="en-GB" sz="2400" dirty="0">
              <a:solidFill>
                <a:srgbClr val="1F1F1F"/>
              </a:solidFill>
              <a:latin typeface="ElsevierGulliver"/>
            </a:endParaRPr>
          </a:p>
          <a:p>
            <a:pPr algn="ctr"/>
            <a:r>
              <a:rPr lang="en-GB" sz="2400" b="0" i="0" dirty="0">
                <a:solidFill>
                  <a:srgbClr val="1F1F1F"/>
                </a:solidFill>
                <a:effectLst/>
                <a:latin typeface="ElsevierGulliver"/>
              </a:rPr>
              <a:t>Refuse can also extend to the use of certain materials or production processes to make the economy more circular.</a:t>
            </a:r>
            <a:endParaRPr lang="en-GB" sz="2400" b="0" i="0" dirty="0">
              <a:solidFill>
                <a:srgbClr val="2F2F46"/>
              </a:solidFill>
              <a:effectLst/>
            </a:endParaRP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5248" y="633314"/>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194" name="Picture 2" descr="Chart: The Countries Banning Plastic Bags | Statista">
            <a:extLst>
              <a:ext uri="{FF2B5EF4-FFF2-40B4-BE49-F238E27FC236}">
                <a16:creationId xmlns:a16="http://schemas.microsoft.com/office/drawing/2014/main" id="{A005519F-8B19-B8B1-CBE1-4C90570623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18832" y="391886"/>
            <a:ext cx="3952240" cy="395224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1495AE2C-49EF-D9A1-AE35-8DD2692C3E7B}"/>
              </a:ext>
            </a:extLst>
          </p:cNvPr>
          <p:cNvPicPr>
            <a:picLocks noChangeAspect="1"/>
          </p:cNvPicPr>
          <p:nvPr/>
        </p:nvPicPr>
        <p:blipFill>
          <a:blip r:embed="rId5"/>
          <a:stretch>
            <a:fillRect/>
          </a:stretch>
        </p:blipFill>
        <p:spPr>
          <a:xfrm>
            <a:off x="8715587" y="3184434"/>
            <a:ext cx="3281680" cy="3281680"/>
          </a:xfrm>
          <a:prstGeom prst="rect">
            <a:avLst/>
          </a:prstGeom>
        </p:spPr>
      </p:pic>
    </p:spTree>
    <p:extLst>
      <p:ext uri="{BB962C8B-B14F-4D97-AF65-F5344CB8AC3E}">
        <p14:creationId xmlns:p14="http://schemas.microsoft.com/office/powerpoint/2010/main" val="9399645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9EA33A63-945B-837B-0F06-00B4707966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3399" y="2774515"/>
            <a:ext cx="6734565" cy="348566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Top down / bottom up</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24/03/2026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3344449" y="415884"/>
            <a:ext cx="8411228" cy="2246769"/>
          </a:xfrm>
          <a:prstGeom prst="rect">
            <a:avLst/>
          </a:prstGeom>
          <a:noFill/>
        </p:spPr>
        <p:txBody>
          <a:bodyPr wrap="square" rtlCol="0">
            <a:spAutoFit/>
          </a:bodyPr>
          <a:lstStyle/>
          <a:p>
            <a:r>
              <a:rPr lang="en-GB" sz="2000" dirty="0">
                <a:latin typeface="g_d0_f5"/>
              </a:rPr>
              <a:t>While individuals, and businesses, have a ‘bottom-up’ role to play ( particularly as part of corporate social responsibility, CSR), governance can also play a role in determining national / regional strategy to achieve a circular economy.</a:t>
            </a:r>
          </a:p>
          <a:p>
            <a:endParaRPr lang="en-GB" sz="2000" dirty="0">
              <a:latin typeface="g_d0_f5"/>
            </a:endParaRPr>
          </a:p>
          <a:p>
            <a:r>
              <a:rPr lang="en-GB" sz="2000" dirty="0">
                <a:latin typeface="g_d0_f5"/>
              </a:rPr>
              <a:t>National or regional policy can determine the goals and objectives for achieving a circular economy, as well as the regulatory and financial mechanisms.</a:t>
            </a:r>
          </a:p>
          <a:p>
            <a:endParaRPr lang="en-GB" sz="2000" dirty="0"/>
          </a:p>
        </p:txBody>
      </p:sp>
      <p:sp>
        <p:nvSpPr>
          <p:cNvPr id="3" name="Oval 2">
            <a:extLst>
              <a:ext uri="{FF2B5EF4-FFF2-40B4-BE49-F238E27FC236}">
                <a16:creationId xmlns:a16="http://schemas.microsoft.com/office/drawing/2014/main" id="{DEE8407A-89D9-97E5-D065-F300D4EA063C}"/>
              </a:ext>
            </a:extLst>
          </p:cNvPr>
          <p:cNvSpPr/>
          <p:nvPr/>
        </p:nvSpPr>
        <p:spPr>
          <a:xfrm rot="1246373">
            <a:off x="5337096" y="3329532"/>
            <a:ext cx="797114" cy="319133"/>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B8A085D7-A525-17DD-B655-94CF94D3E763}"/>
              </a:ext>
            </a:extLst>
          </p:cNvPr>
          <p:cNvSpPr/>
          <p:nvPr/>
        </p:nvSpPr>
        <p:spPr>
          <a:xfrm rot="20507783">
            <a:off x="5524876" y="5276795"/>
            <a:ext cx="907805" cy="300606"/>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1AA0B191-76CA-54F2-06D8-5DB0F9ED8EA8}"/>
              </a:ext>
            </a:extLst>
          </p:cNvPr>
          <p:cNvSpPr txBox="1"/>
          <p:nvPr/>
        </p:nvSpPr>
        <p:spPr>
          <a:xfrm>
            <a:off x="6394450" y="6158137"/>
            <a:ext cx="2495550" cy="276999"/>
          </a:xfrm>
          <a:prstGeom prst="rect">
            <a:avLst/>
          </a:prstGeom>
          <a:noFill/>
        </p:spPr>
        <p:txBody>
          <a:bodyPr wrap="square">
            <a:spAutoFit/>
          </a:bodyPr>
          <a:lstStyle/>
          <a:p>
            <a:pPr algn="ctr"/>
            <a:r>
              <a:rPr lang="en-GB" sz="1200" b="0" i="0" dirty="0">
                <a:solidFill>
                  <a:srgbClr val="222222"/>
                </a:solidFill>
                <a:effectLst/>
                <a:latin typeface="Arial" panose="020B0604020202020204" pitchFamily="34" charset="0"/>
              </a:rPr>
              <a:t>Source: Henry, M., et al.,  2021. </a:t>
            </a:r>
            <a:endParaRPr lang="en-GB" sz="1200" dirty="0"/>
          </a:p>
        </p:txBody>
      </p:sp>
      <p:pic>
        <p:nvPicPr>
          <p:cNvPr id="9" name="Picture 8" descr="A diagram of different types of industry&#10;&#10;Description automatically generated">
            <a:extLst>
              <a:ext uri="{FF2B5EF4-FFF2-40B4-BE49-F238E27FC236}">
                <a16:creationId xmlns:a16="http://schemas.microsoft.com/office/drawing/2014/main" id="{D69BB226-927C-C4DC-1A14-BD34E617C195}"/>
              </a:ext>
            </a:extLst>
          </p:cNvPr>
          <p:cNvPicPr>
            <a:picLocks noChangeAspect="1"/>
          </p:cNvPicPr>
          <p:nvPr/>
        </p:nvPicPr>
        <p:blipFill rotWithShape="1">
          <a:blip r:embed="rId4">
            <a:extLst>
              <a:ext uri="{28A0092B-C50C-407E-A947-70E740481C1C}">
                <a14:useLocalDpi xmlns:a14="http://schemas.microsoft.com/office/drawing/2010/main" val="0"/>
              </a:ext>
            </a:extLst>
          </a:blip>
          <a:srcRect l="56829" t="4531" r="2554" b="4681"/>
          <a:stretch/>
        </p:blipFill>
        <p:spPr>
          <a:xfrm>
            <a:off x="-1" y="779755"/>
            <a:ext cx="3147237" cy="5275936"/>
          </a:xfrm>
          <a:prstGeom prst="rect">
            <a:avLst/>
          </a:prstGeom>
        </p:spPr>
      </p:pic>
    </p:spTree>
    <p:extLst>
      <p:ext uri="{BB962C8B-B14F-4D97-AF65-F5344CB8AC3E}">
        <p14:creationId xmlns:p14="http://schemas.microsoft.com/office/powerpoint/2010/main" val="24477505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Beyond Recycling policy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24/03/2026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3690543" y="452269"/>
            <a:ext cx="8278076" cy="707886"/>
          </a:xfrm>
          <a:prstGeom prst="rect">
            <a:avLst/>
          </a:prstGeom>
          <a:noFill/>
        </p:spPr>
        <p:txBody>
          <a:bodyPr wrap="square" rtlCol="0">
            <a:spAutoFit/>
          </a:bodyPr>
          <a:lstStyle/>
          <a:p>
            <a:r>
              <a:rPr lang="en-GB" sz="2000" dirty="0"/>
              <a:t>In 2021 the Welsh Government produced the ‘Beyond Recycling’ strategy</a:t>
            </a:r>
          </a:p>
          <a:p>
            <a:endParaRPr lang="en-GB" sz="2000" dirty="0"/>
          </a:p>
        </p:txBody>
      </p:sp>
      <p:pic>
        <p:nvPicPr>
          <p:cNvPr id="7" name="Picture 6">
            <a:extLst>
              <a:ext uri="{FF2B5EF4-FFF2-40B4-BE49-F238E27FC236}">
                <a16:creationId xmlns:a16="http://schemas.microsoft.com/office/drawing/2014/main" id="{0F218B0D-3BF4-A0A4-FC09-E9D2DE7D0CE5}"/>
              </a:ext>
            </a:extLst>
          </p:cNvPr>
          <p:cNvPicPr>
            <a:picLocks noChangeAspect="1"/>
          </p:cNvPicPr>
          <p:nvPr/>
        </p:nvPicPr>
        <p:blipFill rotWithShape="1">
          <a:blip r:embed="rId3">
            <a:extLst>
              <a:ext uri="{28A0092B-C50C-407E-A947-70E740481C1C}">
                <a14:useLocalDpi xmlns:a14="http://schemas.microsoft.com/office/drawing/2010/main" val="0"/>
              </a:ext>
            </a:extLst>
          </a:blip>
          <a:srcRect l="4929" t="-370" r="10524" b="370"/>
          <a:stretch/>
        </p:blipFill>
        <p:spPr>
          <a:xfrm>
            <a:off x="-5612" y="369332"/>
            <a:ext cx="36374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2" name="Picture 11">
            <a:extLst>
              <a:ext uri="{FF2B5EF4-FFF2-40B4-BE49-F238E27FC236}">
                <a16:creationId xmlns:a16="http://schemas.microsoft.com/office/drawing/2014/main" id="{AF411D47-C947-A1F3-9B0E-41B4BF01AD9F}"/>
              </a:ext>
            </a:extLst>
          </p:cNvPr>
          <p:cNvPicPr>
            <a:picLocks noChangeAspect="1"/>
          </p:cNvPicPr>
          <p:nvPr/>
        </p:nvPicPr>
        <p:blipFill rotWithShape="1">
          <a:blip r:embed="rId4"/>
          <a:srcRect t="19681"/>
          <a:stretch/>
        </p:blipFill>
        <p:spPr>
          <a:xfrm>
            <a:off x="3905509" y="3870542"/>
            <a:ext cx="7983255" cy="2595572"/>
          </a:xfrm>
          <a:prstGeom prst="rect">
            <a:avLst/>
          </a:prstGeom>
        </p:spPr>
      </p:pic>
      <p:pic>
        <p:nvPicPr>
          <p:cNvPr id="15" name="Picture 14">
            <a:extLst>
              <a:ext uri="{FF2B5EF4-FFF2-40B4-BE49-F238E27FC236}">
                <a16:creationId xmlns:a16="http://schemas.microsoft.com/office/drawing/2014/main" id="{B3280EF4-74DE-507F-539E-222F4703CA71}"/>
              </a:ext>
            </a:extLst>
          </p:cNvPr>
          <p:cNvPicPr>
            <a:picLocks noChangeAspect="1"/>
          </p:cNvPicPr>
          <p:nvPr/>
        </p:nvPicPr>
        <p:blipFill>
          <a:blip r:embed="rId5"/>
          <a:stretch>
            <a:fillRect/>
          </a:stretch>
        </p:blipFill>
        <p:spPr>
          <a:xfrm>
            <a:off x="6397217" y="1022043"/>
            <a:ext cx="5571402" cy="2764190"/>
          </a:xfrm>
          <a:prstGeom prst="rect">
            <a:avLst/>
          </a:prstGeom>
        </p:spPr>
      </p:pic>
      <p:sp>
        <p:nvSpPr>
          <p:cNvPr id="17" name="TextBox 16">
            <a:extLst>
              <a:ext uri="{FF2B5EF4-FFF2-40B4-BE49-F238E27FC236}">
                <a16:creationId xmlns:a16="http://schemas.microsoft.com/office/drawing/2014/main" id="{92D18583-196F-B22B-F81A-2323B0BD1E86}"/>
              </a:ext>
            </a:extLst>
          </p:cNvPr>
          <p:cNvSpPr txBox="1"/>
          <p:nvPr/>
        </p:nvSpPr>
        <p:spPr>
          <a:xfrm>
            <a:off x="3690543" y="1184081"/>
            <a:ext cx="2647973" cy="2246769"/>
          </a:xfrm>
          <a:prstGeom prst="rect">
            <a:avLst/>
          </a:prstGeom>
          <a:noFill/>
        </p:spPr>
        <p:txBody>
          <a:bodyPr wrap="square" rtlCol="0">
            <a:spAutoFit/>
          </a:bodyPr>
          <a:lstStyle>
            <a:defPPr>
              <a:defRPr lang="en-US"/>
            </a:defPPr>
            <a:lvl1pPr>
              <a:defRPr sz="2000"/>
            </a:lvl1pPr>
          </a:lstStyle>
          <a:p>
            <a:r>
              <a:rPr lang="en-GB" dirty="0"/>
              <a:t>Outlines the goals and timeframes to achieving a circular economy in Wales:</a:t>
            </a:r>
          </a:p>
          <a:p>
            <a:endParaRPr lang="en-GB" dirty="0"/>
          </a:p>
          <a:p>
            <a:r>
              <a:rPr lang="en-GB" dirty="0">
                <a:hlinkClick r:id="rId6"/>
              </a:rPr>
              <a:t>Beyond recycling | GOV.WALES</a:t>
            </a:r>
            <a:endParaRPr lang="en-GB" dirty="0"/>
          </a:p>
        </p:txBody>
      </p:sp>
    </p:spTree>
    <p:extLst>
      <p:ext uri="{BB962C8B-B14F-4D97-AF65-F5344CB8AC3E}">
        <p14:creationId xmlns:p14="http://schemas.microsoft.com/office/powerpoint/2010/main" val="2609264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i="0" dirty="0">
                <a:solidFill>
                  <a:srgbClr val="3B3B3B"/>
                </a:solidFill>
                <a:effectLst/>
                <a:latin typeface="Arial" panose="020B0604020202020204" pitchFamily="34" charset="0"/>
              </a:rPr>
              <a:t>Circular Economy Funding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24/03/2026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5693079" y="452269"/>
            <a:ext cx="6369485" cy="2123658"/>
          </a:xfrm>
          <a:prstGeom prst="rect">
            <a:avLst/>
          </a:prstGeom>
          <a:noFill/>
        </p:spPr>
        <p:txBody>
          <a:bodyPr wrap="square" rtlCol="0">
            <a:spAutoFit/>
          </a:bodyPr>
          <a:lstStyle/>
          <a:p>
            <a:r>
              <a:rPr lang="en-GB" sz="2200" dirty="0"/>
              <a:t>To support the strategy, and facilitate the transition of businesses from linear to circular practices, the Welsh Government created the Circular Economy Fund</a:t>
            </a:r>
          </a:p>
          <a:p>
            <a:endParaRPr lang="en-GB" sz="2200" dirty="0"/>
          </a:p>
          <a:p>
            <a:endParaRPr lang="en-GB" sz="2200" dirty="0"/>
          </a:p>
          <a:p>
            <a:endParaRPr lang="en-GB" sz="2200" dirty="0"/>
          </a:p>
        </p:txBody>
      </p:sp>
      <p:pic>
        <p:nvPicPr>
          <p:cNvPr id="6" name="Picture 5">
            <a:extLst>
              <a:ext uri="{FF2B5EF4-FFF2-40B4-BE49-F238E27FC236}">
                <a16:creationId xmlns:a16="http://schemas.microsoft.com/office/drawing/2014/main" id="{19459D08-F24E-D73B-C0E6-625A63701E5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612" y="369332"/>
            <a:ext cx="5527007" cy="6095528"/>
          </a:xfrm>
          <a:prstGeom prst="rect">
            <a:avLst/>
          </a:prstGeom>
        </p:spPr>
      </p:pic>
      <p:pic>
        <p:nvPicPr>
          <p:cNvPr id="11" name="Picture 10">
            <a:extLst>
              <a:ext uri="{FF2B5EF4-FFF2-40B4-BE49-F238E27FC236}">
                <a16:creationId xmlns:a16="http://schemas.microsoft.com/office/drawing/2014/main" id="{90E766C8-97A7-BFB8-F4D7-A4249C5C8924}"/>
              </a:ext>
            </a:extLst>
          </p:cNvPr>
          <p:cNvPicPr>
            <a:picLocks noChangeAspect="1"/>
          </p:cNvPicPr>
          <p:nvPr/>
        </p:nvPicPr>
        <p:blipFill>
          <a:blip r:embed="rId4"/>
          <a:stretch>
            <a:fillRect/>
          </a:stretch>
        </p:blipFill>
        <p:spPr>
          <a:xfrm>
            <a:off x="6524967" y="1863534"/>
            <a:ext cx="4674682" cy="1470107"/>
          </a:xfrm>
          <a:prstGeom prst="rect">
            <a:avLst/>
          </a:prstGeom>
        </p:spPr>
      </p:pic>
      <p:pic>
        <p:nvPicPr>
          <p:cNvPr id="14" name="Picture 13">
            <a:extLst>
              <a:ext uri="{FF2B5EF4-FFF2-40B4-BE49-F238E27FC236}">
                <a16:creationId xmlns:a16="http://schemas.microsoft.com/office/drawing/2014/main" id="{D4854412-C72B-E8BE-A68C-11A6753F0FBA}"/>
              </a:ext>
            </a:extLst>
          </p:cNvPr>
          <p:cNvPicPr>
            <a:picLocks noChangeAspect="1"/>
          </p:cNvPicPr>
          <p:nvPr/>
        </p:nvPicPr>
        <p:blipFill>
          <a:blip r:embed="rId5"/>
          <a:stretch>
            <a:fillRect/>
          </a:stretch>
        </p:blipFill>
        <p:spPr>
          <a:xfrm>
            <a:off x="5885645" y="3794716"/>
            <a:ext cx="5984958" cy="1749248"/>
          </a:xfrm>
          <a:prstGeom prst="rect">
            <a:avLst/>
          </a:prstGeom>
        </p:spPr>
      </p:pic>
    </p:spTree>
    <p:extLst>
      <p:ext uri="{BB962C8B-B14F-4D97-AF65-F5344CB8AC3E}">
        <p14:creationId xmlns:p14="http://schemas.microsoft.com/office/powerpoint/2010/main" val="29961533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Well-being of Future Generations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24/03/2026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369518" y="415884"/>
            <a:ext cx="11386159" cy="1015663"/>
          </a:xfrm>
          <a:prstGeom prst="rect">
            <a:avLst/>
          </a:prstGeom>
          <a:noFill/>
        </p:spPr>
        <p:txBody>
          <a:bodyPr wrap="square" rtlCol="0">
            <a:spAutoFit/>
          </a:bodyPr>
          <a:lstStyle/>
          <a:p>
            <a:pPr algn="ctr"/>
            <a:r>
              <a:rPr lang="en-GB" sz="2000" dirty="0">
                <a:latin typeface="g_d0_f5"/>
              </a:rPr>
              <a:t>The Well-being of Future Generations Act (2016), which encourages policy change to more sustainable and circular practices, demonstrates some case studies of successful adaptations in Wales in the below video: </a:t>
            </a:r>
          </a:p>
          <a:p>
            <a:pPr algn="ctr"/>
            <a:endParaRPr lang="en-GB" sz="2000" dirty="0"/>
          </a:p>
        </p:txBody>
      </p:sp>
      <p:pic>
        <p:nvPicPr>
          <p:cNvPr id="7" name="Online Media 6" title="Impact of the Act: Going beyond recycling and future-proofing our waste">
            <a:hlinkClick r:id="" action="ppaction://media"/>
            <a:extLst>
              <a:ext uri="{FF2B5EF4-FFF2-40B4-BE49-F238E27FC236}">
                <a16:creationId xmlns:a16="http://schemas.microsoft.com/office/drawing/2014/main" id="{6EAFDC26-21EE-8753-670F-3F4DEEAF376E}"/>
              </a:ext>
            </a:extLst>
          </p:cNvPr>
          <p:cNvPicPr>
            <a:picLocks noRot="1" noChangeAspect="1"/>
          </p:cNvPicPr>
          <p:nvPr>
            <a:videoFile r:link="rId1"/>
          </p:nvPr>
        </p:nvPicPr>
        <p:blipFill>
          <a:blip r:embed="rId4"/>
          <a:stretch>
            <a:fillRect/>
          </a:stretch>
        </p:blipFill>
        <p:spPr>
          <a:xfrm>
            <a:off x="1171184" y="1098534"/>
            <a:ext cx="9457668" cy="5343582"/>
          </a:xfrm>
          <a:prstGeom prst="rect">
            <a:avLst/>
          </a:prstGeom>
        </p:spPr>
      </p:pic>
    </p:spTree>
    <p:extLst>
      <p:ext uri="{BB962C8B-B14F-4D97-AF65-F5344CB8AC3E}">
        <p14:creationId xmlns:p14="http://schemas.microsoft.com/office/powerpoint/2010/main" val="3936794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Case Studies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24/03/2026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4275786" y="415884"/>
            <a:ext cx="7836881" cy="4816703"/>
          </a:xfrm>
          <a:prstGeom prst="rect">
            <a:avLst/>
          </a:prstGeom>
          <a:noFill/>
        </p:spPr>
        <p:txBody>
          <a:bodyPr wrap="square" rtlCol="0">
            <a:spAutoFit/>
          </a:bodyPr>
          <a:lstStyle/>
          <a:p>
            <a:r>
              <a:rPr lang="en-GB" sz="1900" b="1" i="1" dirty="0">
                <a:latin typeface="Comic Sans MS" panose="030F0702030302020204" pitchFamily="66" charset="0"/>
              </a:rPr>
              <a:t>Activity: Using any of the case studies available from the links below (or one you have found independently), critique the following:</a:t>
            </a:r>
          </a:p>
          <a:p>
            <a:endParaRPr lang="en-GB" sz="2000" dirty="0"/>
          </a:p>
          <a:p>
            <a:pPr marL="342900" indent="-342900">
              <a:buFont typeface="Arial" panose="020B0604020202020204" pitchFamily="34" charset="0"/>
              <a:buChar char="•"/>
            </a:pPr>
            <a:r>
              <a:rPr lang="en-GB" sz="1900" dirty="0"/>
              <a:t>How ‘circular’ is the new application / process? (Consider the hierarchy)</a:t>
            </a:r>
          </a:p>
          <a:p>
            <a:pPr marL="342900" indent="-342900">
              <a:buFont typeface="Arial" panose="020B0604020202020204" pitchFamily="34" charset="0"/>
              <a:buChar char="•"/>
            </a:pPr>
            <a:endParaRPr lang="en-GB" sz="1900" dirty="0"/>
          </a:p>
          <a:p>
            <a:pPr marL="342900" indent="-342900">
              <a:buFont typeface="Arial" panose="020B0604020202020204" pitchFamily="34" charset="0"/>
              <a:buChar char="•"/>
            </a:pPr>
            <a:r>
              <a:rPr lang="en-GB" sz="1900" dirty="0"/>
              <a:t>What are the main drivers behind the change - economic benefit, social pressure / responsibility, environmental regulation, or a combination?</a:t>
            </a:r>
          </a:p>
          <a:p>
            <a:pPr marL="342900" indent="-342900">
              <a:buFont typeface="Arial" panose="020B0604020202020204" pitchFamily="34" charset="0"/>
              <a:buChar char="•"/>
            </a:pPr>
            <a:endParaRPr lang="en-GB" sz="1900" dirty="0"/>
          </a:p>
          <a:p>
            <a:pPr marL="342900" indent="-342900">
              <a:buFont typeface="Arial" panose="020B0604020202020204" pitchFamily="34" charset="0"/>
              <a:buChar char="•"/>
            </a:pPr>
            <a:r>
              <a:rPr lang="en-GB" sz="1900" dirty="0"/>
              <a:t>What are the perceived benefits of the new solution – could more be done?</a:t>
            </a:r>
          </a:p>
          <a:p>
            <a:endParaRPr lang="en-GB" sz="1900" dirty="0"/>
          </a:p>
          <a:p>
            <a:pPr marL="342900" indent="-342900">
              <a:buFont typeface="Arial" panose="020B0604020202020204" pitchFamily="34" charset="0"/>
              <a:buChar char="•"/>
            </a:pPr>
            <a:r>
              <a:rPr lang="en-GB" sz="1900" dirty="0"/>
              <a:t>What could be the barriers to other companies doing similar or allowing the case study organisation to go further? </a:t>
            </a:r>
          </a:p>
          <a:p>
            <a:pPr marL="342900" indent="-342900">
              <a:buFontTx/>
              <a:buChar char="-"/>
            </a:pPr>
            <a:endParaRPr lang="en-GB" sz="2000" dirty="0"/>
          </a:p>
          <a:p>
            <a:pPr algn="ctr"/>
            <a:endParaRPr lang="en-GB" sz="2000" dirty="0"/>
          </a:p>
        </p:txBody>
      </p:sp>
      <p:pic>
        <p:nvPicPr>
          <p:cNvPr id="3" name="Picture 2">
            <a:extLst>
              <a:ext uri="{FF2B5EF4-FFF2-40B4-BE49-F238E27FC236}">
                <a16:creationId xmlns:a16="http://schemas.microsoft.com/office/drawing/2014/main" id="{68C41058-FEFD-EBE6-F992-C6236DE63A1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371" t="2182" r="14802" b="2824"/>
          <a:stretch/>
        </p:blipFill>
        <p:spPr bwMode="auto">
          <a:xfrm>
            <a:off x="23116" y="767212"/>
            <a:ext cx="4164904" cy="490781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CA7CF5C-76F5-B3F2-6553-C88F7A65E4CB}"/>
              </a:ext>
            </a:extLst>
          </p:cNvPr>
          <p:cNvSpPr txBox="1"/>
          <p:nvPr/>
        </p:nvSpPr>
        <p:spPr>
          <a:xfrm>
            <a:off x="3729691" y="5720762"/>
            <a:ext cx="4072524" cy="646331"/>
          </a:xfrm>
          <a:prstGeom prst="rect">
            <a:avLst/>
          </a:prstGeom>
          <a:noFill/>
        </p:spPr>
        <p:txBody>
          <a:bodyPr wrap="square">
            <a:spAutoFit/>
          </a:bodyPr>
          <a:lstStyle/>
          <a:p>
            <a:r>
              <a:rPr lang="en-GB" dirty="0">
                <a:hlinkClick r:id="rId4"/>
              </a:rPr>
              <a:t>Circular Economy Implementation -Case Studies in Wales - YouTube</a:t>
            </a:r>
            <a:endParaRPr lang="en-GB" dirty="0"/>
          </a:p>
        </p:txBody>
      </p:sp>
      <p:sp>
        <p:nvSpPr>
          <p:cNvPr id="13" name="TextBox 12">
            <a:extLst>
              <a:ext uri="{FF2B5EF4-FFF2-40B4-BE49-F238E27FC236}">
                <a16:creationId xmlns:a16="http://schemas.microsoft.com/office/drawing/2014/main" id="{FE86193D-6FDC-5301-EA63-33691ACB3F35}"/>
              </a:ext>
            </a:extLst>
          </p:cNvPr>
          <p:cNvSpPr txBox="1"/>
          <p:nvPr/>
        </p:nvSpPr>
        <p:spPr>
          <a:xfrm>
            <a:off x="8021276" y="5699457"/>
            <a:ext cx="3933318" cy="646331"/>
          </a:xfrm>
          <a:prstGeom prst="rect">
            <a:avLst/>
          </a:prstGeom>
          <a:noFill/>
        </p:spPr>
        <p:txBody>
          <a:bodyPr wrap="square">
            <a:spAutoFit/>
          </a:bodyPr>
          <a:lstStyle/>
          <a:p>
            <a:r>
              <a:rPr lang="en-GB" dirty="0">
                <a:hlinkClick r:id="rId5"/>
              </a:rPr>
              <a:t>Circular Economy Fund: Case Study Page | WRAP (wrapcymru.org.uk)</a:t>
            </a:r>
            <a:endParaRPr lang="en-GB" dirty="0"/>
          </a:p>
        </p:txBody>
      </p:sp>
      <p:pic>
        <p:nvPicPr>
          <p:cNvPr id="1026" name="Picture 2" descr="Circular Economy | UK">
            <a:extLst>
              <a:ext uri="{FF2B5EF4-FFF2-40B4-BE49-F238E27FC236}">
                <a16:creationId xmlns:a16="http://schemas.microsoft.com/office/drawing/2014/main" id="{F9A8186F-134B-B412-858D-68AF384BBE5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00818" y="4585787"/>
            <a:ext cx="1094861" cy="113368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RAP Cymru on X: &quot;Huw Lloyd of WRAP will be taking part in a  @_businesswales event on Tue 8 Dec, highlighting some of the beneficiaries  of WRAP Cymru's #CircularEconomyFund. If you're a">
            <a:extLst>
              <a:ext uri="{FF2B5EF4-FFF2-40B4-BE49-F238E27FC236}">
                <a16:creationId xmlns:a16="http://schemas.microsoft.com/office/drawing/2014/main" id="{9948CE6B-BDDD-6B1F-35EE-6A35AAD92A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78545" y="4581568"/>
            <a:ext cx="2186909" cy="10934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29505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Measuring success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24/03/2026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3317545" y="591248"/>
            <a:ext cx="8688652" cy="3139321"/>
          </a:xfrm>
          <a:prstGeom prst="rect">
            <a:avLst/>
          </a:prstGeom>
          <a:noFill/>
        </p:spPr>
        <p:txBody>
          <a:bodyPr wrap="square" rtlCol="0">
            <a:spAutoFit/>
          </a:bodyPr>
          <a:lstStyle/>
          <a:p>
            <a:r>
              <a:rPr lang="en-GB" sz="2200" dirty="0"/>
              <a:t>How do businesses or nations measure their relative transition from a linear economy to a circular economy?</a:t>
            </a:r>
          </a:p>
          <a:p>
            <a:endParaRPr lang="en-GB" sz="2200" dirty="0"/>
          </a:p>
          <a:p>
            <a:r>
              <a:rPr lang="en-GB" sz="2200" dirty="0"/>
              <a:t>Quantifiable measures are important as they allow a measure of progress</a:t>
            </a:r>
          </a:p>
          <a:p>
            <a:endParaRPr lang="en-GB" sz="2200" dirty="0"/>
          </a:p>
          <a:p>
            <a:r>
              <a:rPr lang="en-GB" sz="2200" b="1" dirty="0">
                <a:latin typeface="Comic Sans MS" panose="030F0702030302020204" pitchFamily="66" charset="0"/>
              </a:rPr>
              <a:t>QUESTION: What indicators / things could be measured?</a:t>
            </a:r>
          </a:p>
          <a:p>
            <a:endParaRPr lang="en-GB" sz="2200" dirty="0"/>
          </a:p>
          <a:p>
            <a:endParaRPr lang="en-GB" sz="2200" dirty="0"/>
          </a:p>
          <a:p>
            <a:pPr algn="ctr"/>
            <a:endParaRPr lang="en-GB" sz="2200" dirty="0"/>
          </a:p>
        </p:txBody>
      </p:sp>
      <p:pic>
        <p:nvPicPr>
          <p:cNvPr id="6" name="Picture 5" descr="A diagram of different types of industry&#10;&#10;Description automatically generated">
            <a:extLst>
              <a:ext uri="{FF2B5EF4-FFF2-40B4-BE49-F238E27FC236}">
                <a16:creationId xmlns:a16="http://schemas.microsoft.com/office/drawing/2014/main" id="{845F1B4D-9640-6A26-6179-CACCA7FEC25E}"/>
              </a:ext>
            </a:extLst>
          </p:cNvPr>
          <p:cNvPicPr>
            <a:picLocks noChangeAspect="1"/>
          </p:cNvPicPr>
          <p:nvPr/>
        </p:nvPicPr>
        <p:blipFill rotWithShape="1">
          <a:blip r:embed="rId3">
            <a:extLst>
              <a:ext uri="{28A0092B-C50C-407E-A947-70E740481C1C}">
                <a14:useLocalDpi xmlns:a14="http://schemas.microsoft.com/office/drawing/2010/main" val="0"/>
              </a:ext>
            </a:extLst>
          </a:blip>
          <a:srcRect l="56829" t="4531" r="2554" b="4681"/>
          <a:stretch/>
        </p:blipFill>
        <p:spPr>
          <a:xfrm>
            <a:off x="-1" y="779755"/>
            <a:ext cx="3147237" cy="5275936"/>
          </a:xfrm>
          <a:prstGeom prst="rect">
            <a:avLst/>
          </a:prstGeom>
        </p:spPr>
      </p:pic>
      <p:pic>
        <p:nvPicPr>
          <p:cNvPr id="9" name="Picture 8">
            <a:extLst>
              <a:ext uri="{FF2B5EF4-FFF2-40B4-BE49-F238E27FC236}">
                <a16:creationId xmlns:a16="http://schemas.microsoft.com/office/drawing/2014/main" id="{F358EC70-FF9A-0E20-D8E5-11A5566EF752}"/>
              </a:ext>
            </a:extLst>
          </p:cNvPr>
          <p:cNvPicPr>
            <a:picLocks noChangeAspect="1"/>
          </p:cNvPicPr>
          <p:nvPr/>
        </p:nvPicPr>
        <p:blipFill>
          <a:blip r:embed="rId4"/>
          <a:stretch>
            <a:fillRect/>
          </a:stretch>
        </p:blipFill>
        <p:spPr>
          <a:xfrm>
            <a:off x="3397802" y="3080965"/>
            <a:ext cx="8528137" cy="2358263"/>
          </a:xfrm>
          <a:prstGeom prst="rect">
            <a:avLst/>
          </a:prstGeom>
        </p:spPr>
      </p:pic>
      <p:sp>
        <p:nvSpPr>
          <p:cNvPr id="14" name="TextBox 13">
            <a:extLst>
              <a:ext uri="{FF2B5EF4-FFF2-40B4-BE49-F238E27FC236}">
                <a16:creationId xmlns:a16="http://schemas.microsoft.com/office/drawing/2014/main" id="{B215DA9B-B00F-80B4-A297-A591499A3299}"/>
              </a:ext>
            </a:extLst>
          </p:cNvPr>
          <p:cNvSpPr txBox="1"/>
          <p:nvPr/>
        </p:nvSpPr>
        <p:spPr>
          <a:xfrm>
            <a:off x="3501025" y="5526485"/>
            <a:ext cx="8379912" cy="615553"/>
          </a:xfrm>
          <a:prstGeom prst="rect">
            <a:avLst/>
          </a:prstGeom>
          <a:noFill/>
        </p:spPr>
        <p:txBody>
          <a:bodyPr wrap="square">
            <a:spAutoFit/>
          </a:bodyPr>
          <a:lstStyle/>
          <a:p>
            <a:pPr algn="ctr"/>
            <a:r>
              <a:rPr lang="en-GB" dirty="0"/>
              <a:t>Source: Beyond Recycling Indicators </a:t>
            </a:r>
            <a:r>
              <a:rPr lang="en-GB" sz="1600" dirty="0"/>
              <a:t>https://www.gov.wales/sites/default/files/publications/2021-03/beyond-recycling-indicators.pdf</a:t>
            </a:r>
            <a:endParaRPr lang="en-GB" dirty="0"/>
          </a:p>
        </p:txBody>
      </p:sp>
    </p:spTree>
    <p:extLst>
      <p:ext uri="{BB962C8B-B14F-4D97-AF65-F5344CB8AC3E}">
        <p14:creationId xmlns:p14="http://schemas.microsoft.com/office/powerpoint/2010/main" val="13023037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Life Cycle Assessment</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491843" y="632776"/>
            <a:ext cx="11006666" cy="1200329"/>
          </a:xfrm>
          <a:prstGeom prst="rect">
            <a:avLst/>
          </a:prstGeom>
          <a:noFill/>
        </p:spPr>
        <p:txBody>
          <a:bodyPr wrap="square" rtlCol="0">
            <a:spAutoFit/>
          </a:bodyPr>
          <a:lstStyle/>
          <a:p>
            <a:pPr algn="ctr"/>
            <a:r>
              <a:rPr lang="en-GB" sz="2400" i="0" dirty="0">
                <a:solidFill>
                  <a:srgbClr val="1F1F1F"/>
                </a:solidFill>
                <a:effectLst/>
                <a:latin typeface="ElsevierGulliver"/>
              </a:rPr>
              <a:t>In order to incorporate more circular principles into products, manufacturers can apply a Life Cycle Assessment approach into their design stage, in order to identify potential improvements, beyond just the manufacturing stage (upstream and downstream). </a:t>
            </a:r>
            <a:endParaRPr lang="en-GB" sz="2400" i="0" dirty="0">
              <a:solidFill>
                <a:srgbClr val="2F2F46"/>
              </a:solidFill>
              <a:effectLst/>
            </a:endParaRPr>
          </a:p>
        </p:txBody>
      </p:sp>
      <p:pic>
        <p:nvPicPr>
          <p:cNvPr id="10242" name="Picture 2" descr="Green NCAP releases its first Life Cycle Assessment results - FIA Region I">
            <a:extLst>
              <a:ext uri="{FF2B5EF4-FFF2-40B4-BE49-F238E27FC236}">
                <a16:creationId xmlns:a16="http://schemas.microsoft.com/office/drawing/2014/main" id="{F5532D05-9854-AA82-817B-EF2783EC8C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548222"/>
            <a:ext cx="7032431" cy="3137144"/>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a:extLst>
              <a:ext uri="{FF2B5EF4-FFF2-40B4-BE49-F238E27FC236}">
                <a16:creationId xmlns:a16="http://schemas.microsoft.com/office/drawing/2014/main" id="{B326360A-95A3-2E71-7AC8-73833D06096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9450"/>
          <a:stretch/>
        </p:blipFill>
        <p:spPr bwMode="auto">
          <a:xfrm>
            <a:off x="6670040" y="1347893"/>
            <a:ext cx="5384800" cy="4337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55742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Summary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24/03/2026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3250503" y="714195"/>
            <a:ext cx="8752613" cy="4524315"/>
          </a:xfrm>
          <a:prstGeom prst="rect">
            <a:avLst/>
          </a:prstGeom>
          <a:noFill/>
        </p:spPr>
        <p:txBody>
          <a:bodyPr wrap="square" rtlCol="0">
            <a:spAutoFit/>
          </a:bodyPr>
          <a:lstStyle/>
          <a:p>
            <a:r>
              <a:rPr lang="en-GB" sz="2400" dirty="0"/>
              <a:t>During this lecture, we covered:</a:t>
            </a:r>
          </a:p>
          <a:p>
            <a:endParaRPr lang="en-GB" sz="2400" dirty="0"/>
          </a:p>
          <a:p>
            <a:pPr marL="342900" indent="-342900">
              <a:buFont typeface="Arial" panose="020B0604020202020204" pitchFamily="34" charset="0"/>
              <a:buChar char="•"/>
            </a:pPr>
            <a:r>
              <a:rPr lang="en-GB" sz="2400" dirty="0"/>
              <a:t>The role of governance to drive circular economy in Wales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Beyond Recycling targets and objectives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role of funding to support business transition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Example case studies and a critique of their effectiveness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Using KPI’s to measuring transition success and progress</a:t>
            </a:r>
          </a:p>
          <a:p>
            <a:endParaRPr lang="en-GB" sz="2400" dirty="0"/>
          </a:p>
        </p:txBody>
      </p:sp>
      <p:pic>
        <p:nvPicPr>
          <p:cNvPr id="9" name="Picture 8" descr="A diagram of different types of industry&#10;&#10;Description automatically generated">
            <a:extLst>
              <a:ext uri="{FF2B5EF4-FFF2-40B4-BE49-F238E27FC236}">
                <a16:creationId xmlns:a16="http://schemas.microsoft.com/office/drawing/2014/main" id="{9F80F005-9ECA-4347-CA02-34E6EEEFBDFC}"/>
              </a:ext>
            </a:extLst>
          </p:cNvPr>
          <p:cNvPicPr>
            <a:picLocks noChangeAspect="1"/>
          </p:cNvPicPr>
          <p:nvPr/>
        </p:nvPicPr>
        <p:blipFill rotWithShape="1">
          <a:blip r:embed="rId3">
            <a:extLst>
              <a:ext uri="{28A0092B-C50C-407E-A947-70E740481C1C}">
                <a14:useLocalDpi xmlns:a14="http://schemas.microsoft.com/office/drawing/2010/main" val="0"/>
              </a:ext>
            </a:extLst>
          </a:blip>
          <a:srcRect l="56829" t="4531" r="2554" b="4681"/>
          <a:stretch/>
        </p:blipFill>
        <p:spPr>
          <a:xfrm>
            <a:off x="-1" y="779755"/>
            <a:ext cx="3147237" cy="5275936"/>
          </a:xfrm>
          <a:prstGeom prst="rect">
            <a:avLst/>
          </a:prstGeom>
        </p:spPr>
      </p:pic>
    </p:spTree>
    <p:extLst>
      <p:ext uri="{BB962C8B-B14F-4D97-AF65-F5344CB8AC3E}">
        <p14:creationId xmlns:p14="http://schemas.microsoft.com/office/powerpoint/2010/main" val="13351935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27</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374020" y="671329"/>
            <a:ext cx="8665330" cy="4524315"/>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Recap and Quiz</a:t>
            </a:r>
          </a:p>
          <a:p>
            <a:endParaRPr lang="en-GB" sz="2400" dirty="0"/>
          </a:p>
          <a:p>
            <a:r>
              <a:rPr lang="en-GB" sz="2400" dirty="0"/>
              <a:t>Suggested activities:</a:t>
            </a:r>
          </a:p>
          <a:p>
            <a:endParaRPr lang="en-GB" sz="2400" dirty="0"/>
          </a:p>
          <a:p>
            <a:pPr marL="342900" indent="-342900">
              <a:buFont typeface="Arial" panose="020B0604020202020204" pitchFamily="34" charset="0"/>
              <a:buChar char="•"/>
            </a:pPr>
            <a:r>
              <a:rPr lang="en-GB" sz="2400" dirty="0"/>
              <a:t>OECD., 2019. Business models for the circular economy: Opportunities and challenges for policy. OECD Publishing. </a:t>
            </a:r>
            <a:r>
              <a:rPr lang="en-GB" sz="2400" dirty="0">
                <a:hlinkClick r:id="rId3">
                  <a:extLst>
                    <a:ext uri="{A12FA001-AC4F-418D-AE19-62706E023703}">
                      <ahyp:hlinkClr xmlns:ahyp="http://schemas.microsoft.com/office/drawing/2018/hyperlinkcolor" val="tx"/>
                    </a:ext>
                  </a:extLst>
                </a:hlinkClick>
              </a:rPr>
              <a:t>Home | OECD </a:t>
            </a:r>
            <a:r>
              <a:rPr lang="en-GB" sz="2400" dirty="0" err="1">
                <a:hlinkClick r:id="rId3">
                  <a:extLst>
                    <a:ext uri="{A12FA001-AC4F-418D-AE19-62706E023703}">
                      <ahyp:hlinkClr xmlns:ahyp="http://schemas.microsoft.com/office/drawing/2018/hyperlinkcolor" val="tx"/>
                    </a:ext>
                  </a:extLst>
                </a:hlinkClick>
              </a:rPr>
              <a:t>iLibrary</a:t>
            </a:r>
            <a:r>
              <a:rPr lang="en-GB" sz="2400" dirty="0">
                <a:hlinkClick r:id="rId3">
                  <a:extLst>
                    <a:ext uri="{A12FA001-AC4F-418D-AE19-62706E023703}">
                      <ahyp:hlinkClr xmlns:ahyp="http://schemas.microsoft.com/office/drawing/2018/hyperlinkcolor" val="tx"/>
                    </a:ext>
                  </a:extLst>
                </a:hlinkClick>
              </a:rPr>
              <a:t> (oecd-ilibrary.org)</a:t>
            </a: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Please review all the previous lecture content to ensure familiarity and ask any questions you may have next week</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24/03/2026</a:t>
            </a:r>
          </a:p>
        </p:txBody>
      </p:sp>
      <p:pic>
        <p:nvPicPr>
          <p:cNvPr id="4" name="Picture 3">
            <a:extLst>
              <a:ext uri="{FF2B5EF4-FFF2-40B4-BE49-F238E27FC236}">
                <a16:creationId xmlns:a16="http://schemas.microsoft.com/office/drawing/2014/main" id="{B806B5E0-1974-8050-F4F1-6A0FBABAFB1E}"/>
              </a:ext>
            </a:extLst>
          </p:cNvPr>
          <p:cNvPicPr>
            <a:picLocks noChangeAspect="1"/>
          </p:cNvPicPr>
          <p:nvPr/>
        </p:nvPicPr>
        <p:blipFill rotWithShape="1">
          <a:blip r:embed="rId4">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1006156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74DD6-7D90-89C8-E88D-E57225275B7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D68B2BD-BE37-06A8-7104-842F547F83B5}"/>
              </a:ext>
            </a:extLst>
          </p:cNvPr>
          <p:cNvSpPr txBox="1"/>
          <p:nvPr/>
        </p:nvSpPr>
        <p:spPr>
          <a:xfrm>
            <a:off x="-1" y="6466114"/>
            <a:ext cx="12186389" cy="369332"/>
          </a:xfrm>
          <a:prstGeom prst="rect">
            <a:avLst/>
          </a:prstGeom>
          <a:noFill/>
        </p:spPr>
        <p:txBody>
          <a:bodyPr wrap="square" rtlCol="0">
            <a:spAutoFit/>
          </a:bodyPr>
          <a:lstStyle/>
          <a:p>
            <a:r>
              <a:rPr lang="en-GB" dirty="0"/>
              <a:t>A. Cunningham			 Lecture 8: Case Studies</a:t>
            </a:r>
          </a:p>
        </p:txBody>
      </p:sp>
      <p:sp>
        <p:nvSpPr>
          <p:cNvPr id="5" name="TextBox 4">
            <a:extLst>
              <a:ext uri="{FF2B5EF4-FFF2-40B4-BE49-F238E27FC236}">
                <a16:creationId xmlns:a16="http://schemas.microsoft.com/office/drawing/2014/main" id="{B3A33C42-D0D0-3F26-9A58-5C8A666D64E8}"/>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28</a:t>
            </a:fld>
            <a:r>
              <a:rPr lang="en-GB" dirty="0"/>
              <a:t> / 29</a:t>
            </a:r>
          </a:p>
        </p:txBody>
      </p:sp>
      <p:sp>
        <p:nvSpPr>
          <p:cNvPr id="8" name="TextBox 7">
            <a:extLst>
              <a:ext uri="{FF2B5EF4-FFF2-40B4-BE49-F238E27FC236}">
                <a16:creationId xmlns:a16="http://schemas.microsoft.com/office/drawing/2014/main" id="{097BCFA9-84C3-F719-8178-2DC97D9D70AA}"/>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References</a:t>
            </a:r>
          </a:p>
        </p:txBody>
      </p:sp>
      <p:sp>
        <p:nvSpPr>
          <p:cNvPr id="2" name="TextBox 1">
            <a:extLst>
              <a:ext uri="{FF2B5EF4-FFF2-40B4-BE49-F238E27FC236}">
                <a16:creationId xmlns:a16="http://schemas.microsoft.com/office/drawing/2014/main" id="{D5A3F9C7-9D7A-5E4A-67AC-AEE25A38A906}"/>
              </a:ext>
            </a:extLst>
          </p:cNvPr>
          <p:cNvSpPr txBox="1"/>
          <p:nvPr/>
        </p:nvSpPr>
        <p:spPr>
          <a:xfrm>
            <a:off x="10628852" y="0"/>
            <a:ext cx="1557536" cy="369332"/>
          </a:xfrm>
          <a:prstGeom prst="rect">
            <a:avLst/>
          </a:prstGeom>
          <a:noFill/>
        </p:spPr>
        <p:txBody>
          <a:bodyPr wrap="square" rtlCol="0">
            <a:spAutoFit/>
          </a:bodyPr>
          <a:lstStyle/>
          <a:p>
            <a:r>
              <a:rPr lang="en-GB" dirty="0"/>
              <a:t>24/03/2026</a:t>
            </a:r>
          </a:p>
        </p:txBody>
      </p:sp>
      <p:pic>
        <p:nvPicPr>
          <p:cNvPr id="7" name="Picture 6">
            <a:extLst>
              <a:ext uri="{FF2B5EF4-FFF2-40B4-BE49-F238E27FC236}">
                <a16:creationId xmlns:a16="http://schemas.microsoft.com/office/drawing/2014/main" id="{70C383DD-A86B-BE77-48CB-61D40B78FB5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8582" y="760542"/>
            <a:ext cx="3396194" cy="5277394"/>
          </a:xfrm>
          <a:prstGeom prst="rect">
            <a:avLst/>
          </a:prstGeom>
        </p:spPr>
      </p:pic>
      <p:sp>
        <p:nvSpPr>
          <p:cNvPr id="3" name="TextBox 2">
            <a:extLst>
              <a:ext uri="{FF2B5EF4-FFF2-40B4-BE49-F238E27FC236}">
                <a16:creationId xmlns:a16="http://schemas.microsoft.com/office/drawing/2014/main" id="{F66D47E6-B31B-56AC-D723-22173E3B3C01}"/>
              </a:ext>
            </a:extLst>
          </p:cNvPr>
          <p:cNvSpPr txBox="1"/>
          <p:nvPr/>
        </p:nvSpPr>
        <p:spPr>
          <a:xfrm>
            <a:off x="3009900" y="514358"/>
            <a:ext cx="8699500" cy="6001643"/>
          </a:xfrm>
          <a:prstGeom prst="rect">
            <a:avLst/>
          </a:prstGeom>
          <a:noFill/>
        </p:spPr>
        <p:txBody>
          <a:bodyPr wrap="square" rtlCol="0">
            <a:spAutoFit/>
          </a:bodyPr>
          <a:lstStyle/>
          <a:p>
            <a:pPr marL="171450" indent="-171450">
              <a:buFont typeface="Arial" panose="020B0604020202020204" pitchFamily="34" charset="0"/>
              <a:buChar char="•"/>
            </a:pPr>
            <a:r>
              <a:rPr lang="en-GB" sz="1600" b="0" i="0" dirty="0" err="1">
                <a:solidFill>
                  <a:srgbClr val="222222"/>
                </a:solidFill>
                <a:effectLst/>
              </a:rPr>
              <a:t>Achterberg</a:t>
            </a:r>
            <a:r>
              <a:rPr lang="en-GB" sz="1600" b="0" i="0" dirty="0">
                <a:solidFill>
                  <a:srgbClr val="222222"/>
                </a:solidFill>
                <a:effectLst/>
              </a:rPr>
              <a:t>, E., </a:t>
            </a:r>
            <a:r>
              <a:rPr lang="en-GB" sz="1600" b="0" i="0" dirty="0" err="1">
                <a:solidFill>
                  <a:srgbClr val="222222"/>
                </a:solidFill>
                <a:effectLst/>
              </a:rPr>
              <a:t>Hinfelaar</a:t>
            </a:r>
            <a:r>
              <a:rPr lang="en-GB" sz="1600" b="0" i="0" dirty="0">
                <a:solidFill>
                  <a:srgbClr val="222222"/>
                </a:solidFill>
                <a:effectLst/>
              </a:rPr>
              <a:t>, J. and </a:t>
            </a:r>
            <a:r>
              <a:rPr lang="en-GB" sz="1600" b="0" i="0" dirty="0" err="1">
                <a:solidFill>
                  <a:srgbClr val="222222"/>
                </a:solidFill>
                <a:effectLst/>
              </a:rPr>
              <a:t>Bocken</a:t>
            </a:r>
            <a:r>
              <a:rPr lang="en-GB" sz="1600" b="0" i="0" dirty="0">
                <a:solidFill>
                  <a:srgbClr val="222222"/>
                </a:solidFill>
                <a:effectLst/>
              </a:rPr>
              <a:t>, N., 2016. Master circular business models with the Value Hill.</a:t>
            </a:r>
          </a:p>
          <a:p>
            <a:pPr marL="171450" indent="-171450">
              <a:buFont typeface="Arial" panose="020B0604020202020204" pitchFamily="34" charset="0"/>
              <a:buChar char="•"/>
            </a:pPr>
            <a:endParaRPr lang="en-GB" sz="1600" dirty="0">
              <a:solidFill>
                <a:srgbClr val="222222"/>
              </a:solidFill>
            </a:endParaRPr>
          </a:p>
          <a:p>
            <a:pPr marL="171450" indent="-171450">
              <a:buFont typeface="Arial" panose="020B0604020202020204" pitchFamily="34" charset="0"/>
              <a:buChar char="•"/>
            </a:pPr>
            <a:r>
              <a:rPr lang="en-GB" sz="1600" b="0" i="0" dirty="0">
                <a:solidFill>
                  <a:srgbClr val="222222"/>
                </a:solidFill>
                <a:effectLst/>
              </a:rPr>
              <a:t>Ferguson, M.E. and Souza, G.C., 2010. Commentary on closed-loop supply chains. Closed-loop supply chains: new developments to improve the sustainability of business practices, pp.99-118.</a:t>
            </a:r>
          </a:p>
          <a:p>
            <a:endParaRPr lang="en-GB" sz="1600" dirty="0">
              <a:solidFill>
                <a:srgbClr val="222222"/>
              </a:solidFill>
            </a:endParaRPr>
          </a:p>
          <a:p>
            <a:pPr marL="171450" indent="-171450">
              <a:buFont typeface="Arial" panose="020B0604020202020204" pitchFamily="34" charset="0"/>
              <a:buChar char="•"/>
            </a:pPr>
            <a:r>
              <a:rPr lang="en-GB" sz="1600" dirty="0">
                <a:solidFill>
                  <a:srgbClr val="222222"/>
                </a:solidFill>
              </a:rPr>
              <a:t>Gray, C. and Charter, M., 2007. Remanufacturing and product design: designing for the 7th generation.</a:t>
            </a:r>
          </a:p>
          <a:p>
            <a:pPr marL="171450" indent="-171450">
              <a:buFont typeface="Arial" panose="020B0604020202020204" pitchFamily="34" charset="0"/>
              <a:buChar char="•"/>
            </a:pPr>
            <a:endParaRPr lang="en-GB" sz="1600" dirty="0">
              <a:solidFill>
                <a:srgbClr val="222222"/>
              </a:solidFill>
            </a:endParaRPr>
          </a:p>
          <a:p>
            <a:pPr marL="171450" indent="-171450">
              <a:buFont typeface="Arial" panose="020B0604020202020204" pitchFamily="34" charset="0"/>
              <a:buChar char="•"/>
            </a:pPr>
            <a:r>
              <a:rPr lang="en-GB" sz="1600" dirty="0">
                <a:solidFill>
                  <a:srgbClr val="222222"/>
                </a:solidFill>
              </a:rPr>
              <a:t>Henry, M., </a:t>
            </a:r>
            <a:r>
              <a:rPr lang="en-GB" sz="1600" dirty="0" err="1">
                <a:solidFill>
                  <a:srgbClr val="222222"/>
                </a:solidFill>
              </a:rPr>
              <a:t>Schraven</a:t>
            </a:r>
            <a:r>
              <a:rPr lang="en-GB" sz="1600" dirty="0">
                <a:solidFill>
                  <a:srgbClr val="222222"/>
                </a:solidFill>
              </a:rPr>
              <a:t>, D., </a:t>
            </a:r>
            <a:r>
              <a:rPr lang="en-GB" sz="1600" dirty="0" err="1">
                <a:solidFill>
                  <a:srgbClr val="222222"/>
                </a:solidFill>
              </a:rPr>
              <a:t>Bocken</a:t>
            </a:r>
            <a:r>
              <a:rPr lang="en-GB" sz="1600" dirty="0">
                <a:solidFill>
                  <a:srgbClr val="222222"/>
                </a:solidFill>
              </a:rPr>
              <a:t>, N., </a:t>
            </a:r>
            <a:r>
              <a:rPr lang="en-GB" sz="1600" dirty="0" err="1">
                <a:solidFill>
                  <a:srgbClr val="222222"/>
                </a:solidFill>
              </a:rPr>
              <a:t>Frenken</a:t>
            </a:r>
            <a:r>
              <a:rPr lang="en-GB" sz="1600" dirty="0">
                <a:solidFill>
                  <a:srgbClr val="222222"/>
                </a:solidFill>
              </a:rPr>
              <a:t>, K., </a:t>
            </a:r>
            <a:r>
              <a:rPr lang="en-GB" sz="1600" dirty="0" err="1">
                <a:solidFill>
                  <a:srgbClr val="222222"/>
                </a:solidFill>
              </a:rPr>
              <a:t>Hekkert</a:t>
            </a:r>
            <a:r>
              <a:rPr lang="en-GB" sz="1600" dirty="0">
                <a:solidFill>
                  <a:srgbClr val="222222"/>
                </a:solidFill>
              </a:rPr>
              <a:t>, M. and </a:t>
            </a:r>
            <a:r>
              <a:rPr lang="en-GB" sz="1600" dirty="0" err="1">
                <a:solidFill>
                  <a:srgbClr val="222222"/>
                </a:solidFill>
              </a:rPr>
              <a:t>Kirchherr</a:t>
            </a:r>
            <a:r>
              <a:rPr lang="en-GB" sz="1600" dirty="0">
                <a:solidFill>
                  <a:srgbClr val="222222"/>
                </a:solidFill>
              </a:rPr>
              <a:t>, J., 2021. The battle of the buzzwords: A comparative review of the circular economy and the sharing economy concepts. Environmental innovation and societal transitions, 38, pp.1-21.</a:t>
            </a:r>
          </a:p>
          <a:p>
            <a:pPr marL="171450" indent="-171450">
              <a:buFont typeface="Arial" panose="020B0604020202020204" pitchFamily="34" charset="0"/>
              <a:buChar char="•"/>
            </a:pPr>
            <a:endParaRPr lang="en-GB" sz="1600" dirty="0">
              <a:solidFill>
                <a:srgbClr val="222222"/>
              </a:solidFill>
            </a:endParaRPr>
          </a:p>
          <a:p>
            <a:pPr marL="171450" indent="-171450">
              <a:buFont typeface="Arial" panose="020B0604020202020204" pitchFamily="34" charset="0"/>
              <a:buChar char="•"/>
            </a:pPr>
            <a:r>
              <a:rPr lang="en-GB" sz="1600" dirty="0">
                <a:solidFill>
                  <a:srgbClr val="222222"/>
                </a:solidFill>
              </a:rPr>
              <a:t>Jayaraman, V., 2006. Production planning for closed-loop supply chains with product recovery and reuse: an analytical approach. International Journal of Production Research, 44(5), pp.981-998.</a:t>
            </a:r>
          </a:p>
          <a:p>
            <a:endParaRPr lang="en-GB" sz="1600" dirty="0">
              <a:solidFill>
                <a:srgbClr val="222222"/>
              </a:solidFill>
            </a:endParaRPr>
          </a:p>
          <a:p>
            <a:pPr marL="171450" indent="-171450">
              <a:buFont typeface="Arial" panose="020B0604020202020204" pitchFamily="34" charset="0"/>
              <a:buChar char="•"/>
            </a:pPr>
            <a:r>
              <a:rPr lang="en-GB" sz="1600" dirty="0" err="1">
                <a:solidFill>
                  <a:srgbClr val="222222"/>
                </a:solidFill>
              </a:rPr>
              <a:t>Morseletto</a:t>
            </a:r>
            <a:r>
              <a:rPr lang="en-GB" sz="1600" dirty="0">
                <a:solidFill>
                  <a:srgbClr val="222222"/>
                </a:solidFill>
              </a:rPr>
              <a:t>, P., 2020. Targets for a circular economy. Resources, conservation and recycling, 153, p.104553.</a:t>
            </a:r>
          </a:p>
          <a:p>
            <a:pPr marL="171450" indent="-171450">
              <a:buFont typeface="Arial" panose="020B0604020202020204" pitchFamily="34" charset="0"/>
              <a:buChar char="•"/>
            </a:pPr>
            <a:endParaRPr lang="en-GB" sz="1600" dirty="0">
              <a:solidFill>
                <a:srgbClr val="222222"/>
              </a:solidFill>
            </a:endParaRPr>
          </a:p>
          <a:p>
            <a:pPr marL="171450" indent="-171450">
              <a:buFont typeface="Arial" panose="020B0604020202020204" pitchFamily="34" charset="0"/>
              <a:buChar char="•"/>
            </a:pPr>
            <a:r>
              <a:rPr lang="en-GB" sz="1600" dirty="0">
                <a:solidFill>
                  <a:srgbClr val="222222"/>
                </a:solidFill>
              </a:rPr>
              <a:t>Rogers, H.A., Deutz, P. and Ramos, T.B., 2021. Repairing the circular economy: Public perception and participant profile of the repair economy in Hull, UK. Resources, Conservation and Recycling, 168, p.105447.</a:t>
            </a:r>
          </a:p>
          <a:p>
            <a:pPr marL="171450" indent="-171450">
              <a:buFont typeface="Arial" panose="020B0604020202020204" pitchFamily="34" charset="0"/>
              <a:buChar char="•"/>
            </a:pPr>
            <a:endParaRPr lang="en-GB" sz="1600" dirty="0">
              <a:solidFill>
                <a:srgbClr val="222222"/>
              </a:solidFill>
            </a:endParaRPr>
          </a:p>
          <a:p>
            <a:endParaRPr lang="en-GB" sz="1600" dirty="0">
              <a:solidFill>
                <a:srgbClr val="222222"/>
              </a:solidFill>
            </a:endParaRPr>
          </a:p>
          <a:p>
            <a:endParaRPr lang="en-GB" sz="1600" dirty="0">
              <a:solidFill>
                <a:srgbClr val="222222"/>
              </a:solidFill>
            </a:endParaRPr>
          </a:p>
        </p:txBody>
      </p:sp>
    </p:spTree>
    <p:extLst>
      <p:ext uri="{BB962C8B-B14F-4D97-AF65-F5344CB8AC3E}">
        <p14:creationId xmlns:p14="http://schemas.microsoft.com/office/powerpoint/2010/main" val="222314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29</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2"/>
              </a:rPr>
              <a:t>a.cunningham@uwtsd.ac.uk</a:t>
            </a:r>
            <a:endParaRPr lang="en-GB" dirty="0"/>
          </a:p>
          <a:p>
            <a:r>
              <a:rPr lang="en-GB" sz="2400" dirty="0"/>
              <a:t>Teams:		</a:t>
            </a:r>
            <a:r>
              <a:rPr lang="en-GB" sz="1400" dirty="0"/>
              <a:t>“ACNA5002 Environmental Legislation &amp; Circular Economy 2025/26_GRP”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24/03/2026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pic>
        <p:nvPicPr>
          <p:cNvPr id="6" name="Picture 5">
            <a:extLst>
              <a:ext uri="{FF2B5EF4-FFF2-40B4-BE49-F238E27FC236}">
                <a16:creationId xmlns:a16="http://schemas.microsoft.com/office/drawing/2014/main" id="{EBFF825B-8BC8-E832-4DE5-5D9CF4BDAAEF}"/>
              </a:ext>
            </a:extLst>
          </p:cNvPr>
          <p:cNvPicPr>
            <a:picLocks noChangeAspect="1"/>
          </p:cNvPicPr>
          <p:nvPr/>
        </p:nvPicPr>
        <p:blipFill rotWithShape="1">
          <a:blip r:embed="rId3">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3377</Words>
  <Application>Microsoft Office PowerPoint</Application>
  <PresentationFormat>Widescreen</PresentationFormat>
  <Paragraphs>331</Paragraphs>
  <Slides>29</Slides>
  <Notes>27</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ElsevierGulliver</vt:lpstr>
      <vt:lpstr>g_d0_f5</vt:lpstr>
      <vt:lpstr>Inter</vt: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10</cp:revision>
  <dcterms:created xsi:type="dcterms:W3CDTF">2023-07-26T10:21:48Z</dcterms:created>
  <dcterms:modified xsi:type="dcterms:W3CDTF">2026-03-23T21:17:26Z</dcterms:modified>
</cp:coreProperties>
</file>