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96" r:id="rId1"/>
  </p:sldMasterIdLst>
  <p:sldIdLst>
    <p:sldId id="256" r:id="rId2"/>
    <p:sldId id="309" r:id="rId3"/>
    <p:sldId id="310" r:id="rId4"/>
    <p:sldId id="311" r:id="rId5"/>
    <p:sldId id="312" r:id="rId6"/>
    <p:sldId id="313" r:id="rId7"/>
    <p:sldId id="314" r:id="rId8"/>
    <p:sldId id="315" r:id="rId9"/>
    <p:sldId id="316" r:id="rId10"/>
    <p:sldId id="329" r:id="rId11"/>
    <p:sldId id="328" r:id="rId12"/>
    <p:sldId id="317" r:id="rId13"/>
    <p:sldId id="318" r:id="rId14"/>
    <p:sldId id="319" r:id="rId15"/>
    <p:sldId id="321" r:id="rId16"/>
    <p:sldId id="322" r:id="rId17"/>
    <p:sldId id="323" r:id="rId18"/>
    <p:sldId id="324" r:id="rId19"/>
    <p:sldId id="320" r:id="rId20"/>
    <p:sldId id="325" r:id="rId21"/>
    <p:sldId id="326" r:id="rId22"/>
    <p:sldId id="327" r:id="rId23"/>
    <p:sldId id="308" r:id="rId24"/>
    <p:sldId id="290" r:id="rId25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26"/>
      <p:bold r:id="rId27"/>
      <p:italic r:id="rId28"/>
      <p:boldItalic r:id="rId29"/>
    </p:embeddedFont>
    <p:embeddedFont>
      <p:font typeface="Calibri Light" panose="020F0302020204030204" pitchFamily="34" charset="0"/>
      <p:regular r:id="rId30"/>
      <p:italic r:id="rId31"/>
    </p:embeddedFont>
    <p:embeddedFont>
      <p:font typeface="Cambria Math" panose="02040503050406030204" pitchFamily="18" charset="0"/>
      <p:regular r:id="rId3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79" d="100"/>
          <a:sy n="79" d="100"/>
        </p:scale>
        <p:origin x="45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1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7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3.fntdata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6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2.fntdata"/><Relationship Id="rId30" Type="http://schemas.openxmlformats.org/officeDocument/2006/relationships/font" Target="fonts/font5.fntdata"/><Relationship Id="rId35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spPr>
            <a:solidFill>
              <a:schemeClr val="tx2"/>
            </a:solidFill>
            <a:ln>
              <a:noFill/>
            </a:ln>
            <a:effectLst/>
          </c:spPr>
          <c:invertIfNegative val="0"/>
          <c:val>
            <c:numRef>
              <c:f>Sheet1!$H$2:$H$9</c:f>
              <c:numCache>
                <c:formatCode>General</c:formatCode>
                <c:ptCount val="8"/>
                <c:pt idx="0">
                  <c:v>1</c:v>
                </c:pt>
                <c:pt idx="1">
                  <c:v>3</c:v>
                </c:pt>
                <c:pt idx="2">
                  <c:v>1</c:v>
                </c:pt>
                <c:pt idx="3">
                  <c:v>0</c:v>
                </c:pt>
                <c:pt idx="4">
                  <c:v>0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7C1-4D8F-A39D-0C797F4691F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88752768"/>
        <c:axId val="288752208"/>
      </c:barChart>
      <c:catAx>
        <c:axId val="288752768"/>
        <c:scaling>
          <c:orientation val="minMax"/>
        </c:scaling>
        <c:delete val="0"/>
        <c:axPos val="b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88752208"/>
        <c:crosses val="autoZero"/>
        <c:auto val="1"/>
        <c:lblAlgn val="ctr"/>
        <c:lblOffset val="100"/>
        <c:noMultiLvlLbl val="0"/>
      </c:catAx>
      <c:valAx>
        <c:axId val="288752208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88752768"/>
        <c:crosses val="autoZero"/>
        <c:crossBetween val="between"/>
        <c:majorUnit val="1"/>
      </c:valAx>
      <c:spPr>
        <a:noFill/>
        <a:ln w="25400"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Frequency</c:v>
                </c:pt>
              </c:strCache>
            </c:strRef>
          </c:tx>
          <c:spPr>
            <a:solidFill>
              <a:schemeClr val="tx2"/>
            </a:solidFill>
            <a:ln>
              <a:noFill/>
            </a:ln>
            <a:effectLst/>
          </c:spPr>
          <c:invertIfNegative val="0"/>
          <c:val>
            <c:numRef>
              <c:f>Sheet1!$B$2:$B$9</c:f>
              <c:numCache>
                <c:formatCode>General</c:formatCode>
                <c:ptCount val="8"/>
                <c:pt idx="0">
                  <c:v>1</c:v>
                </c:pt>
                <c:pt idx="1">
                  <c:v>3</c:v>
                </c:pt>
                <c:pt idx="2">
                  <c:v>1</c:v>
                </c:pt>
                <c:pt idx="3">
                  <c:v>0</c:v>
                </c:pt>
                <c:pt idx="4">
                  <c:v>0</c:v>
                </c:pt>
                <c:pt idx="5">
                  <c:v>0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8EE-44E1-BDD9-C57A8184161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88746608"/>
        <c:axId val="288747728"/>
      </c:barChart>
      <c:catAx>
        <c:axId val="288746608"/>
        <c:scaling>
          <c:orientation val="minMax"/>
        </c:scaling>
        <c:delete val="0"/>
        <c:axPos val="b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88747728"/>
        <c:crosses val="autoZero"/>
        <c:auto val="1"/>
        <c:lblAlgn val="ctr"/>
        <c:lblOffset val="100"/>
        <c:noMultiLvlLbl val="0"/>
      </c:catAx>
      <c:valAx>
        <c:axId val="288747728"/>
        <c:scaling>
          <c:orientation val="minMax"/>
          <c:max val="4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88746608"/>
        <c:crosses val="autoZero"/>
        <c:crossBetween val="between"/>
        <c:majorUnit val="1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Sheet1!$E$1</c:f>
              <c:strCache>
                <c:ptCount val="1"/>
                <c:pt idx="0">
                  <c:v>Frequency</c:v>
                </c:pt>
              </c:strCache>
            </c:strRef>
          </c:tx>
          <c:spPr>
            <a:solidFill>
              <a:schemeClr val="tx2"/>
            </a:solidFill>
            <a:ln>
              <a:noFill/>
            </a:ln>
            <a:effectLst/>
          </c:spPr>
          <c:invertIfNegative val="0"/>
          <c:val>
            <c:numRef>
              <c:f>Sheet1!$E$2:$E$9</c:f>
              <c:numCache>
                <c:formatCode>General</c:formatCode>
                <c:ptCount val="8"/>
                <c:pt idx="0">
                  <c:v>1</c:v>
                </c:pt>
                <c:pt idx="1">
                  <c:v>3</c:v>
                </c:pt>
                <c:pt idx="2">
                  <c:v>1</c:v>
                </c:pt>
                <c:pt idx="3">
                  <c:v>0</c:v>
                </c:pt>
                <c:pt idx="4">
                  <c:v>0</c:v>
                </c:pt>
                <c:pt idx="5">
                  <c:v>1</c:v>
                </c:pt>
                <c:pt idx="6">
                  <c:v>0</c:v>
                </c:pt>
                <c:pt idx="7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3DD-4502-983E-36706C947AD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87595232"/>
        <c:axId val="287598032"/>
      </c:barChart>
      <c:catAx>
        <c:axId val="287595232"/>
        <c:scaling>
          <c:orientation val="minMax"/>
        </c:scaling>
        <c:delete val="0"/>
        <c:axPos val="b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87598032"/>
        <c:crosses val="autoZero"/>
        <c:auto val="1"/>
        <c:lblAlgn val="ctr"/>
        <c:lblOffset val="100"/>
        <c:noMultiLvlLbl val="0"/>
      </c:catAx>
      <c:valAx>
        <c:axId val="287598032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87595232"/>
        <c:crosses val="autoZero"/>
        <c:crossBetween val="between"/>
        <c:majorUnit val="1"/>
      </c:valAx>
      <c:spPr>
        <a:noFill/>
        <a:ln w="25400"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2235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23332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343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pPr/>
              <a:t>13/10/2020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75301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71832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886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5639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94741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pPr/>
              <a:t>13/10/2020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37444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7339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60526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6541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048871"/>
            <a:ext cx="7886700" cy="51280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05A7C0-EFCD-4C72-9C76-B746EE1ADA98}" type="datetimeFigureOut">
              <a:rPr lang="en-GB" smtClean="0"/>
              <a:pPr/>
              <a:t>13/10/2020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95525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Relationship Id="rId5" Type="http://schemas.openxmlformats.org/officeDocument/2006/relationships/chart" Target="../charts/chart3.xml"/><Relationship Id="rId4" Type="http://schemas.openxmlformats.org/officeDocument/2006/relationships/chart" Target="../charts/char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 Analysis </a:t>
            </a:r>
            <a:br>
              <a:rPr lang="en-GB" dirty="0"/>
            </a:br>
            <a:r>
              <a:rPr lang="en-GB"/>
              <a:t>and Visualisation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Lecture 4</a:t>
            </a:r>
          </a:p>
          <a:p>
            <a:r>
              <a:rPr lang="en-GB" dirty="0"/>
              <a:t>Descriptive Statistics</a:t>
            </a:r>
          </a:p>
        </p:txBody>
      </p:sp>
    </p:spTree>
    <p:extLst>
      <p:ext uri="{BB962C8B-B14F-4D97-AF65-F5344CB8AC3E}">
        <p14:creationId xmlns:p14="http://schemas.microsoft.com/office/powerpoint/2010/main" val="18082014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Descriptive Statistics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Frequency distributions are good for getting a graphical view of data, sometimes an actual number is what is required</a:t>
            </a:r>
          </a:p>
          <a:p>
            <a:pPr lvl="1"/>
            <a:r>
              <a:rPr lang="en-GB" dirty="0"/>
              <a:t>Average MP’s salary</a:t>
            </a:r>
          </a:p>
          <a:p>
            <a:pPr lvl="1"/>
            <a:r>
              <a:rPr lang="en-GB" dirty="0"/>
              <a:t>Average number of minutes spent on FB each day</a:t>
            </a:r>
          </a:p>
          <a:p>
            <a:r>
              <a:rPr lang="en-GB" dirty="0"/>
              <a:t>Single numbers can be misleading, as we also need to know how the scores vary within a dataset</a:t>
            </a:r>
          </a:p>
          <a:p>
            <a:r>
              <a:rPr lang="en-GB" dirty="0"/>
              <a:t>To do this we need to look at</a:t>
            </a:r>
          </a:p>
          <a:p>
            <a:pPr lvl="1"/>
            <a:r>
              <a:rPr lang="en-GB" dirty="0"/>
              <a:t>Measures of central tendency</a:t>
            </a:r>
          </a:p>
          <a:p>
            <a:pPr lvl="1"/>
            <a:r>
              <a:rPr lang="en-GB" dirty="0"/>
              <a:t>Selecting a measure of central tendency</a:t>
            </a:r>
          </a:p>
          <a:p>
            <a:pPr lvl="1"/>
            <a:r>
              <a:rPr lang="en-GB" dirty="0"/>
              <a:t>Measures of variability</a:t>
            </a:r>
          </a:p>
        </p:txBody>
      </p:sp>
    </p:spTree>
    <p:extLst>
      <p:ext uri="{BB962C8B-B14F-4D97-AF65-F5344CB8AC3E}">
        <p14:creationId xmlns:p14="http://schemas.microsoft.com/office/powerpoint/2010/main" val="30042495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Measures of central tendency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/>
              </a:bodyPr>
              <a:lstStyle/>
              <a:p>
                <a:r>
                  <a:rPr lang="en-GB" dirty="0"/>
                  <a:t>These provide an average or typical score that describes the level of a set of scores</a:t>
                </a:r>
              </a:p>
              <a:p>
                <a:pPr lvl="1"/>
                <a:r>
                  <a:rPr lang="en-GB" dirty="0"/>
                  <a:t>Useful when comparing individual scores with the group or an external standard</a:t>
                </a:r>
              </a:p>
              <a:p>
                <a:r>
                  <a:rPr lang="en-GB" dirty="0"/>
                  <a:t>The most commonly-used measure of centre is the </a:t>
                </a:r>
                <a:r>
                  <a:rPr lang="en-GB" b="1" i="1" dirty="0"/>
                  <a:t>mean</a:t>
                </a:r>
                <a:r>
                  <a:rPr lang="en-GB" dirty="0"/>
                  <a:t>	</a:t>
                </a:r>
              </a:p>
              <a:p>
                <a:pPr lvl="1"/>
                <a:r>
                  <a:rPr lang="en-GB" dirty="0"/>
                  <a:t>Add up all of the scores and divide by the number of scores</a:t>
                </a:r>
              </a:p>
              <a:p>
                <a:pPr marL="342900" lvl="1" indent="0">
                  <a:buNone/>
                </a:pP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nary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𝑁</m:t>
                        </m:r>
                      </m:den>
                    </m:f>
                  </m:oMath>
                </a14:m>
                <a:r>
                  <a:rPr lang="en-GB" dirty="0"/>
                  <a:t>	</a:t>
                </a:r>
              </a:p>
              <a:p>
                <a:pPr marL="342900" lvl="1" indent="0">
                  <a:buNone/>
                </a:pPr>
                <a:r>
                  <a:rPr lang="en-GB" dirty="0"/>
                  <a:t>where X is the set of scores and N is the number of scores</a:t>
                </a:r>
              </a:p>
              <a:p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</m:acc>
                  </m:oMath>
                </a14:m>
                <a:r>
                  <a:rPr lang="en-GB" dirty="0"/>
                  <a:t> is used when talking about the mean of a set</a:t>
                </a:r>
              </a:p>
              <a:p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𝜇</m:t>
                    </m:r>
                  </m:oMath>
                </a14:m>
                <a:r>
                  <a:rPr lang="en-GB" dirty="0"/>
                  <a:t> is used when talking about mean of the population from which a set is drawn (this difference is important later on)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159" t="-1784" r="-1700" b="-273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697580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Content Placeholder 3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926170525"/>
                  </p:ext>
                </p:extLst>
              </p:nvPr>
            </p:nvGraphicFramePr>
            <p:xfrm>
              <a:off x="628650" y="1825625"/>
              <a:ext cx="7875270" cy="3633293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3677541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543940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3653789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/>
                            <a:t>Maths Score</a:t>
                          </a:r>
                        </a:p>
                      </a:txBody>
                      <a:tcPr marL="86495" marR="86495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sz="2400" dirty="0"/>
                        </a:p>
                      </a:txBody>
                      <a:tcPr marL="86495" marR="86495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/>
                            <a:t>Reading Score</a:t>
                          </a:r>
                        </a:p>
                      </a:txBody>
                      <a:tcPr marL="86495" marR="86495" anchor="ctr"/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/>
                            <a:t>14</a:t>
                          </a:r>
                        </a:p>
                      </a:txBody>
                      <a:tcPr marL="86495" marR="86495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sz="2400" dirty="0"/>
                        </a:p>
                      </a:txBody>
                      <a:tcPr marL="86495" marR="86495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/>
                            <a:t>25</a:t>
                          </a:r>
                        </a:p>
                      </a:txBody>
                      <a:tcPr marL="86495" marR="86495" anchor="ctr"/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/>
                            <a:t>19</a:t>
                          </a:r>
                        </a:p>
                      </a:txBody>
                      <a:tcPr marL="86495" marR="86495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sz="2400" dirty="0"/>
                        </a:p>
                      </a:txBody>
                      <a:tcPr marL="86495" marR="86495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/>
                            <a:t>37</a:t>
                          </a:r>
                        </a:p>
                      </a:txBody>
                      <a:tcPr marL="86495" marR="86495" anchor="ctr"/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/>
                            <a:t>13</a:t>
                          </a:r>
                        </a:p>
                      </a:txBody>
                      <a:tcPr marL="86495" marR="86495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sz="2400" dirty="0"/>
                        </a:p>
                      </a:txBody>
                      <a:tcPr marL="86495" marR="86495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/>
                            <a:t>26</a:t>
                          </a:r>
                        </a:p>
                      </a:txBody>
                      <a:tcPr marL="86495" marR="86495" anchor="ctr"/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/>
                            <a:t>9</a:t>
                          </a:r>
                        </a:p>
                      </a:txBody>
                      <a:tcPr marL="86495" marR="86495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sz="2400" dirty="0"/>
                        </a:p>
                      </a:txBody>
                      <a:tcPr marL="86495" marR="86495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/>
                            <a:t>20</a:t>
                          </a:r>
                        </a:p>
                      </a:txBody>
                      <a:tcPr marL="86495" marR="86495" anchor="ctr"/>
                    </a:tc>
                    <a:extLst>
                      <a:ext uri="{0D108BD9-81ED-4DB2-BD59-A6C34878D82A}">
                        <a16:rowId xmlns:a16="http://schemas.microsoft.com/office/drawing/2014/main" val="10004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/>
                            <a:t>13</a:t>
                          </a:r>
                        </a:p>
                      </a:txBody>
                      <a:tcPr marL="86495" marR="86495" anchor="ctr"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sz="2400" dirty="0"/>
                        </a:p>
                      </a:txBody>
                      <a:tcPr marL="86495" marR="86495" anchor="ctr"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/>
                            <a:t>19</a:t>
                          </a:r>
                        </a:p>
                      </a:txBody>
                      <a:tcPr marL="86495" marR="86495" anchor="ctr"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5"/>
                      </a:ext>
                    </a:extLst>
                  </a:tr>
                  <a:tr h="890093">
                    <a:tc>
                      <a:txBody>
                        <a:bodyPr/>
                        <a:lstStyle/>
                        <a:p>
                          <a:pPr marL="0" marR="0" lvl="0" indent="0" algn="l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en-GB" sz="240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sz="2400" b="0" i="1" smtClean="0">
                                        <a:latin typeface="Cambria Math" panose="02040503050406030204" pitchFamily="18" charset="0"/>
                                      </a:rPr>
                                      <m:t>𝑋</m:t>
                                    </m:r>
                                  </m:e>
                                </m:acc>
                                <m:r>
                                  <a:rPr lang="en-GB" sz="2400" b="0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sz="2400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nary>
                                      <m:naryPr>
                                        <m:chr m:val="∑"/>
                                        <m:subHide m:val="on"/>
                                        <m:supHide m:val="on"/>
                                        <m:ctrlPr>
                                          <a:rPr lang="en-GB" sz="2400" b="0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naryPr>
                                      <m:sub/>
                                      <m:sup/>
                                      <m:e>
                                        <m:r>
                                          <a:rPr lang="en-GB" sz="2400" b="0" i="1" smtClean="0">
                                            <a:latin typeface="Cambria Math" panose="02040503050406030204" pitchFamily="18" charset="0"/>
                                          </a:rPr>
                                          <m:t>𝑋</m:t>
                                        </m:r>
                                      </m:e>
                                    </m:nary>
                                  </m:num>
                                  <m:den>
                                    <m:r>
                                      <a:rPr lang="en-GB" sz="2400" b="0" i="1" smtClean="0">
                                        <a:latin typeface="Cambria Math" panose="02040503050406030204" pitchFamily="18" charset="0"/>
                                      </a:rPr>
                                      <m:t>𝑁</m:t>
                                    </m:r>
                                  </m:den>
                                </m:f>
                                <m:r>
                                  <a:rPr lang="en-GB" sz="2400" b="0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sz="2400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sz="2400" b="0" i="1" smtClean="0">
                                        <a:latin typeface="Cambria Math" panose="02040503050406030204" pitchFamily="18" charset="0"/>
                                      </a:rPr>
                                      <m:t>68</m:t>
                                    </m:r>
                                  </m:num>
                                  <m:den>
                                    <m:r>
                                      <a:rPr lang="en-GB" sz="2400" b="0" i="1" smtClean="0">
                                        <a:latin typeface="Cambria Math" panose="02040503050406030204" pitchFamily="18" charset="0"/>
                                      </a:rPr>
                                      <m:t>5</m:t>
                                    </m:r>
                                  </m:den>
                                </m:f>
                                <m:r>
                                  <a:rPr lang="en-GB" sz="2400" b="0" i="1" smtClean="0">
                                    <a:latin typeface="Cambria Math" panose="02040503050406030204" pitchFamily="18" charset="0"/>
                                  </a:rPr>
                                  <m:t>=13.6</m:t>
                                </m:r>
                              </m:oMath>
                            </m:oMathPara>
                          </a14:m>
                          <a:endParaRPr lang="en-GB" sz="2400" dirty="0"/>
                        </a:p>
                      </a:txBody>
                      <a:tcPr marL="86495" marR="86495" anchor="ctr">
                        <a:lnR>
                          <a:noFill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GB" sz="2400" dirty="0"/>
                        </a:p>
                      </a:txBody>
                      <a:tcPr marL="86495" marR="86495" anchor="ctr">
                        <a:lnL>
                          <a:noFill/>
                        </a:lnL>
                        <a:lnR>
                          <a:noFill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en-GB" sz="240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sz="2400" b="0" i="1" smtClean="0">
                                        <a:latin typeface="Cambria Math" panose="02040503050406030204" pitchFamily="18" charset="0"/>
                                      </a:rPr>
                                      <m:t>𝑌</m:t>
                                    </m:r>
                                  </m:e>
                                </m:acc>
                                <m:r>
                                  <a:rPr lang="en-GB" sz="2400" b="0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sz="2400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nary>
                                      <m:naryPr>
                                        <m:chr m:val="∑"/>
                                        <m:subHide m:val="on"/>
                                        <m:supHide m:val="on"/>
                                        <m:ctrlPr>
                                          <a:rPr lang="en-GB" sz="2400" b="0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naryPr>
                                      <m:sub/>
                                      <m:sup/>
                                      <m:e>
                                        <m:r>
                                          <a:rPr lang="en-GB" sz="2400" b="0" i="1" smtClean="0">
                                            <a:latin typeface="Cambria Math" panose="02040503050406030204" pitchFamily="18" charset="0"/>
                                          </a:rPr>
                                          <m:t>𝑌</m:t>
                                        </m:r>
                                      </m:e>
                                    </m:nary>
                                  </m:num>
                                  <m:den>
                                    <m:r>
                                      <a:rPr lang="en-GB" sz="2400" b="0" i="1" smtClean="0">
                                        <a:latin typeface="Cambria Math" panose="02040503050406030204" pitchFamily="18" charset="0"/>
                                      </a:rPr>
                                      <m:t>𝑁</m:t>
                                    </m:r>
                                  </m:den>
                                </m:f>
                                <m:r>
                                  <a:rPr lang="en-GB" sz="2400" b="0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sz="2400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sz="2400" b="0" i="1" smtClean="0">
                                        <a:latin typeface="Cambria Math" panose="02040503050406030204" pitchFamily="18" charset="0"/>
                                      </a:rPr>
                                      <m:t>127</m:t>
                                    </m:r>
                                  </m:num>
                                  <m:den>
                                    <m:r>
                                      <a:rPr lang="en-GB" sz="2400" b="0" i="1" smtClean="0">
                                        <a:latin typeface="Cambria Math" panose="02040503050406030204" pitchFamily="18" charset="0"/>
                                      </a:rPr>
                                      <m:t>5</m:t>
                                    </m:r>
                                  </m:den>
                                </m:f>
                                <m:r>
                                  <a:rPr lang="en-GB" sz="2400" b="0" i="1" smtClean="0">
                                    <a:latin typeface="Cambria Math" panose="02040503050406030204" pitchFamily="18" charset="0"/>
                                  </a:rPr>
                                  <m:t>=25.4</m:t>
                                </m:r>
                              </m:oMath>
                            </m:oMathPara>
                          </a14:m>
                          <a:endParaRPr lang="en-GB" sz="2400" dirty="0"/>
                        </a:p>
                      </a:txBody>
                      <a:tcPr marL="86495" marR="86495" anchor="ctr">
                        <a:lnL>
                          <a:noFill/>
                        </a:lnL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6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Content Placeholder 3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926170525"/>
                  </p:ext>
                </p:extLst>
              </p:nvPr>
            </p:nvGraphicFramePr>
            <p:xfrm>
              <a:off x="628650" y="1825625"/>
              <a:ext cx="7875270" cy="3633293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3677541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543940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3653789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</a:tblGrid>
                  <a:tr h="4572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 smtClean="0"/>
                            <a:t>Maths Score</a:t>
                          </a:r>
                          <a:endParaRPr lang="en-GB" sz="2400" dirty="0"/>
                        </a:p>
                      </a:txBody>
                      <a:tcPr marL="86495" marR="86495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sz="2400" dirty="0"/>
                        </a:p>
                      </a:txBody>
                      <a:tcPr marL="86495" marR="86495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 smtClean="0"/>
                            <a:t>Reading Score</a:t>
                          </a:r>
                          <a:endParaRPr lang="en-GB" sz="2400" dirty="0"/>
                        </a:p>
                      </a:txBody>
                      <a:tcPr marL="86495" marR="86495" anchor="ctr"/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4572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 smtClean="0"/>
                            <a:t>14</a:t>
                          </a:r>
                          <a:endParaRPr lang="en-GB" sz="2400" dirty="0"/>
                        </a:p>
                      </a:txBody>
                      <a:tcPr marL="86495" marR="86495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sz="2400" dirty="0"/>
                        </a:p>
                      </a:txBody>
                      <a:tcPr marL="86495" marR="86495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 smtClean="0"/>
                            <a:t>25</a:t>
                          </a:r>
                          <a:endParaRPr lang="en-GB" sz="2400" dirty="0"/>
                        </a:p>
                      </a:txBody>
                      <a:tcPr marL="86495" marR="86495" anchor="ctr"/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4572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 smtClean="0"/>
                            <a:t>19</a:t>
                          </a:r>
                          <a:endParaRPr lang="en-GB" sz="2400" dirty="0"/>
                        </a:p>
                      </a:txBody>
                      <a:tcPr marL="86495" marR="86495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sz="2400" dirty="0"/>
                        </a:p>
                      </a:txBody>
                      <a:tcPr marL="86495" marR="86495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 smtClean="0"/>
                            <a:t>37</a:t>
                          </a:r>
                          <a:endParaRPr lang="en-GB" sz="2400" dirty="0"/>
                        </a:p>
                      </a:txBody>
                      <a:tcPr marL="86495" marR="86495" anchor="ctr"/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4572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 smtClean="0"/>
                            <a:t>13</a:t>
                          </a:r>
                          <a:endParaRPr lang="en-GB" sz="2400" dirty="0"/>
                        </a:p>
                      </a:txBody>
                      <a:tcPr marL="86495" marR="86495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sz="2400" dirty="0"/>
                        </a:p>
                      </a:txBody>
                      <a:tcPr marL="86495" marR="86495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 smtClean="0"/>
                            <a:t>26</a:t>
                          </a:r>
                          <a:endParaRPr lang="en-GB" sz="2400" dirty="0"/>
                        </a:p>
                      </a:txBody>
                      <a:tcPr marL="86495" marR="86495" anchor="ctr"/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  <a:tr h="4572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 smtClean="0"/>
                            <a:t>9</a:t>
                          </a:r>
                          <a:endParaRPr lang="en-GB" sz="2400" dirty="0"/>
                        </a:p>
                      </a:txBody>
                      <a:tcPr marL="86495" marR="86495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sz="2400" dirty="0"/>
                        </a:p>
                      </a:txBody>
                      <a:tcPr marL="86495" marR="86495"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 smtClean="0"/>
                            <a:t>20</a:t>
                          </a:r>
                          <a:endParaRPr lang="en-GB" sz="2400" dirty="0"/>
                        </a:p>
                      </a:txBody>
                      <a:tcPr marL="86495" marR="86495" anchor="ctr"/>
                    </a:tc>
                    <a:extLst>
                      <a:ext uri="{0D108BD9-81ED-4DB2-BD59-A6C34878D82A}">
                        <a16:rowId xmlns:a16="http://schemas.microsoft.com/office/drawing/2014/main" val="10004"/>
                      </a:ext>
                    </a:extLst>
                  </a:tr>
                  <a:tr h="4572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 smtClean="0"/>
                            <a:t>13</a:t>
                          </a:r>
                          <a:endParaRPr lang="en-GB" sz="2400" dirty="0"/>
                        </a:p>
                      </a:txBody>
                      <a:tcPr marL="86495" marR="86495" anchor="ctr"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sz="2400" dirty="0"/>
                        </a:p>
                      </a:txBody>
                      <a:tcPr marL="86495" marR="86495" anchor="ctr"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 smtClean="0"/>
                            <a:t>19</a:t>
                          </a:r>
                          <a:endParaRPr lang="en-GB" sz="2400" dirty="0"/>
                        </a:p>
                      </a:txBody>
                      <a:tcPr marL="86495" marR="86495" anchor="ctr"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5"/>
                      </a:ext>
                    </a:extLst>
                  </a:tr>
                  <a:tr h="890093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86495" marR="86495" anchor="ctr">
                        <a:lnR>
                          <a:noFill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2"/>
                          <a:stretch>
                            <a:fillRect t="-314384" r="-114594" b="-68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GB" sz="2400" dirty="0"/>
                        </a:p>
                      </a:txBody>
                      <a:tcPr marL="86495" marR="86495" anchor="ctr">
                        <a:lnL>
                          <a:noFill/>
                        </a:lnL>
                        <a:lnR>
                          <a:noFill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86495" marR="86495" anchor="ctr">
                        <a:lnL>
                          <a:noFill/>
                        </a:lnL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2"/>
                          <a:stretch>
                            <a:fillRect l="-115693" t="-314384" r="-334" b="-685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6"/>
                      </a:ext>
                    </a:extLst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30161304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930537"/>
            <a:ext cx="8337223" cy="78635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Determine the mean of the midterm examination dataset (80 students excel spreadsheet is on moodle)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" y="1716887"/>
            <a:ext cx="6918650" cy="298249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B1A5AB7-B23E-463A-9157-549E484D53DD}"/>
              </a:ext>
            </a:extLst>
          </p:cNvPr>
          <p:cNvSpPr txBox="1"/>
          <p:nvPr/>
        </p:nvSpPr>
        <p:spPr>
          <a:xfrm>
            <a:off x="3992725" y="4911800"/>
            <a:ext cx="405993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"Hey diddle </a:t>
            </a:r>
            <a:r>
              <a:rPr lang="en-GB" dirty="0" err="1"/>
              <a:t>diddle</a:t>
            </a:r>
            <a:r>
              <a:rPr lang="en-GB" dirty="0"/>
              <a:t>,</a:t>
            </a:r>
          </a:p>
          <a:p>
            <a:r>
              <a:rPr lang="en-GB" dirty="0"/>
              <a:t>The </a:t>
            </a:r>
            <a:r>
              <a:rPr lang="en-GB" b="1" dirty="0"/>
              <a:t>median</a:t>
            </a:r>
            <a:r>
              <a:rPr lang="en-GB" dirty="0"/>
              <a:t>'s the middle,</a:t>
            </a:r>
          </a:p>
          <a:p>
            <a:r>
              <a:rPr lang="en-GB" dirty="0"/>
              <a:t>You </a:t>
            </a:r>
            <a:r>
              <a:rPr lang="en-GB" i="1" dirty="0"/>
              <a:t>add</a:t>
            </a:r>
            <a:r>
              <a:rPr lang="en-GB" dirty="0"/>
              <a:t> then </a:t>
            </a:r>
            <a:r>
              <a:rPr lang="en-GB" i="1" dirty="0"/>
              <a:t>divide</a:t>
            </a:r>
            <a:r>
              <a:rPr lang="en-GB" dirty="0"/>
              <a:t> for the </a:t>
            </a:r>
            <a:r>
              <a:rPr lang="en-GB" b="1" dirty="0"/>
              <a:t>mean,</a:t>
            </a:r>
            <a:endParaRPr lang="en-GB" dirty="0"/>
          </a:p>
          <a:p>
            <a:r>
              <a:rPr lang="en-GB" dirty="0"/>
              <a:t>The </a:t>
            </a:r>
            <a:r>
              <a:rPr lang="en-GB" b="1" dirty="0"/>
              <a:t>mode </a:t>
            </a:r>
            <a:r>
              <a:rPr lang="en-GB" dirty="0"/>
              <a:t>is the one that appears the most,</a:t>
            </a:r>
          </a:p>
          <a:p>
            <a:r>
              <a:rPr lang="en-GB" dirty="0"/>
              <a:t>And the </a:t>
            </a:r>
            <a:r>
              <a:rPr lang="en-GB" b="1" dirty="0"/>
              <a:t>range</a:t>
            </a:r>
            <a:r>
              <a:rPr lang="en-GB" dirty="0"/>
              <a:t> is the difference between."</a:t>
            </a:r>
          </a:p>
        </p:txBody>
      </p:sp>
    </p:spTree>
    <p:extLst>
      <p:ext uri="{BB962C8B-B14F-4D97-AF65-F5344CB8AC3E}">
        <p14:creationId xmlns:p14="http://schemas.microsoft.com/office/powerpoint/2010/main" val="18058271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Measures of central tendency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110980" cy="4915290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b="1" i="1" dirty="0"/>
              <a:t>median</a:t>
            </a:r>
            <a:r>
              <a:rPr lang="en-GB" dirty="0"/>
              <a:t> is the score that divides the frequency distribution in half, i.e. the middle score</a:t>
            </a:r>
          </a:p>
          <a:p>
            <a:pPr lvl="1"/>
            <a:r>
              <a:rPr lang="en-GB" dirty="0"/>
              <a:t>The easiest way to find this is to order the scores from lowest to highest and to find the middle score</a:t>
            </a:r>
          </a:p>
          <a:p>
            <a:r>
              <a:rPr lang="en-GB" dirty="0"/>
              <a:t>Given an odd set of scores: 113, 95, 94, 133, 112</a:t>
            </a:r>
          </a:p>
          <a:p>
            <a:pPr lvl="1"/>
            <a:r>
              <a:rPr lang="en-GB" dirty="0"/>
              <a:t>Rearrange: 94, 95, 112, 113, 133</a:t>
            </a:r>
          </a:p>
          <a:p>
            <a:pPr lvl="1"/>
            <a:r>
              <a:rPr lang="en-GB" dirty="0"/>
              <a:t>Take the middle value: 112</a:t>
            </a:r>
          </a:p>
          <a:p>
            <a:r>
              <a:rPr lang="en-GB" dirty="0"/>
              <a:t>Given an even set of scores: 113, 95, 94, 133, 112, 102</a:t>
            </a:r>
          </a:p>
          <a:p>
            <a:pPr lvl="1"/>
            <a:r>
              <a:rPr lang="en-GB" dirty="0"/>
              <a:t>Rearrange: 94, 95, 102, 112, 113, 133</a:t>
            </a:r>
          </a:p>
          <a:p>
            <a:pPr lvl="1"/>
            <a:r>
              <a:rPr lang="en-GB" dirty="0"/>
              <a:t>Take the mean of the middle two values: </a:t>
            </a:r>
          </a:p>
          <a:p>
            <a:pPr marL="342900" lvl="1" indent="0">
              <a:buNone/>
            </a:pPr>
            <a:r>
              <a:rPr lang="en-GB" dirty="0"/>
              <a:t>	(102 +112)/2 = 107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7438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Measures of Central Tendency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b="1" i="1" dirty="0"/>
              <a:t>mode</a:t>
            </a:r>
            <a:r>
              <a:rPr lang="en-GB" dirty="0"/>
              <a:t> is the most frequently occurring score in a set of scores</a:t>
            </a:r>
          </a:p>
          <a:p>
            <a:pPr lvl="1"/>
            <a:r>
              <a:rPr lang="en-GB" dirty="0"/>
              <a:t>This is the largest column on the frequency distribution</a:t>
            </a:r>
          </a:p>
          <a:p>
            <a:r>
              <a:rPr lang="en-GB" dirty="0"/>
              <a:t>Given a set of scores 110, 105, 100, 100, 100, 100, 99, 98</a:t>
            </a:r>
          </a:p>
          <a:p>
            <a:pPr lvl="1"/>
            <a:r>
              <a:rPr lang="en-GB" dirty="0"/>
              <a:t>100 appears 4 times, more than any other, so is the mode</a:t>
            </a:r>
          </a:p>
          <a:p>
            <a:r>
              <a:rPr lang="en-GB" dirty="0"/>
              <a:t>Given a set of scores 110, 105, 105, 103, 100, 100, 99, 98</a:t>
            </a:r>
          </a:p>
          <a:p>
            <a:pPr lvl="1"/>
            <a:r>
              <a:rPr lang="en-GB" dirty="0"/>
              <a:t>105 and 100 both appear twice so we have two modes</a:t>
            </a:r>
          </a:p>
          <a:p>
            <a:pPr lvl="1"/>
            <a:r>
              <a:rPr lang="en-GB" dirty="0"/>
              <a:t>Bimodal and multimodal distributions are possible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7642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78635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Determine the median and mode(s) of the midterm examination dataset (80 students)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4876" y="3178706"/>
            <a:ext cx="6918650" cy="2982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46209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357433"/>
            <a:ext cx="8610602" cy="613528"/>
          </a:xfrm>
        </p:spPr>
        <p:txBody>
          <a:bodyPr>
            <a:normAutofit/>
          </a:bodyPr>
          <a:lstStyle/>
          <a:p>
            <a:r>
              <a:rPr lang="en-GB" dirty="0"/>
              <a:t>Selecting a measure of central tendency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341119"/>
            <a:ext cx="7886700" cy="4835843"/>
          </a:xfrm>
        </p:spPr>
        <p:txBody>
          <a:bodyPr/>
          <a:lstStyle/>
          <a:p>
            <a:r>
              <a:rPr lang="en-GB" dirty="0"/>
              <a:t>In a symmetrical unimodal distribution the mean, median and mode will have the same values.</a:t>
            </a:r>
          </a:p>
          <a:p>
            <a:r>
              <a:rPr lang="en-GB" dirty="0"/>
              <a:t>The mean is the ‘balance point’ of a distribution</a:t>
            </a:r>
          </a:p>
          <a:p>
            <a:pPr lvl="1"/>
            <a:r>
              <a:rPr lang="en-GB" dirty="0"/>
              <a:t>It reflects the position of every score in a dataset and is the most affected by any skewness in the dataset</a:t>
            </a:r>
          </a:p>
          <a:p>
            <a:r>
              <a:rPr lang="en-GB" dirty="0"/>
              <a:t>If a dataset is skewed then it is better to report the median than the mean</a:t>
            </a:r>
          </a:p>
          <a:p>
            <a:r>
              <a:rPr lang="en-GB" dirty="0"/>
              <a:t>A skewed dataset is one that is unbalanced compared to a ‘Normal’ dataset</a:t>
            </a:r>
          </a:p>
        </p:txBody>
      </p:sp>
    </p:spTree>
    <p:extLst>
      <p:ext uri="{BB962C8B-B14F-4D97-AF65-F5344CB8AC3E}">
        <p14:creationId xmlns:p14="http://schemas.microsoft.com/office/powerpoint/2010/main" val="7335327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Normal curve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3400" y="1108438"/>
            <a:ext cx="3982039" cy="491529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Around 1870 the Belgian mathematician Adolph </a:t>
            </a:r>
            <a:r>
              <a:rPr lang="en-GB" dirty="0" err="1"/>
              <a:t>Quetele</a:t>
            </a:r>
            <a:r>
              <a:rPr lang="en-GB" dirty="0"/>
              <a:t> discovered that most measurements of people produced the same symmetrical shape of frequency polygon</a:t>
            </a:r>
          </a:p>
          <a:p>
            <a:r>
              <a:rPr lang="en-GB" dirty="0"/>
              <a:t>The function fitted to the polygon became known as the Normal curve</a:t>
            </a:r>
          </a:p>
          <a:p>
            <a:r>
              <a:rPr lang="en-GB" dirty="0"/>
              <a:t>This is extremely important in statistics and we’ll spend a session later on focussing upon it</a:t>
            </a:r>
          </a:p>
        </p:txBody>
      </p:sp>
      <p:pic>
        <p:nvPicPr>
          <p:cNvPr id="6" name="Content Placeholder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8"/>
          <a:stretch/>
        </p:blipFill>
        <p:spPr>
          <a:xfrm>
            <a:off x="4713402" y="1060941"/>
            <a:ext cx="4157221" cy="4914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5405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Skewed distributions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269056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Normal distribution is symmetrical, but some frequency curves are not</a:t>
            </a:r>
          </a:p>
          <a:p>
            <a:pPr lvl="1"/>
            <a:r>
              <a:rPr lang="en-GB" dirty="0"/>
              <a:t>If a test is very easy most people get high scores</a:t>
            </a:r>
          </a:p>
          <a:p>
            <a:pPr lvl="1"/>
            <a:r>
              <a:rPr lang="en-GB" dirty="0"/>
              <a:t>If a test is very difficult most people get low scores</a:t>
            </a:r>
          </a:p>
          <a:p>
            <a:r>
              <a:rPr lang="en-GB" dirty="0"/>
              <a:t>Depending on which way the bulk of the scores have shifted we can say if a curve is positively skewed or negatively skewed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974" y="3699095"/>
            <a:ext cx="7254079" cy="2861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04170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hart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40471399"/>
              </p:ext>
            </p:extLst>
          </p:nvPr>
        </p:nvGraphicFramePr>
        <p:xfrm>
          <a:off x="6532775" y="4685121"/>
          <a:ext cx="1909886" cy="210453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Variation with Skewness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8"/>
                <a:ext cx="5820266" cy="5575166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GB" dirty="0"/>
                  <a:t>Dataset X: 1, 2, 2, 2, 3</a:t>
                </a:r>
              </a:p>
              <a:p>
                <a:pPr marL="0" indent="0">
                  <a:buNone/>
                </a:pPr>
                <a:r>
                  <a:rPr lang="en-GB" dirty="0"/>
                  <a:t>	Mean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</m:acc>
                  </m:oMath>
                </a14:m>
                <a:r>
                  <a:rPr lang="en-GB" dirty="0"/>
                  <a:t> = 2</a:t>
                </a:r>
              </a:p>
              <a:p>
                <a:pPr marL="0" indent="0">
                  <a:buNone/>
                </a:pPr>
                <a:r>
                  <a:rPr lang="en-GB" dirty="0"/>
                  <a:t>	Median = 2</a:t>
                </a:r>
              </a:p>
              <a:p>
                <a:pPr marL="0" indent="0">
                  <a:buNone/>
                </a:pPr>
                <a:r>
                  <a:rPr lang="en-GB" dirty="0"/>
                  <a:t>	Mode = 2</a:t>
                </a:r>
              </a:p>
              <a:p>
                <a:pPr marL="0" indent="0">
                  <a:buNone/>
                </a:pPr>
                <a:r>
                  <a:rPr lang="en-GB" dirty="0"/>
                  <a:t>Dataset Y: 1, 2, 2, 2, 3, 6</a:t>
                </a:r>
              </a:p>
              <a:p>
                <a:pPr marL="0" indent="0">
                  <a:buNone/>
                </a:pPr>
                <a:r>
                  <a:rPr lang="en-GB" dirty="0"/>
                  <a:t>	Mean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𝑌</m:t>
                        </m:r>
                      </m:e>
                    </m:acc>
                  </m:oMath>
                </a14:m>
                <a:r>
                  <a:rPr lang="en-GB" dirty="0"/>
                  <a:t> = 2.667</a:t>
                </a:r>
              </a:p>
              <a:p>
                <a:pPr marL="0" indent="0">
                  <a:buNone/>
                </a:pPr>
                <a:r>
                  <a:rPr lang="en-GB" dirty="0"/>
                  <a:t>	Median = 2</a:t>
                </a:r>
              </a:p>
              <a:p>
                <a:pPr marL="0" indent="0">
                  <a:buNone/>
                </a:pPr>
                <a:r>
                  <a:rPr lang="en-GB" dirty="0"/>
                  <a:t>	Mode = 2</a:t>
                </a:r>
              </a:p>
              <a:p>
                <a:pPr marL="0" indent="0">
                  <a:buNone/>
                </a:pPr>
                <a:r>
                  <a:rPr lang="en-GB" dirty="0"/>
                  <a:t>Dataset Z: 1, 2, 2, 2, 3, 6, 7, 8</a:t>
                </a:r>
              </a:p>
              <a:p>
                <a:pPr marL="0" indent="0">
                  <a:buNone/>
                </a:pPr>
                <a:r>
                  <a:rPr lang="en-GB" dirty="0"/>
                  <a:t>	Mean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𝑍</m:t>
                        </m:r>
                      </m:e>
                    </m:acc>
                  </m:oMath>
                </a14:m>
                <a:r>
                  <a:rPr lang="en-GB" dirty="0"/>
                  <a:t> = 3.875</a:t>
                </a:r>
              </a:p>
              <a:p>
                <a:pPr marL="0" indent="0">
                  <a:buNone/>
                </a:pPr>
                <a:r>
                  <a:rPr lang="en-GB" dirty="0"/>
                  <a:t>	Median = 2.5 </a:t>
                </a:r>
              </a:p>
              <a:p>
                <a:pPr marL="0" indent="0">
                  <a:buNone/>
                </a:pPr>
                <a:r>
                  <a:rPr lang="en-GB" dirty="0"/>
                  <a:t>	Mode = 2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8"/>
                <a:ext cx="5820266" cy="5575166"/>
              </a:xfrm>
              <a:blipFill>
                <a:blip r:embed="rId3"/>
                <a:stretch>
                  <a:fillRect l="-2201" t="-251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4" name="Chart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9947102"/>
              </p:ext>
            </p:extLst>
          </p:nvPr>
        </p:nvGraphicFramePr>
        <p:xfrm>
          <a:off x="6532775" y="725864"/>
          <a:ext cx="1909886" cy="210453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5" name="Chart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30015668"/>
              </p:ext>
            </p:extLst>
          </p:nvPr>
        </p:nvGraphicFramePr>
        <p:xfrm>
          <a:off x="6532776" y="2743200"/>
          <a:ext cx="1909885" cy="201969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</p:spTree>
    <p:extLst>
      <p:ext uri="{BB962C8B-B14F-4D97-AF65-F5344CB8AC3E}">
        <p14:creationId xmlns:p14="http://schemas.microsoft.com/office/powerpoint/2010/main" val="22963240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Measures of variability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7"/>
            <a:ext cx="8337223" cy="574956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mean, median and mode give us a single score to represent the level of an entire set</a:t>
            </a:r>
          </a:p>
          <a:p>
            <a:r>
              <a:rPr lang="en-GB" dirty="0"/>
              <a:t>Using the central measure alone can be misleading though – consider the two score sets below: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means are the same but there is clearly more variability in the Classroom X scores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Content Placeholder 3"/>
              <p:cNvGraphicFramePr>
                <a:graphicFrameLocks/>
              </p:cNvGraphicFramePr>
              <p:nvPr>
                <p:extLst>
                  <p:ext uri="{D42A27DB-BD31-4B8C-83A1-F6EECF244321}">
                    <p14:modId xmlns:p14="http://schemas.microsoft.com/office/powerpoint/2010/main" val="3064427637"/>
                  </p:ext>
                </p:extLst>
              </p:nvPr>
            </p:nvGraphicFramePr>
            <p:xfrm>
              <a:off x="429706" y="2611205"/>
              <a:ext cx="8337549" cy="3267533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3887771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575035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3874743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Classroom</a:t>
                          </a:r>
                          <a:r>
                            <a:rPr lang="en-GB" sz="2000" baseline="0" dirty="0"/>
                            <a:t> X Exam </a:t>
                          </a:r>
                          <a:r>
                            <a:rPr lang="en-GB" sz="2000" dirty="0"/>
                            <a:t>Score</a:t>
                          </a: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sz="20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Classroom Y Exam Score</a:t>
                          </a:r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160</a:t>
                          </a: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sz="20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102</a:t>
                          </a:r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130</a:t>
                          </a: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sz="20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101</a:t>
                          </a:r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100</a:t>
                          </a: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sz="20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100</a:t>
                          </a:r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70</a:t>
                          </a:r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sz="20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99</a:t>
                          </a:r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10004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40</a:t>
                          </a:r>
                        </a:p>
                      </a:txBody>
                      <a:tcPr anchor="ctr"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sz="2000" dirty="0"/>
                        </a:p>
                      </a:txBody>
                      <a:tcPr anchor="ctr"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98</a:t>
                          </a:r>
                        </a:p>
                      </a:txBody>
                      <a:tcPr anchor="ctr"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5"/>
                      </a:ext>
                    </a:extLst>
                  </a:tr>
                  <a:tr h="890093">
                    <a:tc>
                      <a:txBody>
                        <a:bodyPr/>
                        <a:lstStyle/>
                        <a:p>
                          <a:pPr marL="0" marR="0" lvl="0" indent="0" algn="l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en-GB" sz="200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sz="2000" b="0" i="1" smtClean="0">
                                        <a:latin typeface="Cambria Math" panose="02040503050406030204" pitchFamily="18" charset="0"/>
                                      </a:rPr>
                                      <m:t>𝑋</m:t>
                                    </m:r>
                                  </m:e>
                                </m:acc>
                                <m:r>
                                  <a:rPr lang="en-GB" sz="2000" b="0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sz="2000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nary>
                                      <m:naryPr>
                                        <m:chr m:val="∑"/>
                                        <m:subHide m:val="on"/>
                                        <m:supHide m:val="on"/>
                                        <m:ctrlPr>
                                          <a:rPr lang="en-GB" sz="2000" b="0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naryPr>
                                      <m:sub/>
                                      <m:sup/>
                                      <m:e>
                                        <m:r>
                                          <a:rPr lang="en-GB" sz="2000" b="0" i="1" smtClean="0">
                                            <a:latin typeface="Cambria Math" panose="02040503050406030204" pitchFamily="18" charset="0"/>
                                          </a:rPr>
                                          <m:t>𝑋</m:t>
                                        </m:r>
                                      </m:e>
                                    </m:nary>
                                  </m:num>
                                  <m:den>
                                    <m:r>
                                      <a:rPr lang="en-GB" sz="2000" b="0" i="1" smtClean="0">
                                        <a:latin typeface="Cambria Math" panose="02040503050406030204" pitchFamily="18" charset="0"/>
                                      </a:rPr>
                                      <m:t>𝑁</m:t>
                                    </m:r>
                                  </m:den>
                                </m:f>
                                <m:r>
                                  <a:rPr lang="en-GB" sz="2000" b="0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sz="2000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sz="2000" b="0" i="1" smtClean="0">
                                        <a:latin typeface="Cambria Math" panose="02040503050406030204" pitchFamily="18" charset="0"/>
                                      </a:rPr>
                                      <m:t>500</m:t>
                                    </m:r>
                                  </m:num>
                                  <m:den>
                                    <m:r>
                                      <a:rPr lang="en-GB" sz="2000" b="0" i="1" smtClean="0">
                                        <a:latin typeface="Cambria Math" panose="02040503050406030204" pitchFamily="18" charset="0"/>
                                      </a:rPr>
                                      <m:t>5</m:t>
                                    </m:r>
                                  </m:den>
                                </m:f>
                                <m:r>
                                  <a:rPr lang="en-GB" sz="2000" b="0" i="1" smtClean="0">
                                    <a:latin typeface="Cambria Math" panose="02040503050406030204" pitchFamily="18" charset="0"/>
                                  </a:rPr>
                                  <m:t>=100</m:t>
                                </m:r>
                              </m:oMath>
                            </m:oMathPara>
                          </a14:m>
                          <a:endParaRPr lang="en-GB" sz="2000" dirty="0"/>
                        </a:p>
                      </a:txBody>
                      <a:tcPr anchor="ctr">
                        <a:lnR>
                          <a:noFill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GB" sz="2000" dirty="0"/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en-GB" sz="200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sz="2000" b="0" i="1" smtClean="0">
                                        <a:latin typeface="Cambria Math" panose="02040503050406030204" pitchFamily="18" charset="0"/>
                                      </a:rPr>
                                      <m:t>𝑌</m:t>
                                    </m:r>
                                  </m:e>
                                </m:acc>
                                <m:r>
                                  <a:rPr lang="en-GB" sz="2000" b="0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sz="2000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nary>
                                      <m:naryPr>
                                        <m:chr m:val="∑"/>
                                        <m:subHide m:val="on"/>
                                        <m:supHide m:val="on"/>
                                        <m:ctrlPr>
                                          <a:rPr lang="en-GB" sz="2000" b="0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naryPr>
                                      <m:sub/>
                                      <m:sup/>
                                      <m:e>
                                        <m:r>
                                          <a:rPr lang="en-GB" sz="2000" b="0" i="1" smtClean="0">
                                            <a:latin typeface="Cambria Math" panose="02040503050406030204" pitchFamily="18" charset="0"/>
                                          </a:rPr>
                                          <m:t>𝑌</m:t>
                                        </m:r>
                                      </m:e>
                                    </m:nary>
                                  </m:num>
                                  <m:den>
                                    <m:r>
                                      <a:rPr lang="en-GB" sz="2000" b="0" i="1" smtClean="0">
                                        <a:latin typeface="Cambria Math" panose="02040503050406030204" pitchFamily="18" charset="0"/>
                                      </a:rPr>
                                      <m:t>𝑁</m:t>
                                    </m:r>
                                  </m:den>
                                </m:f>
                                <m:r>
                                  <a:rPr lang="en-GB" sz="2000" b="0" i="1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f>
                                  <m:fPr>
                                    <m:ctrlPr>
                                      <a:rPr lang="en-GB" sz="2000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sz="2000" b="0" i="1" smtClean="0">
                                        <a:latin typeface="Cambria Math" panose="02040503050406030204" pitchFamily="18" charset="0"/>
                                      </a:rPr>
                                      <m:t>500</m:t>
                                    </m:r>
                                  </m:num>
                                  <m:den>
                                    <m:r>
                                      <a:rPr lang="en-GB" sz="2000" b="0" i="1" smtClean="0">
                                        <a:latin typeface="Cambria Math" panose="02040503050406030204" pitchFamily="18" charset="0"/>
                                      </a:rPr>
                                      <m:t>5</m:t>
                                    </m:r>
                                  </m:den>
                                </m:f>
                                <m:r>
                                  <a:rPr lang="en-GB" sz="2000" b="0" i="1" smtClean="0">
                                    <a:latin typeface="Cambria Math" panose="02040503050406030204" pitchFamily="18" charset="0"/>
                                  </a:rPr>
                                  <m:t>=100</m:t>
                                </m:r>
                              </m:oMath>
                            </m:oMathPara>
                          </a14:m>
                          <a:endParaRPr lang="en-GB" sz="2000" dirty="0"/>
                        </a:p>
                      </a:txBody>
                      <a:tcPr anchor="ctr">
                        <a:lnL>
                          <a:noFill/>
                        </a:lnL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6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Content Placeholder 3"/>
              <p:cNvGraphicFramePr>
                <a:graphicFrameLocks/>
              </p:cNvGraphicFramePr>
              <p:nvPr>
                <p:extLst>
                  <p:ext uri="{D42A27DB-BD31-4B8C-83A1-F6EECF244321}">
                    <p14:modId xmlns:p14="http://schemas.microsoft.com/office/powerpoint/2010/main" val="3064427637"/>
                  </p:ext>
                </p:extLst>
              </p:nvPr>
            </p:nvGraphicFramePr>
            <p:xfrm>
              <a:off x="429706" y="2611205"/>
              <a:ext cx="8337549" cy="3267533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3887771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575035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3874743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</a:tblGrid>
                  <a:tr h="3962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Classroom</a:t>
                          </a:r>
                          <a:r>
                            <a:rPr lang="en-GB" sz="2000" baseline="0" dirty="0" smtClean="0"/>
                            <a:t> X Exam </a:t>
                          </a:r>
                          <a:r>
                            <a:rPr lang="en-GB" sz="2000" dirty="0" smtClean="0"/>
                            <a:t>Score</a:t>
                          </a:r>
                          <a:endParaRPr lang="en-GB" sz="20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sz="20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Classroom Y Exam Score</a:t>
                          </a:r>
                          <a:endParaRPr lang="en-GB" sz="2000" dirty="0"/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962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160</a:t>
                          </a:r>
                          <a:endParaRPr lang="en-GB" sz="20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sz="20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102</a:t>
                          </a:r>
                          <a:endParaRPr lang="en-GB" sz="2000" dirty="0"/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962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130</a:t>
                          </a:r>
                          <a:endParaRPr lang="en-GB" sz="20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sz="20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101</a:t>
                          </a:r>
                          <a:endParaRPr lang="en-GB" sz="2000" dirty="0"/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962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100</a:t>
                          </a:r>
                          <a:endParaRPr lang="en-GB" sz="20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sz="20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100</a:t>
                          </a:r>
                          <a:endParaRPr lang="en-GB" sz="2000" dirty="0"/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  <a:tr h="3962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70</a:t>
                          </a:r>
                          <a:endParaRPr lang="en-GB" sz="20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sz="2000" dirty="0"/>
                        </a:p>
                      </a:txBody>
                      <a:tcPr anchor="ctr"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99</a:t>
                          </a:r>
                          <a:endParaRPr lang="en-GB" sz="2000" dirty="0"/>
                        </a:p>
                      </a:txBody>
                      <a:tcPr anchor="ctr"/>
                    </a:tc>
                    <a:extLst>
                      <a:ext uri="{0D108BD9-81ED-4DB2-BD59-A6C34878D82A}">
                        <a16:rowId xmlns:a16="http://schemas.microsoft.com/office/drawing/2014/main" val="10004"/>
                      </a:ext>
                    </a:extLst>
                  </a:tr>
                  <a:tr h="3962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40</a:t>
                          </a:r>
                          <a:endParaRPr lang="en-GB" sz="2000" dirty="0"/>
                        </a:p>
                      </a:txBody>
                      <a:tcPr anchor="ctr"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sz="2000" dirty="0"/>
                        </a:p>
                      </a:txBody>
                      <a:tcPr anchor="ctr"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98</a:t>
                          </a:r>
                          <a:endParaRPr lang="en-GB" sz="2000" dirty="0"/>
                        </a:p>
                      </a:txBody>
                      <a:tcPr anchor="ctr"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5"/>
                      </a:ext>
                    </a:extLst>
                  </a:tr>
                  <a:tr h="890093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R>
                          <a:noFill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2"/>
                          <a:stretch>
                            <a:fillRect t="-271233" r="-114734" b="-68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GB" sz="2000" dirty="0"/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>
                          <a:noFill/>
                        </a:lnL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2"/>
                          <a:stretch>
                            <a:fillRect l="-115252" t="-271233" r="-157" b="-685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6"/>
                      </a:ext>
                    </a:extLst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13734341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480898"/>
          </a:xfrm>
        </p:spPr>
        <p:txBody>
          <a:bodyPr/>
          <a:lstStyle/>
          <a:p>
            <a:r>
              <a:rPr lang="en-GB" dirty="0"/>
              <a:t>The simplest measure of variability is the </a:t>
            </a:r>
            <a:r>
              <a:rPr lang="en-GB" b="1" i="1" dirty="0"/>
              <a:t>range</a:t>
            </a:r>
          </a:p>
          <a:p>
            <a:r>
              <a:rPr lang="en-GB" dirty="0"/>
              <a:t>The range is simply the highest score (H) minus the lowest score (L)</a:t>
            </a:r>
          </a:p>
          <a:p>
            <a:pPr lvl="1"/>
            <a:r>
              <a:rPr lang="en-GB" dirty="0"/>
              <a:t>Range = H – L</a:t>
            </a:r>
          </a:p>
          <a:p>
            <a:r>
              <a:rPr lang="en-GB" dirty="0"/>
              <a:t>In classroom X</a:t>
            </a:r>
          </a:p>
          <a:p>
            <a:pPr lvl="1"/>
            <a:r>
              <a:rPr lang="en-GB" dirty="0"/>
              <a:t>Range = H – L = 160 – 40 = 120</a:t>
            </a:r>
          </a:p>
          <a:p>
            <a:r>
              <a:rPr lang="en-GB" dirty="0"/>
              <a:t>In classroom Y</a:t>
            </a:r>
          </a:p>
          <a:p>
            <a:pPr lvl="1"/>
            <a:r>
              <a:rPr lang="en-GB" dirty="0"/>
              <a:t>Range = H – L = 102 – 96 = 4</a:t>
            </a:r>
          </a:p>
          <a:p>
            <a:r>
              <a:rPr lang="en-GB" dirty="0"/>
              <a:t>This gives a very basic measure of overall variability as it doesn’t take any skewness into account</a:t>
            </a:r>
          </a:p>
          <a:p>
            <a:r>
              <a:rPr lang="en-GB" dirty="0"/>
              <a:t>Better measures are the </a:t>
            </a:r>
            <a:r>
              <a:rPr lang="en-GB" b="1" i="1" dirty="0"/>
              <a:t>variance</a:t>
            </a:r>
            <a:r>
              <a:rPr lang="en-GB" dirty="0"/>
              <a:t> and the </a:t>
            </a:r>
            <a:r>
              <a:rPr lang="en-GB" b="1" i="1" dirty="0"/>
              <a:t> standard deviation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81410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Variance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28650" y="1048870"/>
                <a:ext cx="7886700" cy="5524051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GB" dirty="0"/>
                  <a:t>The variance is the most commonly used measure of variability</a:t>
                </a:r>
              </a:p>
              <a:p>
                <a:r>
                  <a:rPr lang="en-GB" dirty="0"/>
                  <a:t>It is defined as the mean of the sum of the squares of the deviation scores</a:t>
                </a:r>
              </a:p>
              <a:p>
                <a:pPr marL="342900" lvl="1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𝑆𝐷</m:t>
                          </m:r>
                        </m:e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nary>
                            <m:naryPr>
                              <m:chr m:val="∑"/>
                              <m:subHide m:val="on"/>
                              <m:supHide m:val="on"/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/>
                            <m:sup/>
                            <m:e>
                              <m:sSup>
                                <m:sSup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𝑋</m:t>
                                      </m:r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−</m:t>
                                      </m:r>
                                      <m:acc>
                                        <m:accPr>
                                          <m:chr m:val="̅"/>
                                          <m:ctrlPr>
                                            <a:rPr lang="en-GB" b="0" i="1" smtClean="0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accPr>
                                        <m:e>
                                          <m:r>
                                            <a:rPr lang="en-GB" b="0" i="1" smtClean="0">
                                              <a:latin typeface="Cambria Math" panose="02040503050406030204" pitchFamily="18" charset="0"/>
                                            </a:rPr>
                                            <m:t>𝑋</m:t>
                                          </m:r>
                                        </m:e>
                                      </m:acc>
                                    </m:e>
                                  </m:d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nary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𝑁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−1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endParaRPr lang="en-GB" i="1" dirty="0">
                  <a:latin typeface="Cambria Math" panose="02040503050406030204" pitchFamily="18" charset="0"/>
                </a:endParaRPr>
              </a:p>
              <a:p>
                <a14:m>
                  <m:oMath xmlns:m="http://schemas.openxmlformats.org/officeDocument/2006/math"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𝑋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−</m:t>
                        </m:r>
                        <m:acc>
                          <m:accPr>
                            <m:chr m:val="̅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</m:acc>
                      </m:e>
                    </m:d>
                  </m:oMath>
                </a14:m>
                <a:r>
                  <a:rPr lang="en-GB" dirty="0"/>
                  <a:t> is the </a:t>
                </a:r>
                <a:r>
                  <a:rPr lang="en-GB" b="1" i="1" dirty="0"/>
                  <a:t>deviation score</a:t>
                </a:r>
                <a:endParaRPr lang="en-GB" dirty="0"/>
              </a:p>
              <a:p>
                <a:pPr lvl="1"/>
                <a:r>
                  <a:rPr lang="en-GB" dirty="0"/>
                  <a:t>Positive scores are above the mean</a:t>
                </a:r>
              </a:p>
              <a:p>
                <a:pPr lvl="1"/>
                <a:r>
                  <a:rPr lang="en-GB" dirty="0"/>
                  <a:t>Negative scores are below the mean</a:t>
                </a:r>
              </a:p>
              <a:p>
                <a:pPr lvl="1"/>
                <a:r>
                  <a:rPr lang="en-GB" dirty="0"/>
                  <a:t>If we calculated the mean deviation these would cancel out, so we square them to change all negatives to positives (common statistical technique) then take the mean value of the squared scores</a:t>
                </a: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28650" y="1048870"/>
                <a:ext cx="7886700" cy="5524051"/>
              </a:xfrm>
              <a:blipFill>
                <a:blip r:embed="rId2"/>
                <a:stretch>
                  <a:fillRect l="-1391" t="-242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548826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8"/>
                <a:ext cx="8337223" cy="5575166"/>
              </a:xfrm>
            </p:spPr>
            <p:txBody>
              <a:bodyPr/>
              <a:lstStyle/>
              <a:p>
                <a:r>
                  <a:rPr lang="en-GB" dirty="0"/>
                  <a:t>To calculate the variance first calculate the deviations </a:t>
                </a:r>
                <a:r>
                  <a:rPr lang="en-GB" dirty="0">
                    <a:sym typeface="Symbol" panose="05050102010706020507" pitchFamily="18" charset="2"/>
                  </a:rPr>
                  <a:t> then square and sum them, then divide by N-1</a:t>
                </a:r>
              </a:p>
              <a:p>
                <a:endParaRPr lang="en-GB" dirty="0">
                  <a:sym typeface="Symbol" panose="05050102010706020507" pitchFamily="18" charset="2"/>
                </a:endParaRPr>
              </a:p>
              <a:p>
                <a:endParaRPr lang="en-GB" dirty="0">
                  <a:sym typeface="Symbol" panose="05050102010706020507" pitchFamily="18" charset="2"/>
                </a:endParaRPr>
              </a:p>
              <a:p>
                <a:endParaRPr lang="en-GB" dirty="0">
                  <a:sym typeface="Symbol" panose="05050102010706020507" pitchFamily="18" charset="2"/>
                </a:endParaRPr>
              </a:p>
              <a:p>
                <a:endParaRPr lang="en-GB" dirty="0">
                  <a:sym typeface="Symbol" panose="05050102010706020507" pitchFamily="18" charset="2"/>
                </a:endParaRPr>
              </a:p>
              <a:p>
                <a:endParaRPr lang="en-GB" dirty="0">
                  <a:sym typeface="Symbol" panose="05050102010706020507" pitchFamily="18" charset="2"/>
                </a:endParaRPr>
              </a:p>
              <a:p>
                <a:endParaRPr lang="en-GB" dirty="0">
                  <a:sym typeface="Symbol" panose="05050102010706020507" pitchFamily="18" charset="2"/>
                </a:endParaRPr>
              </a:p>
              <a:p>
                <a:endParaRPr lang="en-GB" dirty="0">
                  <a:sym typeface="Symbol" panose="05050102010706020507" pitchFamily="18" charset="2"/>
                </a:endParaRPr>
              </a:p>
              <a:p>
                <a:endParaRPr lang="en-GB" dirty="0">
                  <a:sym typeface="Symbol" panose="05050102010706020507" pitchFamily="18" charset="2"/>
                </a:endParaRPr>
              </a:p>
              <a:p>
                <a:pPr marL="914400" lvl="2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en-GB" sz="2400" i="1" smtClean="0">
                              <a:latin typeface="Cambria Math" panose="02040503050406030204" pitchFamily="18" charset="0"/>
                              <a:sym typeface="Symbol" panose="05050102010706020507" pitchFamily="18" charset="2"/>
                            </a:rPr>
                          </m:ctrlPr>
                        </m:sSubSupPr>
                        <m:e>
                          <m:r>
                            <a:rPr lang="en-GB" sz="2400" b="0" i="1" smtClean="0">
                              <a:latin typeface="Cambria Math" panose="02040503050406030204" pitchFamily="18" charset="0"/>
                              <a:sym typeface="Symbol" panose="05050102010706020507" pitchFamily="18" charset="2"/>
                            </a:rPr>
                            <m:t>𝑆𝐷</m:t>
                          </m:r>
                        </m:e>
                        <m:sub>
                          <m:r>
                            <a:rPr lang="en-GB" sz="24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Symbol" panose="05050102010706020507" pitchFamily="18" charset="2"/>
                            </a:rPr>
                            <m:t>𝜒</m:t>
                          </m:r>
                        </m:sub>
                        <m:sup>
                          <m:r>
                            <a:rPr lang="en-GB" sz="2400" b="0" i="1" smtClean="0">
                              <a:latin typeface="Cambria Math" panose="02040503050406030204" pitchFamily="18" charset="0"/>
                              <a:sym typeface="Symbol" panose="05050102010706020507" pitchFamily="18" charset="2"/>
                            </a:rPr>
                            <m:t>2</m:t>
                          </m:r>
                        </m:sup>
                      </m:sSubSup>
                      <m:r>
                        <a:rPr lang="en-GB" sz="2400" b="0" i="1" smtClean="0">
                          <a:latin typeface="Cambria Math" panose="02040503050406030204" pitchFamily="18" charset="0"/>
                          <a:sym typeface="Symbol" panose="05050102010706020507" pitchFamily="18" charset="2"/>
                        </a:rPr>
                        <m:t>= </m:t>
                      </m:r>
                      <m:f>
                        <m:fPr>
                          <m:ctrlPr>
                            <a:rPr lang="en-GB" sz="2400" b="0" i="1" smtClean="0">
                              <a:latin typeface="Cambria Math" panose="02040503050406030204" pitchFamily="18" charset="0"/>
                              <a:sym typeface="Symbol" panose="05050102010706020507" pitchFamily="18" charset="2"/>
                            </a:rPr>
                          </m:ctrlPr>
                        </m:fPr>
                        <m:num>
                          <m:nary>
                            <m:naryPr>
                              <m:chr m:val="∑"/>
                              <m:subHide m:val="on"/>
                              <m:supHide m:val="on"/>
                              <m:ctrlPr>
                                <a:rPr lang="en-GB" sz="2400" b="0" i="1" smtClean="0">
                                  <a:latin typeface="Cambria Math" panose="02040503050406030204" pitchFamily="18" charset="0"/>
                                  <a:sym typeface="Symbol" panose="05050102010706020507" pitchFamily="18" charset="2"/>
                                </a:rPr>
                              </m:ctrlPr>
                            </m:naryPr>
                            <m:sub/>
                            <m:sup/>
                            <m:e>
                              <m:sSup>
                                <m:sSupPr>
                                  <m:ctrlPr>
                                    <a:rPr lang="en-GB" sz="2400" b="0" i="1" smtClean="0">
                                      <a:latin typeface="Cambria Math" panose="02040503050406030204" pitchFamily="18" charset="0"/>
                                      <a:sym typeface="Symbol" panose="05050102010706020507" pitchFamily="18" charset="2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en-GB" sz="2400" b="0" i="1" smtClean="0">
                                          <a:latin typeface="Cambria Math" panose="02040503050406030204" pitchFamily="18" charset="0"/>
                                          <a:sym typeface="Symbol" panose="05050102010706020507" pitchFamily="18" charset="2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sz="2400" b="0" i="1" smtClean="0">
                                          <a:latin typeface="Cambria Math" panose="02040503050406030204" pitchFamily="18" charset="0"/>
                                          <a:sym typeface="Symbol" panose="05050102010706020507" pitchFamily="18" charset="2"/>
                                        </a:rPr>
                                        <m:t>𝑋</m:t>
                                      </m:r>
                                      <m:r>
                                        <a:rPr lang="en-GB" sz="2400" b="0" i="1" smtClean="0">
                                          <a:latin typeface="Cambria Math" panose="02040503050406030204" pitchFamily="18" charset="0"/>
                                          <a:sym typeface="Symbol" panose="05050102010706020507" pitchFamily="18" charset="2"/>
                                        </a:rPr>
                                        <m:t>−</m:t>
                                      </m:r>
                                      <m:acc>
                                        <m:accPr>
                                          <m:chr m:val="̅"/>
                                          <m:ctrlPr>
                                            <a:rPr lang="en-GB" sz="2400" b="0" i="1" smtClean="0">
                                              <a:latin typeface="Cambria Math" panose="02040503050406030204" pitchFamily="18" charset="0"/>
                                              <a:sym typeface="Symbol" panose="05050102010706020507" pitchFamily="18" charset="2"/>
                                            </a:rPr>
                                          </m:ctrlPr>
                                        </m:accPr>
                                        <m:e>
                                          <m:r>
                                            <a:rPr lang="en-GB" sz="2400" b="0" i="1" smtClean="0">
                                              <a:latin typeface="Cambria Math" panose="02040503050406030204" pitchFamily="18" charset="0"/>
                                              <a:sym typeface="Symbol" panose="05050102010706020507" pitchFamily="18" charset="2"/>
                                            </a:rPr>
                                            <m:t>𝑋</m:t>
                                          </m:r>
                                        </m:e>
                                      </m:acc>
                                    </m:e>
                                  </m:d>
                                </m:e>
                                <m:sup>
                                  <m:r>
                                    <a:rPr lang="en-GB" sz="2400" b="0" i="1" smtClean="0">
                                      <a:latin typeface="Cambria Math" panose="02040503050406030204" pitchFamily="18" charset="0"/>
                                      <a:sym typeface="Symbol" panose="05050102010706020507" pitchFamily="18" charset="2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nary>
                        </m:num>
                        <m:den>
                          <m:r>
                            <a:rPr lang="en-GB" sz="2400" b="0" i="1" smtClean="0">
                              <a:latin typeface="Cambria Math" panose="02040503050406030204" pitchFamily="18" charset="0"/>
                              <a:sym typeface="Symbol" panose="05050102010706020507" pitchFamily="18" charset="2"/>
                            </a:rPr>
                            <m:t>𝑁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sym typeface="Symbol" panose="05050102010706020507" pitchFamily="18" charset="2"/>
                            </a:rPr>
                            <m:t>−1</m:t>
                          </m:r>
                        </m:den>
                      </m:f>
                      <m:r>
                        <a:rPr lang="en-GB" sz="2400" b="0" i="1" smtClean="0">
                          <a:latin typeface="Cambria Math" panose="02040503050406030204" pitchFamily="18" charset="0"/>
                          <a:sym typeface="Symbol" panose="05050102010706020507" pitchFamily="18" charset="2"/>
                        </a:rPr>
                        <m:t>=</m:t>
                      </m:r>
                      <m:f>
                        <m:fPr>
                          <m:ctrlPr>
                            <a:rPr lang="en-GB" sz="2400" b="0" i="1" smtClean="0">
                              <a:latin typeface="Cambria Math" panose="02040503050406030204" pitchFamily="18" charset="0"/>
                              <a:sym typeface="Symbol" panose="05050102010706020507" pitchFamily="18" charset="2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latin typeface="Cambria Math" panose="02040503050406030204" pitchFamily="18" charset="0"/>
                              <a:sym typeface="Symbol" panose="05050102010706020507" pitchFamily="18" charset="2"/>
                            </a:rPr>
                            <m:t>40</m:t>
                          </m:r>
                        </m:num>
                        <m:den>
                          <m:r>
                            <a:rPr lang="en-GB" sz="2400" b="0" i="1" smtClean="0">
                              <a:latin typeface="Cambria Math" panose="02040503050406030204" pitchFamily="18" charset="0"/>
                              <a:sym typeface="Symbol" panose="05050102010706020507" pitchFamily="18" charset="2"/>
                            </a:rPr>
                            <m:t>5−1</m:t>
                          </m:r>
                        </m:den>
                      </m:f>
                      <m:r>
                        <a:rPr lang="en-GB" sz="2400" b="0" i="1" smtClean="0">
                          <a:latin typeface="Cambria Math" panose="02040503050406030204" pitchFamily="18" charset="0"/>
                          <a:sym typeface="Symbol" panose="05050102010706020507" pitchFamily="18" charset="2"/>
                        </a:rPr>
                        <m:t>=10</m:t>
                      </m:r>
                    </m:oMath>
                  </m:oMathPara>
                </a14:m>
                <a:endParaRPr lang="en-GB" sz="2400" dirty="0">
                  <a:sym typeface="Symbol" panose="05050102010706020507" pitchFamily="18" charset="2"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8"/>
                <a:ext cx="8337223" cy="5575166"/>
              </a:xfrm>
              <a:blipFill>
                <a:blip r:embed="rId2"/>
                <a:stretch>
                  <a:fillRect l="-1317" t="-2188" r="-102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060741148"/>
                  </p:ext>
                </p:extLst>
              </p:nvPr>
            </p:nvGraphicFramePr>
            <p:xfrm>
              <a:off x="533399" y="2162230"/>
              <a:ext cx="8185676" cy="373253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2046419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2046419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2046419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  <a:gridCol w="2046419">
                      <a:extLst>
                        <a:ext uri="{9D8B030D-6E8A-4147-A177-3AD203B41FA5}">
                          <a16:colId xmlns:a16="http://schemas.microsoft.com/office/drawing/2014/main" val="20003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/>
                            <a:t>Scores (X)</a:t>
                          </a:r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2400" b="0" i="1" smtClean="0">
                                    <a:latin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a:rPr lang="en-GB" sz="2400" b="0" i="1" smtClean="0">
                                    <a:latin typeface="Cambria Math" panose="02040503050406030204" pitchFamily="18" charset="0"/>
                                  </a:rPr>
                                  <m:t>𝑋</m:t>
                                </m:r>
                                <m:r>
                                  <a:rPr lang="en-GB" sz="2400" b="0" i="1" smtClean="0">
                                    <a:latin typeface="Cambria Math" panose="02040503050406030204" pitchFamily="18" charset="0"/>
                                  </a:rPr>
                                  <m:t>−</m:t>
                                </m:r>
                                <m:acc>
                                  <m:accPr>
                                    <m:chr m:val="̅"/>
                                    <m:ctrlPr>
                                      <a:rPr lang="en-GB" sz="2400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sz="2400" b="0" i="1" smtClean="0">
                                        <a:latin typeface="Cambria Math" panose="02040503050406030204" pitchFamily="18" charset="0"/>
                                      </a:rPr>
                                      <m:t>𝑋</m:t>
                                    </m:r>
                                  </m:e>
                                </m:acc>
                                <m:r>
                                  <a:rPr lang="en-GB" sz="2400" b="0" i="1" smtClean="0">
                                    <a:latin typeface="Cambria Math" panose="02040503050406030204" pitchFamily="18" charset="0"/>
                                  </a:rPr>
                                  <m:t>)</m:t>
                                </m:r>
                              </m:oMath>
                            </m:oMathPara>
                          </a14:m>
                          <a:endParaRPr lang="en-GB" sz="2400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en-GB" sz="240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𝜒</m:t>
                                </m:r>
                              </m:oMath>
                            </m:oMathPara>
                          </a14:m>
                          <a:endParaRPr lang="en-GB" sz="2400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lvl="0" indent="0" algn="ctr" defTabSz="4572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 xmlns:m="http://schemas.openxmlformats.org/officeDocument/2006/math">
                              <m:r>
                                <a:rPr lang="en-GB" sz="2400" b="0" i="1" smtClean="0"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GB" sz="2400" b="0" i="1" smtClean="0">
                                  <a:latin typeface="Cambria Math" panose="02040503050406030204" pitchFamily="18" charset="0"/>
                                </a:rPr>
                                <m:t>𝑋</m:t>
                              </m:r>
                              <m:r>
                                <a:rPr lang="en-GB" sz="2400" b="0" i="1" smtClean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acc>
                                <m:accPr>
                                  <m:chr m:val="̅"/>
                                  <m:ctrlPr>
                                    <a:rPr lang="en-GB" sz="24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2400" b="0" i="1" smtClean="0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  <m:r>
                                <a:rPr lang="en-GB" sz="2400" b="0" i="1" smtClean="0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oMath>
                          </a14:m>
                          <a:r>
                            <a:rPr lang="en-GB" sz="2400" baseline="30000" dirty="0"/>
                            <a:t>2</a:t>
                          </a:r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/>
                            <a:t>9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/>
                            <a:t>9 – 5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/>
                            <a:t>4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/>
                            <a:t>16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/>
                            <a:t>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/>
                            <a:t>7 – 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/>
                            <a:t>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/>
                            <a:t>4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/>
                            <a:t>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/>
                            <a:t>5</a:t>
                          </a:r>
                          <a:r>
                            <a:rPr lang="en-GB" sz="2400" baseline="0" dirty="0"/>
                            <a:t> – 5</a:t>
                          </a:r>
                          <a:endParaRPr lang="en-GB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/>
                            <a:t>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/>
                            <a:t>0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/>
                            <a:t>3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/>
                            <a:t>3 –</a:t>
                          </a:r>
                          <a:r>
                            <a:rPr lang="en-GB" sz="2400" baseline="0" dirty="0"/>
                            <a:t> 5</a:t>
                          </a:r>
                          <a:endParaRPr lang="en-GB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/>
                            <a:t>-2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/>
                            <a:t>4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4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/>
                            <a:t>1</a:t>
                          </a:r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/>
                            <a:t>1 – 5</a:t>
                          </a:r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/>
                            <a:t>-4</a:t>
                          </a:r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/>
                            <a:t>16</a:t>
                          </a:r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5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nary>
                                <m:naryPr>
                                  <m:chr m:val="∑"/>
                                  <m:subHide m:val="on"/>
                                  <m:supHide m:val="on"/>
                                  <m:ctrlPr>
                                    <a:rPr lang="en-GB" sz="24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naryPr>
                                <m:sub/>
                                <m:sup/>
                                <m:e>
                                  <m:r>
                                    <a:rPr lang="en-GB" sz="2400" b="0" i="1" smtClean="0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  <m:r>
                                    <a:rPr lang="en-GB" sz="2400" b="0" i="1" smtClean="0">
                                      <a:latin typeface="Cambria Math" panose="02040503050406030204" pitchFamily="18" charset="0"/>
                                    </a:rPr>
                                    <m:t>=25</m:t>
                                  </m:r>
                                </m:e>
                              </m:nary>
                            </m:oMath>
                          </a14:m>
                          <a:r>
                            <a:rPr lang="en-GB" sz="2400" dirty="0"/>
                            <a:t> 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nary>
                                <m:naryPr>
                                  <m:chr m:val="∑"/>
                                  <m:subHide m:val="on"/>
                                  <m:supHide m:val="on"/>
                                  <m:ctrlPr>
                                    <a:rPr lang="en-GB" sz="24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naryPr>
                                <m:sub/>
                                <m:sup/>
                                <m:e>
                                  <m:d>
                                    <m:dPr>
                                      <m:ctrlPr>
                                        <a:rPr lang="en-GB" sz="240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sz="2400" b="0" i="1" smtClean="0">
                                          <a:latin typeface="Cambria Math" panose="02040503050406030204" pitchFamily="18" charset="0"/>
                                        </a:rPr>
                                        <m:t>𝑋</m:t>
                                      </m:r>
                                      <m:r>
                                        <a:rPr lang="en-GB" sz="2400" b="0" i="1" smtClean="0">
                                          <a:latin typeface="Cambria Math" panose="02040503050406030204" pitchFamily="18" charset="0"/>
                                        </a:rPr>
                                        <m:t>−</m:t>
                                      </m:r>
                                      <m:acc>
                                        <m:accPr>
                                          <m:chr m:val="̅"/>
                                          <m:ctrlPr>
                                            <a:rPr lang="en-GB" sz="2400" b="0" i="1" smtClean="0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accPr>
                                        <m:e>
                                          <m:r>
                                            <a:rPr lang="en-GB" sz="2400" b="0" i="1" smtClean="0">
                                              <a:latin typeface="Cambria Math" panose="02040503050406030204" pitchFamily="18" charset="0"/>
                                            </a:rPr>
                                            <m:t>𝑋</m:t>
                                          </m:r>
                                        </m:e>
                                      </m:acc>
                                    </m:e>
                                  </m:d>
                                </m:e>
                              </m:nary>
                            </m:oMath>
                          </a14:m>
                          <a:r>
                            <a:rPr lang="en-GB" sz="2400" dirty="0"/>
                            <a:t>=0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nary>
                                <m:naryPr>
                                  <m:chr m:val="∑"/>
                                  <m:subHide m:val="on"/>
                                  <m:supHide m:val="on"/>
                                  <m:ctrlPr>
                                    <a:rPr lang="en-GB" sz="24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naryPr>
                                <m:sub/>
                                <m:sup/>
                                <m:e>
                                  <m:r>
                                    <a:rPr lang="en-GB" sz="24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𝜒</m:t>
                                  </m:r>
                                  <m:r>
                                    <a:rPr lang="en-GB" sz="2400" b="0" i="1" smtClean="0">
                                      <a:latin typeface="Cambria Math" panose="02040503050406030204" pitchFamily="18" charset="0"/>
                                    </a:rPr>
                                    <m:t>=0</m:t>
                                  </m:r>
                                </m:e>
                              </m:nary>
                            </m:oMath>
                          </a14:m>
                          <a:r>
                            <a:rPr lang="en-GB" sz="2400" dirty="0"/>
                            <a:t> 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nary>
                                <m:naryPr>
                                  <m:chr m:val="∑"/>
                                  <m:subHide m:val="on"/>
                                  <m:supHide m:val="on"/>
                                  <m:ctrlPr>
                                    <a:rPr lang="en-GB" sz="24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naryPr>
                                <m:sub/>
                                <m:sup/>
                                <m:e>
                                  <m:sSup>
                                    <m:sSupPr>
                                      <m:ctrlPr>
                                        <a:rPr lang="en-GB" sz="240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pPr>
                                    <m:e>
                                      <m:d>
                                        <m:dPr>
                                          <m:ctrlPr>
                                            <a:rPr lang="en-GB" sz="2400" i="1" smtClean="0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GB" sz="2400" b="0" i="1" smtClean="0">
                                              <a:latin typeface="Cambria Math" panose="02040503050406030204" pitchFamily="18" charset="0"/>
                                            </a:rPr>
                                            <m:t>𝑋</m:t>
                                          </m:r>
                                          <m:r>
                                            <a:rPr lang="en-GB" sz="2400" b="0" i="1" smtClean="0">
                                              <a:latin typeface="Cambria Math" panose="02040503050406030204" pitchFamily="18" charset="0"/>
                                            </a:rPr>
                                            <m:t>−</m:t>
                                          </m:r>
                                          <m:acc>
                                            <m:accPr>
                                              <m:chr m:val="̅"/>
                                              <m:ctrlPr>
                                                <a:rPr lang="en-GB" sz="2400" b="0" i="1" smtClean="0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accPr>
                                            <m:e>
                                              <m:r>
                                                <a:rPr lang="en-GB" sz="2400" b="0" i="1" smtClean="0">
                                                  <a:latin typeface="Cambria Math" panose="02040503050406030204" pitchFamily="18" charset="0"/>
                                                </a:rPr>
                                                <m:t>𝑋</m:t>
                                              </m:r>
                                            </m:e>
                                          </m:acc>
                                        </m:e>
                                      </m:d>
                                    </m:e>
                                    <m:sup>
                                      <m:r>
                                        <a:rPr lang="en-GB" sz="2400" b="0" i="1" smtClean="0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p>
                                </m:e>
                              </m:nary>
                            </m:oMath>
                          </a14:m>
                          <a:r>
                            <a:rPr lang="en-GB" sz="2400" dirty="0"/>
                            <a:t>=40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10006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060741148"/>
                  </p:ext>
                </p:extLst>
              </p:nvPr>
            </p:nvGraphicFramePr>
            <p:xfrm>
              <a:off x="533399" y="2162230"/>
              <a:ext cx="8185676" cy="320040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2046419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2046419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2046419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  <a:gridCol w="2046419">
                      <a:extLst>
                        <a:ext uri="{9D8B030D-6E8A-4147-A177-3AD203B41FA5}">
                          <a16:colId xmlns:a16="http://schemas.microsoft.com/office/drawing/2014/main" val="20003"/>
                        </a:ext>
                      </a:extLst>
                    </a:gridCol>
                  </a:tblGrid>
                  <a:tr h="4572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 smtClean="0"/>
                            <a:t>Scores (X)</a:t>
                          </a:r>
                          <a:endParaRPr lang="en-GB" sz="2400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100000" t="-9333" r="-200298" b="-8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200000" t="-9333" r="-100298" b="-8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300000" t="-9333" r="-298" b="-800000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4572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 smtClean="0"/>
                            <a:t>9</a:t>
                          </a:r>
                          <a:endParaRPr lang="en-GB" sz="2400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 smtClean="0"/>
                            <a:t>9 – 5</a:t>
                          </a:r>
                          <a:endParaRPr lang="en-GB" sz="2400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 smtClean="0"/>
                            <a:t>4</a:t>
                          </a:r>
                          <a:endParaRPr lang="en-GB" sz="2400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 smtClean="0"/>
                            <a:t>16</a:t>
                          </a:r>
                          <a:endParaRPr lang="en-GB" sz="2400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4572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 smtClean="0"/>
                            <a:t>7</a:t>
                          </a:r>
                          <a:endParaRPr lang="en-GB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 smtClean="0"/>
                            <a:t>7 – 5</a:t>
                          </a:r>
                          <a:endParaRPr lang="en-GB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 smtClean="0"/>
                            <a:t>2</a:t>
                          </a:r>
                          <a:endParaRPr lang="en-GB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 smtClean="0"/>
                            <a:t>4</a:t>
                          </a:r>
                          <a:endParaRPr lang="en-GB" sz="240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4572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 smtClean="0"/>
                            <a:t>5</a:t>
                          </a:r>
                          <a:endParaRPr lang="en-GB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 smtClean="0"/>
                            <a:t>5</a:t>
                          </a:r>
                          <a:r>
                            <a:rPr lang="en-GB" sz="2400" baseline="0" dirty="0" smtClean="0"/>
                            <a:t> – 5</a:t>
                          </a:r>
                          <a:endParaRPr lang="en-GB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 smtClean="0"/>
                            <a:t>0</a:t>
                          </a:r>
                          <a:endParaRPr lang="en-GB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 smtClean="0"/>
                            <a:t>0</a:t>
                          </a:r>
                          <a:endParaRPr lang="en-GB" sz="240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  <a:tr h="4572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 smtClean="0"/>
                            <a:t>3</a:t>
                          </a:r>
                          <a:endParaRPr lang="en-GB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 smtClean="0"/>
                            <a:t>3 –</a:t>
                          </a:r>
                          <a:r>
                            <a:rPr lang="en-GB" sz="2400" baseline="0" dirty="0" smtClean="0"/>
                            <a:t> 5</a:t>
                          </a:r>
                          <a:endParaRPr lang="en-GB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 smtClean="0"/>
                            <a:t>-2</a:t>
                          </a:r>
                          <a:endParaRPr lang="en-GB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 smtClean="0"/>
                            <a:t>4</a:t>
                          </a:r>
                          <a:endParaRPr lang="en-GB" sz="240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4"/>
                      </a:ext>
                    </a:extLst>
                  </a:tr>
                  <a:tr h="45720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 smtClean="0"/>
                            <a:t>1</a:t>
                          </a:r>
                          <a:endParaRPr lang="en-GB" sz="2400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 smtClean="0"/>
                            <a:t>1 – 5</a:t>
                          </a:r>
                          <a:endParaRPr lang="en-GB" sz="2400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 smtClean="0"/>
                            <a:t>-4</a:t>
                          </a:r>
                          <a:endParaRPr lang="en-GB" sz="2400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400" dirty="0" smtClean="0"/>
                            <a:t>16</a:t>
                          </a:r>
                          <a:endParaRPr lang="en-GB" sz="2400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5"/>
                      </a:ext>
                    </a:extLst>
                  </a:tr>
                  <a:tr h="45720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>
                          <a:blip r:embed="rId3"/>
                          <a:stretch>
                            <a:fillRect t="-610667" r="-300298" b="-198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>
                          <a:blip r:embed="rId3"/>
                          <a:stretch>
                            <a:fillRect l="-100000" t="-610667" r="-200298" b="-198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>
                          <a:blip r:embed="rId3"/>
                          <a:stretch>
                            <a:fillRect l="-200000" t="-610667" r="-100298" b="-198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>
                          <a:blip r:embed="rId3"/>
                          <a:stretch>
                            <a:fillRect l="-300000" t="-610667" r="-298" b="-198667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6"/>
                      </a:ext>
                    </a:extLst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7679862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Variance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8"/>
                <a:ext cx="8337223" cy="5749562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en-GB" dirty="0"/>
                  <a:t>Calculating the deviation for every point is a pain</a:t>
                </a:r>
              </a:p>
              <a:p>
                <a:r>
                  <a:rPr lang="en-GB" dirty="0"/>
                  <a:t>An alternative formula exists that eliminates rounding errors and is easier to compute</a:t>
                </a:r>
              </a:p>
              <a:p>
                <a:pPr marL="342900" lvl="1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𝑆𝐷</m:t>
                          </m:r>
                        </m:e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nary>
                            <m:naryPr>
                              <m:chr m:val="∑"/>
                              <m:subHide m:val="on"/>
                              <m:supHide m:val="on"/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/>
                            <m:sup/>
                            <m:e>
                              <m:sSup>
                                <m:sSup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− </m:t>
                              </m:r>
                              <m:f>
                                <m:f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sSup>
                                    <m:sSupPr>
                                      <m:ctrlP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pPr>
                                    <m:e>
                                      <m:d>
                                        <m:dPr>
                                          <m:ctrlPr>
                                            <a:rPr lang="en-GB" b="0" i="1" smtClean="0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dPr>
                                        <m:e>
                                          <m:nary>
                                            <m:naryPr>
                                              <m:chr m:val="∑"/>
                                              <m:subHide m:val="on"/>
                                              <m:supHide m:val="on"/>
                                              <m:ctrlPr>
                                                <a:rPr lang="en-GB" b="0" i="1" smtClean="0">
                                                  <a:latin typeface="Cambria Math" panose="02040503050406030204" pitchFamily="18" charset="0"/>
                                                </a:rPr>
                                              </m:ctrlPr>
                                            </m:naryPr>
                                            <m:sub/>
                                            <m:sup/>
                                            <m:e>
                                              <m:r>
                                                <a:rPr lang="en-GB" b="0" i="1" smtClean="0">
                                                  <a:latin typeface="Cambria Math" panose="02040503050406030204" pitchFamily="18" charset="0"/>
                                                </a:rPr>
                                                <m:t>𝑋</m:t>
                                              </m:r>
                                            </m:e>
                                          </m:nary>
                                        </m:e>
                                      </m:d>
                                    </m:e>
                                    <m:sup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p>
                                </m:num>
                                <m:den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𝑁</m:t>
                                  </m:r>
                                </m:den>
                              </m:f>
                            </m:e>
                          </m:nary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𝑁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−1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pPr lvl="1"/>
                <a:endParaRPr lang="en-GB" dirty="0"/>
              </a:p>
              <a:p>
                <a:pPr lvl="1"/>
                <a:endParaRPr lang="en-GB" dirty="0"/>
              </a:p>
              <a:p>
                <a:pPr lvl="1"/>
                <a:endParaRPr lang="en-GB" dirty="0"/>
              </a:p>
              <a:p>
                <a:pPr lvl="1"/>
                <a:endParaRPr lang="en-GB" dirty="0"/>
              </a:p>
              <a:p>
                <a:pPr lvl="1"/>
                <a:endParaRPr lang="en-GB" dirty="0"/>
              </a:p>
              <a:p>
                <a:pPr lvl="1"/>
                <a:endParaRPr lang="en-GB" dirty="0"/>
              </a:p>
              <a:p>
                <a:pPr lvl="1"/>
                <a:endParaRPr lang="en-GB" dirty="0"/>
              </a:p>
              <a:p>
                <a:pPr lvl="1"/>
                <a:endParaRPr lang="en-GB" sz="2000" i="1" dirty="0">
                  <a:latin typeface="Cambria Math" panose="02040503050406030204" pitchFamily="18" charset="0"/>
                </a:endParaRPr>
              </a:p>
              <a:p>
                <a:pPr lvl="1"/>
                <a:endParaRPr lang="en-GB" i="1" dirty="0">
                  <a:latin typeface="Cambria Math" panose="02040503050406030204" pitchFamily="18" charset="0"/>
                </a:endParaRPr>
              </a:p>
              <a:p>
                <a:pPr marL="342900" lvl="1" indent="0">
                  <a:buNone/>
                </a:pPr>
                <a:endParaRPr lang="en-GB" i="1" dirty="0">
                  <a:latin typeface="Cambria Math" panose="02040503050406030204" pitchFamily="18" charset="0"/>
                </a:endParaRPr>
              </a:p>
              <a:p>
                <a:pPr marL="342900" lvl="1" indent="0">
                  <a:buNone/>
                </a:pP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𝑆𝐷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sSup>
                              <m:sSup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𝑋</m:t>
                                </m:r>
                              </m:e>
                              <m:sup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− </m:t>
                            </m:r>
                            <m:f>
                              <m:f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sSup>
                                  <m:sSup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d>
                                      <m:dPr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dPr>
                                      <m:e>
                                        <m:nary>
                                          <m:naryPr>
                                            <m:chr m:val="∑"/>
                                            <m:subHide m:val="on"/>
                                            <m:supHide m:val="on"/>
                                            <m:ctrlPr>
                                              <a:rPr lang="en-GB" i="1">
                                                <a:latin typeface="Cambria Math" panose="02040503050406030204" pitchFamily="18" charset="0"/>
                                              </a:rPr>
                                            </m:ctrlPr>
                                          </m:naryPr>
                                          <m:sub/>
                                          <m:sup/>
                                          <m:e>
                                            <m:r>
                                              <a:rPr lang="en-GB" i="1">
                                                <a:latin typeface="Cambria Math" panose="02040503050406030204" pitchFamily="18" charset="0"/>
                                              </a:rPr>
                                              <m:t>𝑋</m:t>
                                            </m:r>
                                          </m:e>
                                        </m:nary>
                                      </m:e>
                                    </m:d>
                                  </m:e>
                                  <m:sup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p>
                                </m:sSup>
                              </m:num>
                              <m:den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𝑁</m:t>
                                </m:r>
                              </m:den>
                            </m:f>
                          </m:e>
                        </m:nary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𝑁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−1</m:t>
                        </m:r>
                      </m:den>
                    </m:f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165 − </m:t>
                        </m:r>
                        <m:f>
                          <m:f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625</m:t>
                            </m:r>
                          </m:num>
                          <m:den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5</m:t>
                            </m:r>
                          </m:den>
                        </m:f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165−125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40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=10</m:t>
                    </m:r>
                  </m:oMath>
                </a14:m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8"/>
                <a:ext cx="8337223" cy="5749562"/>
              </a:xfrm>
              <a:blipFill>
                <a:blip r:embed="rId2"/>
                <a:stretch>
                  <a:fillRect l="-1170" t="-212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5" name="Table 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169716823"/>
                  </p:ext>
                </p:extLst>
              </p:nvPr>
            </p:nvGraphicFramePr>
            <p:xfrm>
              <a:off x="1654011" y="3163897"/>
              <a:ext cx="6096000" cy="277368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3048000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3048000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Scores (X)</a:t>
                          </a:r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Scores Squared</a:t>
                          </a:r>
                          <a:r>
                            <a:rPr lang="en-GB" sz="2000" baseline="0" dirty="0"/>
                            <a:t> (X)</a:t>
                          </a:r>
                          <a:r>
                            <a:rPr lang="en-GB" sz="2000" baseline="30000" dirty="0"/>
                            <a:t>2</a:t>
                          </a:r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9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81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49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25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3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9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4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1</a:t>
                          </a:r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1</a:t>
                          </a:r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5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nary>
                                <m:naryPr>
                                  <m:chr m:val="∑"/>
                                  <m:subHide m:val="on"/>
                                  <m:supHide m:val="on"/>
                                  <m:ctrlPr>
                                    <a:rPr lang="en-GB" sz="20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naryPr>
                                <m:sub/>
                                <m:sup/>
                                <m:e>
                                  <m: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  <m: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  <m:t>=25</m:t>
                                  </m:r>
                                </m:e>
                              </m:nary>
                              <m:r>
                                <a:rPr lang="en-GB" sz="2000" b="0" i="0" smtClean="0">
                                  <a:latin typeface="Cambria Math" panose="02040503050406030204" pitchFamily="18" charset="0"/>
                                </a:rPr>
                                <m:t>; </m:t>
                              </m:r>
                              <m:sSup>
                                <m:sSupPr>
                                  <m:ctrlP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en-GB" sz="2000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nary>
                                        <m:naryPr>
                                          <m:chr m:val="∑"/>
                                          <m:subHide m:val="on"/>
                                          <m:supHide m:val="on"/>
                                          <m:ctrlPr>
                                            <a:rPr lang="en-GB" sz="2000" b="0" i="1" smtClean="0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naryPr>
                                        <m:sub/>
                                        <m:sup/>
                                        <m:e>
                                          <m:r>
                                            <a:rPr lang="en-GB" sz="2000" b="0" i="1" smtClean="0">
                                              <a:latin typeface="Cambria Math" panose="02040503050406030204" pitchFamily="18" charset="0"/>
                                            </a:rPr>
                                            <m:t>𝑋</m:t>
                                          </m:r>
                                        </m:e>
                                      </m:nary>
                                    </m:e>
                                  </m:d>
                                </m:e>
                                <m:sup>
                                  <m: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sz="2000" b="0" i="0" smtClean="0">
                                  <a:latin typeface="Cambria Math" panose="02040503050406030204" pitchFamily="18" charset="0"/>
                                </a:rPr>
                                <m:t>=625</m:t>
                              </m:r>
                            </m:oMath>
                          </a14:m>
                          <a:r>
                            <a:rPr lang="en-GB" sz="2000" dirty="0"/>
                            <a:t> 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 xmlns:m="http://schemas.openxmlformats.org/officeDocument/2006/math">
                              <m:nary>
                                <m:naryPr>
                                  <m:chr m:val="∑"/>
                                  <m:subHide m:val="on"/>
                                  <m:supHide m:val="on"/>
                                  <m:ctrlPr>
                                    <a:rPr lang="en-GB" sz="20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naryPr>
                                <m:sub/>
                                <m:sup/>
                                <m:e>
                                  <m:sSup>
                                    <m:sSupPr>
                                      <m:ctrlPr>
                                        <a:rPr lang="en-GB" sz="200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en-GB" sz="2000" b="0" i="1" smtClean="0">
                                          <a:latin typeface="Cambria Math" panose="02040503050406030204" pitchFamily="18" charset="0"/>
                                        </a:rPr>
                                        <m:t>𝑋</m:t>
                                      </m:r>
                                    </m:e>
                                    <m:sup>
                                      <m:r>
                                        <a:rPr lang="en-GB" sz="2000" i="1" smtClean="0">
                                          <a:latin typeface="Cambria Math" panose="02040503050406030204" pitchFamily="18" charset="0"/>
                                        </a:rPr>
                                        <m:t>2</m:t>
                                      </m:r>
                                    </m:sup>
                                  </m:sSup>
                                  <m: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  <m:t>=165</m:t>
                                  </m:r>
                                </m:e>
                              </m:nary>
                            </m:oMath>
                          </a14:m>
                          <a:r>
                            <a:rPr lang="en-GB" sz="2000" dirty="0"/>
                            <a:t> 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10006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5" name="Table 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169716823"/>
                  </p:ext>
                </p:extLst>
              </p:nvPr>
            </p:nvGraphicFramePr>
            <p:xfrm>
              <a:off x="1654011" y="3163897"/>
              <a:ext cx="6096000" cy="277368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3048000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3048000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</a:tblGrid>
                  <a:tr h="3962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Scores (X)</a:t>
                          </a:r>
                          <a:endParaRPr lang="en-GB" sz="2000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Scores Squared</a:t>
                          </a:r>
                          <a:r>
                            <a:rPr lang="en-GB" sz="2000" baseline="0" dirty="0" smtClean="0"/>
                            <a:t> (X)</a:t>
                          </a:r>
                          <a:r>
                            <a:rPr lang="en-GB" sz="2000" baseline="30000" dirty="0" smtClean="0"/>
                            <a:t>2</a:t>
                          </a:r>
                          <a:endParaRPr lang="en-GB" sz="2000" baseline="30000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962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9</a:t>
                          </a:r>
                          <a:endParaRPr lang="en-GB" sz="2000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81</a:t>
                          </a:r>
                          <a:endParaRPr lang="en-GB" sz="2000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962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7</a:t>
                          </a:r>
                          <a:endParaRPr lang="en-GB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49</a:t>
                          </a:r>
                          <a:endParaRPr lang="en-GB" sz="200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962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5</a:t>
                          </a:r>
                          <a:endParaRPr lang="en-GB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25</a:t>
                          </a:r>
                          <a:endParaRPr lang="en-GB" sz="200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  <a:tr h="3962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3</a:t>
                          </a:r>
                          <a:endParaRPr lang="en-GB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9</a:t>
                          </a:r>
                          <a:endParaRPr lang="en-GB" sz="200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4"/>
                      </a:ext>
                    </a:extLst>
                  </a:tr>
                  <a:tr h="3962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1</a:t>
                          </a:r>
                          <a:endParaRPr lang="en-GB" sz="2000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1</a:t>
                          </a:r>
                          <a:endParaRPr lang="en-GB" sz="2000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5"/>
                      </a:ext>
                    </a:extLst>
                  </a:tr>
                  <a:tr h="3962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>
                          <a:blip r:embed="rId3"/>
                          <a:stretch>
                            <a:fillRect t="-609231" r="-100000" b="-18461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>
                          <a:blip r:embed="rId3"/>
                          <a:stretch>
                            <a:fillRect l="-100200" t="-609231" r="-200" b="-184615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6"/>
                      </a:ext>
                    </a:extLst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15590196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Standard Deviation (S.D.)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Another common measure of variation is the </a:t>
            </a:r>
            <a:r>
              <a:rPr lang="en-GB" b="1" i="1" dirty="0"/>
              <a:t>standard deviation</a:t>
            </a:r>
            <a:endParaRPr lang="en-GB" dirty="0"/>
          </a:p>
          <a:p>
            <a:r>
              <a:rPr lang="en-GB" dirty="0"/>
              <a:t>This is easy – take the square root of the variance</a:t>
            </a:r>
          </a:p>
          <a:p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167694950"/>
                  </p:ext>
                </p:extLst>
              </p:nvPr>
            </p:nvGraphicFramePr>
            <p:xfrm>
              <a:off x="1654011" y="3163897"/>
              <a:ext cx="6096000" cy="237744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2220405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3875595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Scores (X)</a:t>
                          </a:r>
                        </a:p>
                      </a:txBody>
                      <a:tcPr>
                        <a:lnR>
                          <a:noFill/>
                        </a:ln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sz="2000" baseline="30000" dirty="0"/>
                        </a:p>
                      </a:txBody>
                      <a:tcPr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9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Mean</a:t>
                          </a:r>
                          <a:r>
                            <a:rPr lang="en-GB" sz="2000" baseline="0" dirty="0"/>
                            <a:t> </a:t>
                          </a:r>
                          <a14:m>
                            <m:oMath xmlns:m="http://schemas.openxmlformats.org/officeDocument/2006/math">
                              <m:acc>
                                <m:accPr>
                                  <m:chr m:val="̅"/>
                                  <m:ctrlPr>
                                    <a:rPr lang="en-GB" sz="20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2000" b="0" i="1" smtClean="0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</m:acc>
                            </m:oMath>
                          </a14:m>
                          <a:r>
                            <a:rPr lang="en-GB" sz="2000" dirty="0"/>
                            <a:t> =</a:t>
                          </a:r>
                          <a:r>
                            <a:rPr lang="en-GB" sz="2000" baseline="0" dirty="0"/>
                            <a:t> 5</a:t>
                          </a:r>
                          <a:endParaRPr lang="en-GB" sz="2000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Variance</a:t>
                          </a:r>
                          <a:r>
                            <a:rPr lang="en-GB" sz="2000" baseline="0" dirty="0"/>
                            <a:t> SD</a:t>
                          </a:r>
                          <a:r>
                            <a:rPr lang="en-GB" sz="2000" baseline="30000" dirty="0"/>
                            <a:t>2</a:t>
                          </a:r>
                          <a:r>
                            <a:rPr lang="en-GB" sz="2000" baseline="0" dirty="0"/>
                            <a:t> = 10</a:t>
                          </a:r>
                          <a:endParaRPr lang="en-GB" sz="200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Standard</a:t>
                          </a:r>
                          <a:r>
                            <a:rPr lang="en-GB" sz="2000" baseline="0" dirty="0"/>
                            <a:t> Deviation SD = 3.16</a:t>
                          </a:r>
                          <a:endParaRPr lang="en-GB" sz="200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3</a:t>
                          </a:r>
                        </a:p>
                      </a:txBody>
                      <a:tcPr>
                        <a:lnB>
                          <a:noFill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sz="2000" dirty="0"/>
                        </a:p>
                      </a:txBody>
                      <a:tcPr>
                        <a:lnB>
                          <a:noFill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4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/>
                            <a:t>1</a:t>
                          </a:r>
                        </a:p>
                      </a:txBody>
                      <a:tcPr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sz="2000" dirty="0"/>
                        </a:p>
                      </a:txBody>
                      <a:tcPr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extLst>
                      <a:ext uri="{0D108BD9-81ED-4DB2-BD59-A6C34878D82A}">
                        <a16:rowId xmlns:a16="http://schemas.microsoft.com/office/drawing/2014/main" val="10005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Table 3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167694950"/>
                  </p:ext>
                </p:extLst>
              </p:nvPr>
            </p:nvGraphicFramePr>
            <p:xfrm>
              <a:off x="1654011" y="3163897"/>
              <a:ext cx="6096000" cy="237744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2220405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3875595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</a:tblGrid>
                  <a:tr h="3962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Scores (X)</a:t>
                          </a:r>
                          <a:endParaRPr lang="en-GB" sz="2000" dirty="0"/>
                        </a:p>
                      </a:txBody>
                      <a:tcPr>
                        <a:lnR>
                          <a:noFill/>
                        </a:ln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sz="2000" baseline="30000" dirty="0"/>
                        </a:p>
                      </a:txBody>
                      <a:tcPr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962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9</a:t>
                          </a:r>
                          <a:endParaRPr lang="en-GB" sz="2000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>
                          <a:blip r:embed="rId2"/>
                          <a:stretch>
                            <a:fillRect l="-57390" t="-107692" b="-427692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962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7</a:t>
                          </a:r>
                          <a:endParaRPr lang="en-GB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Variance</a:t>
                          </a:r>
                          <a:r>
                            <a:rPr lang="en-GB" sz="2000" baseline="0" dirty="0" smtClean="0"/>
                            <a:t> SD</a:t>
                          </a:r>
                          <a:r>
                            <a:rPr lang="en-GB" sz="2000" baseline="30000" dirty="0" smtClean="0"/>
                            <a:t>2</a:t>
                          </a:r>
                          <a:r>
                            <a:rPr lang="en-GB" sz="2000" baseline="0" dirty="0" smtClean="0"/>
                            <a:t> = 10</a:t>
                          </a:r>
                          <a:endParaRPr lang="en-GB" sz="200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962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5</a:t>
                          </a:r>
                          <a:endParaRPr lang="en-GB" sz="20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Standard</a:t>
                          </a:r>
                          <a:r>
                            <a:rPr lang="en-GB" sz="2000" baseline="0" dirty="0" smtClean="0"/>
                            <a:t> Deviation SD = 3.16</a:t>
                          </a:r>
                          <a:endParaRPr lang="en-GB" sz="2000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  <a:tr h="3962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3</a:t>
                          </a:r>
                          <a:endParaRPr lang="en-GB" sz="2000" dirty="0"/>
                        </a:p>
                      </a:txBody>
                      <a:tcPr>
                        <a:lnB>
                          <a:noFill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sz="2000" dirty="0"/>
                        </a:p>
                      </a:txBody>
                      <a:tcPr>
                        <a:lnB>
                          <a:noFill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4"/>
                      </a:ext>
                    </a:extLst>
                  </a:tr>
                  <a:tr h="3962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sz="2000" dirty="0" smtClean="0"/>
                            <a:t>1</a:t>
                          </a:r>
                          <a:endParaRPr lang="en-GB" sz="2000" dirty="0"/>
                        </a:p>
                      </a:txBody>
                      <a:tcPr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sz="2000" dirty="0"/>
                        </a:p>
                      </a:txBody>
                      <a:tcPr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</a:tcPr>
                    </a:tc>
                    <a:extLst>
                      <a:ext uri="{0D108BD9-81ED-4DB2-BD59-A6C34878D82A}">
                        <a16:rowId xmlns:a16="http://schemas.microsoft.com/office/drawing/2014/main" val="10005"/>
                      </a:ext>
                    </a:extLst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16840379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7"/>
                <a:ext cx="8337223" cy="2899891"/>
              </a:xfrm>
            </p:spPr>
            <p:txBody>
              <a:bodyPr>
                <a:normAutofit/>
              </a:bodyPr>
              <a:lstStyle/>
              <a:p>
                <a:pPr fontAlgn="ctr"/>
                <a:r>
                  <a:rPr lang="en-GB" dirty="0"/>
                  <a:t>Find the mean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</m:acc>
                  </m:oMath>
                </a14:m>
                <a:r>
                  <a:rPr lang="en-GB" dirty="0"/>
                  <a:t>, range R, variance SD</a:t>
                </a:r>
                <a:r>
                  <a:rPr lang="en-GB" baseline="30000" dirty="0"/>
                  <a:t>2</a:t>
                </a:r>
                <a:r>
                  <a:rPr lang="en-GB" dirty="0"/>
                  <a:t> and standard deviations for each of the following groups of scores. Carry our all calculations the three decimal places and round them correct to two places</a:t>
                </a:r>
              </a:p>
              <a:p>
                <a:pPr fontAlgn="ctr"/>
                <a:endParaRPr lang="en-GB" sz="900" dirty="0"/>
              </a:p>
              <a:p>
                <a:pPr marL="0" indent="0" fontAlgn="ctr">
                  <a:buNone/>
                </a:pPr>
                <a:r>
                  <a:rPr lang="en-GB" dirty="0"/>
                  <a:t>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𝑆𝐷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sSup>
                              <m:sSup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𝑋</m:t>
                                </m:r>
                              </m:e>
                              <m:sup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− </m:t>
                            </m:r>
                            <m:f>
                              <m:f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sSup>
                                  <m:sSup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d>
                                      <m:dPr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dPr>
                                      <m:e>
                                        <m:nary>
                                          <m:naryPr>
                                            <m:chr m:val="∑"/>
                                            <m:subHide m:val="on"/>
                                            <m:supHide m:val="on"/>
                                            <m:ctrlPr>
                                              <a:rPr lang="en-GB" i="1">
                                                <a:latin typeface="Cambria Math" panose="02040503050406030204" pitchFamily="18" charset="0"/>
                                              </a:rPr>
                                            </m:ctrlPr>
                                          </m:naryPr>
                                          <m:sub/>
                                          <m:sup/>
                                          <m:e>
                                            <m:r>
                                              <a:rPr lang="en-GB" i="1">
                                                <a:latin typeface="Cambria Math" panose="02040503050406030204" pitchFamily="18" charset="0"/>
                                              </a:rPr>
                                              <m:t>𝑋</m:t>
                                            </m:r>
                                          </m:e>
                                        </m:nary>
                                      </m:e>
                                    </m:d>
                                  </m:e>
                                  <m:sup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p>
                                </m:sSup>
                              </m:num>
                              <m:den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𝑁</m:t>
                                </m:r>
                              </m:den>
                            </m:f>
                          </m:e>
                        </m:nary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𝑁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−1</m:t>
                        </m:r>
                      </m:den>
                    </m:f>
                  </m:oMath>
                </a14:m>
                <a:r>
                  <a:rPr lang="en-GB" dirty="0"/>
                  <a:t>	 or	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𝑆𝐷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r>
                      <a:rPr lang="en-GB" i="1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sSup>
                              <m:sSup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d>
                                  <m:d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𝑋</m:t>
                                    </m:r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−</m:t>
                                    </m:r>
                                    <m:acc>
                                      <m:accPr>
                                        <m:chr m:val="̅"/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accPr>
                                      <m:e>
                                        <m:r>
                                          <a:rPr lang="en-GB" i="1">
                                            <a:latin typeface="Cambria Math" panose="02040503050406030204" pitchFamily="18" charset="0"/>
                                          </a:rPr>
                                          <m:t>𝑋</m:t>
                                        </m:r>
                                      </m:e>
                                    </m:acc>
                                  </m:e>
                                </m:d>
                              </m:e>
                              <m:sup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p>
                          </m:e>
                        </m:nary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𝑁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−1</m:t>
                        </m:r>
                      </m:den>
                    </m:f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7"/>
                <a:ext cx="8337223" cy="2899891"/>
              </a:xfrm>
              <a:blipFill>
                <a:blip r:embed="rId2"/>
                <a:stretch>
                  <a:fillRect l="-1317" t="-3571" r="-7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5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55132108"/>
              </p:ext>
            </p:extLst>
          </p:nvPr>
        </p:nvGraphicFramePr>
        <p:xfrm>
          <a:off x="403225" y="4295371"/>
          <a:ext cx="8337549" cy="23774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88777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750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7474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Classroom</a:t>
                      </a:r>
                      <a:r>
                        <a:rPr lang="en-GB" sz="2000" baseline="0" dirty="0"/>
                        <a:t> X Exam </a:t>
                      </a:r>
                      <a:r>
                        <a:rPr lang="en-GB" sz="2000" dirty="0"/>
                        <a:t>Score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Classroom Y Exam Score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160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102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130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101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100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100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70</a:t>
                      </a:r>
                    </a:p>
                  </a:txBody>
                  <a:tcPr anchor="ctr"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/>
                    </a:p>
                  </a:txBody>
                  <a:tcPr anchor="ctr"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99</a:t>
                      </a:r>
                    </a:p>
                  </a:txBody>
                  <a:tcPr anchor="ctr"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40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98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8752635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Excel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Calculating the means, variances and standard deviations can be done by hand but is better done with a spreadsheet or a statistical package</a:t>
            </a:r>
          </a:p>
          <a:p>
            <a:r>
              <a:rPr lang="en-GB" dirty="0"/>
              <a:t>This year we will use Excel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1827" y="2907510"/>
            <a:ext cx="7292320" cy="3665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790709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Excel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five main Excel functions are:</a:t>
            </a:r>
          </a:p>
          <a:p>
            <a:pPr lvl="1"/>
            <a:r>
              <a:rPr lang="en-GB" dirty="0"/>
              <a:t>Mean: AVERAGE(range)</a:t>
            </a:r>
          </a:p>
          <a:p>
            <a:pPr lvl="1"/>
            <a:r>
              <a:rPr lang="en-GB" dirty="0"/>
              <a:t>Median: MEDIAN(range)</a:t>
            </a:r>
          </a:p>
          <a:p>
            <a:pPr lvl="1"/>
            <a:r>
              <a:rPr lang="en-GB" dirty="0"/>
              <a:t>Mode: MODE(range)</a:t>
            </a:r>
          </a:p>
          <a:p>
            <a:pPr lvl="2"/>
            <a:r>
              <a:rPr lang="en-GB" sz="2000" dirty="0"/>
              <a:t>If there is no mode then it will return the value #N/A</a:t>
            </a:r>
          </a:p>
          <a:p>
            <a:pPr lvl="1"/>
            <a:r>
              <a:rPr lang="en-GB" dirty="0"/>
              <a:t>Variance: VAR.S(range)</a:t>
            </a:r>
          </a:p>
          <a:p>
            <a:pPr lvl="2"/>
            <a:r>
              <a:rPr lang="en-GB" sz="2000" dirty="0"/>
              <a:t>This will ignore any non-numerical cells in the range</a:t>
            </a:r>
          </a:p>
          <a:p>
            <a:pPr lvl="1"/>
            <a:r>
              <a:rPr lang="en-GB" dirty="0"/>
              <a:t>Standard Deviation: STDEV.S(range)</a:t>
            </a:r>
          </a:p>
          <a:p>
            <a:pPr lvl="2"/>
            <a:r>
              <a:rPr lang="en-GB" sz="2000" dirty="0"/>
              <a:t>This will ignore any non-numerical cells in the range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1FE45B7-15DE-4126-AE0C-9D2827D593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9245" y="4415328"/>
            <a:ext cx="6999701" cy="2322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88946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Download the file Midterms.xlsx and calculate the mean, median, mode, variance and standard deviation of the data therein</a:t>
            </a:r>
          </a:p>
        </p:txBody>
      </p:sp>
    </p:spTree>
    <p:extLst>
      <p:ext uri="{BB962C8B-B14F-4D97-AF65-F5344CB8AC3E}">
        <p14:creationId xmlns:p14="http://schemas.microsoft.com/office/powerpoint/2010/main" val="310793336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ym typeface="Wingdings" panose="05000000000000000000" pitchFamily="2" charset="2"/>
              </a:rPr>
              <a:t>All of today’s material looked at descriptive statistics of univariate data </a:t>
            </a:r>
          </a:p>
          <a:p>
            <a:pPr lvl="1"/>
            <a:r>
              <a:rPr lang="en-GB" dirty="0"/>
              <a:t>Measures of central tendency</a:t>
            </a:r>
          </a:p>
          <a:p>
            <a:pPr lvl="1"/>
            <a:r>
              <a:rPr lang="en-GB" dirty="0"/>
              <a:t>Selecting a measure of central tendency</a:t>
            </a:r>
          </a:p>
          <a:p>
            <a:pPr lvl="1"/>
            <a:r>
              <a:rPr lang="en-GB" dirty="0"/>
              <a:t>Measures of variability</a:t>
            </a:r>
          </a:p>
          <a:p>
            <a:pPr lvl="1"/>
            <a:r>
              <a:rPr lang="en-GB" dirty="0"/>
              <a:t>Using Excel for statistics</a:t>
            </a:r>
          </a:p>
          <a:p>
            <a:r>
              <a:rPr lang="en-GB" dirty="0"/>
              <a:t>Next session we’ll look at the Normal curve and how this can be used to tell us more about a dataset</a:t>
            </a:r>
          </a:p>
        </p:txBody>
      </p:sp>
    </p:spTree>
    <p:extLst>
      <p:ext uri="{BB962C8B-B14F-4D97-AF65-F5344CB8AC3E}">
        <p14:creationId xmlns:p14="http://schemas.microsoft.com/office/powerpoint/2010/main" val="76957499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Coming soon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Next session: </a:t>
            </a:r>
            <a:r>
              <a:rPr lang="en-GB" dirty="0"/>
              <a:t>The Normal curve</a:t>
            </a:r>
          </a:p>
          <a:p>
            <a:endParaRPr lang="en-GB" dirty="0"/>
          </a:p>
          <a:p>
            <a:r>
              <a:rPr lang="en-GB" b="1" dirty="0"/>
              <a:t>Homework: </a:t>
            </a:r>
            <a:r>
              <a:rPr lang="en-GB" dirty="0"/>
              <a:t>Read chapter 5 of </a:t>
            </a:r>
            <a:r>
              <a:rPr lang="en-GB" i="1" dirty="0"/>
              <a:t>Statistics for the Terrified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112642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16206</TotalTime>
  <Words>1530</Words>
  <Application>Microsoft Office PowerPoint</Application>
  <PresentationFormat>On-screen Show (4:3)</PresentationFormat>
  <Paragraphs>258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Arial</vt:lpstr>
      <vt:lpstr>Symbol</vt:lpstr>
      <vt:lpstr>Wingdings</vt:lpstr>
      <vt:lpstr>Calibri Light</vt:lpstr>
      <vt:lpstr>Cambria Math</vt:lpstr>
      <vt:lpstr>Calibri</vt:lpstr>
      <vt:lpstr>Office Theme</vt:lpstr>
      <vt:lpstr>Data Analysis  and Visualisation</vt:lpstr>
      <vt:lpstr>Descriptive Statistics</vt:lpstr>
      <vt:lpstr>Measures of central tendency</vt:lpstr>
      <vt:lpstr>Example</vt:lpstr>
      <vt:lpstr>Exercise</vt:lpstr>
      <vt:lpstr>Measures of central tendency</vt:lpstr>
      <vt:lpstr>Measures of Central Tendency</vt:lpstr>
      <vt:lpstr>Exercise</vt:lpstr>
      <vt:lpstr>Selecting a measure of central tendency</vt:lpstr>
      <vt:lpstr>The Normal curve</vt:lpstr>
      <vt:lpstr>Skewed distributions</vt:lpstr>
      <vt:lpstr>Variation with Skewness</vt:lpstr>
      <vt:lpstr>Measures of variability</vt:lpstr>
      <vt:lpstr>Range</vt:lpstr>
      <vt:lpstr>Variance</vt:lpstr>
      <vt:lpstr>variance</vt:lpstr>
      <vt:lpstr>Variance</vt:lpstr>
      <vt:lpstr>Standard Deviation (S.D.)</vt:lpstr>
      <vt:lpstr>Exercise</vt:lpstr>
      <vt:lpstr>Using Excel</vt:lpstr>
      <vt:lpstr>Using Excel</vt:lpstr>
      <vt:lpstr>Exercise </vt:lpstr>
      <vt:lpstr>Summary</vt:lpstr>
      <vt:lpstr>Coming soon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  and Visualisaton</dc:title>
  <dc:creator>Whitehead, Nicola</dc:creator>
  <cp:lastModifiedBy>Beverley Holland</cp:lastModifiedBy>
  <cp:revision>123</cp:revision>
  <dcterms:created xsi:type="dcterms:W3CDTF">2017-06-08T10:43:23Z</dcterms:created>
  <dcterms:modified xsi:type="dcterms:W3CDTF">2020-10-13T09:03:51Z</dcterms:modified>
</cp:coreProperties>
</file>