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mf" ContentType="image/x-wm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1E99613F" w14:textId="3D4395D1" w:rsidR="00641EA6" w:rsidRDefault="00641EA6" w:rsidP="00F327EC">
      <w:pPr>
        <w:spacing w:after="0"/>
        <w:rPr>
          <w:ins w:id="0" w:author="Joanne James (Aneurin Bevan UHB - Surgery)" w:date="2026-01-27T05:33:00Z" w16du:dateUtc="2026-01-27T05:33:00Z"/>
        </w:rPr>
      </w:pPr>
    </w:p>
    <w:sdt>
      <w:sdtPr>
        <w:id w:val="1381820027"/>
        <w:docPartObj>
          <w:docPartGallery w:val="Cover Pages"/>
          <w:docPartUnique/>
        </w:docPartObj>
      </w:sdtPr>
      <w:sdtEndPr>
        <w:rPr>
          <w:rFonts w:ascii="Arial" w:hAnsi="Arial" w:cs="Arial"/>
          <w:b/>
          <w:bCs/>
          <w:sz w:val="24"/>
          <w:szCs w:val="24"/>
        </w:rPr>
      </w:sdtEndPr>
      <w:sdtContent>
        <w:p w14:paraId="16236B54" w14:textId="4F703476" w:rsidR="004F1E85" w:rsidRDefault="004F1E85" w:rsidP="00F327EC">
          <w:pPr>
            <w:spacing w:after="0"/>
          </w:pPr>
          <w:r>
            <w:rPr>
              <w:noProof/>
            </w:rPr>
            <mc:AlternateContent>
              <mc:Choice Requires="wps">
                <w:drawing>
                  <wp:anchor distT="0" distB="0" distL="114300" distR="114300" simplePos="0" relativeHeight="251659264" behindDoc="1" locked="0" layoutInCell="1" allowOverlap="0" wp14:anchorId="67D91FFF" wp14:editId="1AB8A719">
                    <wp:simplePos x="0" y="0"/>
                    <wp:positionH relativeFrom="page">
                      <wp:align>center</wp:align>
                    </wp:positionH>
                    <wp:positionV relativeFrom="page">
                      <wp:align>center</wp:align>
                    </wp:positionV>
                    <wp:extent cx="6858000" cy="9144000"/>
                    <wp:effectExtent l="0" t="0" r="0" b="0"/>
                    <wp:wrapNone/>
                    <wp:docPr id="8" name="Text Box 4" descr="Cover page layout"/>
                    <wp:cNvGraphicFramePr/>
                    <a:graphic xmlns:a="http://schemas.openxmlformats.org/drawingml/2006/main">
                      <a:graphicData uri="http://schemas.microsoft.com/office/word/2010/wordprocessingShape">
                        <wps:wsp>
                          <wps:cNvSpPr txBox="1"/>
                          <wps:spPr>
                            <a:xfrm>
                              <a:off x="0" y="0"/>
                              <a:ext cx="6858000" cy="9144000"/>
                            </a:xfrm>
                            <a:prstGeom prst="rect">
                              <a:avLst/>
                            </a:prstGeom>
                            <a:solidFill>
                              <a:srgbClr val="FFCCCC"/>
                            </a:solidFill>
                            <a:ln w="6350">
                              <a:noFill/>
                            </a:ln>
                            <a:effectLst/>
                          </wps:spPr>
                          <wps:style>
                            <a:lnRef idx="0">
                              <a:schemeClr val="accent1"/>
                            </a:lnRef>
                            <a:fillRef idx="0">
                              <a:schemeClr val="accent1"/>
                            </a:fillRef>
                            <a:effectRef idx="0">
                              <a:schemeClr val="accent1"/>
                            </a:effectRef>
                            <a:fontRef idx="minor">
                              <a:schemeClr val="dk1"/>
                            </a:fontRef>
                          </wps:style>
                          <wps:txbx>
                            <w:txbxContent>
                              <w:tbl>
                                <w:tblPr>
                                  <w:tblW w:w="4998" w:type="pct"/>
                                  <w:tblCellMar>
                                    <w:left w:w="0" w:type="dxa"/>
                                    <w:right w:w="0" w:type="dxa"/>
                                  </w:tblCellMar>
                                  <w:tblLook w:val="04A0" w:firstRow="1" w:lastRow="0" w:firstColumn="1" w:lastColumn="0" w:noHBand="0" w:noVBand="1"/>
                                  <w:tblDescription w:val="Cover page layout"/>
                                </w:tblPr>
                                <w:tblGrid>
                                  <w:gridCol w:w="10801"/>
                                </w:tblGrid>
                                <w:tr w:rsidR="004F1E85" w14:paraId="5ACB8019" w14:textId="77777777" w:rsidTr="00A0056E">
                                  <w:trPr>
                                    <w:trHeight w:hRule="exact" w:val="8646"/>
                                  </w:trPr>
                                  <w:tc>
                                    <w:tcPr>
                                      <w:tcW w:w="5000" w:type="pct"/>
                                    </w:tcPr>
                                    <w:p w14:paraId="2D9F7EAD" w14:textId="4202D2AB" w:rsidR="004F1E85" w:rsidRDefault="00573089">
                                      <w:r w:rsidRPr="00573089">
                                        <w:rPr>
                                          <w:noProof/>
                                        </w:rPr>
                                        <w:drawing>
                                          <wp:inline distT="0" distB="0" distL="0" distR="0" wp14:anchorId="62B08707" wp14:editId="4E1FAE0A">
                                            <wp:extent cx="6851015" cy="5600700"/>
                                            <wp:effectExtent l="0" t="0" r="6985" b="0"/>
                                            <wp:docPr id="163488582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6858299" cy="5606655"/>
                                                    </a:xfrm>
                                                    <a:prstGeom prst="rect">
                                                      <a:avLst/>
                                                    </a:prstGeom>
                                                    <a:noFill/>
                                                    <a:ln>
                                                      <a:noFill/>
                                                    </a:ln>
                                                  </pic:spPr>
                                                </pic:pic>
                                              </a:graphicData>
                                            </a:graphic>
                                          </wp:inline>
                                        </w:drawing>
                                      </w:r>
                                    </w:p>
                                  </w:tc>
                                </w:tr>
                                <w:tr w:rsidR="004F1E85" w14:paraId="2D0BD8F9" w14:textId="77777777" w:rsidTr="00A7777C">
                                  <w:trPr>
                                    <w:trHeight w:hRule="exact" w:val="4320"/>
                                  </w:trPr>
                                  <w:tc>
                                    <w:tcPr>
                                      <w:tcW w:w="5000" w:type="pct"/>
                                      <w:shd w:val="clear" w:color="auto" w:fill="5B9BD5" w:themeFill="accent5"/>
                                      <w:vAlign w:val="center"/>
                                    </w:tcPr>
                                    <w:p w14:paraId="4BFE2356" w14:textId="21F02343" w:rsidR="004F1E85" w:rsidRPr="004F1E85" w:rsidRDefault="00542BF9" w:rsidP="004F1E85">
                                      <w:pPr>
                                        <w:pStyle w:val="NoSpacing"/>
                                        <w:spacing w:before="200" w:line="216" w:lineRule="auto"/>
                                        <w:ind w:left="720" w:right="720"/>
                                        <w:jc w:val="center"/>
                                        <w:rPr>
                                          <w:rFonts w:ascii="Arial" w:hAnsi="Arial" w:cs="Arial"/>
                                          <w:color w:val="FFFFFF" w:themeColor="background1"/>
                                          <w:sz w:val="44"/>
                                          <w:szCs w:val="44"/>
                                        </w:rPr>
                                      </w:pPr>
                                      <w:sdt>
                                        <w:sdtPr>
                                          <w:rPr>
                                            <w:rFonts w:ascii="Arial" w:hAnsi="Arial" w:cs="Arial"/>
                                            <w:color w:val="FFFFFF" w:themeColor="background1"/>
                                            <w:sz w:val="44"/>
                                            <w:szCs w:val="44"/>
                                          </w:rPr>
                                          <w:alias w:val="Title"/>
                                          <w:tag w:val=""/>
                                          <w:id w:val="-1975671731"/>
                                          <w:dataBinding w:prefixMappings="xmlns:ns0='http://purl.org/dc/elements/1.1/' xmlns:ns1='http://schemas.openxmlformats.org/package/2006/metadata/core-properties' " w:xpath="/ns1:coreProperties[1]/ns0:title[1]" w:storeItemID="{6C3C8BC8-F283-45AE-878A-BAB7291924A1}"/>
                                          <w:text/>
                                        </w:sdtPr>
                                        <w:sdtEndPr/>
                                        <w:sdtContent>
                                          <w:r w:rsidR="00A0056E">
                                            <w:rPr>
                                              <w:rFonts w:ascii="Arial" w:hAnsi="Arial" w:cs="Arial"/>
                                              <w:color w:val="FFFFFF" w:themeColor="background1"/>
                                              <w:sz w:val="44"/>
                                              <w:szCs w:val="44"/>
                                            </w:rPr>
                                            <w:t xml:space="preserve">Evaluating Socio-Technical Fit in Mental Health and Learning Disabilities: Lessons </w:t>
                                          </w:r>
                                          <w:r>
                                            <w:rPr>
                                              <w:rFonts w:ascii="Arial" w:hAnsi="Arial" w:cs="Arial"/>
                                              <w:color w:val="FFFFFF" w:themeColor="background1"/>
                                              <w:sz w:val="44"/>
                                              <w:szCs w:val="44"/>
                                            </w:rPr>
                                            <w:t>F</w:t>
                                          </w:r>
                                          <w:r w:rsidR="00A0056E">
                                            <w:rPr>
                                              <w:rFonts w:ascii="Arial" w:hAnsi="Arial" w:cs="Arial"/>
                                              <w:color w:val="FFFFFF" w:themeColor="background1"/>
                                              <w:sz w:val="44"/>
                                              <w:szCs w:val="44"/>
                                            </w:rPr>
                                            <w:t>rom the Implementation of WCCIS</w:t>
                                          </w:r>
                                        </w:sdtContent>
                                      </w:sdt>
                                    </w:p>
                                    <w:p w14:paraId="6F9E756D" w14:textId="46FD687D" w:rsidR="004F1E85" w:rsidRPr="004F1E85" w:rsidRDefault="00542BF9" w:rsidP="004F1E85">
                                      <w:pPr>
                                        <w:pStyle w:val="NoSpacing"/>
                                        <w:spacing w:before="240"/>
                                        <w:ind w:left="720" w:right="720"/>
                                        <w:jc w:val="center"/>
                                        <w:rPr>
                                          <w:color w:val="FFFFFF" w:themeColor="background1"/>
                                          <w:sz w:val="22"/>
                                          <w:szCs w:val="22"/>
                                        </w:rPr>
                                      </w:pPr>
                                      <w:sdt>
                                        <w:sdtPr>
                                          <w:rPr>
                                            <w:rFonts w:ascii="Arial" w:hAnsi="Arial" w:cs="Arial"/>
                                            <w:i/>
                                            <w:iCs/>
                                            <w:color w:val="FFFFFF" w:themeColor="background1"/>
                                            <w:sz w:val="22"/>
                                            <w:szCs w:val="22"/>
                                          </w:rPr>
                                          <w:alias w:val="Subtitle"/>
                                          <w:tag w:val=""/>
                                          <w:id w:val="-1893644819"/>
                                          <w:dataBinding w:prefixMappings="xmlns:ns0='http://purl.org/dc/elements/1.1/' xmlns:ns1='http://schemas.openxmlformats.org/package/2006/metadata/core-properties' " w:xpath="/ns1:coreProperties[1]/ns0:subject[1]" w:storeItemID="{6C3C8BC8-F283-45AE-878A-BAB7291924A1}"/>
                                          <w:text/>
                                        </w:sdtPr>
                                        <w:sdtEndPr/>
                                        <w:sdtContent>
                                          <w:r w:rsidR="004F1E85" w:rsidRPr="004F1E85">
                                            <w:rPr>
                                              <w:rFonts w:ascii="Arial" w:hAnsi="Arial" w:cs="Arial"/>
                                              <w:i/>
                                              <w:iCs/>
                                              <w:color w:val="FFFFFF" w:themeColor="background1"/>
                                              <w:sz w:val="22"/>
                                              <w:szCs w:val="22"/>
                                            </w:rPr>
                                            <w:t>BMDS7009 Programme, Project and Change Management in Health and Social Care</w:t>
                                          </w:r>
                                        </w:sdtContent>
                                      </w:sdt>
                                    </w:p>
                                  </w:tc>
                                </w:tr>
                                <w:tr w:rsidR="004F1E85" w14:paraId="165C56BF" w14:textId="77777777" w:rsidTr="00A7777C">
                                  <w:trPr>
                                    <w:trHeight w:hRule="exact" w:val="720"/>
                                  </w:trPr>
                                  <w:tc>
                                    <w:tcPr>
                                      <w:tcW w:w="5000" w:type="pct"/>
                                      <w:shd w:val="clear" w:color="auto" w:fill="70AD47" w:themeFill="accent6"/>
                                    </w:tcPr>
                                    <w:tbl>
                                      <w:tblPr>
                                        <w:tblW w:w="5000" w:type="pct"/>
                                        <w:tblCellMar>
                                          <w:left w:w="0" w:type="dxa"/>
                                          <w:right w:w="0" w:type="dxa"/>
                                        </w:tblCellMar>
                                        <w:tblLook w:val="04A0" w:firstRow="1" w:lastRow="0" w:firstColumn="1" w:lastColumn="0" w:noHBand="0" w:noVBand="1"/>
                                        <w:tblDescription w:val="Cover page info"/>
                                      </w:tblPr>
                                      <w:tblGrid>
                                        <w:gridCol w:w="3599"/>
                                        <w:gridCol w:w="3601"/>
                                        <w:gridCol w:w="3601"/>
                                      </w:tblGrid>
                                      <w:tr w:rsidR="004F1E85" w14:paraId="62C38CC3" w14:textId="77777777" w:rsidTr="00573089">
                                        <w:trPr>
                                          <w:trHeight w:hRule="exact" w:val="720"/>
                                        </w:trPr>
                                        <w:sdt>
                                          <w:sdtPr>
                                            <w:rPr>
                                              <w:rFonts w:ascii="Arial" w:hAnsi="Arial" w:cs="Arial"/>
                                            </w:rPr>
                                            <w:alias w:val="Author"/>
                                            <w:tag w:val=""/>
                                            <w:id w:val="-1693906244"/>
                                            <w:dataBinding w:prefixMappings="xmlns:ns0='http://purl.org/dc/elements/1.1/' xmlns:ns1='http://schemas.openxmlformats.org/package/2006/metadata/core-properties' " w:xpath="/ns1:coreProperties[1]/ns0:creator[1]" w:storeItemID="{6C3C8BC8-F283-45AE-878A-BAB7291924A1}"/>
                                            <w:text/>
                                          </w:sdtPr>
                                          <w:sdtEndPr/>
                                          <w:sdtContent>
                                            <w:tc>
                                              <w:tcPr>
                                                <w:tcW w:w="3590" w:type="dxa"/>
                                                <w:shd w:val="clear" w:color="auto" w:fill="FFCCCC"/>
                                                <w:vAlign w:val="center"/>
                                              </w:tcPr>
                                              <w:p w14:paraId="3A8FA465" w14:textId="73AB2C45" w:rsidR="004F1E85" w:rsidRPr="004F1E85" w:rsidRDefault="004F1E85" w:rsidP="004F1E85">
                                                <w:pPr>
                                                  <w:pStyle w:val="NoSpacing"/>
                                                  <w:ind w:left="144" w:right="144"/>
                                                  <w:jc w:val="center"/>
                                                  <w:rPr>
                                                    <w:rFonts w:ascii="Arial" w:hAnsi="Arial" w:cs="Arial"/>
                                                  </w:rPr>
                                                </w:pPr>
                                                <w:r w:rsidRPr="004F1E85">
                                                  <w:rPr>
                                                    <w:rFonts w:ascii="Arial" w:hAnsi="Arial" w:cs="Arial"/>
                                                  </w:rPr>
                                                  <w:t>Joanne James - 2516963</w:t>
                                                </w:r>
                                              </w:p>
                                            </w:tc>
                                          </w:sdtContent>
                                        </w:sdt>
                                        <w:tc>
                                          <w:tcPr>
                                            <w:tcW w:w="3591" w:type="dxa"/>
                                            <w:shd w:val="clear" w:color="auto" w:fill="FFCCCC"/>
                                            <w:vAlign w:val="center"/>
                                          </w:tcPr>
                                          <w:p w14:paraId="33A28BA9" w14:textId="01E6907B" w:rsidR="004F1E85" w:rsidRPr="004F1E85" w:rsidRDefault="003141C2" w:rsidP="004F1E85">
                                            <w:pPr>
                                              <w:pStyle w:val="NoSpacing"/>
                                              <w:ind w:left="144" w:right="144"/>
                                              <w:jc w:val="center"/>
                                              <w:rPr>
                                                <w:rFonts w:ascii="Arial" w:hAnsi="Arial" w:cs="Arial"/>
                                              </w:rPr>
                                            </w:pPr>
                                            <w:r>
                                              <w:rPr>
                                                <w:rFonts w:ascii="Arial" w:hAnsi="Arial" w:cs="Arial"/>
                                              </w:rPr>
                                              <w:t>February</w:t>
                                            </w:r>
                                            <w:r w:rsidR="004F1E85" w:rsidRPr="004F1E85">
                                              <w:rPr>
                                                <w:rFonts w:ascii="Arial" w:hAnsi="Arial" w:cs="Arial"/>
                                              </w:rPr>
                                              <w:t xml:space="preserve"> 2026</w:t>
                                            </w:r>
                                          </w:p>
                                        </w:tc>
                                        <w:sdt>
                                          <w:sdtPr>
                                            <w:rPr>
                                              <w:rFonts w:ascii="Arial" w:hAnsi="Arial" w:cs="Arial"/>
                                            </w:rPr>
                                            <w:alias w:val="Course title"/>
                                            <w:tag w:val=""/>
                                            <w:id w:val="-1165709755"/>
                                            <w:dataBinding w:prefixMappings="xmlns:ns0='http://purl.org/dc/elements/1.1/' xmlns:ns1='http://schemas.openxmlformats.org/package/2006/metadata/core-properties' " w:xpath="/ns1:coreProperties[1]/ns1:category[1]" w:storeItemID="{6C3C8BC8-F283-45AE-878A-BAB7291924A1}"/>
                                            <w:text/>
                                          </w:sdtPr>
                                          <w:sdtEndPr/>
                                          <w:sdtContent>
                                            <w:tc>
                                              <w:tcPr>
                                                <w:tcW w:w="3591" w:type="dxa"/>
                                                <w:shd w:val="clear" w:color="auto" w:fill="FFCCCC"/>
                                                <w:vAlign w:val="center"/>
                                              </w:tcPr>
                                              <w:p w14:paraId="7DD4AB7B" w14:textId="6190A152" w:rsidR="004F1E85" w:rsidRPr="004F1E85" w:rsidRDefault="004F1E85" w:rsidP="004F1E85">
                                                <w:pPr>
                                                  <w:pStyle w:val="NoSpacing"/>
                                                  <w:ind w:left="144" w:right="720"/>
                                                  <w:jc w:val="center"/>
                                                  <w:rPr>
                                                    <w:rFonts w:ascii="Arial" w:hAnsi="Arial" w:cs="Arial"/>
                                                  </w:rPr>
                                                </w:pPr>
                                                <w:r w:rsidRPr="004F1E85">
                                                  <w:rPr>
                                                    <w:rFonts w:ascii="Arial" w:hAnsi="Arial" w:cs="Arial"/>
                                                  </w:rPr>
                                                  <w:t>MSc in Digital Transformation for the Health and Care Professions</w:t>
                                                </w:r>
                                              </w:p>
                                            </w:tc>
                                          </w:sdtContent>
                                        </w:sdt>
                                      </w:tr>
                                    </w:tbl>
                                    <w:p w14:paraId="02FBF115" w14:textId="77777777" w:rsidR="004F1E85" w:rsidRDefault="004F1E85"/>
                                  </w:tc>
                                </w:tr>
                              </w:tbl>
                              <w:p w14:paraId="10FB7579" w14:textId="77777777" w:rsidR="00A7777C" w:rsidRDefault="00A7777C" w:rsidP="00A7777C">
                                <w:pPr>
                                  <w:spacing w:after="0"/>
                                  <w:jc w:val="center"/>
                                  <w:rPr>
                                    <w:rFonts w:ascii="Arial" w:hAnsi="Arial" w:cs="Arial"/>
                                    <w:i/>
                                    <w:iCs/>
                                    <w:color w:val="FFFFFF" w:themeColor="background1"/>
                                  </w:rPr>
                                </w:pPr>
                                <w:r w:rsidRPr="004F1E85">
                                  <w:rPr>
                                    <w:rFonts w:ascii="Arial" w:hAnsi="Arial" w:cs="Arial"/>
                                    <w:i/>
                                    <w:iCs/>
                                    <w:color w:val="FFFFFF" w:themeColor="background1"/>
                                  </w:rPr>
                                  <w:t xml:space="preserve"> </w:t>
                                </w:r>
                              </w:p>
                              <w:p w14:paraId="3B192A7E" w14:textId="525138C3" w:rsidR="00A7777C" w:rsidRPr="00A7777C" w:rsidRDefault="00A7777C" w:rsidP="00A7777C">
                                <w:pPr>
                                  <w:spacing w:after="0"/>
                                  <w:jc w:val="center"/>
                                  <w:rPr>
                                    <w:color w:val="44546A" w:themeColor="text2"/>
                                  </w:rPr>
                                </w:pPr>
                                <w:r w:rsidRPr="00A7777C">
                                  <w:rPr>
                                    <w:rFonts w:ascii="Arial" w:hAnsi="Arial" w:cs="Arial"/>
                                    <w:i/>
                                    <w:iCs/>
                                    <w:color w:val="44546A" w:themeColor="text2"/>
                                  </w:rPr>
                                  <w:t xml:space="preserve">I did not use generative AI to produce any of the text in this essay. </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v:shapetype w14:anchorId="67D91FFF" id="_x0000_t202" coordsize="21600,21600" o:spt="202" path="m,l,21600r21600,l21600,xe">
                    <v:stroke joinstyle="miter"/>
                    <v:path gradientshapeok="t" o:connecttype="rect"/>
                  </v:shapetype>
                  <v:shape id="Text Box 4" o:spid="_x0000_s1026" type="#_x0000_t202" alt="Cover page layout" style="position:absolute;margin-left:0;margin-top:0;width:540pt;height:10in;z-index:-251657216;visibility:visible;mso-wrap-style:square;mso-width-percent:0;mso-height-percent:0;mso-wrap-distance-left:9pt;mso-wrap-distance-top:0;mso-wrap-distance-right:9pt;mso-wrap-distance-bottom:0;mso-position-horizontal:center;mso-position-horizontal-relative:page;mso-position-vertical:center;mso-position-vertical-relative:page;mso-width-percent:0;mso-height-percent:0;mso-width-relative:page;mso-height-relative:page;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ie+wcAIAAFcFAAAOAAAAZHJzL2Uyb0RvYy54bWysVN1v0zAQf0fif7D8zpKObRrV0ql0KkKa&#10;xsSG9uw6dmvh+MzZbVL+es5O0o7ByxB5cM6+331/XF13jWU7hcGAq/jkpORMOQm1ceuKf3tcvrvk&#10;LEThamHBqYrvVeDXs7dvrlo/VaewAVsrZKTEhWnrK76J0U+LIsiNakQ4Aa8cMTVgIyJdcV3UKFrS&#10;3tjitCwvihaw9ghShUCvNz2Tz7J+rZWMX7QOKjJbcfIt5hPzuUpnMbsS0zUKvzFycEP8gxeNMI6M&#10;HlTdiCjYFs0fqhojEQLoeCKhKUBrI1WOgaKZlC+iedgIr3IslJzgD2kK/0+tvNs9+HtksfsIHRUw&#10;JaT1YRroMcXTaWzSnzxlxKcU7g9pU11kkh4vLs8vy5JYkngfJmdn6UJ6iqO4xxA/KWhYIiqOVJec&#10;LrG7DbGHjpBkLYA19dJYmy+4Xi0ssp2gGi6XC/oG7b/BrGMt+fL+vMyaHST5XrV1SY/K7TDYO8aY&#10;qbi3KmGs+6o0M3UONRtPjagO5oWUysWcJYouoxNKk6nXCA74o1evEe7jIIlsGVw8CDfGAebo8/wc&#10;3a6/jy7rHk/FeRZ3ImO36obar6DeU0sg9NMSvFwaKtutCPFeII0HlZpGPn6hQ1ugrMNAcbYB/Pm3&#10;94SnriUuZy2NW8XDj61AxZn97Kif02yOBI7EaiTctlkAVX9Cy8TLTJIARjuSGqF5ok0wT1aIJZwk&#10;WxWPI7mI/dDTJpFqPs8gmkAv4q178DKpTulMTfjYPQn0Q6dGavI7GAdRTF80bI9Nkg7m2wja5G5O&#10;Ce2zOCSapjfPw7Bp0np4fs+o4z6c/QIAAP//AwBQSwMEFAAGAAgAAAAhABWvgpXcAAAABwEAAA8A&#10;AABkcnMvZG93bnJldi54bWxMj0FLw0AQhe+C/2GZgje7GylSYjZFKiIiUkx7sLdNdpoEs7Mhu2nT&#10;f+/Ui70M7/GGN99kq8l14ohDaD1pSOYKBFLlbUu1ht329X4JIkRD1nSeUMMZA6zy25vMpNaf6AuP&#10;RawFl1BIjYYmxj6VMlQNOhPmvkfi7OAHZyLboZZ2MCcud518UOpROtMSX2hMj+sGq59idBrG/fsm&#10;KT43b+ekmnr5si+/D8WH1nez6fkJRMQp/i/DBZ/RIWem0o9kg+g08CPxb14ytVTsS1aLBSuZZ/Ka&#10;P/8FAAD//wMAUEsBAi0AFAAGAAgAAAAhALaDOJL+AAAA4QEAABMAAAAAAAAAAAAAAAAAAAAAAFtD&#10;b250ZW50X1R5cGVzXS54bWxQSwECLQAUAAYACAAAACEAOP0h/9YAAACUAQAACwAAAAAAAAAAAAAA&#10;AAAvAQAAX3JlbHMvLnJlbHNQSwECLQAUAAYACAAAACEAa4nvsHACAABXBQAADgAAAAAAAAAAAAAA&#10;AAAuAgAAZHJzL2Uyb0RvYy54bWxQSwECLQAUAAYACAAAACEAFa+CldwAAAAHAQAADwAAAAAAAAAA&#10;AAAAAADKBAAAZHJzL2Rvd25yZXYueG1sUEsFBgAAAAAEAAQA8wAAANMFAAAAAA==&#10;" o:allowoverlap="f" fillcolor="#fcc" stroked="f" strokeweight=".5pt">
                    <v:textbox inset="0,0,0,0">
                      <w:txbxContent>
                        <w:tbl>
                          <w:tblPr>
                            <w:tblW w:w="4998" w:type="pct"/>
                            <w:tblCellMar>
                              <w:left w:w="0" w:type="dxa"/>
                              <w:right w:w="0" w:type="dxa"/>
                            </w:tblCellMar>
                            <w:tblLook w:val="04A0" w:firstRow="1" w:lastRow="0" w:firstColumn="1" w:lastColumn="0" w:noHBand="0" w:noVBand="1"/>
                            <w:tblDescription w:val="Cover page layout"/>
                          </w:tblPr>
                          <w:tblGrid>
                            <w:gridCol w:w="10801"/>
                          </w:tblGrid>
                          <w:tr w:rsidR="004F1E85" w14:paraId="5ACB8019" w14:textId="77777777" w:rsidTr="00A0056E">
                            <w:trPr>
                              <w:trHeight w:hRule="exact" w:val="8646"/>
                            </w:trPr>
                            <w:tc>
                              <w:tcPr>
                                <w:tcW w:w="5000" w:type="pct"/>
                              </w:tcPr>
                              <w:p w14:paraId="2D9F7EAD" w14:textId="4202D2AB" w:rsidR="004F1E85" w:rsidRDefault="00573089">
                                <w:r w:rsidRPr="00573089">
                                  <w:rPr>
                                    <w:noProof/>
                                  </w:rPr>
                                  <w:drawing>
                                    <wp:inline distT="0" distB="0" distL="0" distR="0" wp14:anchorId="62B08707" wp14:editId="4E1FAE0A">
                                      <wp:extent cx="6851015" cy="5600700"/>
                                      <wp:effectExtent l="0" t="0" r="6985" b="0"/>
                                      <wp:docPr id="1634885826"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6858299" cy="5606655"/>
                                              </a:xfrm>
                                              <a:prstGeom prst="rect">
                                                <a:avLst/>
                                              </a:prstGeom>
                                              <a:noFill/>
                                              <a:ln>
                                                <a:noFill/>
                                              </a:ln>
                                            </pic:spPr>
                                          </pic:pic>
                                        </a:graphicData>
                                      </a:graphic>
                                    </wp:inline>
                                  </w:drawing>
                                </w:r>
                              </w:p>
                            </w:tc>
                          </w:tr>
                          <w:tr w:rsidR="004F1E85" w14:paraId="2D0BD8F9" w14:textId="77777777" w:rsidTr="00A7777C">
                            <w:trPr>
                              <w:trHeight w:hRule="exact" w:val="4320"/>
                            </w:trPr>
                            <w:tc>
                              <w:tcPr>
                                <w:tcW w:w="5000" w:type="pct"/>
                                <w:shd w:val="clear" w:color="auto" w:fill="5B9BD5" w:themeFill="accent5"/>
                                <w:vAlign w:val="center"/>
                              </w:tcPr>
                              <w:p w14:paraId="4BFE2356" w14:textId="21F02343" w:rsidR="004F1E85" w:rsidRPr="004F1E85" w:rsidRDefault="00542BF9" w:rsidP="004F1E85">
                                <w:pPr>
                                  <w:pStyle w:val="NoSpacing"/>
                                  <w:spacing w:before="200" w:line="216" w:lineRule="auto"/>
                                  <w:ind w:left="720" w:right="720"/>
                                  <w:jc w:val="center"/>
                                  <w:rPr>
                                    <w:rFonts w:ascii="Arial" w:hAnsi="Arial" w:cs="Arial"/>
                                    <w:color w:val="FFFFFF" w:themeColor="background1"/>
                                    <w:sz w:val="44"/>
                                    <w:szCs w:val="44"/>
                                  </w:rPr>
                                </w:pPr>
                                <w:sdt>
                                  <w:sdtPr>
                                    <w:rPr>
                                      <w:rFonts w:ascii="Arial" w:hAnsi="Arial" w:cs="Arial"/>
                                      <w:color w:val="FFFFFF" w:themeColor="background1"/>
                                      <w:sz w:val="44"/>
                                      <w:szCs w:val="44"/>
                                    </w:rPr>
                                    <w:alias w:val="Title"/>
                                    <w:tag w:val=""/>
                                    <w:id w:val="-1975671731"/>
                                    <w:dataBinding w:prefixMappings="xmlns:ns0='http://purl.org/dc/elements/1.1/' xmlns:ns1='http://schemas.openxmlformats.org/package/2006/metadata/core-properties' " w:xpath="/ns1:coreProperties[1]/ns0:title[1]" w:storeItemID="{6C3C8BC8-F283-45AE-878A-BAB7291924A1}"/>
                                    <w:text/>
                                  </w:sdtPr>
                                  <w:sdtEndPr/>
                                  <w:sdtContent>
                                    <w:r w:rsidR="00A0056E">
                                      <w:rPr>
                                        <w:rFonts w:ascii="Arial" w:hAnsi="Arial" w:cs="Arial"/>
                                        <w:color w:val="FFFFFF" w:themeColor="background1"/>
                                        <w:sz w:val="44"/>
                                        <w:szCs w:val="44"/>
                                      </w:rPr>
                                      <w:t xml:space="preserve">Evaluating Socio-Technical Fit in Mental Health and Learning Disabilities: Lessons </w:t>
                                    </w:r>
                                    <w:r>
                                      <w:rPr>
                                        <w:rFonts w:ascii="Arial" w:hAnsi="Arial" w:cs="Arial"/>
                                        <w:color w:val="FFFFFF" w:themeColor="background1"/>
                                        <w:sz w:val="44"/>
                                        <w:szCs w:val="44"/>
                                      </w:rPr>
                                      <w:t>F</w:t>
                                    </w:r>
                                    <w:r w:rsidR="00A0056E">
                                      <w:rPr>
                                        <w:rFonts w:ascii="Arial" w:hAnsi="Arial" w:cs="Arial"/>
                                        <w:color w:val="FFFFFF" w:themeColor="background1"/>
                                        <w:sz w:val="44"/>
                                        <w:szCs w:val="44"/>
                                      </w:rPr>
                                      <w:t>rom the Implementation of WCCIS</w:t>
                                    </w:r>
                                  </w:sdtContent>
                                </w:sdt>
                              </w:p>
                              <w:p w14:paraId="6F9E756D" w14:textId="46FD687D" w:rsidR="004F1E85" w:rsidRPr="004F1E85" w:rsidRDefault="00542BF9" w:rsidP="004F1E85">
                                <w:pPr>
                                  <w:pStyle w:val="NoSpacing"/>
                                  <w:spacing w:before="240"/>
                                  <w:ind w:left="720" w:right="720"/>
                                  <w:jc w:val="center"/>
                                  <w:rPr>
                                    <w:color w:val="FFFFFF" w:themeColor="background1"/>
                                    <w:sz w:val="22"/>
                                    <w:szCs w:val="22"/>
                                  </w:rPr>
                                </w:pPr>
                                <w:sdt>
                                  <w:sdtPr>
                                    <w:rPr>
                                      <w:rFonts w:ascii="Arial" w:hAnsi="Arial" w:cs="Arial"/>
                                      <w:i/>
                                      <w:iCs/>
                                      <w:color w:val="FFFFFF" w:themeColor="background1"/>
                                      <w:sz w:val="22"/>
                                      <w:szCs w:val="22"/>
                                    </w:rPr>
                                    <w:alias w:val="Subtitle"/>
                                    <w:tag w:val=""/>
                                    <w:id w:val="-1893644819"/>
                                    <w:dataBinding w:prefixMappings="xmlns:ns0='http://purl.org/dc/elements/1.1/' xmlns:ns1='http://schemas.openxmlformats.org/package/2006/metadata/core-properties' " w:xpath="/ns1:coreProperties[1]/ns0:subject[1]" w:storeItemID="{6C3C8BC8-F283-45AE-878A-BAB7291924A1}"/>
                                    <w:text/>
                                  </w:sdtPr>
                                  <w:sdtEndPr/>
                                  <w:sdtContent>
                                    <w:r w:rsidR="004F1E85" w:rsidRPr="004F1E85">
                                      <w:rPr>
                                        <w:rFonts w:ascii="Arial" w:hAnsi="Arial" w:cs="Arial"/>
                                        <w:i/>
                                        <w:iCs/>
                                        <w:color w:val="FFFFFF" w:themeColor="background1"/>
                                        <w:sz w:val="22"/>
                                        <w:szCs w:val="22"/>
                                      </w:rPr>
                                      <w:t>BMDS7009 Programme, Project and Change Management in Health and Social Care</w:t>
                                    </w:r>
                                  </w:sdtContent>
                                </w:sdt>
                              </w:p>
                            </w:tc>
                          </w:tr>
                          <w:tr w:rsidR="004F1E85" w14:paraId="165C56BF" w14:textId="77777777" w:rsidTr="00A7777C">
                            <w:trPr>
                              <w:trHeight w:hRule="exact" w:val="720"/>
                            </w:trPr>
                            <w:tc>
                              <w:tcPr>
                                <w:tcW w:w="5000" w:type="pct"/>
                                <w:shd w:val="clear" w:color="auto" w:fill="70AD47" w:themeFill="accent6"/>
                              </w:tcPr>
                              <w:tbl>
                                <w:tblPr>
                                  <w:tblW w:w="5000" w:type="pct"/>
                                  <w:tblCellMar>
                                    <w:left w:w="0" w:type="dxa"/>
                                    <w:right w:w="0" w:type="dxa"/>
                                  </w:tblCellMar>
                                  <w:tblLook w:val="04A0" w:firstRow="1" w:lastRow="0" w:firstColumn="1" w:lastColumn="0" w:noHBand="0" w:noVBand="1"/>
                                  <w:tblDescription w:val="Cover page info"/>
                                </w:tblPr>
                                <w:tblGrid>
                                  <w:gridCol w:w="3599"/>
                                  <w:gridCol w:w="3601"/>
                                  <w:gridCol w:w="3601"/>
                                </w:tblGrid>
                                <w:tr w:rsidR="004F1E85" w14:paraId="62C38CC3" w14:textId="77777777" w:rsidTr="00573089">
                                  <w:trPr>
                                    <w:trHeight w:hRule="exact" w:val="720"/>
                                  </w:trPr>
                                  <w:sdt>
                                    <w:sdtPr>
                                      <w:rPr>
                                        <w:rFonts w:ascii="Arial" w:hAnsi="Arial" w:cs="Arial"/>
                                      </w:rPr>
                                      <w:alias w:val="Author"/>
                                      <w:tag w:val=""/>
                                      <w:id w:val="-1693906244"/>
                                      <w:dataBinding w:prefixMappings="xmlns:ns0='http://purl.org/dc/elements/1.1/' xmlns:ns1='http://schemas.openxmlformats.org/package/2006/metadata/core-properties' " w:xpath="/ns1:coreProperties[1]/ns0:creator[1]" w:storeItemID="{6C3C8BC8-F283-45AE-878A-BAB7291924A1}"/>
                                      <w:text/>
                                    </w:sdtPr>
                                    <w:sdtEndPr/>
                                    <w:sdtContent>
                                      <w:tc>
                                        <w:tcPr>
                                          <w:tcW w:w="3590" w:type="dxa"/>
                                          <w:shd w:val="clear" w:color="auto" w:fill="FFCCCC"/>
                                          <w:vAlign w:val="center"/>
                                        </w:tcPr>
                                        <w:p w14:paraId="3A8FA465" w14:textId="73AB2C45" w:rsidR="004F1E85" w:rsidRPr="004F1E85" w:rsidRDefault="004F1E85" w:rsidP="004F1E85">
                                          <w:pPr>
                                            <w:pStyle w:val="NoSpacing"/>
                                            <w:ind w:left="144" w:right="144"/>
                                            <w:jc w:val="center"/>
                                            <w:rPr>
                                              <w:rFonts w:ascii="Arial" w:hAnsi="Arial" w:cs="Arial"/>
                                            </w:rPr>
                                          </w:pPr>
                                          <w:r w:rsidRPr="004F1E85">
                                            <w:rPr>
                                              <w:rFonts w:ascii="Arial" w:hAnsi="Arial" w:cs="Arial"/>
                                            </w:rPr>
                                            <w:t>Joanne James - 2516963</w:t>
                                          </w:r>
                                        </w:p>
                                      </w:tc>
                                    </w:sdtContent>
                                  </w:sdt>
                                  <w:tc>
                                    <w:tcPr>
                                      <w:tcW w:w="3591" w:type="dxa"/>
                                      <w:shd w:val="clear" w:color="auto" w:fill="FFCCCC"/>
                                      <w:vAlign w:val="center"/>
                                    </w:tcPr>
                                    <w:p w14:paraId="33A28BA9" w14:textId="01E6907B" w:rsidR="004F1E85" w:rsidRPr="004F1E85" w:rsidRDefault="003141C2" w:rsidP="004F1E85">
                                      <w:pPr>
                                        <w:pStyle w:val="NoSpacing"/>
                                        <w:ind w:left="144" w:right="144"/>
                                        <w:jc w:val="center"/>
                                        <w:rPr>
                                          <w:rFonts w:ascii="Arial" w:hAnsi="Arial" w:cs="Arial"/>
                                        </w:rPr>
                                      </w:pPr>
                                      <w:r>
                                        <w:rPr>
                                          <w:rFonts w:ascii="Arial" w:hAnsi="Arial" w:cs="Arial"/>
                                        </w:rPr>
                                        <w:t>February</w:t>
                                      </w:r>
                                      <w:r w:rsidR="004F1E85" w:rsidRPr="004F1E85">
                                        <w:rPr>
                                          <w:rFonts w:ascii="Arial" w:hAnsi="Arial" w:cs="Arial"/>
                                        </w:rPr>
                                        <w:t xml:space="preserve"> 2026</w:t>
                                      </w:r>
                                    </w:p>
                                  </w:tc>
                                  <w:sdt>
                                    <w:sdtPr>
                                      <w:rPr>
                                        <w:rFonts w:ascii="Arial" w:hAnsi="Arial" w:cs="Arial"/>
                                      </w:rPr>
                                      <w:alias w:val="Course title"/>
                                      <w:tag w:val=""/>
                                      <w:id w:val="-1165709755"/>
                                      <w:dataBinding w:prefixMappings="xmlns:ns0='http://purl.org/dc/elements/1.1/' xmlns:ns1='http://schemas.openxmlformats.org/package/2006/metadata/core-properties' " w:xpath="/ns1:coreProperties[1]/ns1:category[1]" w:storeItemID="{6C3C8BC8-F283-45AE-878A-BAB7291924A1}"/>
                                      <w:text/>
                                    </w:sdtPr>
                                    <w:sdtEndPr/>
                                    <w:sdtContent>
                                      <w:tc>
                                        <w:tcPr>
                                          <w:tcW w:w="3591" w:type="dxa"/>
                                          <w:shd w:val="clear" w:color="auto" w:fill="FFCCCC"/>
                                          <w:vAlign w:val="center"/>
                                        </w:tcPr>
                                        <w:p w14:paraId="7DD4AB7B" w14:textId="6190A152" w:rsidR="004F1E85" w:rsidRPr="004F1E85" w:rsidRDefault="004F1E85" w:rsidP="004F1E85">
                                          <w:pPr>
                                            <w:pStyle w:val="NoSpacing"/>
                                            <w:ind w:left="144" w:right="720"/>
                                            <w:jc w:val="center"/>
                                            <w:rPr>
                                              <w:rFonts w:ascii="Arial" w:hAnsi="Arial" w:cs="Arial"/>
                                            </w:rPr>
                                          </w:pPr>
                                          <w:r w:rsidRPr="004F1E85">
                                            <w:rPr>
                                              <w:rFonts w:ascii="Arial" w:hAnsi="Arial" w:cs="Arial"/>
                                            </w:rPr>
                                            <w:t>MSc in Digital Transformation for the Health and Care Professions</w:t>
                                          </w:r>
                                        </w:p>
                                      </w:tc>
                                    </w:sdtContent>
                                  </w:sdt>
                                </w:tr>
                              </w:tbl>
                              <w:p w14:paraId="02FBF115" w14:textId="77777777" w:rsidR="004F1E85" w:rsidRDefault="004F1E85"/>
                            </w:tc>
                          </w:tr>
                        </w:tbl>
                        <w:p w14:paraId="10FB7579" w14:textId="77777777" w:rsidR="00A7777C" w:rsidRDefault="00A7777C" w:rsidP="00A7777C">
                          <w:pPr>
                            <w:spacing w:after="0"/>
                            <w:jc w:val="center"/>
                            <w:rPr>
                              <w:rFonts w:ascii="Arial" w:hAnsi="Arial" w:cs="Arial"/>
                              <w:i/>
                              <w:iCs/>
                              <w:color w:val="FFFFFF" w:themeColor="background1"/>
                            </w:rPr>
                          </w:pPr>
                          <w:r w:rsidRPr="004F1E85">
                            <w:rPr>
                              <w:rFonts w:ascii="Arial" w:hAnsi="Arial" w:cs="Arial"/>
                              <w:i/>
                              <w:iCs/>
                              <w:color w:val="FFFFFF" w:themeColor="background1"/>
                            </w:rPr>
                            <w:t xml:space="preserve"> </w:t>
                          </w:r>
                        </w:p>
                        <w:p w14:paraId="3B192A7E" w14:textId="525138C3" w:rsidR="00A7777C" w:rsidRPr="00A7777C" w:rsidRDefault="00A7777C" w:rsidP="00A7777C">
                          <w:pPr>
                            <w:spacing w:after="0"/>
                            <w:jc w:val="center"/>
                            <w:rPr>
                              <w:color w:val="44546A" w:themeColor="text2"/>
                            </w:rPr>
                          </w:pPr>
                          <w:r w:rsidRPr="00A7777C">
                            <w:rPr>
                              <w:rFonts w:ascii="Arial" w:hAnsi="Arial" w:cs="Arial"/>
                              <w:i/>
                              <w:iCs/>
                              <w:color w:val="44546A" w:themeColor="text2"/>
                            </w:rPr>
                            <w:t xml:space="preserve">I did not use generative AI to produce any of the text in this essay. </w:t>
                          </w:r>
                        </w:p>
                      </w:txbxContent>
                    </v:textbox>
                    <w10:wrap anchorx="page" anchory="page"/>
                  </v:shape>
                </w:pict>
              </mc:Fallback>
            </mc:AlternateContent>
          </w:r>
        </w:p>
        <w:p w14:paraId="429916E4" w14:textId="40C2766C" w:rsidR="004F1E85" w:rsidRDefault="004F1E85" w:rsidP="00F327EC">
          <w:pPr>
            <w:spacing w:after="0"/>
            <w:rPr>
              <w:rFonts w:ascii="Arial" w:hAnsi="Arial" w:cs="Arial"/>
              <w:b/>
              <w:bCs/>
              <w:sz w:val="24"/>
              <w:szCs w:val="24"/>
            </w:rPr>
          </w:pPr>
          <w:r>
            <w:rPr>
              <w:rFonts w:ascii="Arial" w:hAnsi="Arial" w:cs="Arial"/>
              <w:b/>
              <w:bCs/>
              <w:sz w:val="24"/>
              <w:szCs w:val="24"/>
            </w:rPr>
            <w:br w:type="page"/>
          </w:r>
        </w:p>
      </w:sdtContent>
    </w:sdt>
    <w:p w14:paraId="67AE1DE5" w14:textId="3447D3E7" w:rsidR="006C70B0" w:rsidRDefault="00D978B3" w:rsidP="00F327EC">
      <w:pPr>
        <w:spacing w:after="0"/>
        <w:jc w:val="both"/>
        <w:rPr>
          <w:rFonts w:ascii="Arial" w:hAnsi="Arial" w:cs="Arial"/>
          <w:b/>
          <w:bCs/>
          <w:sz w:val="24"/>
          <w:szCs w:val="24"/>
        </w:rPr>
      </w:pPr>
      <w:r w:rsidRPr="00D978B3">
        <w:rPr>
          <w:rFonts w:ascii="Arial" w:hAnsi="Arial" w:cs="Arial"/>
          <w:b/>
          <w:bCs/>
          <w:sz w:val="24"/>
          <w:szCs w:val="24"/>
        </w:rPr>
        <w:lastRenderedPageBreak/>
        <w:t>Introduction</w:t>
      </w:r>
    </w:p>
    <w:p w14:paraId="0631C0BE" w14:textId="77777777" w:rsidR="00277732" w:rsidRPr="006C70B0" w:rsidRDefault="00277732" w:rsidP="00F327EC">
      <w:pPr>
        <w:spacing w:after="0"/>
        <w:jc w:val="both"/>
        <w:rPr>
          <w:rFonts w:ascii="Arial" w:hAnsi="Arial" w:cs="Arial"/>
          <w:b/>
          <w:bCs/>
          <w:sz w:val="24"/>
          <w:szCs w:val="24"/>
        </w:rPr>
      </w:pPr>
    </w:p>
    <w:p w14:paraId="2943F5B5" w14:textId="6844EABA" w:rsidR="003D513A" w:rsidRDefault="006C70B0" w:rsidP="00F327EC">
      <w:pPr>
        <w:spacing w:after="0"/>
        <w:jc w:val="both"/>
        <w:rPr>
          <w:rFonts w:ascii="Arial" w:hAnsi="Arial" w:cs="Arial"/>
          <w:sz w:val="24"/>
          <w:szCs w:val="24"/>
        </w:rPr>
      </w:pPr>
      <w:r w:rsidRPr="006C70B0">
        <w:rPr>
          <w:rFonts w:ascii="Arial" w:hAnsi="Arial" w:cs="Arial"/>
          <w:sz w:val="24"/>
          <w:szCs w:val="24"/>
        </w:rPr>
        <w:t>Digital transformation is rapidly becoming central to the way in which health and social care function, but implementing technology in real-world clinical settings is not as straightforward as the strategy documents sometimes suggest</w:t>
      </w:r>
      <w:r w:rsidR="00641EA6">
        <w:rPr>
          <w:rFonts w:ascii="Arial" w:hAnsi="Arial" w:cs="Arial"/>
          <w:sz w:val="24"/>
          <w:szCs w:val="24"/>
        </w:rPr>
        <w:t>. This is evident in Mental Health and Learning Disabilities (MH&amp;LD) services within Aneurin Bevan University Health Board (AB</w:t>
      </w:r>
      <w:r w:rsidR="004B4331">
        <w:rPr>
          <w:rFonts w:ascii="Arial" w:hAnsi="Arial" w:cs="Arial"/>
          <w:sz w:val="24"/>
          <w:szCs w:val="24"/>
        </w:rPr>
        <w:t>UH</w:t>
      </w:r>
      <w:r w:rsidR="00641EA6">
        <w:rPr>
          <w:rFonts w:ascii="Arial" w:hAnsi="Arial" w:cs="Arial"/>
          <w:sz w:val="24"/>
          <w:szCs w:val="24"/>
        </w:rPr>
        <w:t>B</w:t>
      </w:r>
      <w:r w:rsidR="00C632CF">
        <w:rPr>
          <w:rFonts w:ascii="Arial" w:hAnsi="Arial" w:cs="Arial"/>
          <w:sz w:val="24"/>
          <w:szCs w:val="24"/>
        </w:rPr>
        <w:t>)</w:t>
      </w:r>
      <w:r w:rsidR="00641EA6">
        <w:rPr>
          <w:rFonts w:ascii="Arial" w:hAnsi="Arial" w:cs="Arial"/>
          <w:sz w:val="24"/>
          <w:szCs w:val="24"/>
        </w:rPr>
        <w:t xml:space="preserve">, where they operate across complex, nuanced and highly multidisciplinary care pathways. These pathways involve diverse professional groups, service models and varying organisational and national pressures. </w:t>
      </w:r>
      <w:r w:rsidRPr="006C70B0">
        <w:rPr>
          <w:rFonts w:ascii="Arial" w:hAnsi="Arial" w:cs="Arial"/>
          <w:sz w:val="24"/>
          <w:szCs w:val="24"/>
        </w:rPr>
        <w:t xml:space="preserve"> </w:t>
      </w:r>
    </w:p>
    <w:p w14:paraId="2C86A504" w14:textId="77777777" w:rsidR="00C632CF" w:rsidRDefault="00C632CF" w:rsidP="00F327EC">
      <w:pPr>
        <w:spacing w:after="0"/>
        <w:jc w:val="both"/>
        <w:rPr>
          <w:rFonts w:ascii="Arial" w:hAnsi="Arial" w:cs="Arial"/>
          <w:sz w:val="24"/>
          <w:szCs w:val="24"/>
        </w:rPr>
      </w:pPr>
    </w:p>
    <w:p w14:paraId="24A09BB0" w14:textId="4FD73282" w:rsidR="00C632CF" w:rsidRDefault="00C632CF" w:rsidP="00F327EC">
      <w:pPr>
        <w:spacing w:after="0"/>
        <w:jc w:val="both"/>
        <w:rPr>
          <w:rFonts w:ascii="Arial" w:hAnsi="Arial" w:cs="Arial"/>
          <w:sz w:val="24"/>
          <w:szCs w:val="24"/>
        </w:rPr>
      </w:pPr>
      <w:r w:rsidRPr="00C632CF">
        <w:rPr>
          <w:rFonts w:ascii="Arial" w:hAnsi="Arial" w:cs="Arial"/>
          <w:sz w:val="24"/>
          <w:szCs w:val="24"/>
        </w:rPr>
        <w:t>Every service within MH</w:t>
      </w:r>
      <w:r w:rsidR="00882EC3">
        <w:rPr>
          <w:rFonts w:ascii="Arial" w:hAnsi="Arial" w:cs="Arial"/>
          <w:sz w:val="24"/>
          <w:szCs w:val="24"/>
        </w:rPr>
        <w:t>&amp;</w:t>
      </w:r>
      <w:r w:rsidRPr="00C632CF">
        <w:rPr>
          <w:rFonts w:ascii="Arial" w:hAnsi="Arial" w:cs="Arial"/>
          <w:sz w:val="24"/>
          <w:szCs w:val="24"/>
        </w:rPr>
        <w:t xml:space="preserve">LD, including CAMHS, Community Mental Health Teams (CMHT), Primary Care Mental Health Support Services (PCMHSS), Learning Disabilities (LD), Inpatient Mental Health, Crisis Teams and Psychological Therapies, has its own pressures, clinical processes and expectations. This makes digital change both essential and highly challenging. The Welsh Community Care Information System (WCCIS) was designed to be a national, integrated care record supporting both NHS and Local Authority services. </w:t>
      </w:r>
    </w:p>
    <w:p w14:paraId="784B1DB4" w14:textId="77777777" w:rsidR="00C632CF" w:rsidRDefault="00C632CF" w:rsidP="00F327EC">
      <w:pPr>
        <w:spacing w:after="0"/>
        <w:jc w:val="both"/>
        <w:rPr>
          <w:rFonts w:ascii="Arial" w:hAnsi="Arial" w:cs="Arial"/>
          <w:sz w:val="24"/>
          <w:szCs w:val="24"/>
        </w:rPr>
      </w:pPr>
    </w:p>
    <w:p w14:paraId="7C570D72" w14:textId="64D31D09" w:rsidR="00D71FBD" w:rsidRDefault="00D71FBD" w:rsidP="00F327EC">
      <w:pPr>
        <w:spacing w:after="0"/>
        <w:jc w:val="both"/>
        <w:rPr>
          <w:rFonts w:ascii="Arial" w:hAnsi="Arial" w:cs="Arial"/>
          <w:sz w:val="24"/>
          <w:szCs w:val="24"/>
        </w:rPr>
      </w:pPr>
      <w:r>
        <w:rPr>
          <w:rFonts w:ascii="Arial" w:hAnsi="Arial" w:cs="Arial"/>
          <w:sz w:val="24"/>
          <w:szCs w:val="24"/>
        </w:rPr>
        <w:t>Although the solution was designed to improve the sharing of information between health and social care, reduce duplication and to bring greater consistency to documentation, the reality proved to be f</w:t>
      </w:r>
      <w:r w:rsidR="00C22C87">
        <w:rPr>
          <w:rFonts w:ascii="Arial" w:hAnsi="Arial" w:cs="Arial"/>
          <w:sz w:val="24"/>
          <w:szCs w:val="24"/>
        </w:rPr>
        <w:t>a</w:t>
      </w:r>
      <w:r>
        <w:rPr>
          <w:rFonts w:ascii="Arial" w:hAnsi="Arial" w:cs="Arial"/>
          <w:sz w:val="24"/>
          <w:szCs w:val="24"/>
        </w:rPr>
        <w:t>r</w:t>
      </w:r>
      <w:r w:rsidR="00C22C87">
        <w:rPr>
          <w:rFonts w:ascii="Arial" w:hAnsi="Arial" w:cs="Arial"/>
          <w:sz w:val="24"/>
          <w:szCs w:val="24"/>
        </w:rPr>
        <w:t xml:space="preserve"> more</w:t>
      </w:r>
      <w:r>
        <w:rPr>
          <w:rFonts w:ascii="Arial" w:hAnsi="Arial" w:cs="Arial"/>
          <w:sz w:val="24"/>
          <w:szCs w:val="24"/>
        </w:rPr>
        <w:t xml:space="preserve"> complicated. Evidence from governance papers, SBARs, user stories, and service improvement reports shows that WCCIS has not consistently delivered the expected benefits across MH&amp;LD services</w:t>
      </w:r>
      <w:sdt>
        <w:sdtPr>
          <w:rPr>
            <w:rFonts w:ascii="Arial" w:hAnsi="Arial" w:cs="Arial"/>
            <w:color w:val="000000"/>
            <w:sz w:val="24"/>
            <w:szCs w:val="24"/>
          </w:rPr>
          <w:tag w:val="MENDELEY_CITATION_v3_eyJjaXRhdGlvbklEIjoiTUVOREVMRVlfQ0lUQVRJT05fOGYxMzhjZTctNTMzNy00YTRhLThlZjQtN2E3ZTljMzhhMWVmIiwicHJvcGVydGllcyI6eyJub3RlSW5kZXgiOjB9LCJpc0VkaXRlZCI6ZmFsc2UsIm1hbnVhbE92ZXJyaWRlIjp7ImlzTWFudWFsbHlPdmVycmlkZGVuIjpmYWxzZSwiY2l0ZXByb2NUZXh0IjoiKEFCVUhCLCAyMDIyLCAyMDI0YjsgSmFtZXMsIDIwMjQpIiwibWFudWFsT3ZlcnJpZGVUZXh0IjoiIn0sImNpdGF0aW9uSXRlbXMiOlt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LHsiaWQiOiJiZDQ3Njc5MC0xN2JjLTMyOTItODJiYS1iNjVjNzQxYWEzMDciLCJpdGVtRGF0YSI6eyJ0eXBlIjoicmVwb3J0IiwiaWQiOiJiZDQ3Njc5MC0xN2JjLTMyOTItODJiYS1iNjVjNzQxYWEzMDciLCJ0aXRsZSI6IldDQ0lTIEJlbmVmaXRzIFJlZ2lzdGVyIC0gSW50ZXJuYWwgRG9jdW1lbnQuIFVucHVibGlzaGVkIiwiYXV0aG9yIjpbeyJmYW1pbHkiOiJBQlVIQiIsImdpdmVuIjoiIiwicGFyc2UtbmFtZXMiOmZhbHNlLCJkcm9wcGluZy1wYXJ0aWNsZSI6IiIsIm5vbi1kcm9wcGluZy1wYXJ0aWNsZSI6IiJ9XSwiaXNzdWVkIjp7ImRhdGUtcGFydHMiOltbMjAyMl1dfSwiY29udGFpbmVyLXRpdGxlLXNob3J0IjoiIn0sImlzVGVtcG9yYXJ5IjpmYWxzZX1dfQ=="/>
          <w:id w:val="2002856308"/>
          <w:placeholder>
            <w:docPart w:val="0A7EC76DD2A3416E946BBDB9812336A6"/>
          </w:placeholder>
        </w:sdtPr>
        <w:sdtEndPr/>
        <w:sdtContent>
          <w:r w:rsidR="009B0D7E" w:rsidRPr="009B0D7E">
            <w:rPr>
              <w:rFonts w:ascii="Arial" w:hAnsi="Arial" w:cs="Arial"/>
              <w:color w:val="000000"/>
              <w:sz w:val="24"/>
              <w:szCs w:val="24"/>
            </w:rPr>
            <w:t>(ABUHB, 2022, 2024b; James, 2024)</w:t>
          </w:r>
        </w:sdtContent>
      </w:sdt>
      <w:r w:rsidR="00C632CF" w:rsidRPr="00FA2E14">
        <w:rPr>
          <w:rFonts w:ascii="Arial" w:hAnsi="Arial" w:cs="Arial"/>
          <w:sz w:val="24"/>
          <w:szCs w:val="24"/>
        </w:rPr>
        <w:t xml:space="preserve">. </w:t>
      </w:r>
    </w:p>
    <w:p w14:paraId="027BC816" w14:textId="77777777" w:rsidR="00D71FBD" w:rsidRDefault="00D71FBD" w:rsidP="00F327EC">
      <w:pPr>
        <w:spacing w:after="0"/>
        <w:jc w:val="both"/>
        <w:rPr>
          <w:rFonts w:ascii="Arial" w:hAnsi="Arial" w:cs="Arial"/>
          <w:sz w:val="24"/>
          <w:szCs w:val="24"/>
        </w:rPr>
      </w:pPr>
    </w:p>
    <w:p w14:paraId="1CCECA6F" w14:textId="3B5F66D1" w:rsidR="00C632CF" w:rsidRPr="00FA2E14" w:rsidRDefault="00C632CF" w:rsidP="00F327EC">
      <w:pPr>
        <w:spacing w:after="0"/>
        <w:jc w:val="both"/>
        <w:rPr>
          <w:rFonts w:ascii="Arial" w:hAnsi="Arial" w:cs="Arial"/>
          <w:sz w:val="24"/>
          <w:szCs w:val="24"/>
        </w:rPr>
      </w:pPr>
      <w:r w:rsidRPr="00FA2E14">
        <w:rPr>
          <w:rFonts w:ascii="Arial" w:hAnsi="Arial" w:cs="Arial"/>
          <w:sz w:val="24"/>
          <w:szCs w:val="24"/>
        </w:rPr>
        <w:t>Many</w:t>
      </w:r>
      <w:r w:rsidR="00F02779">
        <w:rPr>
          <w:rFonts w:ascii="Arial" w:hAnsi="Arial" w:cs="Arial"/>
          <w:sz w:val="24"/>
          <w:szCs w:val="24"/>
        </w:rPr>
        <w:t xml:space="preserve"> of the</w:t>
      </w:r>
      <w:r w:rsidRPr="00FA2E14">
        <w:rPr>
          <w:rFonts w:ascii="Arial" w:hAnsi="Arial" w:cs="Arial"/>
          <w:sz w:val="24"/>
          <w:szCs w:val="24"/>
        </w:rPr>
        <w:t xml:space="preserve"> teams experienced significant difficulties with usability, reliability, workflow alignment and integration. Some of the issues were technical, but many reflected deeper socio-technical challenges relating to organisational context, workflow and change processes, which constrained both adoption and change acceptance </w:t>
      </w:r>
      <w:sdt>
        <w:sdtPr>
          <w:rPr>
            <w:rFonts w:ascii="Arial" w:hAnsi="Arial" w:cs="Arial"/>
            <w:color w:val="000000"/>
            <w:sz w:val="24"/>
            <w:szCs w:val="24"/>
          </w:rPr>
          <w:tag w:val="MENDELEY_CITATION_v3_eyJjaXRhdGlvbklEIjoiTUVOREVMRVlfQ0lUQVRJT05fMDQ1NWMwZDktN2ZjNy00ZWI4LWE5NzEtNTYzOTRhMGUxMTc3IiwicHJvcGVydGllcyI6eyJub3RlSW5kZXgiOjB9LCJpc0VkaXRlZCI6ZmFsc2UsIm1hbnVhbE92ZXJyaWRlIjp7ImlzTWFudWFsbHlPdmVycmlkZGVuIjpmYWxzZSwiY2l0ZXByb2NUZXh0IjoiKFNjb3R0IGFuZCBCcmlnZ3MsIDIwMTApIiwibWFudWFsT3ZlcnJpZGVUZXh0IjoiIn0sImNpdGF0aW9uSXRlbXMiOlt7ImlkIjoiYmVmZWNiM2YtMmM1MS0zMzA5LTliNmItODhmZDZkMTc2OWY0IiwiaXRlbURhdGEiOnsidHlwZSI6ImFydGljbGUtam91cm5hbCIsImlkIjoiYmVmZWNiM2YtMmM1MS0zMzA5LTliNmItODhmZDZkMTc2OWY0IiwidGl0bGUiOiJTVEFULUhJOiBBIFNvY2lvLVRlY2huaWNhbCBBc3Nlc3NtZW50IFRvb2wgZm9yIEhlYWx0aCBJbmZvcm1hdGljcyBJbXBsZW1lbnRhdGlvbnMiLCJhdXRob3IiOlt7ImZhbWlseSI6IlNjb3R0IiwiZ2l2ZW4iOiJQaGlsaXAgSiIsInBhcnNlLW5hbWVzIjpmYWxzZSwiZHJvcHBpbmctcGFydGljbGUiOiIiLCJub24tZHJvcHBpbmctcGFydGljbGUiOiIifSx7ImZhbWlseSI6IkJyaWdncyIsImdpdmVuIjoiSmFtZXMgUyIsInBhcnNlLW5hbWVzIjpmYWxzZSwiZHJvcHBpbmctcGFydGljbGUiOiIiLCJub24tZHJvcHBpbmctcGFydGljbGUiOiIifV0sImNvbnRhaW5lci10aXRsZSI6IlRoZSBPcGVuIE1lZGljYWwgSW5mb3JtYXRpY3MgSm91cm5hbCIsImNvbnRhaW5lci10aXRsZS1zaG9ydCI6Ik9wZW4gTWVkLiBJbmZvcm0uIEouIiwiRE9JIjoiMTAuMjE3NC8xODc0NDMxMTAxMDA0MDEwMjE0IiwiSVNTTiI6IjE4NzQtNDMxMSIsImlzc3VlZCI6eyJkYXRlLXBhcnRzIjpbWzIwMTAsOSwxNV1dfSwicGFnZSI6IjIxNC0yMjAiLCJhYnN0cmFjdCI6IjxwPlRoaXMgcGFwZXIgcHJvcG9zZXMgYSBzb2Npby10ZWNobmljYWwgYXNzZXNzbWVudCB0b29sIChTVEFULUhJKSBmb3IgaGVhbHRoIGluZm9ybWF0aWNzIGltcGxlbWVudGF0aW9ucy4gV2UgZXhwbG9yZSB3aHkgZXZlbiBwcm9qZWN0cyBhbGxlZ2VkbHkgdXNpbmcgc291bmQgbWV0aG9kb2xvZ2llcyByZXBlYXRlZGx5IGZhaWwgdG8gZ2l2ZSBhZGVxdWF0ZSBhdHRlbnRpb24gdG8gc29jaW8tdGVjaG5pY2FsIGlzc3VlcywgYW5kIHdlIHByZXNlbnQgYW4gaW5pdGlhbCBkcmFmdCBvZiBhIHN0cnVjdHVyZWQgYXNzZXNzbWVudCB0b29sIGZvciBoZWFsdGggaW5mb3JtYXRpY3MgaW1wbGVtZW50YXRpb24gdGhhdCBlbmNhcHN1bGF0ZXMgc29jaW8tdGVjaG5pY2FsIGdvb2QgcHJhY3RpY2UuIEZ1cnRoZXIgd29yayBpcyBwcm9wb3NlZCB0byBlbnJpY2ggYW5kIHZhbGlkYXRlIHRoZSBwcm9wb3NlZCBpbnN0cnVtZW50LiBUaGlzIHByb3Bvc2FsIHdhcyBwcmVzZW50ZWQgZm9yIGRpc2N1c3Npb24gYXQgYSBtZWV0aW5nIG9mIHRoZSBVSyBGYWN1bHR5IG9mIEhlYWx0aCBJbmZvcm1hdGljcyBpbiBEZWNlbWJlciAyMDA5LjwvcD4iLCJpc3N1ZSI6IjEiLCJ2b2x1bWUiOiI0In0sImlzVGVtcG9yYXJ5IjpmYWxzZX1dfQ=="/>
          <w:id w:val="-103423971"/>
          <w:placeholder>
            <w:docPart w:val="D4CF73CF4F864108B537C3B279F3801A"/>
          </w:placeholder>
        </w:sdtPr>
        <w:sdtEndPr/>
        <w:sdtContent>
          <w:r w:rsidR="009B0D7E" w:rsidRPr="009B0D7E">
            <w:rPr>
              <w:rFonts w:ascii="Arial" w:hAnsi="Arial" w:cs="Arial"/>
              <w:color w:val="000000"/>
              <w:sz w:val="24"/>
              <w:szCs w:val="24"/>
            </w:rPr>
            <w:t>(Scott and Briggs, 2010)</w:t>
          </w:r>
        </w:sdtContent>
      </w:sdt>
      <w:r w:rsidRPr="00FA2E14">
        <w:rPr>
          <w:rFonts w:ascii="Arial" w:hAnsi="Arial" w:cs="Arial"/>
          <w:sz w:val="24"/>
          <w:szCs w:val="24"/>
        </w:rPr>
        <w:t>.</w:t>
      </w:r>
    </w:p>
    <w:p w14:paraId="334A1B14" w14:textId="77777777" w:rsidR="00C632CF" w:rsidRPr="00FA2E14" w:rsidRDefault="00C632CF" w:rsidP="00F327EC">
      <w:pPr>
        <w:spacing w:after="0"/>
        <w:jc w:val="both"/>
        <w:rPr>
          <w:rFonts w:ascii="Arial" w:hAnsi="Arial" w:cs="Arial"/>
          <w:sz w:val="24"/>
          <w:szCs w:val="24"/>
        </w:rPr>
      </w:pPr>
    </w:p>
    <w:p w14:paraId="1D8E4BD8" w14:textId="77777777" w:rsidR="00F37C44" w:rsidRDefault="00C632CF" w:rsidP="00F327EC">
      <w:pPr>
        <w:spacing w:after="0"/>
        <w:jc w:val="both"/>
        <w:rPr>
          <w:rFonts w:ascii="Arial" w:hAnsi="Arial" w:cs="Arial"/>
          <w:sz w:val="24"/>
          <w:szCs w:val="24"/>
        </w:rPr>
      </w:pPr>
      <w:r w:rsidRPr="00FA2E14">
        <w:rPr>
          <w:rFonts w:ascii="Arial" w:hAnsi="Arial" w:cs="Arial"/>
          <w:sz w:val="24"/>
          <w:szCs w:val="24"/>
        </w:rPr>
        <w:t xml:space="preserve">To evaluate WCCIS meaningfully, the FITT framework was used to review the Fit between Individuals, Tasks and Technology </w:t>
      </w:r>
      <w:sdt>
        <w:sdtPr>
          <w:rPr>
            <w:rFonts w:ascii="Arial" w:hAnsi="Arial" w:cs="Arial"/>
            <w:color w:val="000000"/>
            <w:sz w:val="24"/>
            <w:szCs w:val="24"/>
          </w:rPr>
          <w:tag w:val="MENDELEY_CITATION_v3_eyJjaXRhdGlvbklEIjoiTUVOREVMRVlfQ0lUQVRJT05fMjRjNDE0N2QtNmI4Yy00ZGVkLWI0YmItOTNmZjVkY2QxZThmIiwicHJvcGVydGllcyI6eyJub3RlSW5kZXgiOjB9LCJpc0VkaXRlZCI6ZmFsc2UsIm1hbnVhbE92ZXJyaWRlIjp7ImlzTWFudWFsbHlPdmVycmlkZGVuIjpmYWxzZSwiY2l0ZXByb2NUZXh0IjoiKEFtbWVud2VydGgsIElsbGVyIGFuZCBNYWhsZXIsIDIwMDYpIiwibWFudWFsT3ZlcnJpZGVUZXh0IjoiIn0sImNpdGF0aW9uSXRlbXMiOlt7ImlkIjoiZTJmYzY1YmQtNjY1Yi0zN2U3LThlYTMtMjc3ZDhjMjlkNWY3IiwiaXRlbURhdGEiOnsidHlwZSI6ImFydGljbGUtam91cm5hbCIsImlkIjoiZTJmYzY1YmQtNjY1Yi0zN2U3LThlYTMtMjc3ZDhjMjlkNWY3IiwidGl0bGUiOiJJVC1hZG9wdGlvbiBhbmQgdGhlIGludGVyYWN0aW9uIG9mIHRhc2ssIHRlY2hub2xvZ3kgYW5kIGluZGl2aWR1YWxzOiBBIGZpdCBmcmFtZXdvcmsgYW5kIGEgY2FzZSBzdHVkeSIsImF1dGhvciI6W3siZmFtaWx5IjoiQW1tZW53ZXJ0aCIsImdpdmVuIjoiRWxza2UiLCJwYXJzZS1uYW1lcyI6ZmFsc2UsImRyb3BwaW5nLXBhcnRpY2xlIjoiIiwibm9uLWRyb3BwaW5nLXBhcnRpY2xlIjoiIn0seyJmYW1pbHkiOiJJbGxlciIsImdpdmVuIjoiQ2Fyb2xhIiwicGFyc2UtbmFtZXMiOmZhbHNlLCJkcm9wcGluZy1wYXJ0aWNsZSI6IiIsIm5vbi1kcm9wcGluZy1wYXJ0aWNsZSI6IiJ9LHsiZmFtaWx5IjoiTWFobGVyIiwiZ2l2ZW4iOiJDb3JuZWxpYSIsInBhcnNlLW5hbWVzIjpmYWxzZSwiZHJvcHBpbmctcGFydGljbGUiOiIiLCJub24tZHJvcHBpbmctcGFydGljbGUiOiIifV0sImNvbnRhaW5lci10aXRsZSI6IkJNQyBNZWRpY2FsIEluZm9ybWF0aWNzIGFuZCBEZWNpc2lvbiBNYWtpbmciLCJjb250YWluZXItdGl0bGUtc2hvcnQiOiJCTUMgTWVkLiBJbmZvcm0uIERlY2lzLiBNYWsuIiwiRE9JIjoiMTAuMTE4Ni8xNDcyLTY5NDctNi0zIiwiSVNTTiI6IjE0NzI2OTQ3IiwiaXNzdWVkIjp7ImRhdGUtcGFydHMiOltbMjAwNl1dfSwiYWJzdHJhY3QiOiJCYWNrZ3JvdW5kOiBGYWN0b3JzIG9mIElUIGFkb3B0aW9uIGhhdmUgbGFyZ2VseSBiZWVuIGRpc2N1c3NlZCBpbiB0aGUgbGl0ZXJhdHVyZS4gSG93ZXZlciwgZXhpc3RpbmcgZnJhbWV3b3JrcyAoc3VjaCBhcyBUQU0gb3IgVFRGKSBhcmUgZmFpbGluZyB0byBpbmNsdWRlIG9uZSBpbXBvcnRhbnQgYXNwZWN0LCB0aGUgaW50ZXJhY3Rpb24gYmV0d2VlbiB1c2VyIGFuZCB0YXNrLiBNZXRob2Q6IEJhc2VkIG9uIGEgbGl0ZXJhdHVyZSBzdHVkeSBhbmQgYSBjYXNlIHN0dWR5LCB3ZSBkZXZlbG9wZWQgdGhlIEZJVFQgZnJhbWV3b3JrIHRvIGhlbHAgYW5hbHlzZSB0aGUgc29jaW8tb3JnYW5pc2F0aW9uYWwtdGVjaG5pY2FsIGZhY3RvcnMgdGhhdCBpbmZsdWVuY2UgSVQgYWRvcHRpb24gaW4gYSBoZWFsdGggY2FyZSBzZXR0aW5nLiBSZXN1bHRzOiBPdXIgRklUVCBmcmFtZXdvcmsgKFwiRml0IGJldHdlZW4gSW5kaXZpZHVhbHMsIFRhc2sgYW5kIFRlY2hub2xvZ3lcIikgaXMgYmFzZWQgb24gdGhlIGlkZWEgdGhhdCBJVCBhZG9wdGlvbiBpbiBhIGNsaW5pY2FsIGVudmlyb25tZW50IGRlcGVuZHMgb24gdGhlIGZpdCBiZXR3ZWVuIHRoZSBhdHRyaWJ1dGVzIG9mIHRoZSBpbmRpdmlkdWFsIHVzZXJzIChlLmcuIGNvbXB1dGVyIGFueGlldHksIG1vdGl2YXRpb24pLCBhdHRyaWJ1dGVzIG9mIHRoZSB0ZWNobm9sb2d5IChlLmcuIHVzYWJpbGl0eSwgZnVuY3Rpb25hbGl0eSwgcGVyZm9ybWFuY2UpLCBhbmQgYXR0cmlidXRlcyBvZiB0aGUgY2xpbmljYWwgdGFza3MgYW5kIHByb2Nlc3NlcyAoZS5nLiBvcmdhbmlzYXRpb24sIHRhc2sgY29tcGxleGl0eSkuIFdlIHVzZWQgdGhpcyBmcmFtZXdvcmsgaW4gdGhlIHJldHJvc3BlY3RpdmUgYW5hbHlzaXMgb2YgYSB0aHJlZS15ZWFyIGNhc2Ugc3R1ZHksIGRlc2NyaWJpbmcgdGhlIGFkb3B0aW9uIG9mIGEgbnVyc2luZyBkb2N1bWVudGF0aW9uIHN5c3RlbSBpbiB2YXJpb3VzIGRlcGFydG1lbnRzIGluIGEgR2VybWFuIFVuaXZlcnNpdHkgSG9zcGl0YWwuIFdlIHdpbGwgc2hvdyBob3cgdGhlIEZJVFQgZnJhbWV3b3JrIGhlbHBlZCBhbmFseXppbmcgdGhlIHByb2Nlc3Mgb2YgSVQgYWRvcHRpb24gZHVyaW5nIGFuIElUIGltcGxlbWVudGF0aW9uOiB3ZSB3ZXJlIGFibGUgdG8gZGVzY3JpYmUgZXZlcnkgZm91bmQgSVQgYWRvcHRpb24gcHJvYmxlbSB3aXRoIHJlZ2FyZCB0byB0aGUgdGhyZWUgZml0IGRpbWVuc2lvbnMsIGFuZCBhbnkgaW50ZXJ2ZW50aW9uIG9uIHRoZSBmaXQgY2FuIGJlIGRlc2NyaWJlZCB3aXRoIHJlZ2FyZCB0byB0aGUgdGhyZWUgb2JqZWN0cyBvZiB0aGUgRklUVCBmcmFtZXdvcmsgKGluZGl2aWR1YWwsIHRhc2ssIHRlY2hub2xvZ3kpLiBXZSBhbHNvIGRlcml2ZSBmYWNpbGl0YXRvcnMgYW5kIGJhcnJpZXJzIHRvIElUIGFkb3B0aW9uIG9mIGNsaW5pY2FsIGluZm9ybWF0aW9uIHN5c3RlbXMuIENvbmNsdXNpb246IFRoaXMgd29yayBzaG91bGQgc3VwcG9ydCBhIGJldHRlciB1bmRlcnN0YW5kaW5nIG9mIHRoZSByZWFzb25zIGZvciBJVCBhZG9wdGlvbiBmYWlsdXJlcyBhbmQgdGhlcmVmb3JlIGVuYWJsZSBiZXR0ZXIgcHJlcGFyZWQgYW5kIG1vcmUgc3VjY2Vzc2Z1bCBJVCBpbnRyb2R1Y3Rpb24gcHJvamVjdHMuIFdlIHdpbGwgZGlzY3VzcywgaG93ZXZlciwgdGhhdCBmcm9tIGEgbW9yZSBlcGlzdGVtb2xvZ2ljYWwgcG9pbnQgb2YgdmlldywgaXQgbWF5IGJlIGRpZmZpY3VsdCBvciBldmVuIGltcG9zc2libGUgdG8gYW5hbHlzZSB0aGUgY29tcGxleCBhbmQgaW50ZXJhY3RpbmcgZmFjdG9ycyB0aGF0IHByZWRpY3Qgc3VjY2VzcyBvciBmYWlsdXJlIG9mIElUIHByb2plY3RzIGluIGEgc29jaW8tdGVjaG5pY2FsIGVudmlyb25tZW50LiDCqSAyMDA2IEFtbWVud2VydGggZXQgYWw7IGxpY2Vuc2VlIEJpb01lZCBDZW50cmFsIEx0ZC4iLCJ2b2x1bWUiOiI2In0sImlzVGVtcG9yYXJ5IjpmYWxzZX1dfQ=="/>
          <w:id w:val="1422529583"/>
          <w:placeholder>
            <w:docPart w:val="2F693D44DC794E808176196098E867FB"/>
          </w:placeholder>
        </w:sdtPr>
        <w:sdtEndPr/>
        <w:sdtContent>
          <w:r w:rsidR="009B0D7E" w:rsidRPr="009B0D7E">
            <w:rPr>
              <w:rFonts w:ascii="Arial" w:hAnsi="Arial" w:cs="Arial"/>
              <w:color w:val="000000"/>
              <w:sz w:val="24"/>
              <w:szCs w:val="24"/>
            </w:rPr>
            <w:t>(</w:t>
          </w:r>
          <w:proofErr w:type="spellStart"/>
          <w:r w:rsidR="009B0D7E" w:rsidRPr="009B0D7E">
            <w:rPr>
              <w:rFonts w:ascii="Arial" w:hAnsi="Arial" w:cs="Arial"/>
              <w:color w:val="000000"/>
              <w:sz w:val="24"/>
              <w:szCs w:val="24"/>
            </w:rPr>
            <w:t>Ammenwerth</w:t>
          </w:r>
          <w:proofErr w:type="spellEnd"/>
          <w:r w:rsidR="009B0D7E" w:rsidRPr="009B0D7E">
            <w:rPr>
              <w:rFonts w:ascii="Arial" w:hAnsi="Arial" w:cs="Arial"/>
              <w:color w:val="000000"/>
              <w:sz w:val="24"/>
              <w:szCs w:val="24"/>
            </w:rPr>
            <w:t>, Iller and Mahler, 2006)</w:t>
          </w:r>
        </w:sdtContent>
      </w:sdt>
      <w:r w:rsidRPr="00FA2E14">
        <w:rPr>
          <w:rFonts w:ascii="Arial" w:hAnsi="Arial" w:cs="Arial"/>
          <w:sz w:val="24"/>
          <w:szCs w:val="24"/>
        </w:rPr>
        <w:t xml:space="preserve">. </w:t>
      </w:r>
    </w:p>
    <w:p w14:paraId="6330D9F2" w14:textId="77777777" w:rsidR="00F37C44" w:rsidRDefault="00F37C44" w:rsidP="00F327EC">
      <w:pPr>
        <w:spacing w:after="0"/>
        <w:jc w:val="both"/>
        <w:rPr>
          <w:rFonts w:ascii="Arial" w:hAnsi="Arial" w:cs="Arial"/>
          <w:sz w:val="24"/>
          <w:szCs w:val="24"/>
        </w:rPr>
      </w:pPr>
    </w:p>
    <w:p w14:paraId="1A79F1C7" w14:textId="770057AF" w:rsidR="00C632CF" w:rsidRPr="00C632CF" w:rsidRDefault="00C632CF" w:rsidP="00F327EC">
      <w:pPr>
        <w:spacing w:after="0"/>
        <w:jc w:val="both"/>
        <w:rPr>
          <w:rFonts w:ascii="Arial" w:hAnsi="Arial" w:cs="Arial"/>
          <w:sz w:val="24"/>
          <w:szCs w:val="24"/>
        </w:rPr>
      </w:pPr>
      <w:r w:rsidRPr="00C632CF">
        <w:rPr>
          <w:rFonts w:ascii="Arial" w:hAnsi="Arial" w:cs="Arial"/>
          <w:sz w:val="24"/>
          <w:szCs w:val="24"/>
        </w:rPr>
        <w:t xml:space="preserve">This evaluation represents both professional knowledge and evidence drawn from extensive internal documentation, including benefits logs, business continuity plans, user stories, change management materials, service improvement plans, risk logs, governance papers and technical guidance. This evaluation critically </w:t>
      </w:r>
      <w:r>
        <w:rPr>
          <w:rFonts w:ascii="Arial" w:hAnsi="Arial" w:cs="Arial"/>
          <w:sz w:val="24"/>
          <w:szCs w:val="24"/>
        </w:rPr>
        <w:t>assesses</w:t>
      </w:r>
      <w:r w:rsidRPr="00C632CF">
        <w:rPr>
          <w:rFonts w:ascii="Arial" w:hAnsi="Arial" w:cs="Arial"/>
          <w:sz w:val="24"/>
          <w:szCs w:val="24"/>
        </w:rPr>
        <w:t xml:space="preserve"> the socio-technical ‘fit’ of WCCIS within MH&amp;LD services, identifies factors that hindered adoption, and considers implications concerning future digital community systems, in particular for the upcoming national “Connecting Care” digital community system.</w:t>
      </w:r>
    </w:p>
    <w:p w14:paraId="22E11F7A" w14:textId="77777777" w:rsidR="00C632CF" w:rsidRPr="00C632CF" w:rsidRDefault="00C632CF" w:rsidP="00F327EC">
      <w:pPr>
        <w:spacing w:after="0"/>
        <w:jc w:val="both"/>
        <w:rPr>
          <w:rFonts w:ascii="Arial" w:hAnsi="Arial" w:cs="Arial"/>
          <w:sz w:val="24"/>
          <w:szCs w:val="24"/>
        </w:rPr>
      </w:pPr>
    </w:p>
    <w:p w14:paraId="08E8E2F5" w14:textId="77777777" w:rsidR="00277732" w:rsidRDefault="00277732" w:rsidP="00F327EC">
      <w:pPr>
        <w:spacing w:after="0"/>
        <w:jc w:val="both"/>
        <w:rPr>
          <w:rFonts w:ascii="Arial" w:hAnsi="Arial" w:cs="Arial"/>
          <w:b/>
          <w:bCs/>
          <w:sz w:val="24"/>
          <w:szCs w:val="24"/>
        </w:rPr>
      </w:pPr>
    </w:p>
    <w:p w14:paraId="2F66E480" w14:textId="77777777" w:rsidR="00C01CDD" w:rsidRDefault="00C01CDD" w:rsidP="00F327EC">
      <w:pPr>
        <w:spacing w:after="0"/>
        <w:jc w:val="both"/>
        <w:rPr>
          <w:rFonts w:ascii="Arial" w:hAnsi="Arial" w:cs="Arial"/>
          <w:b/>
          <w:bCs/>
          <w:sz w:val="24"/>
          <w:szCs w:val="24"/>
        </w:rPr>
      </w:pPr>
    </w:p>
    <w:p w14:paraId="00D049DE" w14:textId="77777777" w:rsidR="00C01CDD" w:rsidRDefault="00C01CDD" w:rsidP="00F327EC">
      <w:pPr>
        <w:spacing w:after="0"/>
        <w:jc w:val="both"/>
        <w:rPr>
          <w:rFonts w:ascii="Arial" w:hAnsi="Arial" w:cs="Arial"/>
          <w:b/>
          <w:bCs/>
          <w:sz w:val="24"/>
          <w:szCs w:val="24"/>
        </w:rPr>
      </w:pPr>
    </w:p>
    <w:p w14:paraId="2ECC3D3F" w14:textId="77777777" w:rsidR="00C01CDD" w:rsidRDefault="00C01CDD" w:rsidP="00F327EC">
      <w:pPr>
        <w:spacing w:after="0"/>
        <w:jc w:val="both"/>
        <w:rPr>
          <w:rFonts w:ascii="Arial" w:hAnsi="Arial" w:cs="Arial"/>
          <w:b/>
          <w:bCs/>
          <w:sz w:val="24"/>
          <w:szCs w:val="24"/>
        </w:rPr>
      </w:pPr>
    </w:p>
    <w:p w14:paraId="2541743F" w14:textId="17894A02" w:rsidR="00D978B3" w:rsidRDefault="00D978B3" w:rsidP="00F327EC">
      <w:pPr>
        <w:spacing w:after="0"/>
        <w:jc w:val="both"/>
        <w:rPr>
          <w:rFonts w:ascii="Arial" w:hAnsi="Arial" w:cs="Arial"/>
          <w:b/>
          <w:bCs/>
          <w:sz w:val="24"/>
          <w:szCs w:val="24"/>
        </w:rPr>
      </w:pPr>
      <w:r w:rsidRPr="006C70B0">
        <w:rPr>
          <w:rFonts w:ascii="Arial" w:hAnsi="Arial" w:cs="Arial"/>
          <w:b/>
          <w:bCs/>
          <w:sz w:val="24"/>
          <w:szCs w:val="24"/>
        </w:rPr>
        <w:lastRenderedPageBreak/>
        <w:t>Methods</w:t>
      </w:r>
    </w:p>
    <w:p w14:paraId="1C4050D8" w14:textId="77777777" w:rsidR="00277732" w:rsidRDefault="00277732" w:rsidP="00F327EC">
      <w:pPr>
        <w:spacing w:after="0"/>
        <w:jc w:val="both"/>
        <w:rPr>
          <w:rFonts w:ascii="Arial" w:hAnsi="Arial" w:cs="Arial"/>
          <w:b/>
          <w:bCs/>
          <w:sz w:val="24"/>
          <w:szCs w:val="24"/>
        </w:rPr>
      </w:pPr>
    </w:p>
    <w:p w14:paraId="5897E2D1" w14:textId="77777777" w:rsidR="00C632CF" w:rsidRPr="00FA2E14" w:rsidRDefault="00C632CF" w:rsidP="00F327EC">
      <w:pPr>
        <w:spacing w:after="0"/>
        <w:jc w:val="both"/>
        <w:rPr>
          <w:rFonts w:ascii="Arial" w:hAnsi="Arial" w:cs="Arial"/>
          <w:sz w:val="24"/>
          <w:szCs w:val="24"/>
        </w:rPr>
      </w:pPr>
      <w:r w:rsidRPr="00C632CF">
        <w:rPr>
          <w:rFonts w:ascii="Arial" w:hAnsi="Arial" w:cs="Arial"/>
          <w:sz w:val="24"/>
          <w:szCs w:val="24"/>
        </w:rPr>
        <w:t xml:space="preserve">A qualitative, document-based evaluation was undertaken using the FITT framework as the primary analytical tool. This method was chosen because it enabled the use of both operational evidence and recognised socio-technical theory. Due to the scale and breadth of WCCIS implementation across MH&amp;LD services, a structured and methodical </w:t>
      </w:r>
      <w:r w:rsidRPr="00FA2E14">
        <w:rPr>
          <w:rFonts w:ascii="Arial" w:hAnsi="Arial" w:cs="Arial"/>
          <w:sz w:val="24"/>
          <w:szCs w:val="24"/>
        </w:rPr>
        <w:t>evaluation approach was essential.</w:t>
      </w:r>
    </w:p>
    <w:p w14:paraId="12BA014E" w14:textId="77777777" w:rsidR="00C632CF" w:rsidRPr="00FA2E14" w:rsidRDefault="00C632CF" w:rsidP="00F327EC">
      <w:pPr>
        <w:spacing w:after="0"/>
        <w:jc w:val="both"/>
        <w:rPr>
          <w:rFonts w:ascii="Arial" w:hAnsi="Arial" w:cs="Arial"/>
          <w:sz w:val="24"/>
          <w:szCs w:val="24"/>
        </w:rPr>
      </w:pPr>
    </w:p>
    <w:p w14:paraId="71651A2D" w14:textId="0A90D44F" w:rsidR="00C632CF" w:rsidRPr="00FA2E14" w:rsidRDefault="00C632CF" w:rsidP="00F327EC">
      <w:pPr>
        <w:spacing w:after="0"/>
        <w:jc w:val="both"/>
        <w:rPr>
          <w:rFonts w:ascii="Arial" w:hAnsi="Arial" w:cs="Arial"/>
          <w:sz w:val="24"/>
          <w:szCs w:val="24"/>
        </w:rPr>
      </w:pPr>
      <w:r w:rsidRPr="00FA2E14">
        <w:rPr>
          <w:rFonts w:ascii="Arial" w:hAnsi="Arial" w:cs="Arial"/>
          <w:sz w:val="24"/>
          <w:szCs w:val="24"/>
        </w:rPr>
        <w:t xml:space="preserve">The FITT framework is particularly relevant for complex settings such as MH&amp;LD, where adoption depends on how well a system fits with genuine clinical practice rather than on how well it performs functionally on paper. The evaluation is informed by wider digital health literature, including the NASSS framework, Sittig and Singh’s socio-technical model, and evidence on electronic health record (EHR) usability and workflow alignment </w:t>
      </w:r>
      <w:sdt>
        <w:sdtPr>
          <w:rPr>
            <w:rFonts w:ascii="Arial" w:hAnsi="Arial" w:cs="Arial"/>
            <w:color w:val="000000"/>
            <w:sz w:val="24"/>
            <w:szCs w:val="24"/>
          </w:rPr>
          <w:tag w:val="MENDELEY_CITATION_v3_eyJjaXRhdGlvbklEIjoiTUVOREVMRVlfQ0lUQVRJT05fOGU0MWQ0MjctZWU4Ny00YzM4LTgwMjEtNmJiZjI2ZjgyMGY2IiwicHJvcGVydGllcyI6eyJub3RlSW5kZXgiOjB9LCJpc0VkaXRlZCI6ZmFsc2UsIm1hbnVhbE92ZXJyaWRlIjp7ImlzTWFudWFsbHlPdmVycmlkZGVuIjpmYWxzZSwiY2l0ZXByb2NUZXh0IjoiKEJlcmcsIDE5OTk7IENyZXNzd2VsbCBhbmQgU2hlaWtoLCAyMDEzOyBTaXR0aWcgYW5kIFNpbmdoLCAyMDE1OyBHcmVlbmhhbGdoIGFuZCBBYmltYm9sYSwgMjAxOSkiLCJtYW51YWxPdmVycmlkZVRleHQiOiIifSwiY2l0YXRpb25JdGVtcyI6W3siaWQiOiJkMGI4ZWNhZC1hYTNlLTMyNmUtODhkMi0xYmQ0YWY2YmE3NjEiLCJpdGVtRGF0YSI6eyJ0eXBlIjoiYXJ0aWNsZS1qb3VybmFsIiwiaWQiOiJkMGI4ZWNhZC1hYTNlLTMyNmUtODhkMi0xYmQ0YWY2YmE3NjEiLCJ0aXRsZSI6IlRoZSBOQVNTUyBGcmFtZXdvcmsgQSBTeW50aGVzaXMgb2YgTXVsdGlwbGUgVGhlb3JpZXMgb2YgVGVjaG5vbG9neSBJbXBsZW1lbnRhdGlvbiIsImF1dGhvciI6W3siZmFtaWx5IjoiR3JlZW5oYWxnaCIsImdpdmVuIjoiVHJpc2hhIiwicGFyc2UtbmFtZXMiOmZhbHNlLCJkcm9wcGluZy1wYXJ0aWNsZSI6IiIsIm5vbi1kcm9wcGluZy1wYXJ0aWNsZSI6IiJ9LHsiZmFtaWx5IjoiQWJpbWJvbGEiLCJnaXZlbiI6IlNleWUiLCJwYXJzZS1uYW1lcyI6ZmFsc2UsImRyb3BwaW5nLXBhcnRpY2xlIjoiIiwibm9uLWRyb3BwaW5nLXBhcnRpY2xlIjoiIn1dLCJjb250YWluZXItdGl0bGUiOiJTdHVkaWVzIGluIEhlYWx0aCBUZWNobm9sb2d5IGFuZCBJbmZvcm1hdGljcyIsImNvbnRhaW5lci10aXRsZS1zaG9ydCI6IlN0dWQuIEhlYWx0aCBUZWNobm9sLiBJbmZvcm0uIiwiYWNjZXNzZWQiOnsiZGF0ZS1wYXJ0cyI6W1syMDI1LDEyLDVdXX0sIkRPSSI6IjEwLjMyMzMvU0hUSTE5MDEyMyIsIklTU04iOiIxODc5ODM2NSIsIlVSTCI6ImZpbGU6Ly8vQzovVXNlcnMvam8wNDU1NDkvQXBwRGF0YS9Mb2NhbC9UZW1wL01pY3Jvc29mdEVkZ2VEb3dubG9hZHMvMThmM2ZiODgtYWZiNS00ZjUwLWEwZTgtOThmZGUyZjIxOWNlL1NIVEktMjYzLVNIVEkxOTAxMjMucGRmIiwiaXNzdWVkIjp7ImRhdGUtcGFydHMiOltbMjAxOV1dfSwiYWJzdHJhY3QiOiJUZWNobm9sb2dpZXMgYXJlIG9mdGVuIHZpZXdlZCBhcyB0aGUgcm91dGUgdG8gYmV0dGVyLCBzYWZlciBhbmQgbW9yZSBlZmZpY2llbnQgY2FyZSwgYnV0IHRlY2hub2xvZ3kgcHJvamVjdHMgcmFyZWx5IGRlbGl2ZXIgYWxsIHRoZSBiZW5lZml0cyBleHBlY3RlZCBvZiB0aGVtLiBCYXNlZCBvbiBhIGxpdGVyYXR1cmUgcmV2aWV3IGFuZCBlbXBpcmljYWwgY2FzZSBzdHVkaWVzLCB3ZSBkZXZlbG9wZWQgYSBmcmFtZXdvcmsgKE5BU1NTKSBmb3Igc3R1ZHlpbmcgdGhlIG5vbi1hZG9wdGlvbiwgYWJhbmRvbm1lbnQgYW5kIGNoYWxsZW5nZXMgdG8gc2NhbGUtdXAsIHNwcmVhZCBhbmQgc3VzdGFpbmFiaWxpdHkgb2YgdGVjaG5vbG9neS1zdXBwb3J0ZWQgY2hhbmdlIGVmZm9ydHMgaW4gaGVhbHRoIGFuZCBzb2NpYWwgY2FyZS4gU3VjaCBwcm9qZWN0cyBtZWV0IHByb2JsZW1zIHVzdWFsbHkgYmVjYXVzZSB0aGV5IGFyZSB0b28gY29tcGxleCAtIGFuZCBiZWNhdXNlIHRoZSBjb21wbGV4aXR5IGlzIHN1Yi1vcHRpbWFsbHkgaGFuZGxlZC4gTkFTU1MgY29uc2lzdHMgb2Ygc2l4IGRvbWFpbnMgLSB0aGUgaWxsbmVzcyBvciBjb25kaXRpb24sIHRoZSB0ZWNobm9sb2d5LCB0aGUgdmFsdWUgcHJvcG9zaXRpb24sIHRoZSBpbmRpdmlkdWFscyBpbnRlbmRlZCB0byBhZG9wdCB0aGUgdGVjaG5vbG9neSwgdGhlIG9yZ2FuaXNhdGlvbihzKSBhbmQgdGhlIHdpZGVyIHN5c3RlbSAtIGFsb25nIHdpdGggYSBzZXZlbnRoIGRvbWFpbiB0aGF0IGNvbnNpZGVycyBob3cgYWxsIHRoZXNlIGV2b2x2ZSBvdmVyIHRpbWUuIFRoZSBOQVNTUyBmcmFtZXdvcmsgaW5jb3Jwb3JhdGVzIGEgbnVtYmVyIG9mIG90aGVyIHRoZW9yaWVzIGFuZCBhbmFseXRpYyBhcHByb2FjaGVzIGRlc2NyaWJlZCBlbHNld2hlcmUgaW4gdGhpcyBib29rLiBJdCBpcyBub3QgaW50ZW5kZWQgdG8gb2ZmZXIgYSBwcmVkaWN0aXZlIG9yIGZvcm11bGFpYyBzb2x1dGlvbiB0byB0ZWNobm9sb2d5IGFkb3B0aW9uLiBSYXRoZXIsIE5BU1NTIHNob3VsZCBiZSB1c2VkIHRvIGdlbmVyYXRlIGEgcmljaCBhbmQgc2l0dWF0ZWQgbmFycmF0aXZlIG9mIHRoZSBtdWx0aXBsZSBpbmZsdWVuY2VzIG9uIGEgY29tcGxleCBwcm9qZWN0OyB0byBpZGVudGlmeSBwYXJ0cyBvZiB0aGUgcHJvamVjdCB3aGVyZSBjb21wbGV4aXR5IG1pZ2h0IGJlIHJlZHVjZWQ7IGFuZCB0byBjb25zaWRlciBob3cgaW5kaXZpZHVhbHMgYW5kIG9yZ2FuaXNhdGlvbnMgbWlnaHQgYmUgc3VwcG9ydGVkIHRvIGhhbmRsZSB0aGUgcmVtYWluaW5nIGNvbXBsZXhpdGllcyBiZXR0ZXIuIiwidm9sdW1lIjoiMjYzIn0sImlzVGVtcG9yYXJ5IjpmYWxzZX0seyJpZCI6IjgwYzNhMDY3LTkzZDQtMzU3OC05YjhlLWY5MzViOTc4ZWMyNCIsIml0ZW1EYXRhIjp7InR5cGUiOiJjaGFwdGVyIiwiaWQiOiI4MGMzYTA2Ny05M2Q0LTM1NzgtOWI4ZS1mOTM1Yjk3OGVjMjQiLCJ0aXRsZSI6IkEgbmV3IHNvY2lvLXRlY2huaWNhbCBtb2RlbCBmb3Igc3R1ZHlpbmcgaGVhbHRoIGluZm9ybWF0aW9uIHRlY2hub2xvZ3kgaW4gY29tcGxleCBhZGFwdGl2ZSBoZWFsdGhjYXJlIHN5c3RlbXMiLCJhdXRob3IiOlt7ImZhbWlseSI6IlNpdHRpZyIsImdpdmVuIjoiRGVhbiBGLiIsInBhcnNlLW5hbWVzIjpmYWxzZSwiZHJvcHBpbmctcGFydGljbGUiOiIiLCJub24tZHJvcHBpbmctcGFydGljbGUiOiIifSx7ImZhbWlseSI6IlNpbmdoIiwiZ2l2ZW4iOiJIYXJkZWVwIiwicGFyc2UtbmFtZXMiOmZhbHNlLCJkcm9wcGluZy1wYXJ0aWNsZSI6IiIsIm5vbi1kcm9wcGluZy1wYXJ0aWNsZSI6IiJ9XSwiY29udGFpbmVyLXRpdGxlIjoiU0FGRVIgRWxlY3Ryb25pYyBIZWFsdGggUmVjb3JkczogU2FmZXR5IEFzc3VyYW5jZSBGYWN0b3JzIGZvciBFSFIgUmVzaWxpZW5jZSIsImFjY2Vzc2VkIjp7ImRhdGUtcGFydHMiOltbMjAyNSwxMiw1XV19LCJET0kiOiIxMC4xMjAxL2IxODM3MS05IiwiVVJMIjoiaHR0cHM6Ly9xdWFsaXR5c2FmZXR5LmJtai5jb20vY29udGVudC8xOS9TdXBwbF8zL2k2OC5zaG9ydCIsImlzc3VlZCI6eyJkYXRlLXBhcnRzIjpbWzIwMTVdXX0sImNvbnRhaW5lci10aXRsZS1zaG9ydCI6IiJ9LCJpc1RlbXBvcmFyeSI6ZmFsc2V9LHsiaWQiOiIxZGU3ZWJiZi0xNzZkLTMyZDQtODg5Zi1mMzEwYTQ3YzRkODYiLCJpdGVtRGF0YSI6eyJ0eXBlIjoiYXJ0aWNsZS1qb3VybmFsIiwiaWQiOiIxZGU3ZWJiZi0xNzZkLTMyZDQtODg5Zi1mMzEwYTQ3YzRkODYiLCJ0aXRsZSI6Ik9yZ2FuaXphdGlvbmFsIGlzc3VlcyBpbiB0aGUgaW1wbGVtZW50YXRpb24gYW5kIGFkb3B0aW9uIG9mIGhlYWx0aCBpbmZvcm1hdGlvbiB0ZWNobm9sb2d5IGlubm92YXRpb25zOiBBbiBpbnRlcnByZXRhdGl2ZSByZXZpZXciLCJhdXRob3IiOlt7ImZhbWlseSI6IkNyZXNzd2VsbCIsImdpdmVuIjoiS2F0aHJpbiIsInBhcnNlLW5hbWVzIjpmYWxzZSwiZHJvcHBpbmctcGFydGljbGUiOiIiLCJub24tZHJvcHBpbmctcGFydGljbGUiOiIifSx7ImZhbWlseSI6IlNoZWlraCIsImdpdmVuIjoiQXppeiIsInBhcnNlLW5hbWVzIjpmYWxzZSwiZHJvcHBpbmctcGFydGljbGUiOiIiLCJub24tZHJvcHBpbmctcGFydGljbGUiOiIifV0sImNvbnRhaW5lci10aXRsZSI6IkludGVybmF0aW9uYWwgSm91cm5hbCBvZiBNZWRpY2FsIEluZm9ybWF0aWNzIiwiY29udGFpbmVyLXRpdGxlLXNob3J0IjoiSW50LiBKLiBNZWQuIEluZm9ybS4iLCJhY2Nlc3NlZCI6eyJkYXRlLXBhcnRzIjpbWzIwMjUsMTIsNV1dfSwiRE9JIjoiMTAuMTAxNi9KLklKTUVESU5GLjIwMTIuMTAuMDA3IiwiSVNTTiI6IjEzODYtNTA1NiIsIlBNSUQiOiIyMzE0NjYyNiIsIlVSTCI6Imh0dHBzOi8vd3d3LnNjaWVuY2VkaXJlY3QuY29tL3NjaWVuY2UvYXJ0aWNsZS9waWkvUzEzODY1MDU2MTIwMDE5OTIiLCJpc3N1ZWQiOnsiZGF0ZS1wYXJ0cyI6W1syMDEzLDUsMV1dfSwicGFnZSI6ImU3My1lODYiLCJhYnN0cmFjdCI6IlB1cnBvc2U6IEltcGxlbWVudGF0aW9ucyBvZiBoZWFsdGggaW5mb3JtYXRpb24gdGVjaG5vbG9naWVzIGFyZSBub3RvcmlvdXNseSBkaWZmaWN1bHQsIHdoaWNoIGlzIGR1ZSB0byBhIHJhbmdlIG9mIGludGVyLXJlbGF0ZWQgdGVjaG5pY2FsLCBzb2NpYWwgYW5kIG9yZ2FuaXphdGlvbmFsIGZhY3RvcnMgdGhhdCBuZWVkIHRvIGJlIGNvbnNpZGVyZWQuIEluIHRoZSBsaWdodCBvZiBhbiBhcHBhcmVudCBsYWNrIG9mIGVtcGlyaWNhbGx5IGJhc2VkIGludGVncmF0ZWQgYWNjb3VudHMgc3Vycm91bmRpbmcgdGhlc2UgaXNzdWVzLCB0aGlzIGludGVycHJldGF0aXZlIHJldmlldyBhaW1zIHRvIHByb3ZpZGUgYW4gb3ZlcnZpZXcgYW5kIGV4dHJhY3QgcG90ZW50aWFsbHkgZ2VuZXJhbGl6YWJsZSBmaW5kaW5ncyBhY3Jvc3Mgc2V0dGluZ3MuIE1ldGhvZHM6IFdlIGNvbmR1Y3RlZCBhIHN5c3RlbWF0aWMgc2VhcmNoIGFuZCBjcml0aXF1ZSBvZiB0aGUgZW1waXJpY2FsIGxpdGVyYXR1cmUgcHVibGlzaGVkIGJldHdlZW4gMTk5NyBhbmQgMjAxMC4gSW4gZG9pbmcgc28sIHdlIHNlYXJjaGVkIGEgcmFuZ2Ugb2YgbWVkaWNhbCBkYXRhYmFzZXMgdG8gaWRlbnRpZnkgcmV2aWV3IHBhcGVycyB0aGF0IHJlbGF0ZWQgdG8gdGhlIGltcGxlbWVudGF0aW9uIGFuZCBhZG9wdGlvbiBvZiBlSGVhbHRoIGFwcGxpY2F0aW9ucyBpbiBvcmdhbml6YXRpb25hbCBzZXR0aW5ncy4gV2UgcXVhbGl0YXRpdmVseSBzeW50aGVzaXplZCB0aGlzIGxpdGVyYXR1cmUgZXh0cmFjdGluZyBkYXRhIHJlbGF0aW5nIHRvIHRlY2hub2xvZ2llcywgY29udGV4dHMsIHN0YWtlaG9sZGVycywgYW5kIHRoZWlyIGludGVyLXJlbGF0aW9uc2hpcHMuIFJlc3VsdHM6IEZyb20gYSB0b3RhbCBib2R5IG9mIDEyMSBzeXN0ZW1hdGljIHJldmlld3MsIHdlIGlkZW50aWZpZWQgMTMgc3lzdGVtYXRpYyByZXZpZXdzIGVuY29tcGFzc2luZyBvcmdhbml6YXRpb25hbCBpc3N1ZXMgc3Vycm91bmRpbmcgaGVhbHRoIGluZm9ybWF0aW9uIHRlY2hub2xvZ3kgaW1wbGVtZW50YXRpb25zLiBCeSBhbmQgbGFyZ2UsIHRoZSBldmlkZW5jZSBpbmRpY2F0ZXMgdGhhdCB0aGVyZSBhcmUgYSByYW5nZSBvZiB0ZWNobmljYWwsIHNvY2lhbCBhbmQgb3JnYW5pemF0aW9uYWwgY29uc2lkZXJhdGlvbnMgdGhhdCBuZWVkIHRvIGJlIGRlbGliZXJhdGVkIHdoZW4gYXR0ZW1wdGluZyB0byBlbnN1cmUgdGhhdCB0ZWNobm9sb2dpY2FsIGlubm92YXRpb25zIGFyZSB1c2VmdWwgZm9yIGJvdGggaW5kaXZpZHVhbHMgYW5kIG9yZ2FuaXphdGlvbmFsIHByb2Nlc3Nlcy4gSG93ZXZlciwgdGhlc2UgZGltZW5zaW9ucyBhcmUgaW50ZXItcmVsYXRlZCwgcmVxdWlyaW5nIGEgY2FyZWZ1bCBiYWxhbmNpbmcgYWN0IG9mIHN0cmF0ZWdpYyBpbXBsZW1lbnRhdGlvbiBkZWNpc2lvbnMgaW4gb3JkZXIgdG8gZW5zdXJlIHRoYXQgdW5pbnRlbmRlZCBjb25zZXF1ZW5jZXMgcmVzdWx0aW5nIGZyb20gdGVjaG5vbG9neSBpbnRyb2R1Y3Rpb24gZG8gbm90IHBvc2UgYSB0aHJlYXQgdG8gcGF0aWVudHMuIENvbmNsdXNpb25zOiBPcmdhbml6YXRpb25hbCBpc3N1ZXMgc3Vycm91bmRpbmcgdGVjaG5vbG9neSBpbXBsZW1lbnRhdGlvbnMgaW4gaGVhbHRoY2FyZSBzZXR0aW5ncyBhcmUgY3J1Y2lhbGx5IGltcG9ydGFudCwgYnV0IGhhdmUgYXMgeWV0IG5vdCByZWNlaXZlZCBhZGVxdWF0ZSByZXNlYXJjaCBhdHRlbnRpb24uIFRoaXMgbWF5IGluIHBhcnQgYmUgZHVlIHRvIHRoZSBzdWJqZWN0aXZlIG5hdHVyZSBvZiBmYWN0b3JzLCBidXQgYWxzbyBkdWUgdG8gYSBsYWNrIG9mIGNvb3JkaW5hdGVkIGVmZm9ydHMgdG93YXJkIG1vcmUgdGhlb3JldGljYWxseS1pbmZvcm1lZCB3b3JrLiBPdXIgZmluZGluZ3MgbWF5IGJlIHVzZWQgYXMgdGhlIGJhc2lzIGZvciB0aGUgZGV2ZWxvcG1lbnQgb2YgYmVzdCBwcmFjdGljZSBndWlkZWxpbmVzIGluIHRoaXMgYXJlYS4gwqkgMjAxMiBFbHNldmllciBJcmVsYW5kIEx0ZC4iLCJwdWJsaXNoZXIiOiJFbHNldmllciIsImlzc3VlIjoiNSIsInZvbHVtZSI6IjgyIn0sImlzVGVtcG9yYXJ5IjpmYWxzZX0seyJpZCI6IjhiNzc4MzhiLTM0ZDQtM2ZmZS05ZjM0LTcyYjAxMjZhNzUxNSIsIml0ZW1EYXRhIjp7InR5cGUiOiJhcnRpY2xlLWpvdXJuYWwiLCJpZCI6IjhiNzc4MzhiLTM0ZDQtM2ZmZS05ZjM0LTcyYjAxMjZhNzUxNSIsInRpdGxlIjoiQWNjdW11bGF0aW5nIGFuZCBDb29yZGluYXRpbmc6IE9jY2FzaW9ucyBmb3IgSW5mb3JtYXRpb24gVGVjaG5vbG9naWVzIGluIE1lZGljYWwgV29yayIsImF1dGhvciI6W3siZmFtaWx5IjoiQmVyZyIsImdpdmVuIjoiTWFyYyIsInBhcnNlLW5hbWVzIjpmYWxzZSwiZHJvcHBpbmctcGFydGljbGUiOiIiLCJub24tZHJvcHBpbmctcGFydGljbGUiOiIifV0sImNvbnRhaW5lci10aXRsZSI6IkNvbXB1dGVyIFN1cHBvcnRlZCBDb29wZXJhdGl2ZSBXb3JrIiwiRE9JIjoiMTAuMTAyMy9BOjEwMDg3NTcxMTU0MDQiLCJJU1NOIjoiMDkyNTk3MjQiLCJpc3N1ZWQiOnsiZGF0ZS1wYXJ0cyI6W1sxOTk5XV19LCJhYnN0cmFjdCI6IlRoaXMgcGFwZXIgYXR0ZW1wdHMgdG8gcHJvdmlkZSBhIHJlbGF0aW9uYWwgdW5kZXJzdGFuZGluZyBvZiB0aGUgZ2VuZXJhdGl2ZSBwb3dlciBvZiBpbmZvcm1hdGlvbiB0ZWNobm9sb2dpZXM6IGFuIHVuZGVyc3RhbmRpbmcgdGhhdCBzZWVzIGluZm9ybWF0aW9uIHRlY2hub2xvZ2llcyBhcyBlbWJlZGRlZCBpbiB3b3JrLXByYWN0aWNlcy4gVGhpcyB0aGVvcmV0aWNhbCB1bmRlcnRha2luZywgaW5zcGlyZWQgYnkgYWN0b3ItbmV0d29yayB0aGVvcnkgYW5kIHdvcmsgd2l0aGluIENTQ1csIGhhcyBhIHByYWN0aWNhbCBhbmQgcG9saXRpY2FsIGFpbS4gVGhlIHByb2JsZW1zIGl0IGRpc2N1c3NlcyBhcmUgZGlyZWN0bHkgcmVsZXZhbnQgZm9yIHRoZSBhaW1zIGFuZCBob3BlcyBvZiBDU0NXOiB0aGUgZGVzaWduIG9mIHN5c3RlbXMgdGhhdCBmaXQgd29ya3ByYWN0aWNlcyBiZXR0ZXIgdGhhbiB0cmFkaXRpb25hbGx5IGRlc2lnbmVkIHN5c3RlbXMsIGFuZCB0aGF0IGVuaGFuY2Ugd29ya2VyJ3MgY29tcGV0ZW5jaWVzIGFuZCByZXNwb25zaWJpbGl0aWVzLiBUaGUgcGFwZXIgZGVwaWN0cyBpbmZvcm1hdGlvbiB0ZWNobm9sb2dpZXMgYXMgcmVhZGluZyBhbmQgd3JpdGluZyBhcnRpZmFjdHMuIFRha2luZyBwYXJ0cyBvZiB0aGUgbWVkaWNhbCByZWNvcmQgYXMgYW4gZXhhbXBsZSwgdGhlIHBhcGVyIGFyZ3VlcyB0aGF0IHRob3NlIHRvb2xzIC0gaW4gcmVsYXRpb24gd2l0aCB0aGUgcmVhZGluZyBhbmQgd3JpdGluZyBhY3Rpdml0aWVzIG9mIG51cnNlcywgZG9jdG9ycywgbGFib3JhdG9yeSBzeXN0ZW1zIC0gY2FuIGJlIHNlZW4gdG8gcGVyZm9ybSB0d28gcm9sZXMgaW4gd29yayBwcmFjdGljZXMuIFRoZXkgYWNjdW11bGF0ZSBpbnNjcmlwdGlvbnMgYW5kIGNvb3JkaW5hdGUgYWN0aXZpdGllcyBvZiBvdGhlciBlbnRpdGllcyBpbiB0aGUgd29yayBwcmFjdGljZSwgYW5kIGluIHRoYXQgd2F5IGFmZm9yZCB0aGUgaGFuZGxpbmcgb2YgbW9yZSBjb21wbGV4IHdvcmt0YXNrcy4gVGhpcyBmb2N1cyBvbiB0aGUgZ2VuZXJhdGl2ZSBwb3dlciBvZiB0aGVzZSBhcnRpZmFjdHMgbGVhZHMgdG8gYSByZWNvbnNpZGVyYXRpb24gb2YgdGhlIG5vdGlvbnMgb2YgJ3N1cHBvcnRpbmcnIHdvcmsgYW5kICd0cmFuc3BhcmVudCcgdGVjaG5vbG9naWVzLCBhbmQgdG8gYSBzZXJpZXMgb2Ygc3BlY2lmaWMgZW50cnktcG9pbnRzIGZvciBhIHBvbGl0aWNzIG9mIElULiIsImlzc3VlIjoiNCIsInZvbHVtZSI6IjgiLCJjb250YWluZXItdGl0bGUtc2hvcnQiOiIifSwiaXNUZW1wb3JhcnkiOmZhbHNlfV19"/>
          <w:id w:val="-1542594628"/>
          <w:placeholder>
            <w:docPart w:val="B3791A9C25CE475B800CE89282AAD641"/>
          </w:placeholder>
        </w:sdtPr>
        <w:sdtEndPr/>
        <w:sdtContent>
          <w:r w:rsidR="009B0D7E" w:rsidRPr="009B0D7E">
            <w:rPr>
              <w:rFonts w:ascii="Arial" w:hAnsi="Arial" w:cs="Arial"/>
              <w:color w:val="000000"/>
              <w:sz w:val="24"/>
              <w:szCs w:val="24"/>
            </w:rPr>
            <w:t>(Berg, 1999; Cresswell and Sheikh, 2013; Sittig and Singh, 2015; Greenhalgh and Abimbola, 2019)</w:t>
          </w:r>
        </w:sdtContent>
      </w:sdt>
      <w:r w:rsidRPr="00FA2E14">
        <w:rPr>
          <w:rFonts w:ascii="Arial" w:hAnsi="Arial" w:cs="Arial"/>
          <w:sz w:val="24"/>
          <w:szCs w:val="24"/>
        </w:rPr>
        <w:t xml:space="preserve">. These theories </w:t>
      </w:r>
      <w:r w:rsidRPr="00FA2E14">
        <w:rPr>
          <w:rFonts w:ascii="Arial" w:hAnsi="Arial" w:cs="Arial"/>
          <w:i/>
          <w:iCs/>
          <w:sz w:val="24"/>
          <w:szCs w:val="24"/>
        </w:rPr>
        <w:t xml:space="preserve">(Figure 1) </w:t>
      </w:r>
      <w:r w:rsidRPr="00FA2E14">
        <w:rPr>
          <w:rFonts w:ascii="Arial" w:hAnsi="Arial" w:cs="Arial"/>
          <w:sz w:val="24"/>
          <w:szCs w:val="24"/>
        </w:rPr>
        <w:t xml:space="preserve">helped to interpret not only what happened during the WCCIS implementation, but why. </w:t>
      </w:r>
    </w:p>
    <w:p w14:paraId="59C6631C" w14:textId="77777777" w:rsidR="00C632CF" w:rsidRPr="00C632CF" w:rsidRDefault="00C632CF" w:rsidP="00F327EC">
      <w:pPr>
        <w:spacing w:after="0"/>
        <w:jc w:val="both"/>
        <w:rPr>
          <w:rFonts w:ascii="Arial" w:hAnsi="Arial" w:cs="Arial"/>
          <w:sz w:val="24"/>
          <w:szCs w:val="24"/>
        </w:rPr>
      </w:pPr>
    </w:p>
    <w:p w14:paraId="2095B697" w14:textId="77777777" w:rsidR="005262F7" w:rsidRDefault="005262F7" w:rsidP="00F327EC">
      <w:pPr>
        <w:spacing w:after="0"/>
        <w:jc w:val="both"/>
        <w:rPr>
          <w:rFonts w:ascii="Arial" w:hAnsi="Arial" w:cs="Arial"/>
          <w:sz w:val="24"/>
          <w:szCs w:val="24"/>
        </w:rPr>
      </w:pPr>
    </w:p>
    <w:p w14:paraId="2A8A7927" w14:textId="77777777" w:rsidR="005262F7" w:rsidRDefault="005262F7" w:rsidP="00F327EC">
      <w:pPr>
        <w:spacing w:after="0"/>
        <w:jc w:val="both"/>
        <w:rPr>
          <w:rFonts w:ascii="Arial" w:hAnsi="Arial" w:cs="Arial"/>
          <w:sz w:val="24"/>
          <w:szCs w:val="24"/>
        </w:rPr>
      </w:pPr>
      <w:r w:rsidRPr="002C6AC0">
        <w:rPr>
          <w:rFonts w:ascii="Arial" w:hAnsi="Arial" w:cs="Arial"/>
          <w:noProof/>
          <w:sz w:val="24"/>
          <w:szCs w:val="24"/>
        </w:rPr>
        <w:drawing>
          <wp:inline distT="0" distB="0" distL="0" distR="0" wp14:anchorId="1C63B6AA" wp14:editId="386361B6">
            <wp:extent cx="5731510" cy="3134995"/>
            <wp:effectExtent l="0" t="0" r="2540" b="8255"/>
            <wp:docPr id="86388763" name="Picture 1" descr="A diagram of a diagram&#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6388763" name="Picture 1" descr="A diagram of a diagram&#10;&#10;AI-generated content may be incorrect."/>
                    <pic:cNvPicPr/>
                  </pic:nvPicPr>
                  <pic:blipFill>
                    <a:blip r:embed="rId13"/>
                    <a:stretch>
                      <a:fillRect/>
                    </a:stretch>
                  </pic:blipFill>
                  <pic:spPr>
                    <a:xfrm>
                      <a:off x="0" y="0"/>
                      <a:ext cx="5731510" cy="3134995"/>
                    </a:xfrm>
                    <a:prstGeom prst="rect">
                      <a:avLst/>
                    </a:prstGeom>
                  </pic:spPr>
                </pic:pic>
              </a:graphicData>
            </a:graphic>
          </wp:inline>
        </w:drawing>
      </w:r>
    </w:p>
    <w:p w14:paraId="1D568CC9" w14:textId="388A5842" w:rsidR="005262F7" w:rsidRDefault="005262F7" w:rsidP="00F327EC">
      <w:pPr>
        <w:pStyle w:val="Caption"/>
        <w:spacing w:after="0"/>
        <w:jc w:val="center"/>
        <w:rPr>
          <w:rFonts w:ascii="Arial" w:hAnsi="Arial" w:cs="Arial"/>
          <w:sz w:val="24"/>
          <w:szCs w:val="24"/>
        </w:rPr>
      </w:pPr>
      <w:r w:rsidRPr="00EF5679">
        <w:rPr>
          <w:rFonts w:ascii="Arial" w:hAnsi="Arial" w:cs="Arial"/>
          <w:sz w:val="24"/>
          <w:szCs w:val="24"/>
        </w:rPr>
        <w:t xml:space="preserve">Figure </w:t>
      </w:r>
      <w:r w:rsidRPr="00EF5679">
        <w:rPr>
          <w:rFonts w:ascii="Arial" w:hAnsi="Arial" w:cs="Arial"/>
          <w:sz w:val="24"/>
          <w:szCs w:val="24"/>
        </w:rPr>
        <w:fldChar w:fldCharType="begin"/>
      </w:r>
      <w:r w:rsidRPr="00EF5679">
        <w:rPr>
          <w:rFonts w:ascii="Arial" w:hAnsi="Arial" w:cs="Arial"/>
          <w:sz w:val="24"/>
          <w:szCs w:val="24"/>
        </w:rPr>
        <w:instrText xml:space="preserve"> SEQ Figure \* ARABIC </w:instrText>
      </w:r>
      <w:r w:rsidRPr="00EF5679">
        <w:rPr>
          <w:rFonts w:ascii="Arial" w:hAnsi="Arial" w:cs="Arial"/>
          <w:sz w:val="24"/>
          <w:szCs w:val="24"/>
        </w:rPr>
        <w:fldChar w:fldCharType="separate"/>
      </w:r>
      <w:r w:rsidR="00D86108">
        <w:rPr>
          <w:rFonts w:ascii="Arial" w:hAnsi="Arial" w:cs="Arial"/>
          <w:noProof/>
          <w:sz w:val="24"/>
          <w:szCs w:val="24"/>
        </w:rPr>
        <w:t>1</w:t>
      </w:r>
      <w:r w:rsidRPr="00EF5679">
        <w:rPr>
          <w:rFonts w:ascii="Arial" w:hAnsi="Arial" w:cs="Arial"/>
          <w:sz w:val="24"/>
          <w:szCs w:val="24"/>
        </w:rPr>
        <w:fldChar w:fldCharType="end"/>
      </w:r>
      <w:r w:rsidRPr="00EF5679">
        <w:rPr>
          <w:rFonts w:ascii="Arial" w:hAnsi="Arial" w:cs="Arial"/>
          <w:sz w:val="24"/>
          <w:szCs w:val="24"/>
        </w:rPr>
        <w:t>: Evaluating Digital Transformation in MH&amp;LD: FITT Framework</w:t>
      </w:r>
    </w:p>
    <w:p w14:paraId="71E08025" w14:textId="77777777" w:rsidR="003D513A" w:rsidRPr="006C70B0" w:rsidRDefault="003D513A" w:rsidP="00F327EC">
      <w:pPr>
        <w:spacing w:after="0"/>
        <w:jc w:val="both"/>
        <w:rPr>
          <w:rFonts w:ascii="Arial" w:hAnsi="Arial" w:cs="Arial"/>
          <w:sz w:val="24"/>
          <w:szCs w:val="24"/>
        </w:rPr>
      </w:pPr>
    </w:p>
    <w:p w14:paraId="2A9DA362" w14:textId="1FA8A839" w:rsidR="00C632CF" w:rsidRPr="001F6455" w:rsidRDefault="00C632CF" w:rsidP="00F327EC">
      <w:pPr>
        <w:spacing w:after="0"/>
        <w:jc w:val="both"/>
        <w:rPr>
          <w:rFonts w:ascii="Arial" w:hAnsi="Arial" w:cs="Arial"/>
          <w:sz w:val="24"/>
          <w:szCs w:val="24"/>
        </w:rPr>
      </w:pPr>
      <w:r w:rsidRPr="00C632CF">
        <w:rPr>
          <w:rFonts w:ascii="Arial" w:hAnsi="Arial" w:cs="Arial"/>
          <w:sz w:val="24"/>
          <w:szCs w:val="24"/>
        </w:rPr>
        <w:t>A wide range of internal ABUHB and national documents was reviewed. As well as the documents listed</w:t>
      </w:r>
      <w:r w:rsidR="00882EC3">
        <w:rPr>
          <w:rFonts w:ascii="Arial" w:hAnsi="Arial" w:cs="Arial"/>
          <w:sz w:val="24"/>
          <w:szCs w:val="24"/>
        </w:rPr>
        <w:t xml:space="preserve"> </w:t>
      </w:r>
      <w:r w:rsidR="0083079D" w:rsidRPr="00882EC3">
        <w:rPr>
          <w:rFonts w:ascii="Arial" w:hAnsi="Arial" w:cs="Arial"/>
          <w:i/>
          <w:iCs/>
          <w:sz w:val="24"/>
          <w:szCs w:val="24"/>
        </w:rPr>
        <w:t>(</w:t>
      </w:r>
      <w:r w:rsidRPr="00882EC3">
        <w:rPr>
          <w:rFonts w:ascii="Arial" w:hAnsi="Arial" w:cs="Arial"/>
          <w:i/>
          <w:iCs/>
          <w:sz w:val="24"/>
          <w:szCs w:val="24"/>
        </w:rPr>
        <w:t>table 1</w:t>
      </w:r>
      <w:r w:rsidR="0083079D" w:rsidRPr="00882EC3">
        <w:rPr>
          <w:rFonts w:ascii="Arial" w:hAnsi="Arial" w:cs="Arial"/>
          <w:i/>
          <w:iCs/>
          <w:sz w:val="24"/>
          <w:szCs w:val="24"/>
        </w:rPr>
        <w:t>)</w:t>
      </w:r>
      <w:r w:rsidRPr="00C632CF">
        <w:rPr>
          <w:rFonts w:ascii="Arial" w:hAnsi="Arial" w:cs="Arial"/>
          <w:sz w:val="24"/>
          <w:szCs w:val="24"/>
        </w:rPr>
        <w:t>,</w:t>
      </w:r>
      <w:r w:rsidR="0083079D">
        <w:rPr>
          <w:rFonts w:ascii="Arial" w:hAnsi="Arial" w:cs="Arial"/>
          <w:sz w:val="24"/>
          <w:szCs w:val="24"/>
        </w:rPr>
        <w:t xml:space="preserve"> </w:t>
      </w:r>
      <w:r w:rsidRPr="00C632CF">
        <w:rPr>
          <w:rFonts w:ascii="Arial" w:hAnsi="Arial" w:cs="Arial"/>
          <w:sz w:val="24"/>
          <w:szCs w:val="24"/>
        </w:rPr>
        <w:t xml:space="preserve">the WCCIS Benefits Register was examined, which set out the original intended benefits, </w:t>
      </w:r>
      <w:r w:rsidR="0083079D">
        <w:rPr>
          <w:rFonts w:ascii="Arial" w:hAnsi="Arial" w:cs="Arial"/>
          <w:sz w:val="24"/>
          <w:szCs w:val="24"/>
        </w:rPr>
        <w:t>disbenefits</w:t>
      </w:r>
      <w:r w:rsidRPr="00C632CF">
        <w:rPr>
          <w:rFonts w:ascii="Arial" w:hAnsi="Arial" w:cs="Arial"/>
          <w:sz w:val="24"/>
          <w:szCs w:val="24"/>
        </w:rPr>
        <w:t xml:space="preserve">, dependencies, expected changes in working </w:t>
      </w:r>
      <w:r w:rsidRPr="001F6455">
        <w:rPr>
          <w:rFonts w:ascii="Arial" w:hAnsi="Arial" w:cs="Arial"/>
          <w:sz w:val="24"/>
          <w:szCs w:val="24"/>
        </w:rPr>
        <w:t>practices and the associated measurement requirements for the system. This source enabled comparison between the benefits WCCIS was projected to deliver, such as improved efficiency, reduction in duplication, streamlined workflows, better data quality and multi-agency information sharing, and the impacts experienced in practice across MH&amp;LD services.</w:t>
      </w:r>
    </w:p>
    <w:p w14:paraId="7C91BE1D" w14:textId="77777777" w:rsidR="00C632CF" w:rsidRPr="001F6455" w:rsidRDefault="00C632CF" w:rsidP="00F327EC">
      <w:pPr>
        <w:spacing w:after="0"/>
        <w:jc w:val="both"/>
        <w:rPr>
          <w:rFonts w:ascii="Arial" w:hAnsi="Arial" w:cs="Arial"/>
          <w:sz w:val="24"/>
          <w:szCs w:val="24"/>
        </w:rPr>
      </w:pPr>
    </w:p>
    <w:p w14:paraId="5690E9FC" w14:textId="71980F3C" w:rsidR="003D513A" w:rsidRDefault="00C632CF" w:rsidP="00F327EC">
      <w:pPr>
        <w:spacing w:after="0"/>
        <w:jc w:val="both"/>
        <w:rPr>
          <w:rFonts w:ascii="Arial" w:hAnsi="Arial" w:cs="Arial"/>
          <w:sz w:val="24"/>
          <w:szCs w:val="24"/>
        </w:rPr>
      </w:pPr>
      <w:r w:rsidRPr="001F6455">
        <w:rPr>
          <w:rFonts w:ascii="Arial" w:hAnsi="Arial" w:cs="Arial"/>
          <w:sz w:val="24"/>
          <w:szCs w:val="24"/>
        </w:rPr>
        <w:lastRenderedPageBreak/>
        <w:t>The use of local documentation, including the benefits register alongside user stories, SBARs, risk logs and service improvement plans</w:t>
      </w:r>
      <w:r w:rsidR="0083079D">
        <w:rPr>
          <w:rFonts w:ascii="Arial" w:hAnsi="Arial" w:cs="Arial"/>
          <w:sz w:val="24"/>
          <w:szCs w:val="24"/>
        </w:rPr>
        <w:t>,</w:t>
      </w:r>
      <w:r w:rsidRPr="001F6455">
        <w:rPr>
          <w:rFonts w:ascii="Arial" w:hAnsi="Arial" w:cs="Arial"/>
          <w:sz w:val="24"/>
          <w:szCs w:val="24"/>
        </w:rPr>
        <w:t xml:space="preserve"> enabled direct assessment of gaps between the system’s intended value and its realised impact. This approach illustrates a core principle of benefits evaluation and is consistent with recognised benefits management theory </w:t>
      </w:r>
      <w:sdt>
        <w:sdtPr>
          <w:rPr>
            <w:rFonts w:ascii="Arial" w:hAnsi="Arial" w:cs="Arial"/>
            <w:color w:val="000000"/>
            <w:sz w:val="24"/>
            <w:szCs w:val="24"/>
          </w:rPr>
          <w:tag w:val="MENDELEY_CITATION_v3_eyJjaXRhdGlvbklEIjoiTUVOREVMRVlfQ0lUQVRJT05fZDhhZjJlNTktNDMxOC00MzQwLThjN2MtNmUwN2ZlMWQ2NzU5IiwicHJvcGVydGllcyI6eyJub3RlSW5kZXgiOjB9LCJpc0VkaXRlZCI6ZmFsc2UsIm1hbnVhbE92ZXJyaWRlIjp7ImlzTWFudWFsbHlPdmVycmlkZGVuIjpmYWxzZSwiY2l0ZXByb2NUZXh0IjoiKFdhcmQgYW5kIERhbmllbCwgMjAxNSkiLCJtYW51YWxPdmVycmlkZVRleHQiOiIifSwiY2l0YXRpb25JdGVtcyI6W3siaWQiOiI4ZTVhOWRhNy03NTY1LTM1NmMtOGU4OC1jODc0ZDM3NzJmOGYiLCJpdGVtRGF0YSI6eyJ0eXBlIjoiYm9vayIsImlkIjoiOGU1YTlkYTctNzU2NS0zNTZjLThlODgtYzg3NGQzNzcyZjhmIiwidGl0bGUiOiJCZW5lZml0cyBNYW5hZ2VtZW50OiBIb3cgdG8gaW5jcmVhc2UgdGhlIGJ1c2luZXNzIHZhbHVlIG9mIHlvdXIgaXQgcHJvamVjdHMsIFNlY29uZCBFZGl0aW9uIiwiYXV0aG9yIjpbeyJmYW1pbHkiOiJXYXJkIiwiZ2l2ZW4iOiJKb2huIiwicGFyc2UtbmFtZXMiOmZhbHNlLCJkcm9wcGluZy1wYXJ0aWNsZSI6IiIsIm5vbi1kcm9wcGluZy1wYXJ0aWNsZSI6IiJ9LHsiZmFtaWx5IjoiRGFuaWVsIiwiZ2l2ZW4iOiJFbGl6YWJldGgiLCJwYXJzZS1uYW1lcyI6ZmFsc2UsImRyb3BwaW5nLXBhcnRpY2xlIjoiIiwibm9uLWRyb3BwaW5nLXBhcnRpY2xlIjoiIn1dLCJjb250YWluZXItdGl0bGUiOiJCZW5lZml0cyBNYW5hZ2VtZW50OiBIb3cgdG8gaW5jcmVhc2UgdGhlIGJ1c2luZXNzIHZhbHVlIG9mIHlvdXIgaXQgcHJvamVjdHMsIFNlY29uZCBFZGl0aW9uIiwiRE9JIjoiMTAuMTAwMi85NzgxMTE5MjA4MjQyIiwiaXNzdWVkIjp7ImRhdGUtcGFydHMiOltbMjAxNV1dfSwiYWJzdHJhY3QiOiJUaGUgc2Vjb25kIGVkaXRpb24gb2YgQmVuZWZpdHMgTWFuYWdlbWVudCBoYXMgYmVlbiB1cGRhdGVkIHdpdGggY3VycmVudCBleGFtcGxlcywgZnVydGhlciBpbnNpZ2h0cyBmcm9tIGV4cGVyaWVuY2UgYW5kIHJlY2VudCByZXNlYXJjaC4gSXQgc2hvd3MgaG93IHRoZSBlbmR1cmluZyBjaGFsbGVuZ2VzIGFjaGlldmluZyBidXNpbmVzcyB2YWx1ZSBmcm9tIGluZm9ybWF0aW9uIHN5c3RlbXMgYW5kIHRlY2hub2xvZ3kgcHJvamVjdHMgY2FuIGJlIGFkZHJlc3NlZCBzdWNjZXNzZnVsbHkuIFRoZSBhcHByb2FjaCwgd2hpY2ggaXMgc3ludGhlc2l6ZWQgZnJvbSBiZXN0IHByYWN0aWNlcywgc291bmQgdGhlb3JpZXMgYW5kIHByb3ZlbiB0ZWNobmlxdWVzIGZyb20gYSByYW5nZSBvZiBtYW5hZ2VtZW50IGRpc2NpcGxpbmVzLCBpcyBleGVtcGxpZmllZCBmcm9tIHRoZSBhdXRob3JzJyBleHRlbnNpdmUgZXhwZXJpZW5jZSBvZiB3b3JraW5nIHdpdGggYSB3aWRlIHJhbmdlIG9mIG9yZ2FuaXphdGlvbnMuIFRoZSBib29rIGluY2x1ZGVzIGV4YW1wbGVzIGZyb20gYSB3aWRlIHZhcmlldHkgb2YgcHJvamVjdHMgaW5jbHVkaW5nIG5vbi1JVCBwcm9qZWN0cy4gVGhlIGJvb2sgaXMgd3JpdHRlbiBpbiBhbiBhY2Nlc3NpYmxlIHN0eWxlLCBpZGVhbCBmb3IgcHJhY3RpY2luZyBtYW5hZ2VycywgYW5kIGluY2x1ZGVzIGNoZWNrIGxpc3RzIGFuZCB0ZW1wbGF0ZXMgZm9yIHVzaW5nIHRoZSBwcm9jZXNzZXMsIHRvb2xzIGFuZCB0ZWNobmlxdWVzIGFuZCByZWFsLWxpZmUgY2FzZSBzdHVkaWVzIG9mIHRoZWlyIGFwcGxpY2F0aW9uIGFuZCBpbXBhY3RzLiBUaGUgYm9vayBub3cgYWxzbyBpbmNsdWRlczogSW50ZXJuYXRpb25hbCBzdXJ2ZXkgcmVzdWx0cyB0aGF0IHJlaW5mb3JjZSB0aGUgaW1wb3J0YW5jZSBvZiB0aGUgdG9waWMsIHRoZSBrZXkgbWFuYWdlbWVudCBpc3N1ZXMgYW5kIGV2aWRlbmNlIG9mIGhvdyB0aGUgbW9yZSBzdWNjZXNzZnVsIG9yZ2FuaXphdGlvbnMnIHByYWN0aWNlcyBhcmUgY2xvc2VseSBhbGlnbmVkIHdpdGggdGhvc2UgZGVzY3JpYmVkIGluIHRoZSBib29rLiBBIEJlbmVmaXRzIE1hbmFnZW1lbnQgTWF0dXJpdHkgZGlhZ25vc3RpYyB3aGljaCBlbmFibGVzIG9yZ2FuaXphdGlvbnMgdG8gdW5kZXJzdGFuZCB0aGUgcmVhc29ucyBmb3IgdGhlaXIgY3VycmVudCBpbnZlc3RtZW50IHN1Y2Nlc3MgbGV2ZWxzIGFuZCB0aGVuIGhvdyB0byBpbmNyZWFzZSB0aGVtLiBEaXNjdXNzaW9uIG9mIHRoZSByb2xlIGFuZCBjb250cmlidXRpb24gUHJvamVjdCBNYW5hZ2VtZW50IE9mZmljZXMgKFBNT3MpOiBob3cgdGhleSBjYW4gaW1wcm92ZSB0aGUgZGVsaXZlcnkgb2YgdmFsdWUgSVQgcHJvamVjdHMuIEZ1cnRoZXIgcHJhY3RpY2FsIGFkdmljZSBhbmQgZ3VpZGFuY2Ugb24gUHJvZ3JhbSBhbmQgUG9ydGZvbGlvIE1hbmFnZW1lbnQsIGluY2x1ZGluZyBmaW5kaW5ncyBmcm9tIHRoZSBhdXRob3Jz4oCZIHJlY2VudCByZXNlYXJjaCBpbiBzZXZlcmFsIGxhcmdlIG9yZ2FuaXphdGlvbnMuIiwiY29udGFpbmVyLXRpdGxlLXNob3J0IjoiIn0sImlzVGVtcG9yYXJ5IjpmYWxzZX1dfQ=="/>
          <w:id w:val="-442223252"/>
          <w:placeholder>
            <w:docPart w:val="274128AF53414E16A5ED8FEDB1330AF8"/>
          </w:placeholder>
        </w:sdtPr>
        <w:sdtEndPr/>
        <w:sdtContent>
          <w:r w:rsidR="009B0D7E" w:rsidRPr="009B0D7E">
            <w:rPr>
              <w:rFonts w:ascii="Arial" w:hAnsi="Arial" w:cs="Arial"/>
              <w:color w:val="000000"/>
              <w:sz w:val="24"/>
              <w:szCs w:val="24"/>
            </w:rPr>
            <w:t>(Ward and Daniel, 2015)</w:t>
          </w:r>
        </w:sdtContent>
      </w:sdt>
      <w:r w:rsidRPr="001F6455">
        <w:rPr>
          <w:rFonts w:ascii="Arial" w:hAnsi="Arial" w:cs="Arial"/>
          <w:sz w:val="24"/>
          <w:szCs w:val="24"/>
        </w:rPr>
        <w:t>.</w:t>
      </w:r>
    </w:p>
    <w:p w14:paraId="6E5E314E" w14:textId="77777777" w:rsidR="00277732" w:rsidRPr="001F6455" w:rsidRDefault="00277732" w:rsidP="00F327EC">
      <w:pPr>
        <w:spacing w:after="0"/>
        <w:jc w:val="both"/>
        <w:rPr>
          <w:rFonts w:ascii="Arial" w:hAnsi="Arial" w:cs="Arial"/>
          <w:sz w:val="24"/>
          <w:szCs w:val="24"/>
        </w:rPr>
      </w:pPr>
    </w:p>
    <w:p w14:paraId="5AE0084D" w14:textId="2B83EC9A" w:rsidR="006C70B0" w:rsidRPr="00D56786" w:rsidRDefault="00D56786" w:rsidP="00F327EC">
      <w:pPr>
        <w:pStyle w:val="Caption"/>
        <w:spacing w:after="0"/>
        <w:jc w:val="center"/>
        <w:rPr>
          <w:rFonts w:ascii="Arial" w:hAnsi="Arial" w:cs="Arial"/>
          <w:sz w:val="24"/>
          <w:szCs w:val="24"/>
        </w:rPr>
      </w:pPr>
      <w:r w:rsidRPr="00D56786">
        <w:rPr>
          <w:rFonts w:ascii="Arial" w:hAnsi="Arial" w:cs="Arial"/>
          <w:sz w:val="24"/>
          <w:szCs w:val="24"/>
        </w:rPr>
        <w:t xml:space="preserve">Table </w:t>
      </w:r>
      <w:r w:rsidRPr="00D56786">
        <w:rPr>
          <w:rFonts w:ascii="Arial" w:hAnsi="Arial" w:cs="Arial"/>
          <w:sz w:val="24"/>
          <w:szCs w:val="24"/>
        </w:rPr>
        <w:fldChar w:fldCharType="begin"/>
      </w:r>
      <w:r w:rsidRPr="00D56786">
        <w:rPr>
          <w:rFonts w:ascii="Arial" w:hAnsi="Arial" w:cs="Arial"/>
          <w:sz w:val="24"/>
          <w:szCs w:val="24"/>
        </w:rPr>
        <w:instrText xml:space="preserve"> SEQ Table \* ARABIC </w:instrText>
      </w:r>
      <w:r w:rsidRPr="00D56786">
        <w:rPr>
          <w:rFonts w:ascii="Arial" w:hAnsi="Arial" w:cs="Arial"/>
          <w:sz w:val="24"/>
          <w:szCs w:val="24"/>
        </w:rPr>
        <w:fldChar w:fldCharType="separate"/>
      </w:r>
      <w:r w:rsidR="00D86108">
        <w:rPr>
          <w:rFonts w:ascii="Arial" w:hAnsi="Arial" w:cs="Arial"/>
          <w:noProof/>
          <w:sz w:val="24"/>
          <w:szCs w:val="24"/>
        </w:rPr>
        <w:t>1</w:t>
      </w:r>
      <w:r w:rsidRPr="00D56786">
        <w:rPr>
          <w:rFonts w:ascii="Arial" w:hAnsi="Arial" w:cs="Arial"/>
          <w:sz w:val="24"/>
          <w:szCs w:val="24"/>
        </w:rPr>
        <w:fldChar w:fldCharType="end"/>
      </w:r>
      <w:r w:rsidRPr="00D56786">
        <w:rPr>
          <w:rFonts w:ascii="Arial" w:hAnsi="Arial" w:cs="Arial"/>
          <w:sz w:val="24"/>
          <w:szCs w:val="24"/>
        </w:rPr>
        <w:t>: Document Types</w:t>
      </w:r>
    </w:p>
    <w:tbl>
      <w:tblPr>
        <w:tblStyle w:val="TableGrid"/>
        <w:tblW w:w="9067" w:type="dxa"/>
        <w:tblLook w:val="04A0" w:firstRow="1" w:lastRow="0" w:firstColumn="1" w:lastColumn="0" w:noHBand="0" w:noVBand="1"/>
      </w:tblPr>
      <w:tblGrid>
        <w:gridCol w:w="2972"/>
        <w:gridCol w:w="6095"/>
      </w:tblGrid>
      <w:tr w:rsidR="00090283" w:rsidRPr="006C70B0" w14:paraId="4B690EFA" w14:textId="77777777" w:rsidTr="00090283">
        <w:tc>
          <w:tcPr>
            <w:tcW w:w="2972" w:type="dxa"/>
          </w:tcPr>
          <w:p w14:paraId="5FAB4EE2" w14:textId="77777777" w:rsidR="00090283" w:rsidRPr="006C70B0" w:rsidRDefault="00090283" w:rsidP="00F327EC">
            <w:pPr>
              <w:rPr>
                <w:rFonts w:ascii="Arial" w:hAnsi="Arial" w:cs="Arial"/>
                <w:sz w:val="24"/>
                <w:szCs w:val="24"/>
              </w:rPr>
            </w:pPr>
            <w:r w:rsidRPr="006C70B0">
              <w:rPr>
                <w:rFonts w:ascii="Arial" w:hAnsi="Arial" w:cs="Arial"/>
                <w:sz w:val="24"/>
                <w:szCs w:val="24"/>
              </w:rPr>
              <w:t>Document Type</w:t>
            </w:r>
          </w:p>
        </w:tc>
        <w:tc>
          <w:tcPr>
            <w:tcW w:w="6095" w:type="dxa"/>
          </w:tcPr>
          <w:p w14:paraId="49FE16EF" w14:textId="77777777" w:rsidR="00090283" w:rsidRPr="006C70B0" w:rsidRDefault="00090283" w:rsidP="00F327EC">
            <w:pPr>
              <w:rPr>
                <w:rFonts w:ascii="Arial" w:hAnsi="Arial" w:cs="Arial"/>
                <w:sz w:val="24"/>
                <w:szCs w:val="24"/>
              </w:rPr>
            </w:pPr>
            <w:r w:rsidRPr="006C70B0">
              <w:rPr>
                <w:rFonts w:ascii="Arial" w:hAnsi="Arial" w:cs="Arial"/>
                <w:sz w:val="24"/>
                <w:szCs w:val="24"/>
              </w:rPr>
              <w:t>Document Name</w:t>
            </w:r>
          </w:p>
        </w:tc>
      </w:tr>
      <w:tr w:rsidR="00090283" w:rsidRPr="006C70B0" w14:paraId="05C56180" w14:textId="77777777" w:rsidTr="00090283">
        <w:tc>
          <w:tcPr>
            <w:tcW w:w="2972" w:type="dxa"/>
          </w:tcPr>
          <w:p w14:paraId="187061A4" w14:textId="77777777" w:rsidR="00090283" w:rsidRPr="006C70B0" w:rsidRDefault="00090283" w:rsidP="00F327EC">
            <w:pPr>
              <w:rPr>
                <w:rFonts w:ascii="Arial" w:hAnsi="Arial" w:cs="Arial"/>
                <w:sz w:val="24"/>
                <w:szCs w:val="24"/>
              </w:rPr>
            </w:pPr>
            <w:r w:rsidRPr="006C70B0">
              <w:rPr>
                <w:rFonts w:ascii="Arial" w:hAnsi="Arial" w:cs="Arial"/>
                <w:sz w:val="24"/>
                <w:szCs w:val="24"/>
              </w:rPr>
              <w:t>Governance Papers</w:t>
            </w:r>
          </w:p>
          <w:p w14:paraId="2A5E9BBC" w14:textId="77777777" w:rsidR="00090283" w:rsidRPr="006C70B0" w:rsidRDefault="00090283" w:rsidP="00F327EC">
            <w:pPr>
              <w:rPr>
                <w:rFonts w:ascii="Arial" w:hAnsi="Arial" w:cs="Arial"/>
                <w:sz w:val="24"/>
                <w:szCs w:val="24"/>
              </w:rPr>
            </w:pPr>
          </w:p>
        </w:tc>
        <w:tc>
          <w:tcPr>
            <w:tcW w:w="6095" w:type="dxa"/>
          </w:tcPr>
          <w:p w14:paraId="0A8935E5" w14:textId="77777777" w:rsidR="00090283" w:rsidRPr="006C70B0" w:rsidRDefault="00090283" w:rsidP="00F327EC">
            <w:pPr>
              <w:pStyle w:val="ListParagraph"/>
              <w:numPr>
                <w:ilvl w:val="0"/>
                <w:numId w:val="11"/>
              </w:numPr>
              <w:rPr>
                <w:rFonts w:ascii="Arial" w:hAnsi="Arial" w:cs="Arial"/>
                <w:sz w:val="24"/>
                <w:szCs w:val="24"/>
              </w:rPr>
            </w:pPr>
            <w:r w:rsidRPr="006C70B0">
              <w:rPr>
                <w:rFonts w:ascii="Arial" w:hAnsi="Arial" w:cs="Arial"/>
                <w:sz w:val="24"/>
                <w:szCs w:val="24"/>
              </w:rPr>
              <w:t xml:space="preserve">WCCIS 360° Review  </w:t>
            </w:r>
          </w:p>
          <w:p w14:paraId="4CE54751" w14:textId="77777777" w:rsidR="00090283" w:rsidRPr="006C70B0" w:rsidRDefault="00090283" w:rsidP="00F327EC">
            <w:pPr>
              <w:pStyle w:val="ListParagraph"/>
              <w:numPr>
                <w:ilvl w:val="0"/>
                <w:numId w:val="11"/>
              </w:numPr>
              <w:rPr>
                <w:rFonts w:ascii="Arial" w:hAnsi="Arial" w:cs="Arial"/>
                <w:sz w:val="24"/>
                <w:szCs w:val="24"/>
              </w:rPr>
            </w:pPr>
            <w:r w:rsidRPr="006C70B0">
              <w:rPr>
                <w:rFonts w:ascii="Arial" w:hAnsi="Arial" w:cs="Arial"/>
                <w:sz w:val="24"/>
                <w:szCs w:val="24"/>
              </w:rPr>
              <w:t>Steering Group TOR</w:t>
            </w:r>
          </w:p>
          <w:p w14:paraId="45E998BB" w14:textId="77777777" w:rsidR="00090283" w:rsidRPr="006C70B0" w:rsidRDefault="00090283" w:rsidP="00F327EC">
            <w:pPr>
              <w:pStyle w:val="ListParagraph"/>
              <w:numPr>
                <w:ilvl w:val="0"/>
                <w:numId w:val="11"/>
              </w:numPr>
              <w:rPr>
                <w:rFonts w:ascii="Arial" w:hAnsi="Arial" w:cs="Arial"/>
                <w:sz w:val="24"/>
                <w:szCs w:val="24"/>
              </w:rPr>
            </w:pPr>
            <w:r w:rsidRPr="006C70B0">
              <w:rPr>
                <w:rFonts w:ascii="Arial" w:hAnsi="Arial" w:cs="Arial"/>
                <w:sz w:val="24"/>
                <w:szCs w:val="24"/>
              </w:rPr>
              <w:t>Risk logs</w:t>
            </w:r>
          </w:p>
          <w:p w14:paraId="2D951467" w14:textId="77777777" w:rsidR="00090283" w:rsidRPr="006C70B0" w:rsidRDefault="00090283" w:rsidP="00F327EC">
            <w:pPr>
              <w:pStyle w:val="ListParagraph"/>
              <w:numPr>
                <w:ilvl w:val="0"/>
                <w:numId w:val="11"/>
              </w:numPr>
              <w:rPr>
                <w:rFonts w:ascii="Arial" w:hAnsi="Arial" w:cs="Arial"/>
                <w:sz w:val="24"/>
                <w:szCs w:val="24"/>
              </w:rPr>
            </w:pPr>
            <w:r w:rsidRPr="006C70B0">
              <w:rPr>
                <w:rFonts w:ascii="Arial" w:hAnsi="Arial" w:cs="Arial"/>
                <w:sz w:val="24"/>
                <w:szCs w:val="24"/>
              </w:rPr>
              <w:t xml:space="preserve">SBARs on; </w:t>
            </w:r>
          </w:p>
          <w:p w14:paraId="4B3C7E6C" w14:textId="77777777" w:rsidR="00090283" w:rsidRPr="006C70B0" w:rsidRDefault="00090283" w:rsidP="00F327EC">
            <w:pPr>
              <w:pStyle w:val="ListParagraph"/>
              <w:numPr>
                <w:ilvl w:val="0"/>
                <w:numId w:val="10"/>
              </w:numPr>
              <w:rPr>
                <w:rFonts w:ascii="Arial" w:hAnsi="Arial" w:cs="Arial"/>
                <w:sz w:val="24"/>
                <w:szCs w:val="24"/>
              </w:rPr>
            </w:pPr>
            <w:r w:rsidRPr="006C70B0">
              <w:rPr>
                <w:rFonts w:ascii="Arial" w:hAnsi="Arial" w:cs="Arial"/>
                <w:sz w:val="24"/>
                <w:szCs w:val="24"/>
              </w:rPr>
              <w:t>RTT</w:t>
            </w:r>
          </w:p>
          <w:p w14:paraId="6ACAC841" w14:textId="77777777" w:rsidR="00090283" w:rsidRPr="006C70B0" w:rsidRDefault="00090283" w:rsidP="00F327EC">
            <w:pPr>
              <w:pStyle w:val="ListParagraph"/>
              <w:numPr>
                <w:ilvl w:val="0"/>
                <w:numId w:val="10"/>
              </w:numPr>
              <w:rPr>
                <w:rFonts w:ascii="Arial" w:hAnsi="Arial" w:cs="Arial"/>
                <w:sz w:val="24"/>
                <w:szCs w:val="24"/>
              </w:rPr>
            </w:pPr>
            <w:r w:rsidRPr="006C70B0">
              <w:rPr>
                <w:rFonts w:ascii="Arial" w:hAnsi="Arial" w:cs="Arial"/>
                <w:sz w:val="24"/>
                <w:szCs w:val="24"/>
              </w:rPr>
              <w:t xml:space="preserve">PCMHS </w:t>
            </w:r>
          </w:p>
          <w:p w14:paraId="00714959" w14:textId="77777777" w:rsidR="00090283" w:rsidRPr="006C70B0" w:rsidRDefault="00090283" w:rsidP="00F327EC">
            <w:pPr>
              <w:pStyle w:val="ListParagraph"/>
              <w:numPr>
                <w:ilvl w:val="0"/>
                <w:numId w:val="10"/>
              </w:numPr>
              <w:rPr>
                <w:rFonts w:ascii="Arial" w:hAnsi="Arial" w:cs="Arial"/>
                <w:sz w:val="24"/>
                <w:szCs w:val="24"/>
              </w:rPr>
            </w:pPr>
            <w:r w:rsidRPr="006C70B0">
              <w:rPr>
                <w:rFonts w:ascii="Arial" w:hAnsi="Arial" w:cs="Arial"/>
                <w:sz w:val="24"/>
                <w:szCs w:val="24"/>
              </w:rPr>
              <w:t xml:space="preserve">System Performance </w:t>
            </w:r>
          </w:p>
        </w:tc>
      </w:tr>
      <w:tr w:rsidR="00090283" w:rsidRPr="006C70B0" w14:paraId="22CA43D0" w14:textId="77777777" w:rsidTr="00090283">
        <w:tc>
          <w:tcPr>
            <w:tcW w:w="2972" w:type="dxa"/>
          </w:tcPr>
          <w:p w14:paraId="003A2892" w14:textId="77777777" w:rsidR="00090283" w:rsidRPr="006C70B0" w:rsidRDefault="00090283" w:rsidP="00F327EC">
            <w:pPr>
              <w:rPr>
                <w:rFonts w:ascii="Arial" w:hAnsi="Arial" w:cs="Arial"/>
                <w:sz w:val="24"/>
                <w:szCs w:val="24"/>
              </w:rPr>
            </w:pPr>
            <w:r w:rsidRPr="006C70B0">
              <w:rPr>
                <w:rFonts w:ascii="Arial" w:hAnsi="Arial" w:cs="Arial"/>
                <w:sz w:val="24"/>
                <w:szCs w:val="24"/>
              </w:rPr>
              <w:t>Operational Documentation</w:t>
            </w:r>
          </w:p>
        </w:tc>
        <w:tc>
          <w:tcPr>
            <w:tcW w:w="6095" w:type="dxa"/>
          </w:tcPr>
          <w:p w14:paraId="52331DF0" w14:textId="77777777" w:rsidR="00090283" w:rsidRPr="006C70B0" w:rsidRDefault="00090283" w:rsidP="00F327EC">
            <w:pPr>
              <w:pStyle w:val="ListParagraph"/>
              <w:numPr>
                <w:ilvl w:val="0"/>
                <w:numId w:val="9"/>
              </w:numPr>
              <w:rPr>
                <w:rFonts w:ascii="Arial" w:hAnsi="Arial" w:cs="Arial"/>
                <w:sz w:val="24"/>
                <w:szCs w:val="24"/>
              </w:rPr>
            </w:pPr>
            <w:r w:rsidRPr="006C70B0">
              <w:rPr>
                <w:rFonts w:ascii="Arial" w:hAnsi="Arial" w:cs="Arial"/>
                <w:sz w:val="24"/>
                <w:szCs w:val="24"/>
              </w:rPr>
              <w:t>WCCIS Business Continuity Plans</w:t>
            </w:r>
          </w:p>
          <w:p w14:paraId="0E10632C" w14:textId="77777777" w:rsidR="00090283" w:rsidRPr="006C70B0" w:rsidRDefault="00090283" w:rsidP="00F327EC">
            <w:pPr>
              <w:pStyle w:val="ListParagraph"/>
              <w:numPr>
                <w:ilvl w:val="0"/>
                <w:numId w:val="9"/>
              </w:numPr>
              <w:rPr>
                <w:rFonts w:ascii="Arial" w:hAnsi="Arial" w:cs="Arial"/>
                <w:sz w:val="24"/>
                <w:szCs w:val="24"/>
              </w:rPr>
            </w:pPr>
            <w:r w:rsidRPr="006C70B0">
              <w:rPr>
                <w:rFonts w:ascii="Arial" w:hAnsi="Arial" w:cs="Arial"/>
                <w:sz w:val="24"/>
                <w:szCs w:val="24"/>
              </w:rPr>
              <w:t>Mobile device SOPs</w:t>
            </w:r>
          </w:p>
          <w:p w14:paraId="25B94ED3" w14:textId="77777777" w:rsidR="00090283" w:rsidRPr="006C70B0" w:rsidRDefault="00090283" w:rsidP="00F327EC">
            <w:pPr>
              <w:pStyle w:val="ListParagraph"/>
              <w:numPr>
                <w:ilvl w:val="0"/>
                <w:numId w:val="9"/>
              </w:numPr>
              <w:rPr>
                <w:rFonts w:ascii="Arial" w:hAnsi="Arial" w:cs="Arial"/>
                <w:sz w:val="24"/>
                <w:szCs w:val="24"/>
              </w:rPr>
            </w:pPr>
            <w:r w:rsidRPr="006C70B0">
              <w:rPr>
                <w:rFonts w:ascii="Arial" w:hAnsi="Arial" w:cs="Arial"/>
                <w:sz w:val="24"/>
                <w:szCs w:val="24"/>
              </w:rPr>
              <w:t>System Administration Role Descriptions</w:t>
            </w:r>
          </w:p>
          <w:p w14:paraId="5111C533" w14:textId="77777777" w:rsidR="00090283" w:rsidRPr="006C70B0" w:rsidRDefault="00090283" w:rsidP="00F327EC">
            <w:pPr>
              <w:pStyle w:val="ListParagraph"/>
              <w:numPr>
                <w:ilvl w:val="0"/>
                <w:numId w:val="9"/>
              </w:numPr>
              <w:rPr>
                <w:rFonts w:ascii="Arial" w:hAnsi="Arial" w:cs="Arial"/>
                <w:sz w:val="24"/>
                <w:szCs w:val="24"/>
              </w:rPr>
            </w:pPr>
            <w:r w:rsidRPr="006C70B0">
              <w:rPr>
                <w:rFonts w:ascii="Arial" w:hAnsi="Arial" w:cs="Arial"/>
                <w:sz w:val="24"/>
                <w:szCs w:val="24"/>
              </w:rPr>
              <w:t>User Guides</w:t>
            </w:r>
          </w:p>
          <w:p w14:paraId="31C7197C" w14:textId="77777777" w:rsidR="00090283" w:rsidRPr="006C70B0" w:rsidRDefault="00090283" w:rsidP="00F327EC">
            <w:pPr>
              <w:pStyle w:val="ListParagraph"/>
              <w:numPr>
                <w:ilvl w:val="0"/>
                <w:numId w:val="9"/>
              </w:numPr>
              <w:rPr>
                <w:rFonts w:ascii="Arial" w:hAnsi="Arial" w:cs="Arial"/>
                <w:sz w:val="24"/>
                <w:szCs w:val="24"/>
              </w:rPr>
            </w:pPr>
            <w:r w:rsidRPr="006C70B0">
              <w:rPr>
                <w:rFonts w:ascii="Arial" w:hAnsi="Arial" w:cs="Arial"/>
                <w:sz w:val="24"/>
                <w:szCs w:val="24"/>
              </w:rPr>
              <w:t>Case-Sharing Dashboards</w:t>
            </w:r>
          </w:p>
        </w:tc>
      </w:tr>
      <w:tr w:rsidR="00090283" w:rsidRPr="006C70B0" w14:paraId="38C2C239" w14:textId="77777777" w:rsidTr="00090283">
        <w:tc>
          <w:tcPr>
            <w:tcW w:w="2972" w:type="dxa"/>
          </w:tcPr>
          <w:p w14:paraId="44983F41" w14:textId="77777777" w:rsidR="00090283" w:rsidRPr="006C70B0" w:rsidRDefault="00090283" w:rsidP="00F327EC">
            <w:pPr>
              <w:rPr>
                <w:rFonts w:ascii="Arial" w:hAnsi="Arial" w:cs="Arial"/>
                <w:sz w:val="24"/>
                <w:szCs w:val="24"/>
              </w:rPr>
            </w:pPr>
            <w:r w:rsidRPr="006C70B0">
              <w:rPr>
                <w:rFonts w:ascii="Arial" w:hAnsi="Arial" w:cs="Arial"/>
                <w:sz w:val="24"/>
                <w:szCs w:val="24"/>
              </w:rPr>
              <w:t xml:space="preserve">User Experience Evidence </w:t>
            </w:r>
          </w:p>
        </w:tc>
        <w:tc>
          <w:tcPr>
            <w:tcW w:w="6095" w:type="dxa"/>
          </w:tcPr>
          <w:p w14:paraId="1FBF7F66" w14:textId="77777777" w:rsidR="00090283" w:rsidRPr="006C70B0" w:rsidRDefault="00090283" w:rsidP="00F327EC">
            <w:pPr>
              <w:rPr>
                <w:rFonts w:ascii="Arial" w:hAnsi="Arial" w:cs="Arial"/>
                <w:sz w:val="24"/>
                <w:szCs w:val="24"/>
              </w:rPr>
            </w:pPr>
            <w:r w:rsidRPr="006C70B0">
              <w:rPr>
                <w:rFonts w:ascii="Arial" w:hAnsi="Arial" w:cs="Arial"/>
                <w:sz w:val="24"/>
                <w:szCs w:val="24"/>
              </w:rPr>
              <w:t xml:space="preserve">User Stories which captured day-to-day frustrations and workflow challenges across different professional groups from; </w:t>
            </w:r>
          </w:p>
          <w:p w14:paraId="10873D48" w14:textId="77777777" w:rsidR="00090283" w:rsidRPr="006C70B0" w:rsidRDefault="00090283" w:rsidP="00F327EC">
            <w:pPr>
              <w:pStyle w:val="ListParagraph"/>
              <w:numPr>
                <w:ilvl w:val="0"/>
                <w:numId w:val="8"/>
              </w:numPr>
              <w:rPr>
                <w:rFonts w:ascii="Arial" w:hAnsi="Arial" w:cs="Arial"/>
                <w:sz w:val="24"/>
                <w:szCs w:val="24"/>
              </w:rPr>
            </w:pPr>
            <w:r w:rsidRPr="006C70B0">
              <w:rPr>
                <w:rFonts w:ascii="Arial" w:hAnsi="Arial" w:cs="Arial"/>
                <w:sz w:val="24"/>
                <w:szCs w:val="24"/>
              </w:rPr>
              <w:t>CAMHS</w:t>
            </w:r>
          </w:p>
          <w:p w14:paraId="2F46A2BD" w14:textId="77777777" w:rsidR="00090283" w:rsidRPr="006C70B0" w:rsidRDefault="00090283" w:rsidP="00F327EC">
            <w:pPr>
              <w:pStyle w:val="ListParagraph"/>
              <w:numPr>
                <w:ilvl w:val="0"/>
                <w:numId w:val="8"/>
              </w:numPr>
              <w:rPr>
                <w:rFonts w:ascii="Arial" w:hAnsi="Arial" w:cs="Arial"/>
                <w:sz w:val="24"/>
                <w:szCs w:val="24"/>
              </w:rPr>
            </w:pPr>
            <w:r w:rsidRPr="006C70B0">
              <w:rPr>
                <w:rFonts w:ascii="Arial" w:hAnsi="Arial" w:cs="Arial"/>
                <w:sz w:val="24"/>
                <w:szCs w:val="24"/>
              </w:rPr>
              <w:t xml:space="preserve">LD </w:t>
            </w:r>
          </w:p>
          <w:p w14:paraId="43DDED40" w14:textId="77777777" w:rsidR="00090283" w:rsidRPr="006C70B0" w:rsidRDefault="00090283" w:rsidP="00F327EC">
            <w:pPr>
              <w:pStyle w:val="ListParagraph"/>
              <w:numPr>
                <w:ilvl w:val="0"/>
                <w:numId w:val="8"/>
              </w:numPr>
              <w:rPr>
                <w:rFonts w:ascii="Arial" w:hAnsi="Arial" w:cs="Arial"/>
                <w:sz w:val="24"/>
                <w:szCs w:val="24"/>
              </w:rPr>
            </w:pPr>
            <w:r w:rsidRPr="006C70B0">
              <w:rPr>
                <w:rFonts w:ascii="Arial" w:hAnsi="Arial" w:cs="Arial"/>
                <w:sz w:val="24"/>
                <w:szCs w:val="24"/>
              </w:rPr>
              <w:t xml:space="preserve">CLDT </w:t>
            </w:r>
          </w:p>
        </w:tc>
      </w:tr>
      <w:tr w:rsidR="00090283" w:rsidRPr="006C70B0" w14:paraId="2DF8F7EF" w14:textId="77777777" w:rsidTr="00090283">
        <w:tc>
          <w:tcPr>
            <w:tcW w:w="2972" w:type="dxa"/>
          </w:tcPr>
          <w:p w14:paraId="22A1C7C5" w14:textId="77777777" w:rsidR="00090283" w:rsidRPr="006C70B0" w:rsidRDefault="00090283" w:rsidP="00F327EC">
            <w:pPr>
              <w:rPr>
                <w:rFonts w:ascii="Arial" w:hAnsi="Arial" w:cs="Arial"/>
                <w:sz w:val="24"/>
                <w:szCs w:val="24"/>
              </w:rPr>
            </w:pPr>
            <w:r w:rsidRPr="006C70B0">
              <w:rPr>
                <w:rFonts w:ascii="Arial" w:hAnsi="Arial" w:cs="Arial"/>
                <w:sz w:val="24"/>
                <w:szCs w:val="24"/>
              </w:rPr>
              <w:t xml:space="preserve">Business Change and Benefits Documentation </w:t>
            </w:r>
          </w:p>
        </w:tc>
        <w:tc>
          <w:tcPr>
            <w:tcW w:w="6095" w:type="dxa"/>
          </w:tcPr>
          <w:p w14:paraId="337999D9" w14:textId="77777777" w:rsidR="00090283" w:rsidRPr="006C70B0" w:rsidRDefault="00090283" w:rsidP="00F327EC">
            <w:pPr>
              <w:pStyle w:val="ListParagraph"/>
              <w:numPr>
                <w:ilvl w:val="0"/>
                <w:numId w:val="7"/>
              </w:numPr>
              <w:rPr>
                <w:rFonts w:ascii="Arial" w:hAnsi="Arial" w:cs="Arial"/>
                <w:sz w:val="24"/>
                <w:szCs w:val="24"/>
              </w:rPr>
            </w:pPr>
            <w:r w:rsidRPr="006C70B0">
              <w:rPr>
                <w:rFonts w:ascii="Arial" w:hAnsi="Arial" w:cs="Arial"/>
                <w:sz w:val="24"/>
                <w:szCs w:val="24"/>
              </w:rPr>
              <w:t>Benefits Workshop Materials</w:t>
            </w:r>
          </w:p>
          <w:p w14:paraId="5B0FE608" w14:textId="77777777" w:rsidR="00090283" w:rsidRPr="006C70B0" w:rsidRDefault="00090283" w:rsidP="00F327EC">
            <w:pPr>
              <w:pStyle w:val="ListParagraph"/>
              <w:numPr>
                <w:ilvl w:val="0"/>
                <w:numId w:val="7"/>
              </w:numPr>
              <w:rPr>
                <w:rFonts w:ascii="Arial" w:hAnsi="Arial" w:cs="Arial"/>
                <w:sz w:val="24"/>
                <w:szCs w:val="24"/>
              </w:rPr>
            </w:pPr>
            <w:r w:rsidRPr="006C70B0">
              <w:rPr>
                <w:rFonts w:ascii="Arial" w:hAnsi="Arial" w:cs="Arial"/>
                <w:sz w:val="24"/>
                <w:szCs w:val="24"/>
              </w:rPr>
              <w:t xml:space="preserve">Benefits Owner Guidance  </w:t>
            </w:r>
          </w:p>
          <w:p w14:paraId="0BF8B6B2" w14:textId="06ED23BB" w:rsidR="00090283" w:rsidRPr="006C70B0" w:rsidRDefault="00090283" w:rsidP="00F327EC">
            <w:pPr>
              <w:pStyle w:val="ListParagraph"/>
              <w:numPr>
                <w:ilvl w:val="0"/>
                <w:numId w:val="7"/>
              </w:numPr>
              <w:rPr>
                <w:rFonts w:ascii="Arial" w:hAnsi="Arial" w:cs="Arial"/>
                <w:sz w:val="24"/>
                <w:szCs w:val="24"/>
              </w:rPr>
            </w:pPr>
            <w:r>
              <w:rPr>
                <w:rFonts w:ascii="Arial" w:hAnsi="Arial" w:cs="Arial"/>
                <w:sz w:val="24"/>
                <w:szCs w:val="24"/>
              </w:rPr>
              <w:t>Benefits Register</w:t>
            </w:r>
          </w:p>
          <w:p w14:paraId="5F8592D2" w14:textId="77777777" w:rsidR="00090283" w:rsidRPr="006C70B0" w:rsidRDefault="00090283" w:rsidP="00F327EC">
            <w:pPr>
              <w:pStyle w:val="ListParagraph"/>
              <w:numPr>
                <w:ilvl w:val="0"/>
                <w:numId w:val="7"/>
              </w:numPr>
              <w:rPr>
                <w:rFonts w:ascii="Arial" w:hAnsi="Arial" w:cs="Arial"/>
                <w:sz w:val="24"/>
                <w:szCs w:val="24"/>
              </w:rPr>
            </w:pPr>
            <w:r w:rsidRPr="006C70B0">
              <w:rPr>
                <w:rFonts w:ascii="Arial" w:hAnsi="Arial" w:cs="Arial"/>
                <w:sz w:val="24"/>
                <w:szCs w:val="24"/>
              </w:rPr>
              <w:t xml:space="preserve">Business Change Manager Handover document </w:t>
            </w:r>
          </w:p>
        </w:tc>
      </w:tr>
      <w:tr w:rsidR="00090283" w:rsidRPr="006C70B0" w14:paraId="25DC294D" w14:textId="77777777" w:rsidTr="00090283">
        <w:tc>
          <w:tcPr>
            <w:tcW w:w="2972" w:type="dxa"/>
          </w:tcPr>
          <w:p w14:paraId="434C4E83" w14:textId="77777777" w:rsidR="00090283" w:rsidRPr="006C70B0" w:rsidRDefault="00090283" w:rsidP="00F327EC">
            <w:pPr>
              <w:rPr>
                <w:rFonts w:ascii="Arial" w:hAnsi="Arial" w:cs="Arial"/>
                <w:sz w:val="24"/>
                <w:szCs w:val="24"/>
              </w:rPr>
            </w:pPr>
            <w:r w:rsidRPr="006C70B0">
              <w:rPr>
                <w:rFonts w:ascii="Arial" w:hAnsi="Arial" w:cs="Arial"/>
                <w:sz w:val="24"/>
                <w:szCs w:val="24"/>
              </w:rPr>
              <w:t>National Strategy</w:t>
            </w:r>
          </w:p>
        </w:tc>
        <w:tc>
          <w:tcPr>
            <w:tcW w:w="6095" w:type="dxa"/>
          </w:tcPr>
          <w:p w14:paraId="1E193945" w14:textId="60624183" w:rsidR="00090283" w:rsidRPr="007A2E2C" w:rsidRDefault="00090283" w:rsidP="00F327EC">
            <w:pPr>
              <w:pStyle w:val="ListParagraph"/>
              <w:numPr>
                <w:ilvl w:val="0"/>
                <w:numId w:val="12"/>
              </w:numPr>
              <w:rPr>
                <w:rFonts w:ascii="Arial" w:hAnsi="Arial" w:cs="Arial"/>
                <w:sz w:val="24"/>
                <w:szCs w:val="24"/>
              </w:rPr>
            </w:pPr>
            <w:r w:rsidRPr="007A2E2C">
              <w:rPr>
                <w:rFonts w:ascii="Arial" w:hAnsi="Arial" w:cs="Arial"/>
                <w:sz w:val="24"/>
                <w:szCs w:val="24"/>
              </w:rPr>
              <w:t xml:space="preserve">WCCIS exit options appraisal Connecting Care Business Case </w:t>
            </w:r>
          </w:p>
        </w:tc>
      </w:tr>
    </w:tbl>
    <w:p w14:paraId="26858291" w14:textId="77777777" w:rsidR="006C70B0" w:rsidRDefault="006C70B0" w:rsidP="00F327EC">
      <w:pPr>
        <w:spacing w:after="0"/>
        <w:jc w:val="both"/>
        <w:rPr>
          <w:rFonts w:ascii="Arial" w:hAnsi="Arial" w:cs="Arial"/>
          <w:b/>
          <w:bCs/>
          <w:sz w:val="24"/>
          <w:szCs w:val="24"/>
        </w:rPr>
      </w:pPr>
    </w:p>
    <w:p w14:paraId="3D5D1634" w14:textId="606817B5" w:rsidR="00C632CF" w:rsidRPr="001F6455" w:rsidRDefault="00C632CF" w:rsidP="00F327EC">
      <w:pPr>
        <w:spacing w:after="0"/>
        <w:jc w:val="both"/>
        <w:rPr>
          <w:rFonts w:ascii="Arial" w:hAnsi="Arial" w:cs="Arial"/>
          <w:sz w:val="24"/>
          <w:szCs w:val="24"/>
        </w:rPr>
      </w:pPr>
      <w:r w:rsidRPr="001F6455">
        <w:rPr>
          <w:rFonts w:ascii="Arial" w:hAnsi="Arial" w:cs="Arial"/>
          <w:sz w:val="24"/>
          <w:szCs w:val="24"/>
        </w:rPr>
        <w:t xml:space="preserve">The data was analysed deductively using FITT’s three core components (individual, task and technology), with inductive thematic analysis used to identify emergent patterns throughout the services. The analysis was subsequently extended to consider organisational fit, drawing on wider socio-technical models </w:t>
      </w:r>
      <w:sdt>
        <w:sdtPr>
          <w:rPr>
            <w:rFonts w:ascii="Arial" w:hAnsi="Arial" w:cs="Arial"/>
            <w:color w:val="000000"/>
            <w:sz w:val="24"/>
            <w:szCs w:val="24"/>
          </w:rPr>
          <w:tag w:val="MENDELEY_CITATION_v3_eyJjaXRhdGlvbklEIjoiTUVOREVMRVlfQ0lUQVRJT05fZTg2YTE1ZDAtNjFjZi00NGRhLThhNzktZTAyN2JjNGFiYTVhIiwicHJvcGVydGllcyI6eyJub3RlSW5kZXgiOjB9LCJpc0VkaXRlZCI6ZmFsc2UsIm1hbnVhbE92ZXJyaWRlIjp7ImlzTWFudWFsbHlPdmVycmlkZGVuIjpmYWxzZSwiY2l0ZXByb2NUZXh0IjoiKFNpdHRpZyBhbmQgU2luZ2gsIDIwMTUpIiwibWFudWFsT3ZlcnJpZGVUZXh0IjoiIn0sImNpdGF0aW9uSXRlbXMiOlt7ImlkIjoiODBjM2EwNjctOTNkNC0zNTc4LTliOGUtZjkzNWI5NzhlYzI0IiwiaXRlbURhdGEiOnsidHlwZSI6ImNoYXB0ZXIiLCJpZCI6IjgwYzNhMDY3LTkzZDQtMzU3OC05YjhlLWY5MzViOTc4ZWMyNCIsInRpdGxlIjoiQSBuZXcgc29jaW8tdGVjaG5pY2FsIG1vZGVsIGZvciBzdHVkeWluZyBoZWFsdGggaW5mb3JtYXRpb24gdGVjaG5vbG9neSBpbiBjb21wbGV4IGFkYXB0aXZlIGhlYWx0aGNhcmUgc3lzdGVtcyIsImF1dGhvciI6W3siZmFtaWx5IjoiU2l0dGlnIiwiZ2l2ZW4iOiJEZWFuIEYuIiwicGFyc2UtbmFtZXMiOmZhbHNlLCJkcm9wcGluZy1wYXJ0aWNsZSI6IiIsIm5vbi1kcm9wcGluZy1wYXJ0aWNsZSI6IiJ9LHsiZmFtaWx5IjoiU2luZ2giLCJnaXZlbiI6IkhhcmRlZXAiLCJwYXJzZS1uYW1lcyI6ZmFsc2UsImRyb3BwaW5nLXBhcnRpY2xlIjoiIiwibm9uLWRyb3BwaW5nLXBhcnRpY2xlIjoiIn1dLCJjb250YWluZXItdGl0bGUiOiJTQUZFUiBFbGVjdHJvbmljIEhlYWx0aCBSZWNvcmRzOiBTYWZldHkgQXNzdXJhbmNlIEZhY3RvcnMgZm9yIEVIUiBSZXNpbGllbmNlIiwiYWNjZXNzZWQiOnsiZGF0ZS1wYXJ0cyI6W1syMDI1LDEyLDVdXX0sIkRPSSI6IjEwLjEyMDEvYjE4MzcxLTkiLCJVUkwiOiJodHRwczovL3F1YWxpdHlzYWZldHkuYm1qLmNvbS9jb250ZW50LzE5L1N1cHBsXzMvaTY4LnNob3J0IiwiaXNzdWVkIjp7ImRhdGUtcGFydHMiOltbMjAxNV1dfSwiY29udGFpbmVyLXRpdGxlLXNob3J0IjoiIn0sImlzVGVtcG9yYXJ5IjpmYWxzZX1dfQ=="/>
          <w:id w:val="-1510055207"/>
          <w:placeholder>
            <w:docPart w:val="CCE42B922CBE46DBB861DB95B5095007"/>
          </w:placeholder>
        </w:sdtPr>
        <w:sdtEndPr/>
        <w:sdtContent>
          <w:r w:rsidR="009B0D7E" w:rsidRPr="009B0D7E">
            <w:rPr>
              <w:rFonts w:ascii="Arial" w:hAnsi="Arial" w:cs="Arial"/>
              <w:color w:val="000000"/>
              <w:sz w:val="24"/>
              <w:szCs w:val="24"/>
            </w:rPr>
            <w:t>(Sittig and Singh, 2015)</w:t>
          </w:r>
        </w:sdtContent>
      </w:sdt>
      <w:r w:rsidRPr="001F6455">
        <w:rPr>
          <w:rFonts w:ascii="Arial" w:hAnsi="Arial" w:cs="Arial"/>
          <w:sz w:val="24"/>
          <w:szCs w:val="24"/>
        </w:rPr>
        <w:t xml:space="preserve">,and involved comparison between intended system functionality and observed MH&amp;LD practice. </w:t>
      </w:r>
    </w:p>
    <w:p w14:paraId="5089BF11" w14:textId="77777777" w:rsidR="00C632CF" w:rsidRPr="001F6455" w:rsidRDefault="00C632CF" w:rsidP="00F327EC">
      <w:pPr>
        <w:spacing w:after="0"/>
        <w:jc w:val="both"/>
        <w:rPr>
          <w:rFonts w:ascii="Arial" w:hAnsi="Arial" w:cs="Arial"/>
          <w:sz w:val="24"/>
          <w:szCs w:val="24"/>
        </w:rPr>
      </w:pPr>
    </w:p>
    <w:p w14:paraId="1625831F" w14:textId="1ED6D65A" w:rsidR="00C632CF" w:rsidRPr="001F6455" w:rsidRDefault="00C632CF" w:rsidP="00F327EC">
      <w:pPr>
        <w:spacing w:after="0"/>
        <w:jc w:val="both"/>
        <w:rPr>
          <w:rFonts w:ascii="Arial" w:hAnsi="Arial" w:cs="Arial"/>
          <w:sz w:val="24"/>
          <w:szCs w:val="24"/>
        </w:rPr>
      </w:pPr>
      <w:r w:rsidRPr="001F6455">
        <w:rPr>
          <w:rFonts w:ascii="Arial" w:hAnsi="Arial" w:cs="Arial"/>
          <w:sz w:val="24"/>
          <w:szCs w:val="24"/>
        </w:rPr>
        <w:t>The analysis concentrated on how WCCIS reflected the realities of clinical and administrative work, paying particular attention to patterns of system use, user engagement and the development of workarounds in the response to misalignment. This approach supported examination of governance arrangements, change management processes, supplier engagement, and the impacts on data quality,</w:t>
      </w:r>
      <w:r w:rsidR="00342CDE">
        <w:rPr>
          <w:rFonts w:ascii="Arial" w:hAnsi="Arial" w:cs="Arial"/>
          <w:sz w:val="24"/>
          <w:szCs w:val="24"/>
        </w:rPr>
        <w:t xml:space="preserve"> </w:t>
      </w:r>
      <w:r w:rsidRPr="001F6455">
        <w:rPr>
          <w:rFonts w:ascii="Arial" w:hAnsi="Arial" w:cs="Arial"/>
          <w:sz w:val="24"/>
          <w:szCs w:val="24"/>
        </w:rPr>
        <w:t xml:space="preserve">and patient safety. </w:t>
      </w:r>
    </w:p>
    <w:p w14:paraId="28524BDC" w14:textId="77777777" w:rsidR="00C632CF" w:rsidRPr="001F6455" w:rsidRDefault="00C632CF" w:rsidP="00F327EC">
      <w:pPr>
        <w:spacing w:after="0"/>
        <w:jc w:val="both"/>
        <w:rPr>
          <w:rFonts w:ascii="Arial" w:hAnsi="Arial" w:cs="Arial"/>
          <w:sz w:val="24"/>
          <w:szCs w:val="24"/>
        </w:rPr>
      </w:pPr>
    </w:p>
    <w:p w14:paraId="50F96C5C" w14:textId="77777777" w:rsidR="00C632CF" w:rsidRPr="001F6455" w:rsidRDefault="00C632CF" w:rsidP="00F327EC">
      <w:pPr>
        <w:spacing w:after="0"/>
        <w:jc w:val="both"/>
        <w:rPr>
          <w:rFonts w:ascii="Arial" w:hAnsi="Arial" w:cs="Arial"/>
          <w:sz w:val="24"/>
          <w:szCs w:val="24"/>
        </w:rPr>
      </w:pPr>
      <w:r w:rsidRPr="001F6455">
        <w:rPr>
          <w:rFonts w:ascii="Arial" w:hAnsi="Arial" w:cs="Arial"/>
          <w:sz w:val="24"/>
          <w:szCs w:val="24"/>
        </w:rPr>
        <w:lastRenderedPageBreak/>
        <w:t xml:space="preserve">The evaluation also assessed whether the benefits documented during implementation were realistic, measurable, and achieved rather than assumed. This reflects established approaches to digital maturity and system-fit assessments in practice. </w:t>
      </w:r>
    </w:p>
    <w:p w14:paraId="5F5D01EC" w14:textId="77777777" w:rsidR="00C632CF" w:rsidRPr="001F6455" w:rsidRDefault="00C632CF" w:rsidP="00F327EC">
      <w:pPr>
        <w:spacing w:after="0"/>
        <w:jc w:val="both"/>
        <w:rPr>
          <w:rFonts w:ascii="Arial" w:hAnsi="Arial" w:cs="Arial"/>
          <w:sz w:val="24"/>
          <w:szCs w:val="24"/>
        </w:rPr>
      </w:pPr>
    </w:p>
    <w:p w14:paraId="4D67A1B0" w14:textId="77777777" w:rsidR="00370AE6" w:rsidRPr="001F6455" w:rsidRDefault="00370AE6" w:rsidP="00F327EC">
      <w:pPr>
        <w:spacing w:after="0"/>
        <w:jc w:val="both"/>
        <w:rPr>
          <w:rFonts w:ascii="Arial" w:hAnsi="Arial" w:cs="Arial"/>
          <w:sz w:val="24"/>
          <w:szCs w:val="24"/>
        </w:rPr>
      </w:pPr>
    </w:p>
    <w:p w14:paraId="0B027B17" w14:textId="747714DC" w:rsidR="00D978B3" w:rsidRPr="001F6455" w:rsidRDefault="00D978B3" w:rsidP="00F327EC">
      <w:pPr>
        <w:spacing w:after="0"/>
        <w:jc w:val="both"/>
        <w:rPr>
          <w:rFonts w:ascii="Arial" w:hAnsi="Arial" w:cs="Arial"/>
          <w:b/>
          <w:bCs/>
          <w:sz w:val="24"/>
          <w:szCs w:val="24"/>
        </w:rPr>
      </w:pPr>
      <w:r w:rsidRPr="001F6455">
        <w:rPr>
          <w:rFonts w:ascii="Arial" w:hAnsi="Arial" w:cs="Arial"/>
          <w:b/>
          <w:bCs/>
          <w:sz w:val="24"/>
          <w:szCs w:val="24"/>
        </w:rPr>
        <w:t>Results</w:t>
      </w:r>
    </w:p>
    <w:p w14:paraId="6C65DA35" w14:textId="77777777" w:rsidR="003D513A" w:rsidRPr="00F37C44" w:rsidRDefault="003D513A" w:rsidP="00F327EC">
      <w:pPr>
        <w:spacing w:after="0"/>
        <w:rPr>
          <w:rFonts w:ascii="Arial" w:hAnsi="Arial" w:cs="Arial"/>
          <w:sz w:val="24"/>
          <w:szCs w:val="24"/>
        </w:rPr>
      </w:pPr>
    </w:p>
    <w:p w14:paraId="0B83BF5E" w14:textId="4274454D" w:rsidR="00C632CF" w:rsidRPr="001F6455" w:rsidRDefault="0043016D" w:rsidP="00F37C44">
      <w:pPr>
        <w:spacing w:after="0"/>
        <w:rPr>
          <w:rFonts w:ascii="Arial" w:hAnsi="Arial" w:cs="Arial"/>
          <w:sz w:val="24"/>
          <w:szCs w:val="24"/>
        </w:rPr>
      </w:pPr>
      <w:r w:rsidRPr="00F37C44">
        <w:rPr>
          <w:rFonts w:ascii="Arial" w:hAnsi="Arial" w:cs="Arial"/>
          <w:sz w:val="24"/>
          <w:szCs w:val="24"/>
        </w:rPr>
        <w:t>Individual – Technology Fit</w:t>
      </w:r>
      <w:r w:rsidR="00F37C44" w:rsidRPr="00F37C44">
        <w:rPr>
          <w:rFonts w:ascii="Arial" w:hAnsi="Arial" w:cs="Arial"/>
          <w:sz w:val="24"/>
          <w:szCs w:val="24"/>
        </w:rPr>
        <w:t xml:space="preserve"> : </w:t>
      </w:r>
      <w:r w:rsidR="00C008F5" w:rsidRPr="00C008F5">
        <w:rPr>
          <w:rFonts w:ascii="Arial" w:hAnsi="Arial" w:cs="Arial"/>
          <w:sz w:val="24"/>
          <w:szCs w:val="24"/>
        </w:rPr>
        <w:t xml:space="preserve">A review of user stories and engagement workshops indicated that staff consistently experienced WCCIS as not very user friendly, difficult to navigate and more labour-intensive than was anticipated. </w:t>
      </w:r>
      <w:proofErr w:type="gramStart"/>
      <w:r w:rsidR="00C008F5" w:rsidRPr="00C008F5">
        <w:rPr>
          <w:rFonts w:ascii="Arial" w:hAnsi="Arial" w:cs="Arial"/>
          <w:sz w:val="24"/>
          <w:szCs w:val="24"/>
        </w:rPr>
        <w:t>In order to</w:t>
      </w:r>
      <w:proofErr w:type="gramEnd"/>
      <w:r w:rsidR="00C008F5" w:rsidRPr="00C008F5">
        <w:rPr>
          <w:rFonts w:ascii="Arial" w:hAnsi="Arial" w:cs="Arial"/>
          <w:sz w:val="24"/>
          <w:szCs w:val="24"/>
        </w:rPr>
        <w:t xml:space="preserve"> complete routine actions such as logging in, attaching documents and using mobile devices frequently involved additional steps and workarounds</w:t>
      </w:r>
      <w:sdt>
        <w:sdtPr>
          <w:rPr>
            <w:rFonts w:ascii="Arial" w:hAnsi="Arial" w:cs="Arial"/>
            <w:color w:val="000000"/>
            <w:sz w:val="24"/>
            <w:szCs w:val="24"/>
          </w:rPr>
          <w:tag w:val="MENDELEY_CITATION_v3_eyJjaXRhdGlvbklEIjoiTUVOREVMRVlfQ0lUQVRJT05fOWEwNDFiNTgtMTJlZi00ODMyLTg4ZDMtODdlYmNhY2M2OTc2IiwicHJvcGVydGllcyI6eyJub3RlSW5kZXgiOjB9LCJpc0VkaXRlZCI6ZmFsc2UsIm1hbnVhbE92ZXJyaWRlIjp7ImlzTWFudWFsbHlPdmVycmlkZGVuIjp0cnVlLCJjaXRlcHJvY1RleHQiOiIoQUJVSEIsIDIwMjNiLCAyMDI0YTsgSmFtZXMsIDIwMjQpIiwibWFudWFsT3ZlcnJpZGVUZXh0IjoiKEFCVUhCLCAyMDIzYiwgMjAyNGE7IEphbWVzLCAyMDI0KS4ifSwiY2l0YXRpb25JdGVtcyI6W3siaWQiOiJmZDk2MTdhMS04NzlhLTM2MWEtYTVhOS00MmFjOWE4MDg4Y2UiLCJpdGVtRGF0YSI6eyJ0eXBlIjoiYXJ0aWNsZSIsImlkIjoiZmQ5NjE3YTEtODc5YS0zNjFhLWE1YTktNDJhYzlhODA4OGNlIiwidGl0bGUiOiJXQ0NJUyBNSCZMRCBVc2VyIFN0b3JpZXMgIC0gSW50ZXJuYWwgRG9jdW1lbnQuIFVucHVibGlzaGVkIiwiYXV0aG9yIjpbeyJmYW1pbHkiOiJBQlVIQiIsImdpdmVuIjoiIiwicGFyc2UtbmFtZXMiOmZhbHNlLCJkcm9wcGluZy1wYXJ0aWNsZSI6IiIsIm5vbi1kcm9wcGluZy1wYXJ0aWNsZSI6IiJ9XSwiY29udGFpbmVyLXRpdGxlIjoiVW5wdWJsaXNoZWQiLCJpc3N1ZWQiOnsiZGF0ZS1wYXJ0cyI6W1syMDIzXV19LCJjb250YWluZXItdGl0bGUtc2hvcnQiOiIifSwiaXNUZW1wb3JhcnkiOmZhbHNlfSx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kyM2QyYWM1LTc4MTQtMzI5Yi1hMGI1LTU5ODc0MTA4MDk2OCIsIml0ZW1EYXRhIjp7InR5cGUiOiJyZXBvcnQiLCJpZCI6IjkyM2QyYWM1LTc4MTQtMzI5Yi1hMGI1LTU5ODc0MTA4MDk2OCIsInRpdGxlIjoiRGlnaXRhbCBDb21tdW5pdHkg4oCTIE1IJkxEIEJlbmVmaXRzIFdvcmtzaG9wIC0gSW50ZXJuYWwgRG9jdW1lbnQuIFVucHVibGlzaGVkIiwiYXV0aG9yIjpbeyJmYW1pbHkiOiJBQlVIQiIsImdpdmVuIjoiIiwicGFyc2UtbmFtZXMiOmZhbHNlLCJkcm9wcGluZy1wYXJ0aWNsZSI6IiIsIm5vbi1kcm9wcGluZy1wYXJ0aWNsZSI6IiJ9XSwiaXNzdWVkIjp7ImRhdGUtcGFydHMiOltbMjAyNF1dfSwiY29udGFpbmVyLXRpdGxlLXNob3J0IjoiIn0sImlzVGVtcG9yYXJ5IjpmYWxzZX1dfQ=="/>
          <w:id w:val="1024444045"/>
          <w:placeholder>
            <w:docPart w:val="64301E9D526147D8944EF7F4B7C0D870"/>
          </w:placeholder>
        </w:sdtPr>
        <w:sdtEndPr/>
        <w:sdtContent>
          <w:r w:rsidR="009B0D7E" w:rsidRPr="009B0D7E">
            <w:rPr>
              <w:rFonts w:ascii="Arial" w:hAnsi="Arial" w:cs="Arial"/>
              <w:color w:val="000000"/>
              <w:sz w:val="24"/>
              <w:szCs w:val="24"/>
            </w:rPr>
            <w:t>(ABUHB, 2023b, 2024a; James, 2024).</w:t>
          </w:r>
        </w:sdtContent>
      </w:sdt>
      <w:r w:rsidR="00C632CF" w:rsidRPr="001F6455">
        <w:rPr>
          <w:rFonts w:ascii="Arial" w:hAnsi="Arial" w:cs="Arial"/>
          <w:sz w:val="24"/>
          <w:szCs w:val="24"/>
        </w:rPr>
        <w:br/>
      </w:r>
    </w:p>
    <w:p w14:paraId="53EF80EC" w14:textId="3ADC8DED" w:rsidR="00946FB6" w:rsidRPr="001F6455" w:rsidRDefault="00946FB6" w:rsidP="00F327EC">
      <w:pPr>
        <w:spacing w:after="0"/>
        <w:jc w:val="both"/>
        <w:rPr>
          <w:rFonts w:ascii="Arial" w:hAnsi="Arial" w:cs="Arial"/>
          <w:sz w:val="24"/>
          <w:szCs w:val="24"/>
        </w:rPr>
      </w:pPr>
      <w:r w:rsidRPr="001F6455">
        <w:rPr>
          <w:rFonts w:ascii="Arial" w:hAnsi="Arial" w:cs="Arial"/>
          <w:sz w:val="24"/>
          <w:szCs w:val="24"/>
        </w:rPr>
        <w:t>Users with lower levels of digital skills reported reduced confidence and trust in the system, which limited engagement. Business continuity plans document repeated periods of system downtime and performance lag, resulting in postponed documentation and reduced real-time recording</w:t>
      </w:r>
      <w:sdt>
        <w:sdtPr>
          <w:rPr>
            <w:rFonts w:ascii="Arial" w:hAnsi="Arial" w:cs="Arial"/>
            <w:color w:val="000000"/>
            <w:sz w:val="24"/>
            <w:szCs w:val="24"/>
          </w:rPr>
          <w:tag w:val="MENDELEY_CITATION_v3_eyJjaXRhdGlvbklEIjoiTUVOREVMRVlfQ0lUQVRJT05fODk5NGY2NzctMTJjOC00MTFlLWI5MWUtMzgzYzNkMjhhZTk1IiwicHJvcGVydGllcyI6eyJub3RlSW5kZXgiOjB9LCJpc0VkaXRlZCI6ZmFsc2UsIm1hbnVhbE92ZXJyaWRlIjp7ImlzTWFudWFsbHlPdmVycmlkZGVuIjpmYWxzZSwiY2l0ZXByb2NUZXh0IjoiKEFCVUhCLCAyMDI0YykiLCJtYW51YWxPdmVycmlkZVRleHQiOiIifSwiY2l0YXRpb25JdGVtcyI6W3siaWQiOiI1YWY1N2UyNS1jMTQyLTM2NDQtODE3Ni0zZDZmZGMwOWQ1NzkiLCJpdGVtRGF0YSI6eyJ0eXBlIjoicmVwb3J0IiwiaWQiOiI1YWY1N2UyNS1jMTQyLTM2NDQtODE3Ni0zZDZmZGMwOWQ1NzkiLCJ0aXRsZSI6IldDQ0lTIEJ1c2luZXNzIENvbnRpbnVpdHkgUGxhbiAtIEludGVybmFsIERvY3VtZW50LiBVbnB1Ymxpc2hlZCIsImF1dGhvciI6W3siZmFtaWx5IjoiQUJVSEIiLCJnaXZlbiI6IiIsInBhcnNlLW5hbWVzIjpmYWxzZSwiZHJvcHBpbmctcGFydGljbGUiOiIiLCJub24tZHJvcHBpbmctcGFydGljbGUiOiIifV0sImlzc3VlZCI6eyJkYXRlLXBhcnRzIjpbWzIwMjRdXX0sImNvbnRhaW5lci10aXRsZS1zaG9ydCI6IiJ9LCJpc1RlbXBvcmFyeSI6ZmFsc2V9XX0="/>
          <w:id w:val="1201441557"/>
          <w:placeholder>
            <w:docPart w:val="0F87B95B1EBD4F2FB7F6550721C4AF21"/>
          </w:placeholder>
        </w:sdtPr>
        <w:sdtEndPr/>
        <w:sdtContent>
          <w:r w:rsidR="009B0D7E" w:rsidRPr="009B0D7E">
            <w:rPr>
              <w:rFonts w:ascii="Arial" w:hAnsi="Arial" w:cs="Arial"/>
              <w:color w:val="000000"/>
              <w:sz w:val="24"/>
              <w:szCs w:val="24"/>
            </w:rPr>
            <w:t>(ABUHB, 2024c)</w:t>
          </w:r>
        </w:sdtContent>
      </w:sdt>
      <w:r w:rsidRPr="001F6455">
        <w:rPr>
          <w:rFonts w:ascii="Arial" w:hAnsi="Arial" w:cs="Arial"/>
          <w:sz w:val="24"/>
          <w:szCs w:val="24"/>
        </w:rPr>
        <w:t>.</w:t>
      </w:r>
    </w:p>
    <w:p w14:paraId="24CFFB87" w14:textId="77777777" w:rsidR="00946FB6" w:rsidRPr="001F6455" w:rsidRDefault="00946FB6" w:rsidP="00F327EC">
      <w:pPr>
        <w:spacing w:after="0"/>
        <w:jc w:val="both"/>
        <w:rPr>
          <w:rFonts w:ascii="Arial" w:hAnsi="Arial" w:cs="Arial"/>
          <w:sz w:val="24"/>
          <w:szCs w:val="24"/>
        </w:rPr>
      </w:pPr>
    </w:p>
    <w:p w14:paraId="472BBDEE" w14:textId="38026B32" w:rsidR="00C008F5" w:rsidRDefault="00CC6C09" w:rsidP="00F327EC">
      <w:pPr>
        <w:spacing w:after="0"/>
        <w:jc w:val="both"/>
        <w:rPr>
          <w:rFonts w:ascii="Arial" w:hAnsi="Arial" w:cs="Arial"/>
          <w:sz w:val="24"/>
          <w:szCs w:val="24"/>
        </w:rPr>
      </w:pPr>
      <w:r w:rsidRPr="00CC6C09">
        <w:rPr>
          <w:rFonts w:ascii="Arial" w:hAnsi="Arial" w:cs="Arial"/>
          <w:sz w:val="24"/>
          <w:szCs w:val="24"/>
        </w:rPr>
        <w:t>Many Clinicians in CAMHS, and in Learning Disabilities in particular, expressed frustration with the rigid templates in the system, which were not aligned with or supportive of the reflective or narrative nature of their clinical practice. This directly affected their daily use of the system, quality of patient care and interdisciplinary communication. The lack of flexibility in the templates hindered clinicians' ability to accurately document nuanced patient interactions</w:t>
      </w:r>
      <w:r w:rsidR="00882EC3">
        <w:rPr>
          <w:rFonts w:ascii="Arial" w:hAnsi="Arial" w:cs="Arial"/>
          <w:sz w:val="24"/>
          <w:szCs w:val="24"/>
        </w:rPr>
        <w:t xml:space="preserve">. This  impacted </w:t>
      </w:r>
      <w:r w:rsidRPr="00CC6C09">
        <w:rPr>
          <w:rFonts w:ascii="Arial" w:hAnsi="Arial" w:cs="Arial"/>
          <w:sz w:val="24"/>
          <w:szCs w:val="24"/>
        </w:rPr>
        <w:t xml:space="preserve">decision-making, continuity of care, and collaboration with other professionals; therefore, manual processes still </w:t>
      </w:r>
      <w:proofErr w:type="gramStart"/>
      <w:r w:rsidRPr="00CC6C09">
        <w:rPr>
          <w:rFonts w:ascii="Arial" w:hAnsi="Arial" w:cs="Arial"/>
          <w:sz w:val="24"/>
          <w:szCs w:val="24"/>
        </w:rPr>
        <w:t>have to</w:t>
      </w:r>
      <w:proofErr w:type="gramEnd"/>
      <w:r w:rsidRPr="00CC6C09">
        <w:rPr>
          <w:rFonts w:ascii="Arial" w:hAnsi="Arial" w:cs="Arial"/>
          <w:sz w:val="24"/>
          <w:szCs w:val="24"/>
        </w:rPr>
        <w:t xml:space="preserve"> be completed.</w:t>
      </w:r>
    </w:p>
    <w:p w14:paraId="69F11755" w14:textId="77777777" w:rsidR="00CC6C09" w:rsidRPr="001F6455" w:rsidRDefault="00CC6C09" w:rsidP="00F327EC">
      <w:pPr>
        <w:spacing w:after="0"/>
        <w:rPr>
          <w:rFonts w:ascii="Arial" w:hAnsi="Arial" w:cs="Arial"/>
          <w:sz w:val="24"/>
          <w:szCs w:val="24"/>
        </w:rPr>
      </w:pPr>
    </w:p>
    <w:p w14:paraId="02441D56" w14:textId="11F2C91A" w:rsidR="00946FB6" w:rsidRPr="001F6455" w:rsidRDefault="0043016D" w:rsidP="00F327EC">
      <w:pPr>
        <w:spacing w:after="0"/>
        <w:jc w:val="both"/>
        <w:rPr>
          <w:rFonts w:ascii="Arial" w:hAnsi="Arial" w:cs="Arial"/>
          <w:sz w:val="24"/>
          <w:szCs w:val="24"/>
        </w:rPr>
      </w:pPr>
      <w:r w:rsidRPr="00F37C44">
        <w:rPr>
          <w:rFonts w:ascii="Arial" w:hAnsi="Arial" w:cs="Arial"/>
          <w:sz w:val="24"/>
          <w:szCs w:val="24"/>
        </w:rPr>
        <w:t>Technology – Task Fit</w:t>
      </w:r>
      <w:r w:rsidR="00F37C44" w:rsidRPr="00F37C44">
        <w:rPr>
          <w:rFonts w:ascii="Arial" w:hAnsi="Arial" w:cs="Arial"/>
          <w:sz w:val="24"/>
          <w:szCs w:val="24"/>
        </w:rPr>
        <w:t>:</w:t>
      </w:r>
      <w:r w:rsidR="00F37C44">
        <w:rPr>
          <w:rFonts w:ascii="Arial" w:hAnsi="Arial" w:cs="Arial"/>
          <w:b/>
          <w:bCs/>
          <w:sz w:val="24"/>
          <w:szCs w:val="24"/>
        </w:rPr>
        <w:t xml:space="preserve"> </w:t>
      </w:r>
      <w:r w:rsidR="00C11E9C" w:rsidRPr="00C11E9C">
        <w:rPr>
          <w:rFonts w:ascii="Arial" w:hAnsi="Arial" w:cs="Arial"/>
          <w:sz w:val="24"/>
          <w:szCs w:val="24"/>
        </w:rPr>
        <w:t>The evidence gained from SBARs, and service reports indicates persistent gaps in functionality and interoperability. The gaps identified continue to affect RTT management, appointment outcomes, internal referrals and integration with other key health board systems including CWS, WPAS and WCP</w:t>
      </w:r>
      <w:r w:rsidR="00C11E9C">
        <w:rPr>
          <w:rFonts w:ascii="Arial" w:hAnsi="Arial" w:cs="Arial"/>
          <w:sz w:val="24"/>
          <w:szCs w:val="24"/>
        </w:rPr>
        <w:t xml:space="preserve"> </w:t>
      </w:r>
      <w:sdt>
        <w:sdtPr>
          <w:rPr>
            <w:rFonts w:ascii="Arial" w:hAnsi="Arial" w:cs="Arial"/>
            <w:color w:val="000000"/>
            <w:sz w:val="24"/>
            <w:szCs w:val="24"/>
          </w:rPr>
          <w:tag w:val="MENDELEY_CITATION_v3_eyJjaXRhdGlvbklEIjoiTUVOREVMRVlfQ0lUQVRJT05fM2MwNTA2NjMtNjEwNC00ZmRkLTk2ZTktZTI1OWM3ZGY5Y2FmIiwicHJvcGVydGllcyI6eyJub3RlSW5kZXgiOjB9LCJpc0VkaXRlZCI6ZmFsc2UsIm1hbnVhbE92ZXJyaWRlIjp7ImlzTWFudWFsbHlPdmVycmlkZGVuIjpmYWxzZSwiY2l0ZXByb2NUZXh0IjoiKEFCVUhCLCAyMDI0ZCwgMjAyNGI7IEphbWVzLCAyMDI0KSIsIm1hbnVhbE92ZXJyaWRlVGV4dCI6IiJ9LCJjaXRhdGlvbkl0ZW1zIjpbeyJpZCI6IjMxNDhkM2VkLTI2NzMtMzdiZC04YmY2LTc5Njk5ZWEyYWVjMCIsIml0ZW1EYXRhIjp7InR5cGUiOiJhcnRpY2xlIiwiaWQiOiIzMTQ4ZDNlZC0yNjczLTM3YmQtOGJmNi03OTY5OWVhMmFlYzAiLCJ0aXRsZSI6IldDQ0lTIFJpc2sgTG9nIC0gSW50ZXJuYWwgRG9jdW1lbnQuIFVucHVibGlzaGVkIiwiYXV0aG9yIjpbeyJmYW1pbHkiOiJBQlVIQiIsImdpdmVuIjoiIiwicGFyc2UtbmFtZXMiOmZhbHNlLCJkcm9wcGluZy1wYXJ0aWNsZSI6IiIsIm5vbi1kcm9wcGluZy1wYXJ0aWNsZSI6IiJ9XSwiY29udGFpbmVyLXRpdGxlIjoiVW5wdWJsaXNoZWQiLCJpc3N1ZWQiOnsiZGF0ZS1wYXJ0cyI6W1syMDI0XV19LCJjb250YWluZXItdGl0bGUtc2hvcnQiOiIifSwiaXNUZW1wb3JhcnkiOmZhbHNlfSx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XX0="/>
          <w:id w:val="-1643179616"/>
          <w:placeholder>
            <w:docPart w:val="3A0F951250E04CB0ABA3FE0CF4D1E682"/>
          </w:placeholder>
        </w:sdtPr>
        <w:sdtEndPr/>
        <w:sdtContent>
          <w:r w:rsidR="009B0D7E" w:rsidRPr="009B0D7E">
            <w:rPr>
              <w:rFonts w:ascii="Arial" w:hAnsi="Arial" w:cs="Arial"/>
              <w:color w:val="000000"/>
              <w:sz w:val="24"/>
              <w:szCs w:val="24"/>
            </w:rPr>
            <w:t>(ABUHB, 2024d, 2024b; James, 2024)</w:t>
          </w:r>
        </w:sdtContent>
      </w:sdt>
      <w:r w:rsidR="00946FB6" w:rsidRPr="001F6455">
        <w:rPr>
          <w:rFonts w:ascii="Arial" w:hAnsi="Arial" w:cs="Arial"/>
          <w:sz w:val="24"/>
          <w:szCs w:val="24"/>
        </w:rPr>
        <w:t xml:space="preserve">. </w:t>
      </w:r>
    </w:p>
    <w:p w14:paraId="32464898" w14:textId="19404A72" w:rsidR="00946FB6" w:rsidRPr="001F6455" w:rsidRDefault="00946FB6" w:rsidP="00F327EC">
      <w:pPr>
        <w:spacing w:after="0"/>
        <w:jc w:val="both"/>
        <w:rPr>
          <w:rFonts w:ascii="Arial" w:hAnsi="Arial" w:cs="Arial"/>
          <w:sz w:val="24"/>
          <w:szCs w:val="24"/>
        </w:rPr>
      </w:pPr>
    </w:p>
    <w:p w14:paraId="53460CC1" w14:textId="19AB6EE1" w:rsidR="00946FB6" w:rsidRPr="00342CDE" w:rsidRDefault="00ED296C" w:rsidP="00F327EC">
      <w:pPr>
        <w:spacing w:after="0"/>
        <w:jc w:val="both"/>
        <w:rPr>
          <w:rFonts w:ascii="Arial" w:hAnsi="Arial" w:cs="Arial"/>
          <w:sz w:val="24"/>
          <w:szCs w:val="24"/>
          <w:highlight w:val="lightGray"/>
        </w:rPr>
      </w:pPr>
      <w:r w:rsidRPr="00ED296C">
        <w:rPr>
          <w:rFonts w:ascii="Arial" w:hAnsi="Arial" w:cs="Arial"/>
          <w:sz w:val="24"/>
          <w:szCs w:val="24"/>
        </w:rPr>
        <w:t xml:space="preserve">Delays in system integration meant that staff still had to rely on </w:t>
      </w:r>
      <w:r w:rsidR="00E93773">
        <w:rPr>
          <w:rFonts w:ascii="Arial" w:hAnsi="Arial" w:cs="Arial"/>
          <w:sz w:val="24"/>
          <w:szCs w:val="24"/>
        </w:rPr>
        <w:t>time-consuming manual processes outside of the system; most often,</w:t>
      </w:r>
      <w:r w:rsidRPr="00ED296C">
        <w:rPr>
          <w:rFonts w:ascii="Arial" w:hAnsi="Arial" w:cs="Arial"/>
          <w:sz w:val="24"/>
          <w:szCs w:val="24"/>
        </w:rPr>
        <w:t xml:space="preserve"> spreadsheets and Outlook-based workarounds</w:t>
      </w:r>
      <w:r w:rsidR="00E93773">
        <w:rPr>
          <w:rFonts w:ascii="Arial" w:hAnsi="Arial" w:cs="Arial"/>
          <w:sz w:val="24"/>
          <w:szCs w:val="24"/>
        </w:rPr>
        <w:t xml:space="preserve"> were used </w:t>
      </w:r>
      <w:proofErr w:type="gramStart"/>
      <w:r w:rsidRPr="00ED296C">
        <w:rPr>
          <w:rFonts w:ascii="Arial" w:hAnsi="Arial" w:cs="Arial"/>
          <w:sz w:val="24"/>
          <w:szCs w:val="24"/>
        </w:rPr>
        <w:t>in order to</w:t>
      </w:r>
      <w:proofErr w:type="gramEnd"/>
      <w:r w:rsidRPr="00ED296C">
        <w:rPr>
          <w:rFonts w:ascii="Arial" w:hAnsi="Arial" w:cs="Arial"/>
          <w:sz w:val="24"/>
          <w:szCs w:val="24"/>
        </w:rPr>
        <w:t xml:space="preserve"> keep services running. </w:t>
      </w:r>
      <w:r w:rsidR="009B0D7E" w:rsidRPr="009B0D7E">
        <w:rPr>
          <w:rFonts w:ascii="Arial" w:hAnsi="Arial" w:cs="Arial"/>
          <w:sz w:val="24"/>
          <w:szCs w:val="24"/>
        </w:rPr>
        <w:t>Ongoing interoperability problems made it difficult to share information through the case-sharing dashboard adding to this, each local authority used their own permission settings, resulting in teams being unable to work collaboratively as originally planned</w:t>
      </w:r>
      <w:r w:rsidR="00563140" w:rsidRPr="009B0D7E">
        <w:rPr>
          <w:rFonts w:ascii="Arial" w:hAnsi="Arial" w:cs="Arial"/>
          <w:sz w:val="24"/>
          <w:szCs w:val="24"/>
        </w:rPr>
        <w:t xml:space="preserve"> </w:t>
      </w:r>
      <w:sdt>
        <w:sdtPr>
          <w:rPr>
            <w:rFonts w:ascii="Arial" w:hAnsi="Arial" w:cs="Arial"/>
            <w:color w:val="000000"/>
            <w:sz w:val="24"/>
            <w:szCs w:val="24"/>
          </w:rPr>
          <w:tag w:val="MENDELEY_CITATION_v3_eyJjaXRhdGlvbklEIjoiTUVOREVMRVlfQ0lUQVRJT05fMWM0Y2I3MmItZjRmMC00NzMzLWIxOTktNzAxOGFkNGRlZDc3IiwicHJvcGVydGllcyI6eyJub3RlSW5kZXgiOjB9LCJpc0VkaXRlZCI6ZmFsc2UsIm1hbnVhbE92ZXJyaWRlIjp7ImlzTWFudWFsbHlPdmVycmlkZGVuIjpmYWxzZSwiY2l0ZXByb2NUZXh0IjoiKEFCVUhCIGFuZCBHd2VudCBMb2NhbCBBdXRob3JpdGllcywgMjAyNCkiLCJtYW51YWxPdmVycmlkZVRleHQiOiIifSwiY2l0YXRpb25JdGVtcyI6W3siaWQiOiI2MzJkYTY1Yi02NzE1LTM3YzYtODBlZS1lYTNkMDI0NDMyMDYiLCJpdGVtRGF0YSI6eyJ0eXBlIjoiYXJ0aWNsZSIsImlkIjoiNjMyZGE2NWItNjcxNS0zN2M2LTgwZWUtZWEzZDAyNDQzMjA2IiwidGl0bGUiOiJXQ0NJUyBHd2VudCBDYXNlIFNoYXJpbmcgRGFzaGJvYXJkIC0gSW50ZXJuYWwgRG9jdW1lbnQuIFVucHVibGlzaGVkIiwiYXV0aG9yIjpbeyJmYW1pbHkiOiJBQlVIQiIsImdpdmVuIjoiIiwicGFyc2UtbmFtZXMiOmZhbHNlLCJkcm9wcGluZy1wYXJ0aWNsZSI6IiIsIm5vbi1kcm9wcGluZy1wYXJ0aWNsZSI6IiJ9LHsiZmFtaWx5IjoiR3dlbnQgTG9jYWwgQXV0aG9yaXRpZXMiLCJnaXZlbiI6IiIsInBhcnNlLW5hbWVzIjpmYWxzZSwiZHJvcHBpbmctcGFydGljbGUiOiIiLCJub24tZHJvcHBpbmctcGFydGljbGUiOiIifV0sImlzc3VlZCI6eyJkYXRlLXBhcnRzIjpbWzIwMjRdXX0sImNvbnRhaW5lci10aXRsZS1zaG9ydCI6IiJ9LCJpc1RlbXBvcmFyeSI6ZmFsc2V9XX0="/>
          <w:id w:val="-1334834229"/>
          <w:placeholder>
            <w:docPart w:val="9450A0CEF90B4E728392A4115ACC539C"/>
          </w:placeholder>
        </w:sdtPr>
        <w:sdtEndPr/>
        <w:sdtContent>
          <w:r w:rsidR="009B0D7E" w:rsidRPr="009B0D7E">
            <w:rPr>
              <w:rFonts w:ascii="Arial" w:hAnsi="Arial" w:cs="Arial"/>
              <w:color w:val="000000"/>
              <w:sz w:val="24"/>
              <w:szCs w:val="24"/>
            </w:rPr>
            <w:t>(ABUHB and Gwent Local Authorities, 2024)</w:t>
          </w:r>
        </w:sdtContent>
      </w:sdt>
      <w:r w:rsidR="00946FB6" w:rsidRPr="009B0D7E">
        <w:rPr>
          <w:rFonts w:ascii="Arial" w:hAnsi="Arial" w:cs="Arial"/>
          <w:sz w:val="24"/>
          <w:szCs w:val="24"/>
        </w:rPr>
        <w:t>.</w:t>
      </w:r>
      <w:r w:rsidR="00946FB6" w:rsidRPr="00342CDE">
        <w:rPr>
          <w:rFonts w:ascii="Arial" w:hAnsi="Arial" w:cs="Arial"/>
          <w:sz w:val="24"/>
          <w:szCs w:val="24"/>
          <w:highlight w:val="lightGray"/>
        </w:rPr>
        <w:br/>
      </w:r>
    </w:p>
    <w:p w14:paraId="383E0D69" w14:textId="354BAC98" w:rsidR="00946FB6" w:rsidRPr="001F6455" w:rsidRDefault="009B0D7E" w:rsidP="00F327EC">
      <w:pPr>
        <w:spacing w:after="0"/>
        <w:jc w:val="both"/>
        <w:rPr>
          <w:rFonts w:ascii="Arial" w:hAnsi="Arial" w:cs="Arial"/>
          <w:sz w:val="24"/>
          <w:szCs w:val="24"/>
        </w:rPr>
      </w:pPr>
      <w:r w:rsidRPr="009B0D7E">
        <w:rPr>
          <w:rFonts w:ascii="Arial" w:hAnsi="Arial" w:cs="Arial"/>
          <w:sz w:val="24"/>
          <w:szCs w:val="24"/>
        </w:rPr>
        <w:t>T</w:t>
      </w:r>
      <w:r w:rsidR="00A61717" w:rsidRPr="009B0D7E">
        <w:rPr>
          <w:rFonts w:ascii="Arial" w:hAnsi="Arial" w:cs="Arial"/>
          <w:sz w:val="24"/>
          <w:szCs w:val="24"/>
        </w:rPr>
        <w:t xml:space="preserve">eams reported increased documentation burden, with everyday routine tasks taking longer and often requiring duplication across multiple systems. High-volume services </w:t>
      </w:r>
      <w:r w:rsidR="00A61717" w:rsidRPr="009B0D7E">
        <w:rPr>
          <w:rFonts w:ascii="Arial" w:hAnsi="Arial" w:cs="Arial"/>
          <w:sz w:val="24"/>
          <w:szCs w:val="24"/>
        </w:rPr>
        <w:lastRenderedPageBreak/>
        <w:t xml:space="preserve">such as PCMHSS were most acutely affected, adding to </w:t>
      </w:r>
      <w:r w:rsidRPr="009B0D7E">
        <w:rPr>
          <w:rFonts w:ascii="Arial" w:hAnsi="Arial" w:cs="Arial"/>
          <w:sz w:val="24"/>
          <w:szCs w:val="24"/>
        </w:rPr>
        <w:t xml:space="preserve">existing </w:t>
      </w:r>
      <w:r w:rsidR="00A61717" w:rsidRPr="009B0D7E">
        <w:rPr>
          <w:rFonts w:ascii="Arial" w:hAnsi="Arial" w:cs="Arial"/>
          <w:sz w:val="24"/>
          <w:szCs w:val="24"/>
        </w:rPr>
        <w:t xml:space="preserve">capacity pressures </w:t>
      </w:r>
      <w:sdt>
        <w:sdtPr>
          <w:rPr>
            <w:rFonts w:ascii="Arial" w:hAnsi="Arial" w:cs="Arial"/>
            <w:color w:val="000000"/>
            <w:sz w:val="24"/>
            <w:szCs w:val="24"/>
          </w:rPr>
          <w:tag w:val="MENDELEY_CITATION_v3_eyJjaXRhdGlvbklEIjoiTUVOREVMRVlfQ0lUQVRJT05fZTVjMTAwOTItNmQ5ZS00YTQxLWI5NTMtZDQ4MDE3ZjgyMTU0IiwicHJvcGVydGllcyI6eyJub3RlSW5kZXgiOjB9LCJpc0VkaXRlZCI6ZmFsc2UsIm1hbnVhbE92ZXJyaWRlIjp7ImlzTWFudWFsbHlPdmVycmlkZGVuIjpmYWxzZSwiY2l0ZXByb2NUZXh0IjoiKEFCVUhCLCAyMDIzYikiLCJtYW51YWxPdmVycmlkZVRleHQiOiIifSwiY2l0YXRpb25JdGVtcyI6W3siaWQiOiJmZDk2MTdhMS04NzlhLTM2MWEtYTVhOS00MmFjOWE4MDg4Y2UiLCJpdGVtRGF0YSI6eyJ0eXBlIjoiYXJ0aWNsZSIsImlkIjoiZmQ5NjE3YTEtODc5YS0zNjFhLWE1YTktNDJhYzlhODA4OGNlIiwidGl0bGUiOiJXQ0NJUyBNSCZMRCBVc2VyIFN0b3JpZXMgIC0gSW50ZXJuYWwgRG9jdW1lbnQuIFVucHVibGlzaGVkIiwiYXV0aG9yIjpbeyJmYW1pbHkiOiJBQlVIQiIsImdpdmVuIjoiIiwicGFyc2UtbmFtZXMiOmZhbHNlLCJkcm9wcGluZy1wYXJ0aWNsZSI6IiIsIm5vbi1kcm9wcGluZy1wYXJ0aWNsZSI6IiJ9XSwiY29udGFpbmVyLXRpdGxlIjoiVW5wdWJsaXNoZWQiLCJpc3N1ZWQiOnsiZGF0ZS1wYXJ0cyI6W1syMDIzXV19LCJjb250YWluZXItdGl0bGUtc2hvcnQiOiIifSwiaXNUZW1wb3JhcnkiOmZhbHNlfV19"/>
          <w:id w:val="-547601305"/>
          <w:placeholder>
            <w:docPart w:val="6B6DEC849D21495D8F8466FA7104BEA7"/>
          </w:placeholder>
        </w:sdtPr>
        <w:sdtEndPr/>
        <w:sdtContent>
          <w:r w:rsidRPr="009B0D7E">
            <w:rPr>
              <w:rFonts w:ascii="Arial" w:hAnsi="Arial" w:cs="Arial"/>
              <w:color w:val="000000"/>
              <w:sz w:val="24"/>
              <w:szCs w:val="24"/>
            </w:rPr>
            <w:t>(ABUHB, 2023b)</w:t>
          </w:r>
        </w:sdtContent>
      </w:sdt>
      <w:r w:rsidR="00946FB6" w:rsidRPr="009B0D7E">
        <w:rPr>
          <w:rFonts w:ascii="Arial" w:hAnsi="Arial" w:cs="Arial"/>
          <w:sz w:val="24"/>
          <w:szCs w:val="24"/>
        </w:rPr>
        <w:t>.</w:t>
      </w:r>
    </w:p>
    <w:p w14:paraId="75D79575" w14:textId="77777777" w:rsidR="00946FB6" w:rsidRPr="001F6455" w:rsidRDefault="00946FB6" w:rsidP="00F327EC">
      <w:pPr>
        <w:spacing w:after="0"/>
        <w:jc w:val="both"/>
        <w:rPr>
          <w:rFonts w:ascii="Arial" w:hAnsi="Arial" w:cs="Arial"/>
          <w:sz w:val="24"/>
          <w:szCs w:val="24"/>
        </w:rPr>
      </w:pPr>
    </w:p>
    <w:p w14:paraId="33AB19DB" w14:textId="5DD1597E" w:rsidR="00E53490" w:rsidRPr="001F6455" w:rsidRDefault="0043016D" w:rsidP="00F327EC">
      <w:pPr>
        <w:spacing w:after="0"/>
        <w:jc w:val="both"/>
        <w:rPr>
          <w:rFonts w:ascii="Arial" w:hAnsi="Arial" w:cs="Arial"/>
          <w:sz w:val="24"/>
          <w:szCs w:val="24"/>
        </w:rPr>
      </w:pPr>
      <w:r w:rsidRPr="00F37C44">
        <w:rPr>
          <w:rFonts w:ascii="Arial" w:hAnsi="Arial" w:cs="Arial"/>
          <w:sz w:val="24"/>
          <w:szCs w:val="24"/>
        </w:rPr>
        <w:t>Individual - Task Fit</w:t>
      </w:r>
      <w:r w:rsidR="00F37C44">
        <w:rPr>
          <w:rFonts w:ascii="Arial" w:hAnsi="Arial" w:cs="Arial"/>
          <w:sz w:val="24"/>
          <w:szCs w:val="24"/>
        </w:rPr>
        <w:t xml:space="preserve">: </w:t>
      </w:r>
      <w:r w:rsidR="00E53490" w:rsidRPr="001F6455">
        <w:rPr>
          <w:rFonts w:ascii="Arial" w:hAnsi="Arial" w:cs="Arial"/>
          <w:sz w:val="24"/>
          <w:szCs w:val="24"/>
        </w:rPr>
        <w:t>Comparison between the WCCIS Benefits Register and operational evidence indicated that projected task-level improvements, including reduced documentation time and removal of duplication</w:t>
      </w:r>
      <w:r w:rsidR="00946FB6" w:rsidRPr="001F6455">
        <w:rPr>
          <w:rFonts w:ascii="Arial" w:hAnsi="Arial" w:cs="Arial"/>
          <w:sz w:val="24"/>
          <w:szCs w:val="24"/>
        </w:rPr>
        <w:t>,</w:t>
      </w:r>
      <w:r w:rsidR="00E53490" w:rsidRPr="001F6455">
        <w:rPr>
          <w:rFonts w:ascii="Arial" w:hAnsi="Arial" w:cs="Arial"/>
          <w:sz w:val="24"/>
          <w:szCs w:val="24"/>
        </w:rPr>
        <w:t xml:space="preserve"> were not realised in practice. Documentation time increased, duplication persisted due to integration delays, and manual or parallel processes were frequently used during system downtime </w:t>
      </w:r>
      <w:sdt>
        <w:sdtPr>
          <w:rPr>
            <w:rFonts w:ascii="Arial" w:hAnsi="Arial" w:cs="Arial"/>
            <w:color w:val="000000"/>
            <w:sz w:val="24"/>
            <w:szCs w:val="24"/>
          </w:rPr>
          <w:tag w:val="MENDELEY_CITATION_v3_eyJjaXRhdGlvbklEIjoiTUVOREVMRVlfQ0lUQVRJT05fNDM0NjE1MTItMWVkNi00YjlhLWFjMjQtZTQwZjVlYjI2MTMyIiwicHJvcGVydGllcyI6eyJub3RlSW5kZXgiOjB9LCJpc0VkaXRlZCI6ZmFsc2UsIm1hbnVhbE92ZXJyaWRlIjp7ImlzTWFudWFsbHlPdmVycmlkZGVuIjp0cnVlLCJjaXRlcHJvY1RleHQiOiIoV2FyZCBhbmQgRGFuaWVsLCAyMDE1OyBBQlVIQiwgMjAyMiwgMjAyM2IpIiwibWFudWFsT3ZlcnJpZGVUZXh0IjoiKEFCVUhCLCAyMDIyLCAyMDIzYikifSwiY2l0YXRpb25JdGVtcyI6W3siaWQiOiJiZDQ3Njc5MC0xN2JjLTMyOTItODJiYS1iNjVjNzQxYWEzMDciLCJpdGVtRGF0YSI6eyJ0eXBlIjoicmVwb3J0IiwiaWQiOiJiZDQ3Njc5MC0xN2JjLTMyOTItODJiYS1iNjVjNzQxYWEzMDciLCJ0aXRsZSI6IldDQ0lTIEJlbmVmaXRzIFJlZ2lzdGVyIC0gSW50ZXJuYWwgRG9jdW1lbnQuIFVucHVibGlzaGVkIiwiYXV0aG9yIjpbeyJmYW1pbHkiOiJBQlVIQiIsImdpdmVuIjoiIiwicGFyc2UtbmFtZXMiOmZhbHNlLCJkcm9wcGluZy1wYXJ0aWNsZSI6IiIsIm5vbi1kcm9wcGluZy1wYXJ0aWNsZSI6IiJ9XSwiaXNzdWVkIjp7ImRhdGUtcGFydHMiOltbMjAyMl1dfSwiY29udGFpbmVyLXRpdGxlLXNob3J0IjoiIn0sImlzVGVtcG9yYXJ5IjpmYWxzZX0seyJpZCI6ImZkOTYxN2ExLTg3OWEtMzYxYS1hNWE5LTQyYWM5YTgwODhjZSIsIml0ZW1EYXRhIjp7InR5cGUiOiJhcnRpY2xlIiwiaWQiOiJmZDk2MTdhMS04NzlhLTM2MWEtYTVhOS00MmFjOWE4MDg4Y2UiLCJ0aXRsZSI6IldDQ0lTIE1IJkxEIFVzZXIgU3RvcmllcyAgLSBJbnRlcm5hbCBEb2N1bWVudC4gVW5wdWJsaXNoZWQiLCJhdXRob3IiOlt7ImZhbWlseSI6IkFCVUhCIiwiZ2l2ZW4iOiIiLCJwYXJzZS1uYW1lcyI6ZmFsc2UsImRyb3BwaW5nLXBhcnRpY2xlIjoiIiwibm9uLWRyb3BwaW5nLXBhcnRpY2xlIjoiIn1dLCJjb250YWluZXItdGl0bGUiOiJVbnB1Ymxpc2hlZCIsImlzc3VlZCI6eyJkYXRlLXBhcnRzIjpbWzIwMjNdXX0sImNvbnRhaW5lci10aXRsZS1zaG9ydCI6IiJ9LCJpc1RlbXBvcmFyeSI6ZmFsc2V9LHsiaWQiOiI4ZTVhOWRhNy03NTY1LTM1NmMtOGU4OC1jODc0ZDM3NzJmOGYiLCJpdGVtRGF0YSI6eyJ0eXBlIjoiYm9vayIsImlkIjoiOGU1YTlkYTctNzU2NS0zNTZjLThlODgtYzg3NGQzNzcyZjhmIiwidGl0bGUiOiJCZW5lZml0cyBNYW5hZ2VtZW50OiBIb3cgdG8gaW5jcmVhc2UgdGhlIGJ1c2luZXNzIHZhbHVlIG9mIHlvdXIgaXQgcHJvamVjdHMsIFNlY29uZCBFZGl0aW9uIiwiYXV0aG9yIjpbeyJmYW1pbHkiOiJXYXJkIiwiZ2l2ZW4iOiJKb2huIiwicGFyc2UtbmFtZXMiOmZhbHNlLCJkcm9wcGluZy1wYXJ0aWNsZSI6IiIsIm5vbi1kcm9wcGluZy1wYXJ0aWNsZSI6IiJ9LHsiZmFtaWx5IjoiRGFuaWVsIiwiZ2l2ZW4iOiJFbGl6YWJldGgiLCJwYXJzZS1uYW1lcyI6ZmFsc2UsImRyb3BwaW5nLXBhcnRpY2xlIjoiIiwibm9uLWRyb3BwaW5nLXBhcnRpY2xlIjoiIn1dLCJjb250YWluZXItdGl0bGUiOiJCZW5lZml0cyBNYW5hZ2VtZW50OiBIb3cgdG8gaW5jcmVhc2UgdGhlIGJ1c2luZXNzIHZhbHVlIG9mIHlvdXIgaXQgcHJvamVjdHMsIFNlY29uZCBFZGl0aW9uIiwiRE9JIjoiMTAuMTAwMi85NzgxMTE5MjA4MjQyIiwiaXNzdWVkIjp7ImRhdGUtcGFydHMiOltbMjAxNV1dfSwiYWJzdHJhY3QiOiJUaGUgc2Vjb25kIGVkaXRpb24gb2YgQmVuZWZpdHMgTWFuYWdlbWVudCBoYXMgYmVlbiB1cGRhdGVkIHdpdGggY3VycmVudCBleGFtcGxlcywgZnVydGhlciBpbnNpZ2h0cyBmcm9tIGV4cGVyaWVuY2UgYW5kIHJlY2VudCByZXNlYXJjaC4gSXQgc2hvd3MgaG93IHRoZSBlbmR1cmluZyBjaGFsbGVuZ2VzIGFjaGlldmluZyBidXNpbmVzcyB2YWx1ZSBmcm9tIGluZm9ybWF0aW9uIHN5c3RlbXMgYW5kIHRlY2hub2xvZ3kgcHJvamVjdHMgY2FuIGJlIGFkZHJlc3NlZCBzdWNjZXNzZnVsbHkuIFRoZSBhcHByb2FjaCwgd2hpY2ggaXMgc3ludGhlc2l6ZWQgZnJvbSBiZXN0IHByYWN0aWNlcywgc291bmQgdGhlb3JpZXMgYW5kIHByb3ZlbiB0ZWNobmlxdWVzIGZyb20gYSByYW5nZSBvZiBtYW5hZ2VtZW50IGRpc2NpcGxpbmVzLCBpcyBleGVtcGxpZmllZCBmcm9tIHRoZSBhdXRob3JzJyBleHRlbnNpdmUgZXhwZXJpZW5jZSBvZiB3b3JraW5nIHdpdGggYSB3aWRlIHJhbmdlIG9mIG9yZ2FuaXphdGlvbnMuIFRoZSBib29rIGluY2x1ZGVzIGV4YW1wbGVzIGZyb20gYSB3aWRlIHZhcmlldHkgb2YgcHJvamVjdHMgaW5jbHVkaW5nIG5vbi1JVCBwcm9qZWN0cy4gVGhlIGJvb2sgaXMgd3JpdHRlbiBpbiBhbiBhY2Nlc3NpYmxlIHN0eWxlLCBpZGVhbCBmb3IgcHJhY3RpY2luZyBtYW5hZ2VycywgYW5kIGluY2x1ZGVzIGNoZWNrIGxpc3RzIGFuZCB0ZW1wbGF0ZXMgZm9yIHVzaW5nIHRoZSBwcm9jZXNzZXMsIHRvb2xzIGFuZCB0ZWNobmlxdWVzIGFuZCByZWFsLWxpZmUgY2FzZSBzdHVkaWVzIG9mIHRoZWlyIGFwcGxpY2F0aW9uIGFuZCBpbXBhY3RzLiBUaGUgYm9vayBub3cgYWxzbyBpbmNsdWRlczogSW50ZXJuYXRpb25hbCBzdXJ2ZXkgcmVzdWx0cyB0aGF0IHJlaW5mb3JjZSB0aGUgaW1wb3J0YW5jZSBvZiB0aGUgdG9waWMsIHRoZSBrZXkgbWFuYWdlbWVudCBpc3N1ZXMgYW5kIGV2aWRlbmNlIG9mIGhvdyB0aGUgbW9yZSBzdWNjZXNzZnVsIG9yZ2FuaXphdGlvbnMnIHByYWN0aWNlcyBhcmUgY2xvc2VseSBhbGlnbmVkIHdpdGggdGhvc2UgZGVzY3JpYmVkIGluIHRoZSBib29rLiBBIEJlbmVmaXRzIE1hbmFnZW1lbnQgTWF0dXJpdHkgZGlhZ25vc3RpYyB3aGljaCBlbmFibGVzIG9yZ2FuaXphdGlvbnMgdG8gdW5kZXJzdGFuZCB0aGUgcmVhc29ucyBmb3IgdGhlaXIgY3VycmVudCBpbnZlc3RtZW50IHN1Y2Nlc3MgbGV2ZWxzIGFuZCB0aGVuIGhvdyB0byBpbmNyZWFzZSB0aGVtLiBEaXNjdXNzaW9uIG9mIHRoZSByb2xlIGFuZCBjb250cmlidXRpb24gUHJvamVjdCBNYW5hZ2VtZW50IE9mZmljZXMgKFBNT3MpOiBob3cgdGhleSBjYW4gaW1wcm92ZSB0aGUgZGVsaXZlcnkgb2YgdmFsdWUgSVQgcHJvamVjdHMuIEZ1cnRoZXIgcHJhY3RpY2FsIGFkdmljZSBhbmQgZ3VpZGFuY2Ugb24gUHJvZ3JhbSBhbmQgUG9ydGZvbGlvIE1hbmFnZW1lbnQsIGluY2x1ZGluZyBmaW5kaW5ncyBmcm9tIHRoZSBhdXRob3Jz4oCZIHJlY2VudCByZXNlYXJjaCBpbiBzZXZlcmFsIGxhcmdlIG9yZ2FuaXphdGlvbnMuIiwiY29udGFpbmVyLXRpdGxlLXNob3J0IjoiIn0sImlzVGVtcG9yYXJ5IjpmYWxzZX1dfQ=="/>
          <w:id w:val="1044257614"/>
          <w:placeholder>
            <w:docPart w:val="2778DEF23A044FEE82FEF5E6EB9C523F"/>
          </w:placeholder>
        </w:sdtPr>
        <w:sdtEndPr/>
        <w:sdtContent>
          <w:r w:rsidR="009B0D7E" w:rsidRPr="009B0D7E">
            <w:rPr>
              <w:rFonts w:ascii="Arial" w:hAnsi="Arial" w:cs="Arial"/>
              <w:color w:val="000000"/>
              <w:sz w:val="24"/>
              <w:szCs w:val="24"/>
            </w:rPr>
            <w:t>(ABUHB, 2022, 2023b)</w:t>
          </w:r>
        </w:sdtContent>
      </w:sdt>
      <w:r w:rsidR="00E53490" w:rsidRPr="001F6455">
        <w:rPr>
          <w:rFonts w:ascii="Arial" w:hAnsi="Arial" w:cs="Arial"/>
          <w:sz w:val="24"/>
          <w:szCs w:val="24"/>
        </w:rPr>
        <w:t>.</w:t>
      </w:r>
    </w:p>
    <w:p w14:paraId="52CFBDDE" w14:textId="460BB229" w:rsidR="007E0FE3" w:rsidRDefault="007E0FE3" w:rsidP="00F327EC">
      <w:pPr>
        <w:spacing w:after="0"/>
        <w:jc w:val="both"/>
        <w:rPr>
          <w:rFonts w:ascii="Arial" w:hAnsi="Arial" w:cs="Arial"/>
          <w:sz w:val="24"/>
          <w:szCs w:val="24"/>
        </w:rPr>
      </w:pPr>
    </w:p>
    <w:p w14:paraId="73BDA643" w14:textId="2F5F9696" w:rsidR="00946FB6" w:rsidRPr="009B0D7E" w:rsidRDefault="0043016D" w:rsidP="00F327EC">
      <w:pPr>
        <w:spacing w:after="0"/>
        <w:jc w:val="both"/>
        <w:rPr>
          <w:rFonts w:ascii="Arial" w:hAnsi="Arial" w:cs="Arial"/>
          <w:sz w:val="24"/>
          <w:szCs w:val="24"/>
        </w:rPr>
      </w:pPr>
      <w:r w:rsidRPr="00F37C44">
        <w:rPr>
          <w:rFonts w:ascii="Arial" w:hAnsi="Arial" w:cs="Arial"/>
          <w:sz w:val="24"/>
          <w:szCs w:val="24"/>
        </w:rPr>
        <w:t>Organisational Fit</w:t>
      </w:r>
      <w:r w:rsidR="00F37C44" w:rsidRPr="00F37C44">
        <w:rPr>
          <w:rFonts w:ascii="Arial" w:hAnsi="Arial" w:cs="Arial"/>
          <w:sz w:val="24"/>
          <w:szCs w:val="24"/>
        </w:rPr>
        <w:t>:</w:t>
      </w:r>
      <w:r w:rsidR="00F37C44">
        <w:rPr>
          <w:rFonts w:ascii="Arial" w:hAnsi="Arial" w:cs="Arial"/>
          <w:b/>
          <w:bCs/>
          <w:sz w:val="24"/>
          <w:szCs w:val="24"/>
        </w:rPr>
        <w:t xml:space="preserve"> </w:t>
      </w:r>
      <w:r w:rsidR="00946FB6" w:rsidRPr="009B0D7E">
        <w:rPr>
          <w:rFonts w:ascii="Arial" w:hAnsi="Arial" w:cs="Arial"/>
          <w:sz w:val="24"/>
          <w:szCs w:val="24"/>
        </w:rPr>
        <w:t xml:space="preserve">A WCCIS 360 review and multiple SBARs identified delays in system configuration, slow supplier response times and constraints associated with national change control processes </w:t>
      </w:r>
      <w:sdt>
        <w:sdtPr>
          <w:rPr>
            <w:rFonts w:ascii="Arial" w:hAnsi="Arial" w:cs="Arial"/>
            <w:color w:val="000000"/>
            <w:sz w:val="24"/>
            <w:szCs w:val="24"/>
          </w:rPr>
          <w:tag w:val="MENDELEY_CITATION_v3_eyJjaXRhdGlvbklEIjoiTUVOREVMRVlfQ0lUQVRJT05fMzVhOTc5N2YtMDEyZS00YTYwLTg5NjctNGYwYTVhOGI3ZWM2IiwicHJvcGVydGllcyI6eyJub3RlSW5kZXgiOjB9LCJpc0VkaXRlZCI6ZmFsc2UsIm1hbnVhbE92ZXJyaWRlIjp7ImlzTWFudWFsbHlPdmVycmlkZGVuIjpmYWxzZSwiY2l0ZXByb2NUZXh0IjoiKEFCVUhCLCAyMDIzYSwgMjAyNGIpIiwibWFudWFsT3ZlcnJpZGVUZXh0IjoiIn0sImNpdGF0aW9uSXRlbXMiOlt7ImlkIjoiMTBkYWY4OGMtODcxZS0zNTc0LTkzMDAtYjI2ZjQ0MTY1NDVhIiwiaXRlbURhdGEiOnsidHlwZSI6ImFydGljbGUtam91cm5hbCIsImlkIjoiMTBkYWY4OGMtODcxZS0zNTc0LTkzMDAtYjI2ZjQ0MTY1NDVhIiwidGl0bGUiOiJXQ0NJUyAzNjAgUmV2aWV3IC0gSW50ZXJuYWwgRG9jdW1lbnQuIFVucHVibGlzaGVkIiwiYXV0aG9yIjpbeyJmYW1pbHkiOiJBQlVIQiIsImdpdmVuIjoiIiwicGFyc2UtbmFtZXMiOmZhbHNlLCJkcm9wcGluZy1wYXJ0aWNsZSI6IiIsIm5vbi1kcm9wcGluZy1wYXJ0aWNsZSI6IiJ9XSwiaXNzdWVkIjp7ImRhdGUtcGFydHMiOltbMjAyM1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XX0="/>
          <w:id w:val="1984267218"/>
          <w:placeholder>
            <w:docPart w:val="8DAB3A038BFD4B9F8F838CCD036D11B7"/>
          </w:placeholder>
        </w:sdtPr>
        <w:sdtEndPr/>
        <w:sdtContent>
          <w:r w:rsidR="009B0D7E" w:rsidRPr="009B0D7E">
            <w:rPr>
              <w:rFonts w:ascii="Arial" w:hAnsi="Arial" w:cs="Arial"/>
              <w:color w:val="000000"/>
              <w:sz w:val="24"/>
              <w:szCs w:val="24"/>
            </w:rPr>
            <w:t>(ABUHB, 2023a, 2024b)</w:t>
          </w:r>
        </w:sdtContent>
      </w:sdt>
      <w:r w:rsidR="00946FB6" w:rsidRPr="009B0D7E">
        <w:rPr>
          <w:rFonts w:ascii="Arial" w:hAnsi="Arial" w:cs="Arial"/>
          <w:sz w:val="24"/>
          <w:szCs w:val="24"/>
        </w:rPr>
        <w:t>.  These factors limited services’ ability to adapt the system to local operational needs.</w:t>
      </w:r>
    </w:p>
    <w:p w14:paraId="4DA05F6F" w14:textId="77777777" w:rsidR="00946FB6" w:rsidRPr="009B0D7E" w:rsidRDefault="00946FB6" w:rsidP="00F327EC">
      <w:pPr>
        <w:spacing w:after="0"/>
        <w:jc w:val="both"/>
        <w:rPr>
          <w:rFonts w:ascii="Arial" w:hAnsi="Arial" w:cs="Arial"/>
          <w:sz w:val="24"/>
          <w:szCs w:val="24"/>
        </w:rPr>
      </w:pPr>
    </w:p>
    <w:p w14:paraId="1C7A1259" w14:textId="0EC698AA" w:rsidR="00946FB6" w:rsidRPr="001F6455" w:rsidRDefault="00946FB6" w:rsidP="00F327EC">
      <w:pPr>
        <w:spacing w:after="0"/>
        <w:jc w:val="both"/>
        <w:rPr>
          <w:rFonts w:ascii="Arial" w:hAnsi="Arial" w:cs="Arial"/>
          <w:sz w:val="24"/>
          <w:szCs w:val="24"/>
        </w:rPr>
      </w:pPr>
      <w:r w:rsidRPr="009B0D7E">
        <w:rPr>
          <w:rFonts w:ascii="Arial" w:hAnsi="Arial" w:cs="Arial"/>
          <w:sz w:val="24"/>
          <w:szCs w:val="24"/>
        </w:rPr>
        <w:t>Variation in MH&amp;LD service models further aggravated these challenges, as varied pathways and information requirements were difficult to accommodate within a single digital design.</w:t>
      </w:r>
      <w:r w:rsidRPr="001F6455">
        <w:rPr>
          <w:rFonts w:ascii="Arial" w:hAnsi="Arial" w:cs="Arial"/>
          <w:sz w:val="24"/>
          <w:szCs w:val="24"/>
        </w:rPr>
        <w:t xml:space="preserve"> As a result, data quality was affected, with reports of inconsistent referral flows, missing appointment outcomes and challenges in risk documentation, undermining the reliability of performance reporting </w:t>
      </w:r>
      <w:sdt>
        <w:sdtPr>
          <w:rPr>
            <w:rFonts w:ascii="Arial" w:hAnsi="Arial" w:cs="Arial"/>
            <w:color w:val="000000"/>
            <w:sz w:val="24"/>
            <w:szCs w:val="24"/>
          </w:rPr>
          <w:tag w:val="MENDELEY_CITATION_v3_eyJjaXRhdGlvbklEIjoiTUVOREVMRVlfQ0lUQVRJT05fNzE3M2U0ODAtNDc0My00MGI0LWE3MGMtNTNjYmNmNjk2ZTBjIiwicHJvcGVydGllcyI6eyJub3RlSW5kZXgiOjB9LCJpc0VkaXRlZCI6ZmFsc2UsIm1hbnVhbE92ZXJyaWRlIjp7ImlzTWFudWFsbHlPdmVycmlkZGVuIjpmYWxzZSwiY2l0ZXByb2NUZXh0IjoiKEFCVUhCLCAyMDI0YiwgMjAyNGQpIiwibWFudWFsT3ZlcnJpZGVUZXh0IjoiIn0sImNpdGF0aW9uSXRlbXMiOlt7ImlkIjoiOGZlOGFlNjQtNmMxOC0zMGFjLTk5NGEtNjgxMjBjNDA2MWI0IiwiaXRlbURhdGEiOnsidHlwZSI6InJlcG9ydCIsImlkIjoiOGZlOGFlNjQtNmMxOC0zMGFjLTk5NGEtNjgxMjBjNDA2MWI0IiwidGl0bGUiOiJTQkFSIFJlcG9ydHMgKFJUVCwgUENNSFNTIGFuZCBNSCZMRCkgLSBJbnRlcm5hbCBEb2N1bWVudHMuIFVucHVibGlzaGVkIiwiYXV0aG9yIjpbeyJmYW1pbHkiOiJBQlVIQiIsImdpdmVuIjoiIiwicGFyc2UtbmFtZXMiOmZhbHNlLCJkcm9wcGluZy1wYXJ0aWNsZSI6IiIsIm5vbi1kcm9wcGluZy1wYXJ0aWNsZSI6IiJ9XSwiaXNzdWVkIjp7ImRhdGUtcGFydHMiOltbMjAyNF1dfSwiY29udGFpbmVyLXRpdGxlLXNob3J0IjoiIn0sImlzVGVtcG9yYXJ5IjpmYWxzZX0seyJpZCI6IjMxNDhkM2VkLTI2NzMtMzdiZC04YmY2LTc5Njk5ZWEyYWVjMCIsIml0ZW1EYXRhIjp7InR5cGUiOiJhcnRpY2xlIiwiaWQiOiIzMTQ4ZDNlZC0yNjczLTM3YmQtOGJmNi03OTY5OWVhMmFlYzAiLCJ0aXRsZSI6IldDQ0lTIFJpc2sgTG9nIC0gSW50ZXJuYWwgRG9jdW1lbnQuIFVucHVibGlzaGVkIiwiYXV0aG9yIjpbeyJmYW1pbHkiOiJBQlVIQiIsImdpdmVuIjoiIiwicGFyc2UtbmFtZXMiOmZhbHNlLCJkcm9wcGluZy1wYXJ0aWNsZSI6IiIsIm5vbi1kcm9wcGluZy1wYXJ0aWNsZSI6IiJ9XSwiY29udGFpbmVyLXRpdGxlIjoiVW5wdWJsaXNoZWQiLCJpc3N1ZWQiOnsiZGF0ZS1wYXJ0cyI6W1syMDI0XV19LCJjb250YWluZXItdGl0bGUtc2hvcnQiOiIifSwiaXNUZW1wb3JhcnkiOmZhbHNlfV19"/>
          <w:id w:val="259566090"/>
          <w:placeholder>
            <w:docPart w:val="B4678842DD3646F1AB4963A1A4FA10F2"/>
          </w:placeholder>
        </w:sdtPr>
        <w:sdtEndPr/>
        <w:sdtContent>
          <w:r w:rsidR="009B0D7E" w:rsidRPr="009B0D7E">
            <w:rPr>
              <w:rFonts w:ascii="Arial" w:hAnsi="Arial" w:cs="Arial"/>
              <w:color w:val="000000"/>
              <w:sz w:val="24"/>
              <w:szCs w:val="24"/>
            </w:rPr>
            <w:t>(ABUHB, 2024b, 2024d)</w:t>
          </w:r>
        </w:sdtContent>
      </w:sdt>
      <w:r w:rsidRPr="001F6455">
        <w:rPr>
          <w:rFonts w:ascii="Arial" w:hAnsi="Arial" w:cs="Arial"/>
          <w:sz w:val="24"/>
          <w:szCs w:val="24"/>
        </w:rPr>
        <w:t xml:space="preserve">. </w:t>
      </w:r>
    </w:p>
    <w:p w14:paraId="3364E9C8" w14:textId="77777777" w:rsidR="00131269" w:rsidRDefault="00131269" w:rsidP="00F327EC">
      <w:pPr>
        <w:spacing w:after="0"/>
        <w:rPr>
          <w:rFonts w:ascii="Arial" w:hAnsi="Arial" w:cs="Arial"/>
          <w:sz w:val="24"/>
          <w:szCs w:val="24"/>
        </w:rPr>
      </w:pPr>
    </w:p>
    <w:p w14:paraId="2EBBC50A" w14:textId="77777777" w:rsidR="00277732" w:rsidRPr="001F6455" w:rsidRDefault="00277732" w:rsidP="00F327EC">
      <w:pPr>
        <w:spacing w:after="0"/>
        <w:rPr>
          <w:rFonts w:ascii="Arial" w:hAnsi="Arial" w:cs="Arial"/>
          <w:sz w:val="24"/>
          <w:szCs w:val="24"/>
        </w:rPr>
      </w:pPr>
    </w:p>
    <w:p w14:paraId="4F6E3566" w14:textId="6C4AACF1" w:rsidR="000E0987" w:rsidRPr="001F6455" w:rsidRDefault="000E0987" w:rsidP="00F327EC">
      <w:pPr>
        <w:spacing w:after="0"/>
        <w:jc w:val="both"/>
        <w:rPr>
          <w:rFonts w:ascii="Arial" w:hAnsi="Arial" w:cs="Arial"/>
          <w:b/>
          <w:bCs/>
          <w:sz w:val="24"/>
          <w:szCs w:val="24"/>
        </w:rPr>
      </w:pPr>
      <w:r w:rsidRPr="001F6455">
        <w:rPr>
          <w:rFonts w:ascii="Arial" w:hAnsi="Arial" w:cs="Arial"/>
          <w:b/>
          <w:bCs/>
          <w:sz w:val="24"/>
          <w:szCs w:val="24"/>
        </w:rPr>
        <w:t>Discussion</w:t>
      </w:r>
    </w:p>
    <w:p w14:paraId="15F1D1A9" w14:textId="3905A9ED" w:rsidR="00946FB6" w:rsidRPr="001F6455" w:rsidRDefault="00946FB6" w:rsidP="00F327EC">
      <w:pPr>
        <w:spacing w:after="0"/>
        <w:jc w:val="both"/>
        <w:rPr>
          <w:rFonts w:ascii="Arial" w:hAnsi="Arial" w:cs="Arial"/>
          <w:sz w:val="24"/>
          <w:szCs w:val="24"/>
        </w:rPr>
      </w:pPr>
      <w:r w:rsidRPr="001F6455">
        <w:rPr>
          <w:rFonts w:ascii="Arial" w:hAnsi="Arial" w:cs="Arial"/>
          <w:sz w:val="24"/>
          <w:szCs w:val="24"/>
        </w:rPr>
        <w:t xml:space="preserve">Interpretation of the findings indicates that WCCIS struggled to achieve socio-technical fit within MH&amp;LD services. Challenges found across individual – technology, technology – task and organisational dimensions are consistent with established socio-technical frameworks, including FITT, NASSS and related models of health IT implementation </w:t>
      </w:r>
      <w:sdt>
        <w:sdtPr>
          <w:rPr>
            <w:rFonts w:ascii="Arial" w:hAnsi="Arial" w:cs="Arial"/>
            <w:color w:val="000000"/>
            <w:sz w:val="24"/>
            <w:szCs w:val="24"/>
          </w:rPr>
          <w:tag w:val="MENDELEY_CITATION_v3_eyJjaXRhdGlvbklEIjoiTUVOREVMRVlfQ0lUQVRJT05fZjYzMTY0ZDQtYWRhMS00YzE1LTgyYWMtNWU4NDBkODBjYTM0IiwicHJvcGVydGllcyI6eyJub3RlSW5kZXgiOjB9LCJpc0VkaXRlZCI6ZmFsc2UsIm1hbnVhbE92ZXJyaWRlIjp7ImlzTWFudWFsbHlPdmVycmlkZGVuIjpmYWxzZSwiY2l0ZXByb2NUZXh0IjoiKEFtbWVud2VydGgsIElsbGVyIGFuZCBNYWhsZXIsIDIwMDY7IFNjb3R0IGFuZCBCcmlnZ3MsIDIwMTA7IEdyZWVuaGFsZ2ggYW5kIEFiaW1ib2xhLCAyMDE5KSIsIm1hbnVhbE92ZXJyaWRlVGV4dCI6IiJ9LCJjaXRhdGlvbkl0ZW1zIjpbeyJpZCI6ImQwYjhlY2FkLWFhM2UtMzI2ZS04OGQyLTFiZDRhZjZiYTc2MSIsIml0ZW1EYXRhIjp7InR5cGUiOiJhcnRpY2xlLWpvdXJuYWwiLCJpZCI6ImQwYjhlY2FkLWFhM2UtMzI2ZS04OGQyLTFiZDRhZjZiYTc2MSIsInRpdGxlIjoiVGhlIE5BU1NTIEZyYW1ld29yayBBIFN5bnRoZXNpcyBvZiBNdWx0aXBsZSBUaGVvcmllcyBvZiBUZWNobm9sb2d5IEltcGxlbWVudGF0aW9uIiwiYXV0aG9yIjpbeyJmYW1pbHkiOiJHcmVlbmhhbGdoIiwiZ2l2ZW4iOiJUcmlzaGEiLCJwYXJzZS1uYW1lcyI6ZmFsc2UsImRyb3BwaW5nLXBhcnRpY2xlIjoiIiwibm9uLWRyb3BwaW5nLXBhcnRpY2xlIjoiIn0seyJmYW1pbHkiOiJBYmltYm9sYSIsImdpdmVuIjoiU2V5ZSIsInBhcnNlLW5hbWVzIjpmYWxzZSwiZHJvcHBpbmctcGFydGljbGUiOiIiLCJub24tZHJvcHBpbmctcGFydGljbGUiOiIifV0sImNvbnRhaW5lci10aXRsZSI6IlN0dWRpZXMgaW4gSGVhbHRoIFRlY2hub2xvZ3kgYW5kIEluZm9ybWF0aWNzIiwiY29udGFpbmVyLXRpdGxlLXNob3J0IjoiU3R1ZC4gSGVhbHRoIFRlY2hub2wuIEluZm9ybS4iLCJhY2Nlc3NlZCI6eyJkYXRlLXBhcnRzIjpbWzIwMjUsMTIsNV1dfSwiRE9JIjoiMTAuMzIzMy9TSFRJMTkwMTIzIiwiSVNTTiI6IjE4Nzk4MzY1IiwiVVJMIjoiZmlsZTovLy9DOi9Vc2Vycy9qbzA0NTU0OS9BcHBEYXRhL0xvY2FsL1RlbXAvTWljcm9zb2Z0RWRnZURvd25sb2Fkcy8xOGYzZmI4OC1hZmI1LTRmNTAtYTBlOC05OGZkZTJmMjE5Y2UvU0hUSS0yNjMtU0hUSTE5MDEyMy5wZGYiLCJpc3N1ZWQiOnsiZGF0ZS1wYXJ0cyI6W1syMDE5XV19LCJhYnN0cmFjdCI6IlRlY2hub2xvZ2llcyBhcmUgb2Z0ZW4gdmlld2VkIGFzIHRoZSByb3V0ZSB0byBiZXR0ZXIsIHNhZmVyIGFuZCBtb3JlIGVmZmljaWVudCBjYXJlLCBidXQgdGVjaG5vbG9neSBwcm9qZWN0cyByYXJlbHkgZGVsaXZlciBhbGwgdGhlIGJlbmVmaXRzIGV4cGVjdGVkIG9mIHRoZW0uIEJhc2VkIG9uIGEgbGl0ZXJhdHVyZSByZXZpZXcgYW5kIGVtcGlyaWNhbCBjYXNlIHN0dWRpZXMsIHdlIGRldmVsb3BlZCBhIGZyYW1ld29yayAoTkFTU1MpIGZvciBzdHVkeWluZyB0aGUgbm9uLWFkb3B0aW9uLCBhYmFuZG9ubWVudCBhbmQgY2hhbGxlbmdlcyB0byBzY2FsZS11cCwgc3ByZWFkIGFuZCBzdXN0YWluYWJpbGl0eSBvZiB0ZWNobm9sb2d5LXN1cHBvcnRlZCBjaGFuZ2UgZWZmb3J0cyBpbiBoZWFsdGggYW5kIHNvY2lhbCBjYXJlLiBTdWNoIHByb2plY3RzIG1lZXQgcHJvYmxlbXMgdXN1YWxseSBiZWNhdXNlIHRoZXkgYXJlIHRvbyBjb21wbGV4IC0gYW5kIGJlY2F1c2UgdGhlIGNvbXBsZXhpdHkgaXMgc3ViLW9wdGltYWxseSBoYW5kbGVkLiBOQVNTUyBjb25zaXN0cyBvZiBzaXggZG9tYWlucyAtIHRoZSBpbGxuZXNzIG9yIGNvbmRpdGlvbiwgdGhlIHRlY2hub2xvZ3ksIHRoZSB2YWx1ZSBwcm9wb3NpdGlvbiwgdGhlIGluZGl2aWR1YWxzIGludGVuZGVkIHRvIGFkb3B0IHRoZSB0ZWNobm9sb2d5LCB0aGUgb3JnYW5pc2F0aW9uKHMpIGFuZCB0aGUgd2lkZXIgc3lzdGVtIC0gYWxvbmcgd2l0aCBhIHNldmVudGggZG9tYWluIHRoYXQgY29uc2lkZXJzIGhvdyBhbGwgdGhlc2UgZXZvbHZlIG92ZXIgdGltZS4gVGhlIE5BU1NTIGZyYW1ld29yayBpbmNvcnBvcmF0ZXMgYSBudW1iZXIgb2Ygb3RoZXIgdGhlb3JpZXMgYW5kIGFuYWx5dGljIGFwcHJvYWNoZXMgZGVzY3JpYmVkIGVsc2V3aGVyZSBpbiB0aGlzIGJvb2suIEl0IGlzIG5vdCBpbnRlbmRlZCB0byBvZmZlciBhIHByZWRpY3RpdmUgb3IgZm9ybXVsYWljIHNvbHV0aW9uIHRvIHRlY2hub2xvZ3kgYWRvcHRpb24uIFJhdGhlciwgTkFTU1Mgc2hvdWxkIGJlIHVzZWQgdG8gZ2VuZXJhdGUgYSByaWNoIGFuZCBzaXR1YXRlZCBuYXJyYXRpdmUgb2YgdGhlIG11bHRpcGxlIGluZmx1ZW5jZXMgb24gYSBjb21wbGV4IHByb2plY3Q7IHRvIGlkZW50aWZ5IHBhcnRzIG9mIHRoZSBwcm9qZWN0IHdoZXJlIGNvbXBsZXhpdHkgbWlnaHQgYmUgcmVkdWNlZDsgYW5kIHRvIGNvbnNpZGVyIGhvdyBpbmRpdmlkdWFscyBhbmQgb3JnYW5pc2F0aW9ucyBtaWdodCBiZSBzdXBwb3J0ZWQgdG8gaGFuZGxlIHRoZSByZW1haW5pbmcgY29tcGxleGl0aWVzIGJldHRlci4iLCJ2b2x1bWUiOiIyNjMifSwiaXNUZW1wb3JhcnkiOmZhbHNlfSx7ImlkIjoiZTJmYzY1YmQtNjY1Yi0zN2U3LThlYTMtMjc3ZDhjMjlkNWY3IiwiaXRlbURhdGEiOnsidHlwZSI6ImFydGljbGUtam91cm5hbCIsImlkIjoiZTJmYzY1YmQtNjY1Yi0zN2U3LThlYTMtMjc3ZDhjMjlkNWY3IiwidGl0bGUiOiJJVC1hZG9wdGlvbiBhbmQgdGhlIGludGVyYWN0aW9uIG9mIHRhc2ssIHRlY2hub2xvZ3kgYW5kIGluZGl2aWR1YWxzOiBBIGZpdCBmcmFtZXdvcmsgYW5kIGEgY2FzZSBzdHVkeSIsImF1dGhvciI6W3siZmFtaWx5IjoiQW1tZW53ZXJ0aCIsImdpdmVuIjoiRWxza2UiLCJwYXJzZS1uYW1lcyI6ZmFsc2UsImRyb3BwaW5nLXBhcnRpY2xlIjoiIiwibm9uLWRyb3BwaW5nLXBhcnRpY2xlIjoiIn0seyJmYW1pbHkiOiJJbGxlciIsImdpdmVuIjoiQ2Fyb2xhIiwicGFyc2UtbmFtZXMiOmZhbHNlLCJkcm9wcGluZy1wYXJ0aWNsZSI6IiIsIm5vbi1kcm9wcGluZy1wYXJ0aWNsZSI6IiJ9LHsiZmFtaWx5IjoiTWFobGVyIiwiZ2l2ZW4iOiJDb3JuZWxpYSIsInBhcnNlLW5hbWVzIjpmYWxzZSwiZHJvcHBpbmctcGFydGljbGUiOiIiLCJub24tZHJvcHBpbmctcGFydGljbGUiOiIifV0sImNvbnRhaW5lci10aXRsZSI6IkJNQyBNZWRpY2FsIEluZm9ybWF0aWNzIGFuZCBEZWNpc2lvbiBNYWtpbmciLCJjb250YWluZXItdGl0bGUtc2hvcnQiOiJCTUMgTWVkLiBJbmZvcm0uIERlY2lzLiBNYWsuIiwiRE9JIjoiMTAuMTE4Ni8xNDcyLTY5NDctNi0zIiwiSVNTTiI6IjE0NzI2OTQ3IiwiaXNzdWVkIjp7ImRhdGUtcGFydHMiOltbMjAwNl1dfSwiYWJzdHJhY3QiOiJCYWNrZ3JvdW5kOiBGYWN0b3JzIG9mIElUIGFkb3B0aW9uIGhhdmUgbGFyZ2VseSBiZWVuIGRpc2N1c3NlZCBpbiB0aGUgbGl0ZXJhdHVyZS4gSG93ZXZlciwgZXhpc3RpbmcgZnJhbWV3b3JrcyAoc3VjaCBhcyBUQU0gb3IgVFRGKSBhcmUgZmFpbGluZyB0byBpbmNsdWRlIG9uZSBpbXBvcnRhbnQgYXNwZWN0LCB0aGUgaW50ZXJhY3Rpb24gYmV0d2VlbiB1c2VyIGFuZCB0YXNrLiBNZXRob2Q6IEJhc2VkIG9uIGEgbGl0ZXJhdHVyZSBzdHVkeSBhbmQgYSBjYXNlIHN0dWR5LCB3ZSBkZXZlbG9wZWQgdGhlIEZJVFQgZnJhbWV3b3JrIHRvIGhlbHAgYW5hbHlzZSB0aGUgc29jaW8tb3JnYW5pc2F0aW9uYWwtdGVjaG5pY2FsIGZhY3RvcnMgdGhhdCBpbmZsdWVuY2UgSVQgYWRvcHRpb24gaW4gYSBoZWFsdGggY2FyZSBzZXR0aW5nLiBSZXN1bHRzOiBPdXIgRklUVCBmcmFtZXdvcmsgKFwiRml0IGJldHdlZW4gSW5kaXZpZHVhbHMsIFRhc2sgYW5kIFRlY2hub2xvZ3lcIikgaXMgYmFzZWQgb24gdGhlIGlkZWEgdGhhdCBJVCBhZG9wdGlvbiBpbiBhIGNsaW5pY2FsIGVudmlyb25tZW50IGRlcGVuZHMgb24gdGhlIGZpdCBiZXR3ZWVuIHRoZSBhdHRyaWJ1dGVzIG9mIHRoZSBpbmRpdmlkdWFsIHVzZXJzIChlLmcuIGNvbXB1dGVyIGFueGlldHksIG1vdGl2YXRpb24pLCBhdHRyaWJ1dGVzIG9mIHRoZSB0ZWNobm9sb2d5IChlLmcuIHVzYWJpbGl0eSwgZnVuY3Rpb25hbGl0eSwgcGVyZm9ybWFuY2UpLCBhbmQgYXR0cmlidXRlcyBvZiB0aGUgY2xpbmljYWwgdGFza3MgYW5kIHByb2Nlc3NlcyAoZS5nLiBvcmdhbmlzYXRpb24sIHRhc2sgY29tcGxleGl0eSkuIFdlIHVzZWQgdGhpcyBmcmFtZXdvcmsgaW4gdGhlIHJldHJvc3BlY3RpdmUgYW5hbHlzaXMgb2YgYSB0aHJlZS15ZWFyIGNhc2Ugc3R1ZHksIGRlc2NyaWJpbmcgdGhlIGFkb3B0aW9uIG9mIGEgbnVyc2luZyBkb2N1bWVudGF0aW9uIHN5c3RlbSBpbiB2YXJpb3VzIGRlcGFydG1lbnRzIGluIGEgR2VybWFuIFVuaXZlcnNpdHkgSG9zcGl0YWwuIFdlIHdpbGwgc2hvdyBob3cgdGhlIEZJVFQgZnJhbWV3b3JrIGhlbHBlZCBhbmFseXppbmcgdGhlIHByb2Nlc3Mgb2YgSVQgYWRvcHRpb24gZHVyaW5nIGFuIElUIGltcGxlbWVudGF0aW9uOiB3ZSB3ZXJlIGFibGUgdG8gZGVzY3JpYmUgZXZlcnkgZm91bmQgSVQgYWRvcHRpb24gcHJvYmxlbSB3aXRoIHJlZ2FyZCB0byB0aGUgdGhyZWUgZml0IGRpbWVuc2lvbnMsIGFuZCBhbnkgaW50ZXJ2ZW50aW9uIG9uIHRoZSBmaXQgY2FuIGJlIGRlc2NyaWJlZCB3aXRoIHJlZ2FyZCB0byB0aGUgdGhyZWUgb2JqZWN0cyBvZiB0aGUgRklUVCBmcmFtZXdvcmsgKGluZGl2aWR1YWwsIHRhc2ssIHRlY2hub2xvZ3kpLiBXZSBhbHNvIGRlcml2ZSBmYWNpbGl0YXRvcnMgYW5kIGJhcnJpZXJzIHRvIElUIGFkb3B0aW9uIG9mIGNsaW5pY2FsIGluZm9ybWF0aW9uIHN5c3RlbXMuIENvbmNsdXNpb246IFRoaXMgd29yayBzaG91bGQgc3VwcG9ydCBhIGJldHRlciB1bmRlcnN0YW5kaW5nIG9mIHRoZSByZWFzb25zIGZvciBJVCBhZG9wdGlvbiBmYWlsdXJlcyBhbmQgdGhlcmVmb3JlIGVuYWJsZSBiZXR0ZXIgcHJlcGFyZWQgYW5kIG1vcmUgc3VjY2Vzc2Z1bCBJVCBpbnRyb2R1Y3Rpb24gcHJvamVjdHMuIFdlIHdpbGwgZGlzY3VzcywgaG93ZXZlciwgdGhhdCBmcm9tIGEgbW9yZSBlcGlzdGVtb2xvZ2ljYWwgcG9pbnQgb2YgdmlldywgaXQgbWF5IGJlIGRpZmZpY3VsdCBvciBldmVuIGltcG9zc2libGUgdG8gYW5hbHlzZSB0aGUgY29tcGxleCBhbmQgaW50ZXJhY3RpbmcgZmFjdG9ycyB0aGF0IHByZWRpY3Qgc3VjY2VzcyBvciBmYWlsdXJlIG9mIElUIHByb2plY3RzIGluIGEgc29jaW8tdGVjaG5pY2FsIGVudmlyb25tZW50LiDCqSAyMDA2IEFtbWVud2VydGggZXQgYWw7IGxpY2Vuc2VlIEJpb01lZCBDZW50cmFsIEx0ZC4iLCJ2b2x1bWUiOiI2In0sImlzVGVtcG9yYXJ5IjpmYWxzZX0seyJpZCI6ImJlZmVjYjNmLTJjNTEtMzMwOS05YjZiLTg4ZmQ2ZDE3NjlmNCIsIml0ZW1EYXRhIjp7InR5cGUiOiJhcnRpY2xlLWpvdXJuYWwiLCJpZCI6ImJlZmVjYjNmLTJjNTEtMzMwOS05YjZiLTg4ZmQ2ZDE3NjlmNCIsInRpdGxlIjoiU1RBVC1ISTogQSBTb2Npby1UZWNobmljYWwgQXNzZXNzbWVudCBUb29sIGZvciBIZWFsdGggSW5mb3JtYXRpY3MgSW1wbGVtZW50YXRpb25zIiwiYXV0aG9yIjpbeyJmYW1pbHkiOiJTY290dCIsImdpdmVuIjoiUGhpbGlwIEoiLCJwYXJzZS1uYW1lcyI6ZmFsc2UsImRyb3BwaW5nLXBhcnRpY2xlIjoiIiwibm9uLWRyb3BwaW5nLXBhcnRpY2xlIjoiIn0seyJmYW1pbHkiOiJCcmlnZ3MiLCJnaXZlbiI6IkphbWVzIFMiLCJwYXJzZS1uYW1lcyI6ZmFsc2UsImRyb3BwaW5nLXBhcnRpY2xlIjoiIiwibm9uLWRyb3BwaW5nLXBhcnRpY2xlIjoiIn1dLCJjb250YWluZXItdGl0bGUiOiJUaGUgT3BlbiBNZWRpY2FsIEluZm9ybWF0aWNzIEpvdXJuYWwiLCJjb250YWluZXItdGl0bGUtc2hvcnQiOiJPcGVuIE1lZC4gSW5mb3JtLiBKLiIsIkRPSSI6IjEwLjIxNzQvMTg3NDQzMTEwMTAwNDAxMDIxNCIsIklTU04iOiIxODc0LTQzMTEiLCJpc3N1ZWQiOnsiZGF0ZS1wYXJ0cyI6W1syMDEwLDksMTVdXX0sInBhZ2UiOiIyMTQtMjIwIiwiYWJzdHJhY3QiOiI8cD5UaGlzIHBhcGVyIHByb3Bvc2VzIGEgc29jaW8tdGVjaG5pY2FsIGFzc2Vzc21lbnQgdG9vbCAoU1RBVC1ISSkgZm9yIGhlYWx0aCBpbmZvcm1hdGljcyBpbXBsZW1lbnRhdGlvbnMuIFdlIGV4cGxvcmUgd2h5IGV2ZW4gcHJvamVjdHMgYWxsZWdlZGx5IHVzaW5nIHNvdW5kIG1ldGhvZG9sb2dpZXMgcmVwZWF0ZWRseSBmYWlsIHRvIGdpdmUgYWRlcXVhdGUgYXR0ZW50aW9uIHRvIHNvY2lvLXRlY2huaWNhbCBpc3N1ZXMsIGFuZCB3ZSBwcmVzZW50IGFuIGluaXRpYWwgZHJhZnQgb2YgYSBzdHJ1Y3R1cmVkIGFzc2Vzc21lbnQgdG9vbCBmb3IgaGVhbHRoIGluZm9ybWF0aWNzIGltcGxlbWVudGF0aW9uIHRoYXQgZW5jYXBzdWxhdGVzIHNvY2lvLXRlY2huaWNhbCBnb29kIHByYWN0aWNlLiBGdXJ0aGVyIHdvcmsgaXMgcHJvcG9zZWQgdG8gZW5yaWNoIGFuZCB2YWxpZGF0ZSB0aGUgcHJvcG9zZWQgaW5zdHJ1bWVudC4gVGhpcyBwcm9wb3NhbCB3YXMgcHJlc2VudGVkIGZvciBkaXNjdXNzaW9uIGF0IGEgbWVldGluZyBvZiB0aGUgVUsgRmFjdWx0eSBvZiBIZWFsdGggSW5mb3JtYXRpY3MgaW4gRGVjZW1iZXIgMjAwOS48L3A+IiwiaXNzdWUiOiIxIiwidm9sdW1lIjoiNCJ9LCJpc1RlbXBvcmFyeSI6ZmFsc2V9XX0="/>
          <w:id w:val="-1740701469"/>
          <w:placeholder>
            <w:docPart w:val="8E45BC27E5604123AAA148F420C10B50"/>
          </w:placeholder>
        </w:sdtPr>
        <w:sdtEndPr/>
        <w:sdtContent>
          <w:r w:rsidR="009B0D7E" w:rsidRPr="009B0D7E">
            <w:rPr>
              <w:rFonts w:ascii="Arial" w:hAnsi="Arial" w:cs="Arial"/>
              <w:color w:val="000000"/>
              <w:sz w:val="24"/>
              <w:szCs w:val="24"/>
            </w:rPr>
            <w:t>(</w:t>
          </w:r>
          <w:proofErr w:type="spellStart"/>
          <w:r w:rsidR="009B0D7E" w:rsidRPr="009B0D7E">
            <w:rPr>
              <w:rFonts w:ascii="Arial" w:hAnsi="Arial" w:cs="Arial"/>
              <w:color w:val="000000"/>
              <w:sz w:val="24"/>
              <w:szCs w:val="24"/>
            </w:rPr>
            <w:t>Ammenwerth</w:t>
          </w:r>
          <w:proofErr w:type="spellEnd"/>
          <w:r w:rsidR="009B0D7E" w:rsidRPr="009B0D7E">
            <w:rPr>
              <w:rFonts w:ascii="Arial" w:hAnsi="Arial" w:cs="Arial"/>
              <w:color w:val="000000"/>
              <w:sz w:val="24"/>
              <w:szCs w:val="24"/>
            </w:rPr>
            <w:t>, Iller and Mahler, 2006; Scott and Briggs, 2010; Greenhalgh and Abimbola, 2019)</w:t>
          </w:r>
        </w:sdtContent>
      </w:sdt>
      <w:r w:rsidRPr="001F6455">
        <w:rPr>
          <w:rFonts w:ascii="Arial" w:hAnsi="Arial" w:cs="Arial"/>
          <w:sz w:val="24"/>
          <w:szCs w:val="24"/>
        </w:rPr>
        <w:t>.</w:t>
      </w:r>
    </w:p>
    <w:p w14:paraId="342DBCFC" w14:textId="00A3E446" w:rsidR="00E10A66" w:rsidRPr="001F6455" w:rsidRDefault="00E10A66" w:rsidP="00F327EC">
      <w:pPr>
        <w:spacing w:after="0"/>
        <w:jc w:val="both"/>
        <w:rPr>
          <w:rFonts w:ascii="Arial" w:hAnsi="Arial" w:cs="Arial"/>
          <w:b/>
          <w:bCs/>
          <w:sz w:val="24"/>
          <w:szCs w:val="24"/>
        </w:rPr>
      </w:pPr>
    </w:p>
    <w:p w14:paraId="16570F4C" w14:textId="1E2CF1E0" w:rsidR="00946FB6" w:rsidRPr="001F6455" w:rsidRDefault="00E10A66" w:rsidP="00F327EC">
      <w:pPr>
        <w:spacing w:after="0"/>
        <w:jc w:val="both"/>
        <w:rPr>
          <w:rFonts w:ascii="Arial" w:hAnsi="Arial" w:cs="Arial"/>
          <w:sz w:val="24"/>
          <w:szCs w:val="24"/>
        </w:rPr>
      </w:pPr>
      <w:r w:rsidRPr="00F37C44">
        <w:rPr>
          <w:rFonts w:ascii="Arial" w:hAnsi="Arial" w:cs="Arial"/>
          <w:sz w:val="24"/>
          <w:szCs w:val="24"/>
        </w:rPr>
        <w:t>Individual-Technology</w:t>
      </w:r>
      <w:r w:rsidR="00F37C44" w:rsidRPr="00F37C44">
        <w:rPr>
          <w:rFonts w:ascii="Arial" w:hAnsi="Arial" w:cs="Arial"/>
          <w:sz w:val="24"/>
          <w:szCs w:val="24"/>
        </w:rPr>
        <w:t>:</w:t>
      </w:r>
      <w:r w:rsidR="00F37C44">
        <w:rPr>
          <w:rFonts w:ascii="Arial" w:hAnsi="Arial" w:cs="Arial"/>
          <w:b/>
          <w:bCs/>
          <w:sz w:val="24"/>
          <w:szCs w:val="24"/>
        </w:rPr>
        <w:t xml:space="preserve"> </w:t>
      </w:r>
      <w:r w:rsidR="00F37C44">
        <w:rPr>
          <w:rFonts w:ascii="Arial" w:hAnsi="Arial" w:cs="Arial"/>
          <w:sz w:val="24"/>
          <w:szCs w:val="24"/>
        </w:rPr>
        <w:t>T</w:t>
      </w:r>
      <w:r w:rsidR="00946FB6" w:rsidRPr="001F6455">
        <w:rPr>
          <w:rFonts w:ascii="Arial" w:hAnsi="Arial" w:cs="Arial"/>
          <w:sz w:val="24"/>
          <w:szCs w:val="24"/>
        </w:rPr>
        <w:t xml:space="preserve">he evidence suggests that usability challenges and increased cognitive effort undermined </w:t>
      </w:r>
      <w:r w:rsidR="009B0D7E">
        <w:rPr>
          <w:rFonts w:ascii="Arial" w:hAnsi="Arial" w:cs="Arial"/>
          <w:sz w:val="24"/>
          <w:szCs w:val="24"/>
        </w:rPr>
        <w:t xml:space="preserve">the </w:t>
      </w:r>
      <w:r w:rsidR="00946FB6" w:rsidRPr="001F6455">
        <w:rPr>
          <w:rFonts w:ascii="Arial" w:hAnsi="Arial" w:cs="Arial"/>
          <w:sz w:val="24"/>
          <w:szCs w:val="24"/>
        </w:rPr>
        <w:t xml:space="preserve">engagement with WCCIS. Tasks intended to be routine frequently required additional steps and workarounds, increasing the effort required to complete everyday activities. Evidence from the literature </w:t>
      </w:r>
      <w:r w:rsidR="009B0D7E">
        <w:rPr>
          <w:rFonts w:ascii="Arial" w:hAnsi="Arial" w:cs="Arial"/>
          <w:sz w:val="24"/>
          <w:szCs w:val="24"/>
        </w:rPr>
        <w:t xml:space="preserve">researched, </w:t>
      </w:r>
      <w:r w:rsidR="00946FB6" w:rsidRPr="001F6455">
        <w:rPr>
          <w:rFonts w:ascii="Arial" w:hAnsi="Arial" w:cs="Arial"/>
          <w:sz w:val="24"/>
          <w:szCs w:val="24"/>
        </w:rPr>
        <w:t xml:space="preserve">demonstrates that poor usability and increased mental effort directly undermine system adoption in clinical settings </w:t>
      </w:r>
      <w:sdt>
        <w:sdtPr>
          <w:rPr>
            <w:rFonts w:ascii="Arial" w:hAnsi="Arial" w:cs="Arial"/>
            <w:color w:val="000000"/>
            <w:sz w:val="24"/>
            <w:szCs w:val="24"/>
          </w:rPr>
          <w:tag w:val="MENDELEY_CITATION_v3_eyJjaXRhdGlvbklEIjoiTUVOREVMRVlfQ0lUQVRJT05fYmZhMTU3NDktMWVkNC00ZDNkLThmMTctNzUyN2EwNDU3NjA2IiwicHJvcGVydGllcyI6eyJub3RlSW5kZXgiOjB9LCJpc0VkaXRlZCI6ZmFsc2UsIm1hbnVhbE92ZXJyaWRlIjp7ImlzTWFudWFsbHlPdmVycmlkZGVuIjp0cnVlLCJjaXRlcHJvY1RleHQiOiIoS3VqYWxhIDxpPmV0IGFsLjwvaT4sIDIwMTEpIiwibWFudWFsT3ZlcnJpZGVUZXh0IjoiKEt1amFsYSBldCBhbC4sIDIwMTEpLiJ9LCJjaXRhdGlvbkl0ZW1zIjpbeyJpZCI6ImE1YmQ1NjgxLTkwYzEtMzJkOC1hMjM3LTkxM2JjYmJjNjUwNyIsIml0ZW1EYXRhIjp7InR5cGUiOiJhcnRpY2xlLWpvdXJuYWwiLCJpZCI6ImE1YmQ1NjgxLTkwYzEtMzJkOC1hMjM3LTkxM2JjYmJjNjUwNyIsInRpdGxlIjoiSW50ZXJhY3Rpbmcgd2l0aCBDb21wdXRlcnMgVVggQ3VydmUgOiBBIG1ldGhvZCBmb3IgZXZhbHVhdGluZyBsb25nLXRlcm0gdXNlciBleHBlcmllbmNlIiwiYXV0aG9yIjpbeyJmYW1pbHkiOiJLdWphbGEiLCJnaXZlbiI6IlNhcmkiLCJwYXJzZS1uYW1lcyI6ZmFsc2UsImRyb3BwaW5nLXBhcnRpY2xlIjoiIiwibm9uLWRyb3BwaW5nLXBhcnRpY2xlIjoiIn0seyJmYW1pbHkiOiJSb3RvIiwiZ2l2ZW4iOiJWaXJwaSIsInBhcnNlLW5hbWVzIjpmYWxzZSwiZHJvcHBpbmctcGFydGljbGUiOiIiLCJub24tZHJvcHBpbmctcGFydGljbGUiOiIifSx7ImZhbWlseSI6IlbDpMOkbsOkbmVuLXZhaW5pby1tYXR0aWxhIiwiZ2l2ZW4iOiJLYWlzYSIsInBhcnNlLW5hbWVzIjpmYWxzZSwiZHJvcHBpbmctcGFydGljbGUiOiIiLCJub24tZHJvcHBpbmctcGFydGljbGUiOiIifSx7ImZhbWlseSI6IkthcmFwYW5vcyIsImdpdmVuIjoiRXZhbmdlbG9zIiwicGFyc2UtbmFtZXMiOmZhbHNlLCJkcm9wcGluZy1wYXJ0aWNsZSI6IiIsIm5vbi1kcm9wcGluZy1wYXJ0aWNsZSI6IiJ9LHsiZmFtaWx5IjoiU2lubmVsw6QiLCJnaXZlbiI6IkFydG8iLCJwYXJzZS1uYW1lcyI6ZmFsc2UsImRyb3BwaW5nLXBhcnRpY2xlIjoiIiwibm9uLWRyb3BwaW5nLXBhcnRpY2xlIjoiIn1dLCJjb250YWluZXItdGl0bGUiOiJJbnRlcmFjdGluZyB3aXRoIENvbXB1dGVycyIsImNvbnRhaW5lci10aXRsZS1zaG9ydCI6IkludGVyYWN0LiBDb21wdXQuIiwiSVNTTiI6IjA5NTMtNTQzOCIsImlzc3VlZCI6eyJkYXRlLXBhcnRzIjpbWzIwMTFdXX0sImFic3RyYWN0IjoiVGhlIGdvYWwgb2YgdXNlciBleHBlcmllbmNlIGRlc2lnbiBpbiBpbmR1c3RyeSBpcyB0byBpbXByb3ZlIGN1c3RvbWVyIHNhdGlzZmFjdGlvbiBhbmQgbG95YWx0eSB0aHJvdWdoIHRoZSB1dGlsaXR5LCBlYXNlIG9mIHVzZSwgYW5kIHBsZWFzdXJlIHByb3ZpZGVkIGluIHRoZSBpbnRlcmFjdGlvbiB3aXRoIGEgcHJvZHVjdC4gU28gZmFyLCB1c2VyIGV4cGVyaWVuY2Ugc3R1ZGllcyBoYXZlIG1vc3RseSBmb2N1c2VkIG9uIHNob3J0LXRlcm0gZXZhbHVhdGlvbnMgYW5kIGNvbnNlcXVlbnRseSBvbiBhc3BlY3RzIHJlbGF0aW5nIHRvIHRoZSBpbml0aWFsIGFkb3AtIHRpb24gb2YgbmV3IHByb2R1Y3QgZGVzaWducy4gTmV2ZXJ0aGVsZXNzLCB0aGUgcmVsYXRpb25zaGlwIGJldHdlZW4gdGhlIHVzZXIgYW5kIHRoZSBwcm9kdWN0IGV2b2x2ZXMgb3ZlciBsb25nIHBlcmlvZHMgb2YgdGltZSBhbmQgdGhlIHJlbGV2YW5jZSBvZiBwcm9sb25nZWQgdXNlIGZvciBtYXJrZXQgc3VjY2VzcyBoYXMgYmVlbiByZWNlbnRseSBoaWdoLSBsaWdodGVkLiBJbiB0aGlzIHBhcGVyLCB3ZSBhcmd1ZSBmb3IgdGhlIGNvc3QtZWZmZWN0aXZlIGVsaWNpdGF0aW9uIG9mIGxvbmdpdHVkaW5hbCB1c2VyIGV4cGVyaWVuY2UgZGF0YS4gV2UgcHJvcG9zZSBhIG1ldGhvZCBjYWxsZWQgdGhlIOKAmOKAmFVYIEN1cnZl4oCZ4oCZIHdoaWNoIGFpbXMgYXQgYXNzaXN0aW5nIHVzZXJzIGluIHJldHJvc3BlY3RpdmVseSByZXBvcnRpbmcgaG93IGFuZCB3aHkgdGhlaXIgZXhwZXJpZW5jZSB3aXRoIGEgcHJvZHVjdCBoYXMgY2hhbmdlZCBvdmVyIHRpbWUuIFRoZSB1c2VmdWxuZXNzIG9mIHRoZSBVWCBDdXJ2ZSBtZXRob2Qgd2FzIGFzc2Vzc2VkIGluIGEgcXVhbGl0YXRpdmUgc3R1ZHkgd2l0aCAyMCBtb2JpbGUgcGhvbmUgdXNlcnMuIEluIHBhcnRpY3VsYXIsIHdlIGludmVzdGlnYXRlZCBob3cgdXNlcnPigJkgc3BlY2lmaWMgbWVtb3JpZXMgb2YgdGhlaXIgZXhwZXJpZW5jZXMgd2l0aCB0aGVpciBtb2JpbGUgcGhvbmVzIGd1aWRlIHRoZWlyIGJlaGF2aW9yIGFuZCB0aGVpciB3aWxsaW5nLSBuZXNzIHRvIHJlY29tbWVuZCB0aGUgcHJvZHVjdCB0byBvdGhlcnMuIFRoZSByZXN1bHRzIHN1Z2dlc3QgdGhhdCB0aGUgVVggQ3VydmUgbWV0aG9kIGVuYWJsZXMgdXNlcnMgYW5kIHJlc2VhcmNoZXJzIHRvIGRldGVybWluZSB0aGUgcXVhbGl0eSBvZiBsb25nLXRlcm0gdXNlciBleHBlcmllbmNlIGFuZCB0aGUgaW5mbHVlbmNlcyB0aGF0IGltcHJvdmUgdXNlciBleHBlcmllbmNlIG92ZXIgdGltZSBvciBjYXVzZSBpdCB0byBkZXRlcmlvcmF0ZS4gVGhlIG1ldGhvZCBwcm92aWRlZCByaWNoIHF1YWxpdGF0aXZlIGRhdGEgYW5kIHdlIGZvdW5kIHRoYXQgYW4gaW1wcm92aW5nIHRyZW5kIG9mIHBlcmNlaXZlZCBhdHRyYWN0aXZlbmVzcyBvZiBtb2JpbGUgcGhvbmVzIHdhcyByZWxhdGVkIHRvIHVzZXIgc2F0aXNmYWMtIHRpb24gYW5kIHdpbGxpbmduZXNzIHRvIHJlY29tbWVuZCB0aGVpciBwaG9uZSB0byBmcmllbmRzLiBUaGlzIGhpZ2hsaWdodHMgdGhhdCBzdXN0YWluaW5nIHBlcmNlaXZlZCBhdHRyYWN0aXZlbmVzcyBjYW4gYmUgYSBkaWZmZXJlbnRpYXRpbmcgZmFjdG9yIGluIHRoZSB1c2VyIGFjY2VwdGFuY2Ugb2YgcGVyc29uYWwgaW50ZXJhY3RpdmUgcHJvZHVjdHMgc3VjaCBhcyBtb2JpbGUgcGhvbmVzLiBUaGUgc3R1ZHkgc3VnZ2VzdHMgdGhhdCB0aGUgcHJvcG9zZWQgbWV0aG9kIGNhbiBiZSB1c2VkIGFzIGEgc3RyYWlnaHRmb3J3YXJkIHRvb2wgZm9yIHVuZGVyc3RhbmRpbmcgdGhlIHJlYXNvbnMgd2h5IHVzZXIgZXhwZXJpZW5jZSBpbXByb3ZlcyBvciB3b3JzZW5zIGluIGxvbmctdGVybSBwcm9kdWN0IHVzZSBhbmQgaG93IHRoZXNlIHJlYXNvbnMgcmVsYXRlIHRvIGN1c3RvbWVyIGxveWFsdHkuIO6AgiIsImlzc3VlIjoiNSIsInZvbHVtZSI6IjIzIn0sImlzVGVtcG9yYXJ5IjpmYWxzZX1dfQ=="/>
          <w:id w:val="-510062765"/>
          <w:placeholder>
            <w:docPart w:val="B8F0E60247C1479B8570A95F107BAD44"/>
          </w:placeholder>
        </w:sdtPr>
        <w:sdtEndPr/>
        <w:sdtContent>
          <w:r w:rsidR="009B0D7E" w:rsidRPr="009B0D7E">
            <w:rPr>
              <w:rFonts w:ascii="Arial" w:eastAsia="Times New Roman" w:hAnsi="Arial" w:cs="Arial"/>
              <w:color w:val="000000"/>
              <w:sz w:val="24"/>
            </w:rPr>
            <w:t>(Kujala et al., 2011).</w:t>
          </w:r>
        </w:sdtContent>
      </w:sdt>
    </w:p>
    <w:p w14:paraId="5B7F40D0" w14:textId="77777777" w:rsidR="00277732" w:rsidRDefault="00277732" w:rsidP="00F327EC">
      <w:pPr>
        <w:spacing w:after="0"/>
        <w:jc w:val="both"/>
        <w:rPr>
          <w:rFonts w:ascii="Arial" w:hAnsi="Arial" w:cs="Arial"/>
          <w:sz w:val="24"/>
          <w:szCs w:val="24"/>
        </w:rPr>
      </w:pPr>
    </w:p>
    <w:p w14:paraId="7326BB28" w14:textId="2FA715FC" w:rsidR="00946FB6" w:rsidRPr="001F6455" w:rsidRDefault="00946FB6" w:rsidP="00F327EC">
      <w:pPr>
        <w:spacing w:after="0"/>
        <w:jc w:val="both"/>
        <w:rPr>
          <w:rFonts w:ascii="Arial" w:hAnsi="Arial" w:cs="Arial"/>
          <w:sz w:val="24"/>
          <w:szCs w:val="24"/>
        </w:rPr>
      </w:pPr>
      <w:r w:rsidRPr="001F6455">
        <w:rPr>
          <w:rFonts w:ascii="Arial" w:hAnsi="Arial" w:cs="Arial"/>
          <w:sz w:val="24"/>
          <w:szCs w:val="24"/>
        </w:rPr>
        <w:t xml:space="preserve">These challenges are further explained by Berg’s (1999) observation that clinical work is rarely linear and cannot be easily accommodated within rigid, sequential system logic </w:t>
      </w:r>
      <w:sdt>
        <w:sdtPr>
          <w:rPr>
            <w:rFonts w:ascii="Arial" w:hAnsi="Arial" w:cs="Arial"/>
            <w:color w:val="000000"/>
            <w:sz w:val="24"/>
            <w:szCs w:val="24"/>
          </w:rPr>
          <w:tag w:val="MENDELEY_CITATION_v3_eyJjaXRhdGlvbklEIjoiTUVOREVMRVlfQ0lUQVRJT05fMjFmZjNhZmMtZWY3MC00Njk1LThmOTgtOTY0ODdiYmNjZGZlIiwicHJvcGVydGllcyI6eyJub3RlSW5kZXgiOjB9LCJpc0VkaXRlZCI6ZmFsc2UsIm1hbnVhbE92ZXJyaWRlIjp7ImlzTWFudWFsbHlPdmVycmlkZGVuIjpmYWxzZSwiY2l0ZXByb2NUZXh0IjoiKEJlcmcsIDE5OTkpIiwibWFudWFsT3ZlcnJpZGVUZXh0IjoiIn0sImNpdGF0aW9uSXRlbXMiOlt7ImlkIjoiOGI3NzgzOGItMzRkNC0zZmZlLTlmMzQtNzJiMDEyNmE3NTE1IiwiaXRlbURhdGEiOnsidHlwZSI6ImFydGljbGUtam91cm5hbCIsImlkIjoiOGI3NzgzOGItMzRkNC0zZmZlLTlmMzQtNzJiMDEyNmE3NTE1IiwidGl0bGUiOiJBY2N1bXVsYXRpbmcgYW5kIENvb3JkaW5hdGluZzogT2NjYXNpb25zIGZvciBJbmZvcm1hdGlvbiBUZWNobm9sb2dpZXMgaW4gTWVkaWNhbCBXb3JrIiwiYXV0aG9yIjpbeyJmYW1pbHkiOiJCZXJnIiwiZ2l2ZW4iOiJNYXJjIiwicGFyc2UtbmFtZXMiOmZhbHNlLCJkcm9wcGluZy1wYXJ0aWNsZSI6IiIsIm5vbi1kcm9wcGluZy1wYXJ0aWNsZSI6IiJ9XSwiY29udGFpbmVyLXRpdGxlIjoiQ29tcHV0ZXIgU3VwcG9ydGVkIENvb3BlcmF0aXZlIFdvcmsiLCJET0kiOiIxMC4xMDIzL0E6MTAwODc1NzExNTQwNCIsIklTU04iOiIwOTI1OTcyNCIsImlzc3VlZCI6eyJkYXRlLXBhcnRzIjpbWzE5OTldXX0sImFic3RyYWN0IjoiVGhpcyBwYXBlciBhdHRlbXB0cyB0byBwcm92aWRlIGEgcmVsYXRpb25hbCB1bmRlcnN0YW5kaW5nIG9mIHRoZSBnZW5lcmF0aXZlIHBvd2VyIG9mIGluZm9ybWF0aW9uIHRlY2hub2xvZ2llczogYW4gdW5kZXJzdGFuZGluZyB0aGF0IHNlZXMgaW5mb3JtYXRpb24gdGVjaG5vbG9naWVzIGFzIGVtYmVkZGVkIGluIHdvcmstcHJhY3RpY2VzLiBUaGlzIHRoZW9yZXRpY2FsIHVuZGVydGFraW5nLCBpbnNwaXJlZCBieSBhY3Rvci1uZXR3b3JrIHRoZW9yeSBhbmQgd29yayB3aXRoaW4gQ1NDVywgaGFzIGEgcHJhY3RpY2FsIGFuZCBwb2xpdGljYWwgYWltLiBUaGUgcHJvYmxlbXMgaXQgZGlzY3Vzc2VzIGFyZSBkaXJlY3RseSByZWxldmFudCBmb3IgdGhlIGFpbXMgYW5kIGhvcGVzIG9mIENTQ1c6IHRoZSBkZXNpZ24gb2Ygc3lzdGVtcyB0aGF0IGZpdCB3b3JrcHJhY3RpY2VzIGJldHRlciB0aGFuIHRyYWRpdGlvbmFsbHkgZGVzaWduZWQgc3lzdGVtcywgYW5kIHRoYXQgZW5oYW5jZSB3b3JrZXIncyBjb21wZXRlbmNpZXMgYW5kIHJlc3BvbnNpYmlsaXRpZXMuIFRoZSBwYXBlciBkZXBpY3RzIGluZm9ybWF0aW9uIHRlY2hub2xvZ2llcyBhcyByZWFkaW5nIGFuZCB3cml0aW5nIGFydGlmYWN0cy4gVGFraW5nIHBhcnRzIG9mIHRoZSBtZWRpY2FsIHJlY29yZCBhcyBhbiBleGFtcGxlLCB0aGUgcGFwZXIgYXJndWVzIHRoYXQgdGhvc2UgdG9vbHMgLSBpbiByZWxhdGlvbiB3aXRoIHRoZSByZWFkaW5nIGFuZCB3cml0aW5nIGFjdGl2aXRpZXMgb2YgbnVyc2VzLCBkb2N0b3JzLCBsYWJvcmF0b3J5IHN5c3RlbXMgLSBjYW4gYmUgc2VlbiB0byBwZXJmb3JtIHR3byByb2xlcyBpbiB3b3JrIHByYWN0aWNlcy4gVGhleSBhY2N1bXVsYXRlIGluc2NyaXB0aW9ucyBhbmQgY29vcmRpbmF0ZSBhY3Rpdml0aWVzIG9mIG90aGVyIGVudGl0aWVzIGluIHRoZSB3b3JrIHByYWN0aWNlLCBhbmQgaW4gdGhhdCB3YXkgYWZmb3JkIHRoZSBoYW5kbGluZyBvZiBtb3JlIGNvbXBsZXggd29ya3Rhc2tzLiBUaGlzIGZvY3VzIG9uIHRoZSBnZW5lcmF0aXZlIHBvd2VyIG9mIHRoZXNlIGFydGlmYWN0cyBsZWFkcyB0byBhIHJlY29uc2lkZXJhdGlvbiBvZiB0aGUgbm90aW9ucyBvZiAnc3VwcG9ydGluZycgd29yayBhbmQgJ3RyYW5zcGFyZW50JyB0ZWNobm9sb2dpZXMsIGFuZCB0byBhIHNlcmllcyBvZiBzcGVjaWZpYyBlbnRyeS1wb2ludHMgZm9yIGEgcG9saXRpY3Mgb2YgSVQuIiwiaXNzdWUiOiI0Iiwidm9sdW1lIjoiOCIsImNvbnRhaW5lci10aXRsZS1zaG9ydCI6IiJ9LCJpc1RlbXBvcmFyeSI6ZmFsc2V9XX0="/>
          <w:id w:val="249392540"/>
          <w:placeholder>
            <w:docPart w:val="DD1AC8CC98E34E778795B4C0BBE1747D"/>
          </w:placeholder>
        </w:sdtPr>
        <w:sdtEndPr/>
        <w:sdtContent>
          <w:r w:rsidR="009B0D7E" w:rsidRPr="009B0D7E">
            <w:rPr>
              <w:rFonts w:ascii="Arial" w:hAnsi="Arial" w:cs="Arial"/>
              <w:color w:val="000000"/>
              <w:sz w:val="24"/>
              <w:szCs w:val="24"/>
            </w:rPr>
            <w:t>(Berg, 1999)</w:t>
          </w:r>
        </w:sdtContent>
      </w:sdt>
      <w:r w:rsidRPr="001F6455">
        <w:rPr>
          <w:rFonts w:ascii="Arial" w:hAnsi="Arial" w:cs="Arial"/>
          <w:sz w:val="24"/>
          <w:szCs w:val="24"/>
        </w:rPr>
        <w:t>.  The imposition of structured templates within WCCIS constrained professional reasoning, causing tensions between clinical practice and system design.</w:t>
      </w:r>
    </w:p>
    <w:p w14:paraId="575E238B" w14:textId="77777777" w:rsidR="00946FB6" w:rsidRPr="001F6455" w:rsidRDefault="00946FB6" w:rsidP="00F327EC">
      <w:pPr>
        <w:spacing w:after="0"/>
        <w:jc w:val="both"/>
        <w:rPr>
          <w:rFonts w:ascii="Arial" w:hAnsi="Arial" w:cs="Arial"/>
          <w:b/>
          <w:bCs/>
          <w:sz w:val="24"/>
          <w:szCs w:val="24"/>
        </w:rPr>
      </w:pPr>
    </w:p>
    <w:p w14:paraId="1125F9F2" w14:textId="5B05AA1B" w:rsidR="00946FB6" w:rsidRPr="001F6455" w:rsidRDefault="00E10A66" w:rsidP="00F327EC">
      <w:pPr>
        <w:spacing w:after="0"/>
        <w:jc w:val="both"/>
        <w:rPr>
          <w:rFonts w:ascii="Arial" w:hAnsi="Arial" w:cs="Arial"/>
          <w:sz w:val="24"/>
          <w:szCs w:val="24"/>
        </w:rPr>
      </w:pPr>
      <w:r w:rsidRPr="00F37C44">
        <w:rPr>
          <w:rFonts w:ascii="Arial" w:hAnsi="Arial" w:cs="Arial"/>
          <w:sz w:val="24"/>
          <w:szCs w:val="24"/>
        </w:rPr>
        <w:t>Technology-Task</w:t>
      </w:r>
      <w:r w:rsidR="00F37C44" w:rsidRPr="00F37C44">
        <w:rPr>
          <w:rFonts w:ascii="Arial" w:hAnsi="Arial" w:cs="Arial"/>
          <w:sz w:val="24"/>
          <w:szCs w:val="24"/>
        </w:rPr>
        <w:t xml:space="preserve">: </w:t>
      </w:r>
      <w:r w:rsidR="00946FB6" w:rsidRPr="00F37C44">
        <w:rPr>
          <w:rFonts w:ascii="Arial" w:hAnsi="Arial" w:cs="Arial"/>
          <w:sz w:val="24"/>
          <w:szCs w:val="24"/>
        </w:rPr>
        <w:t>The</w:t>
      </w:r>
      <w:r w:rsidR="00946FB6" w:rsidRPr="001F6455">
        <w:rPr>
          <w:rFonts w:ascii="Arial" w:hAnsi="Arial" w:cs="Arial"/>
          <w:sz w:val="24"/>
          <w:szCs w:val="24"/>
        </w:rPr>
        <w:t xml:space="preserve"> analysis shows that WCCIS was not designed to accommodate the fluid, multidisciplinary and often changeable nature of MH&amp;LD pathways. As highlighted within the NASSS framework, technologies frequently fail when the complexity of clinical work exceeds the assumptions embedded in system design </w:t>
      </w:r>
      <w:sdt>
        <w:sdtPr>
          <w:rPr>
            <w:rFonts w:ascii="Arial" w:hAnsi="Arial" w:cs="Arial"/>
            <w:color w:val="000000"/>
            <w:sz w:val="24"/>
            <w:szCs w:val="24"/>
          </w:rPr>
          <w:tag w:val="MENDELEY_CITATION_v3_eyJjaXRhdGlvbklEIjoiTUVOREVMRVlfQ0lUQVRJT05fOGU0NTBiOWUtYjZjZi00NzFmLTkyODctNjA1MmQ0NmQwOGZhIiwicHJvcGVydGllcyI6eyJub3RlSW5kZXgiOjB9LCJpc0VkaXRlZCI6ZmFsc2UsIm1hbnVhbE92ZXJyaWRlIjp7ImlzTWFudWFsbHlPdmVycmlkZGVuIjpmYWxzZSwiY2l0ZXByb2NUZXh0IjoiKEdyZWVuaGFsZ2ggYW5kIEFiaW1ib2xhLCAyMDE5KSIsIm1hbnVhbE92ZXJyaWRlVGV4dCI6IiJ9LCJjaXRhdGlvbkl0ZW1zIjpbeyJpZCI6ImQwYjhlY2FkLWFhM2UtMzI2ZS04OGQyLTFiZDRhZjZiYTc2MSIsIml0ZW1EYXRhIjp7InR5cGUiOiJhcnRpY2xlLWpvdXJuYWwiLCJpZCI6ImQwYjhlY2FkLWFhM2UtMzI2ZS04OGQyLTFiZDRhZjZiYTc2MSIsInRpdGxlIjoiVGhlIE5BU1NTIEZyYW1ld29yayBBIFN5bnRoZXNpcyBvZiBNdWx0aXBsZSBUaGVvcmllcyBvZiBUZWNobm9sb2d5IEltcGxlbWVudGF0aW9uIiwiYXV0aG9yIjpbeyJmYW1pbHkiOiJHcmVlbmhhbGdoIiwiZ2l2ZW4iOiJUcmlzaGEiLCJwYXJzZS1uYW1lcyI6ZmFsc2UsImRyb3BwaW5nLXBhcnRpY2xlIjoiIiwibm9uLWRyb3BwaW5nLXBhcnRpY2xlIjoiIn0seyJmYW1pbHkiOiJBYmltYm9sYSIsImdpdmVuIjoiU2V5ZSIsInBhcnNlLW5hbWVzIjpmYWxzZSwiZHJvcHBpbmctcGFydGljbGUiOiIiLCJub24tZHJvcHBpbmctcGFydGljbGUiOiIifV0sImNvbnRhaW5lci10aXRsZSI6IlN0dWRpZXMgaW4gSGVhbHRoIFRlY2hub2xvZ3kgYW5kIEluZm9ybWF0aWNzIiwiY29udGFpbmVyLXRpdGxlLXNob3J0IjoiU3R1ZC4gSGVhbHRoIFRlY2hub2wuIEluZm9ybS4iLCJhY2Nlc3NlZCI6eyJkYXRlLXBhcnRzIjpbWzIwMjUsMTIsNV1dfSwiRE9JIjoiMTAuMzIzMy9TSFRJMTkwMTIzIiwiSVNTTiI6IjE4Nzk4MzY1IiwiVVJMIjoiZmlsZTovLy9DOi9Vc2Vycy9qbzA0NTU0OS9BcHBEYXRhL0xvY2FsL1RlbXAvTWljcm9zb2Z0RWRnZURvd25sb2Fkcy8xOGYzZmI4OC1hZmI1LTRmNTAtYTBlOC05OGZkZTJmMjE5Y2UvU0hUSS0yNjMtU0hUSTE5MDEyMy5wZGYiLCJpc3N1ZWQiOnsiZGF0ZS1wYXJ0cyI6W1syMDE5XV19LCJhYnN0cmFjdCI6IlRlY2hub2xvZ2llcyBhcmUgb2Z0ZW4gdmlld2VkIGFzIHRoZSByb3V0ZSB0byBiZXR0ZXIsIHNhZmVyIGFuZCBtb3JlIGVmZmljaWVudCBjYXJlLCBidXQgdGVjaG5vbG9neSBwcm9qZWN0cyByYXJlbHkgZGVsaXZlciBhbGwgdGhlIGJlbmVmaXRzIGV4cGVjdGVkIG9mIHRoZW0uIEJhc2VkIG9uIGEgbGl0ZXJhdHVyZSByZXZpZXcgYW5kIGVtcGlyaWNhbCBjYXNlIHN0dWRpZXMsIHdlIGRldmVsb3BlZCBhIGZyYW1ld29yayAoTkFTU1MpIGZvciBzdHVkeWluZyB0aGUgbm9uLWFkb3B0aW9uLCBhYmFuZG9ubWVudCBhbmQgY2hhbGxlbmdlcyB0byBzY2FsZS11cCwgc3ByZWFkIGFuZCBzdXN0YWluYWJpbGl0eSBvZiB0ZWNobm9sb2d5LXN1cHBvcnRlZCBjaGFuZ2UgZWZmb3J0cyBpbiBoZWFsdGggYW5kIHNvY2lhbCBjYXJlLiBTdWNoIHByb2plY3RzIG1lZXQgcHJvYmxlbXMgdXN1YWxseSBiZWNhdXNlIHRoZXkgYXJlIHRvbyBjb21wbGV4IC0gYW5kIGJlY2F1c2UgdGhlIGNvbXBsZXhpdHkgaXMgc3ViLW9wdGltYWxseSBoYW5kbGVkLiBOQVNTUyBjb25zaXN0cyBvZiBzaXggZG9tYWlucyAtIHRoZSBpbGxuZXNzIG9yIGNvbmRpdGlvbiwgdGhlIHRlY2hub2xvZ3ksIHRoZSB2YWx1ZSBwcm9wb3NpdGlvbiwgdGhlIGluZGl2aWR1YWxzIGludGVuZGVkIHRvIGFkb3B0IHRoZSB0ZWNobm9sb2d5LCB0aGUgb3JnYW5pc2F0aW9uKHMpIGFuZCB0aGUgd2lkZXIgc3lzdGVtIC0gYWxvbmcgd2l0aCBhIHNldmVudGggZG9tYWluIHRoYXQgY29uc2lkZXJzIGhvdyBhbGwgdGhlc2UgZXZvbHZlIG92ZXIgdGltZS4gVGhlIE5BU1NTIGZyYW1ld29yayBpbmNvcnBvcmF0ZXMgYSBudW1iZXIgb2Ygb3RoZXIgdGhlb3JpZXMgYW5kIGFuYWx5dGljIGFwcHJvYWNoZXMgZGVzY3JpYmVkIGVsc2V3aGVyZSBpbiB0aGlzIGJvb2suIEl0IGlzIG5vdCBpbnRlbmRlZCB0byBvZmZlciBhIHByZWRpY3RpdmUgb3IgZm9ybXVsYWljIHNvbHV0aW9uIHRvIHRlY2hub2xvZ3kgYWRvcHRpb24uIFJhdGhlciwgTkFTU1Mgc2hvdWxkIGJlIHVzZWQgdG8gZ2VuZXJhdGUgYSByaWNoIGFuZCBzaXR1YXRlZCBuYXJyYXRpdmUgb2YgdGhlIG11bHRpcGxlIGluZmx1ZW5jZXMgb24gYSBjb21wbGV4IHByb2plY3Q7IHRvIGlkZW50aWZ5IHBhcnRzIG9mIHRoZSBwcm9qZWN0IHdoZXJlIGNvbXBsZXhpdHkgbWlnaHQgYmUgcmVkdWNlZDsgYW5kIHRvIGNvbnNpZGVyIGhvdyBpbmRpdmlkdWFscyBhbmQgb3JnYW5pc2F0aW9ucyBtaWdodCBiZSBzdXBwb3J0ZWQgdG8gaGFuZGxlIHRoZSByZW1haW5pbmcgY29tcGxleGl0aWVzIGJldHRlci4iLCJ2b2x1bWUiOiIyNjMifSwiaXNUZW1wb3JhcnkiOmZhbHNlfV19"/>
          <w:id w:val="1408347466"/>
          <w:placeholder>
            <w:docPart w:val="728A30B498C045CCA00A22BE2DC175C5"/>
          </w:placeholder>
        </w:sdtPr>
        <w:sdtEndPr/>
        <w:sdtContent>
          <w:r w:rsidR="009B0D7E" w:rsidRPr="009B0D7E">
            <w:rPr>
              <w:rFonts w:ascii="Arial" w:hAnsi="Arial" w:cs="Arial"/>
              <w:color w:val="000000"/>
              <w:sz w:val="24"/>
              <w:szCs w:val="24"/>
            </w:rPr>
            <w:t>(Greenhalgh and Abimbola, 2019)</w:t>
          </w:r>
        </w:sdtContent>
      </w:sdt>
      <w:r w:rsidR="00946FB6" w:rsidRPr="001F6455">
        <w:rPr>
          <w:rFonts w:ascii="Arial" w:hAnsi="Arial" w:cs="Arial"/>
          <w:sz w:val="24"/>
          <w:szCs w:val="24"/>
        </w:rPr>
        <w:t>.  This was particularly evident in CAMHS, Learning Disabilities and PCMHSS.</w:t>
      </w:r>
    </w:p>
    <w:p w14:paraId="78F27F6B" w14:textId="77777777" w:rsidR="00946FB6" w:rsidRPr="001F6455" w:rsidRDefault="00946FB6" w:rsidP="00F327EC">
      <w:pPr>
        <w:spacing w:after="0"/>
        <w:jc w:val="both"/>
        <w:rPr>
          <w:rFonts w:ascii="Arial" w:hAnsi="Arial" w:cs="Arial"/>
          <w:sz w:val="24"/>
          <w:szCs w:val="24"/>
        </w:rPr>
      </w:pPr>
    </w:p>
    <w:p w14:paraId="0A0F2928" w14:textId="71C372FE" w:rsidR="00946FB6" w:rsidRPr="001F6455" w:rsidRDefault="00946FB6" w:rsidP="00F327EC">
      <w:pPr>
        <w:spacing w:after="0"/>
        <w:jc w:val="both"/>
        <w:rPr>
          <w:rFonts w:ascii="Arial" w:hAnsi="Arial" w:cs="Arial"/>
          <w:sz w:val="24"/>
          <w:szCs w:val="24"/>
        </w:rPr>
      </w:pPr>
      <w:r w:rsidRPr="001F6455">
        <w:rPr>
          <w:rFonts w:ascii="Arial" w:hAnsi="Arial" w:cs="Arial"/>
          <w:sz w:val="24"/>
          <w:szCs w:val="24"/>
        </w:rPr>
        <w:t xml:space="preserve">Consistent gaps in functionality, </w:t>
      </w:r>
      <w:r w:rsidR="001863AB">
        <w:rPr>
          <w:rFonts w:ascii="Arial" w:hAnsi="Arial" w:cs="Arial"/>
          <w:sz w:val="24"/>
          <w:szCs w:val="24"/>
        </w:rPr>
        <w:t>specifically</w:t>
      </w:r>
      <w:r w:rsidRPr="001F6455">
        <w:rPr>
          <w:rFonts w:ascii="Arial" w:hAnsi="Arial" w:cs="Arial"/>
          <w:sz w:val="24"/>
          <w:szCs w:val="24"/>
        </w:rPr>
        <w:t xml:space="preserve"> around internal referrals, appointment outcomes, risk management and multi-agency information sharing, limited the extent to which the anticipated workflow improvements could be achieved </w:t>
      </w:r>
      <w:sdt>
        <w:sdtPr>
          <w:rPr>
            <w:rFonts w:ascii="Arial" w:hAnsi="Arial" w:cs="Arial"/>
            <w:color w:val="000000"/>
            <w:sz w:val="24"/>
            <w:szCs w:val="24"/>
          </w:rPr>
          <w:tag w:val="MENDELEY_CITATION_v3_eyJjaXRhdGlvbklEIjoiTUVOREVMRVlfQ0lUQVRJT05fOTcxN2MzMTItZTE0Ny00YTc5LTg4MTgtYTRlODRjOTgxYTA0IiwicHJvcGVydGllcyI6eyJub3RlSW5kZXgiOjB9LCJpc0VkaXRlZCI6ZmFsc2UsIm1hbnVhbE92ZXJyaWRlIjp7ImlzTWFudWFsbHlPdmVycmlkZGVuIjpmYWxzZSwiY2l0ZXByb2NUZXh0IjoiKEFCVUhCLCAyMDI0YjsgSmFtZXMsIDIwMjQpIiwibWFudWFsT3ZlcnJpZGVUZXh0IjoiIn0sImNpdGF0aW9uSXRlbXMiOlt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XX0="/>
          <w:id w:val="-826214266"/>
          <w:placeholder>
            <w:docPart w:val="80CE209840AC471B8DB99CF1190AFDB8"/>
          </w:placeholder>
        </w:sdtPr>
        <w:sdtEndPr/>
        <w:sdtContent>
          <w:r w:rsidR="009B0D7E" w:rsidRPr="009B0D7E">
            <w:rPr>
              <w:rFonts w:ascii="Arial" w:hAnsi="Arial" w:cs="Arial"/>
              <w:color w:val="000000"/>
              <w:sz w:val="24"/>
              <w:szCs w:val="24"/>
            </w:rPr>
            <w:t>(ABUHB, 2024b; James, 2024)</w:t>
          </w:r>
        </w:sdtContent>
      </w:sdt>
      <w:r w:rsidRPr="001F6455">
        <w:rPr>
          <w:rFonts w:ascii="Arial" w:hAnsi="Arial" w:cs="Arial"/>
          <w:sz w:val="24"/>
          <w:szCs w:val="24"/>
        </w:rPr>
        <w:t>. This reflects an ongoing misalignment between the way the technology was designed and the practicalities of everyday work within MH&amp;LD teams.</w:t>
      </w:r>
    </w:p>
    <w:p w14:paraId="02AA8B9F" w14:textId="77777777" w:rsidR="00946FB6" w:rsidRPr="001F6455" w:rsidRDefault="00946FB6" w:rsidP="00F327EC">
      <w:pPr>
        <w:spacing w:after="0"/>
        <w:jc w:val="both"/>
        <w:rPr>
          <w:rFonts w:ascii="Arial" w:hAnsi="Arial" w:cs="Arial"/>
          <w:sz w:val="24"/>
          <w:szCs w:val="24"/>
        </w:rPr>
      </w:pPr>
    </w:p>
    <w:p w14:paraId="63BB0D0E" w14:textId="388EAAB4" w:rsidR="00946FB6" w:rsidRPr="001F6455" w:rsidRDefault="00946FB6" w:rsidP="00F327EC">
      <w:pPr>
        <w:spacing w:after="0"/>
        <w:jc w:val="both"/>
        <w:rPr>
          <w:rFonts w:ascii="Arial" w:hAnsi="Arial" w:cs="Arial"/>
          <w:sz w:val="24"/>
          <w:szCs w:val="24"/>
        </w:rPr>
      </w:pPr>
      <w:r w:rsidRPr="001F6455">
        <w:rPr>
          <w:rFonts w:ascii="Arial" w:hAnsi="Arial" w:cs="Arial"/>
          <w:sz w:val="24"/>
          <w:szCs w:val="24"/>
        </w:rPr>
        <w:t xml:space="preserve">The dependence on informal workarounds demonstrates a wider technology–task misalignment. Socio-technical literature reliably demonstrates that when digital systems fail to reflect established ways of working, users compensate practices to maintain service delivery </w:t>
      </w:r>
      <w:sdt>
        <w:sdtPr>
          <w:rPr>
            <w:rFonts w:ascii="Arial" w:hAnsi="Arial" w:cs="Arial"/>
            <w:color w:val="000000"/>
            <w:sz w:val="24"/>
            <w:szCs w:val="24"/>
          </w:rPr>
          <w:tag w:val="MENDELEY_CITATION_v3_eyJjaXRhdGlvbklEIjoiTUVOREVMRVlfQ0lUQVRJT05fOWI2MzQ0N2QtM2JmNy00Y2NjLTk1MWYtOThiMWJmYzhmZTE4IiwicHJvcGVydGllcyI6eyJub3RlSW5kZXgiOjB9LCJpc0VkaXRlZCI6ZmFsc2UsIm1hbnVhbE92ZXJyaWRlIjp7ImlzTWFudWFsbHlPdmVycmlkZGVuIjpmYWxzZSwiY2l0ZXByb2NUZXh0IjoiKENyZXNzd2VsbCBhbmQgU2hlaWtoLCAyMDEzKSIsIm1hbnVhbE92ZXJyaWRlVGV4dCI6IiJ9LCJjaXRhdGlvbkl0ZW1zIjpbeyJpZCI6IjFkZTdlYmJmLTE3NmQtMzJkNC04ODlmLWYzMTBhNDdjNGQ4NiIsIml0ZW1EYXRhIjp7InR5cGUiOiJhcnRpY2xlLWpvdXJuYWwiLCJpZCI6IjFkZTdlYmJmLTE3NmQtMzJkNC04ODlmLWYzMTBhNDdjNGQ4NiIsInRpdGxlIjoiT3JnYW5pemF0aW9uYWwgaXNzdWVzIGluIHRoZSBpbXBsZW1lbnRhdGlvbiBhbmQgYWRvcHRpb24gb2YgaGVhbHRoIGluZm9ybWF0aW9uIHRlY2hub2xvZ3kgaW5ub3ZhdGlvbnM6IEFuIGludGVycHJldGF0aXZlIHJldmlldyIsImF1dGhvciI6W3siZmFtaWx5IjoiQ3Jlc3N3ZWxsIiwiZ2l2ZW4iOiJLYXRocmluIiwicGFyc2UtbmFtZXMiOmZhbHNlLCJkcm9wcGluZy1wYXJ0aWNsZSI6IiIsIm5vbi1kcm9wcGluZy1wYXJ0aWNsZSI6IiJ9LHsiZmFtaWx5IjoiU2hlaWtoIiwiZ2l2ZW4iOiJBeml6IiwicGFyc2UtbmFtZXMiOmZhbHNlLCJkcm9wcGluZy1wYXJ0aWNsZSI6IiIsIm5vbi1kcm9wcGluZy1wYXJ0aWNsZSI6IiJ9XSwiY29udGFpbmVyLXRpdGxlIjoiSW50ZXJuYXRpb25hbCBKb3VybmFsIG9mIE1lZGljYWwgSW5mb3JtYXRpY3MiLCJjb250YWluZXItdGl0bGUtc2hvcnQiOiJJbnQuIEouIE1lZC4gSW5mb3JtLiIsImFjY2Vzc2VkIjp7ImRhdGUtcGFydHMiOltbMjAyNSwxMiw1XV19LCJET0kiOiIxMC4xMDE2L0ouSUpNRURJTkYuMjAxMi4xMC4wMDciLCJJU1NOIjoiMTM4Ni01MDU2IiwiUE1JRCI6IjIzMTQ2NjI2IiwiVVJMIjoiaHR0cHM6Ly93d3cuc2NpZW5jZWRpcmVjdC5jb20vc2NpZW5jZS9hcnRpY2xlL3BpaS9TMTM4NjUwNTYxMjAwMTk5MiIsImlzc3VlZCI6eyJkYXRlLXBhcnRzIjpbWzIwMTMsNSwxXV19LCJwYWdlIjoiZTczLWU4NiIsImFic3RyYWN0IjoiUHVycG9zZTogSW1wbGVtZW50YXRpb25zIG9mIGhlYWx0aCBpbmZvcm1hdGlvbiB0ZWNobm9sb2dpZXMgYXJlIG5vdG9yaW91c2x5IGRpZmZpY3VsdCwgd2hpY2ggaXMgZHVlIHRvIGEgcmFuZ2Ugb2YgaW50ZXItcmVsYXRlZCB0ZWNobmljYWwsIHNvY2lhbCBhbmQgb3JnYW5pemF0aW9uYWwgZmFjdG9ycyB0aGF0IG5lZWQgdG8gYmUgY29uc2lkZXJlZC4gSW4gdGhlIGxpZ2h0IG9mIGFuIGFwcGFyZW50IGxhY2sgb2YgZW1waXJpY2FsbHkgYmFzZWQgaW50ZWdyYXRlZCBhY2NvdW50cyBzdXJyb3VuZGluZyB0aGVzZSBpc3N1ZXMsIHRoaXMgaW50ZXJwcmV0YXRpdmUgcmV2aWV3IGFpbXMgdG8gcHJvdmlkZSBhbiBvdmVydmlldyBhbmQgZXh0cmFjdCBwb3RlbnRpYWxseSBnZW5lcmFsaXphYmxlIGZpbmRpbmdzIGFjcm9zcyBzZXR0aW5ncy4gTWV0aG9kczogV2UgY29uZHVjdGVkIGEgc3lzdGVtYXRpYyBzZWFyY2ggYW5kIGNyaXRpcXVlIG9mIHRoZSBlbXBpcmljYWwgbGl0ZXJhdHVyZSBwdWJsaXNoZWQgYmV0d2VlbiAxOTk3IGFuZCAyMDEwLiBJbiBkb2luZyBzbywgd2Ugc2VhcmNoZWQgYSByYW5nZSBvZiBtZWRpY2FsIGRhdGFiYXNlcyB0byBpZGVudGlmeSByZXZpZXcgcGFwZXJzIHRoYXQgcmVsYXRlZCB0byB0aGUgaW1wbGVtZW50YXRpb24gYW5kIGFkb3B0aW9uIG9mIGVIZWFsdGggYXBwbGljYXRpb25zIGluIG9yZ2FuaXphdGlvbmFsIHNldHRpbmdzLiBXZSBxdWFsaXRhdGl2ZWx5IHN5bnRoZXNpemVkIHRoaXMgbGl0ZXJhdHVyZSBleHRyYWN0aW5nIGRhdGEgcmVsYXRpbmcgdG8gdGVjaG5vbG9naWVzLCBjb250ZXh0cywgc3Rha2Vob2xkZXJzLCBhbmQgdGhlaXIgaW50ZXItcmVsYXRpb25zaGlwcy4gUmVzdWx0czogRnJvbSBhIHRvdGFsIGJvZHkgb2YgMTIxIHN5c3RlbWF0aWMgcmV2aWV3cywgd2UgaWRlbnRpZmllZCAxMyBzeXN0ZW1hdGljIHJldmlld3MgZW5jb21wYXNzaW5nIG9yZ2FuaXphdGlvbmFsIGlzc3VlcyBzdXJyb3VuZGluZyBoZWFsdGggaW5mb3JtYXRpb24gdGVjaG5vbG9neSBpbXBsZW1lbnRhdGlvbnMuIEJ5IGFuZCBsYXJnZSwgdGhlIGV2aWRlbmNlIGluZGljYXRlcyB0aGF0IHRoZXJlIGFyZSBhIHJhbmdlIG9mIHRlY2huaWNhbCwgc29jaWFsIGFuZCBvcmdhbml6YXRpb25hbCBjb25zaWRlcmF0aW9ucyB0aGF0IG5lZWQgdG8gYmUgZGVsaWJlcmF0ZWQgd2hlbiBhdHRlbXB0aW5nIHRvIGVuc3VyZSB0aGF0IHRlY2hub2xvZ2ljYWwgaW5ub3ZhdGlvbnMgYXJlIHVzZWZ1bCBmb3IgYm90aCBpbmRpdmlkdWFscyBhbmQgb3JnYW5pemF0aW9uYWwgcHJvY2Vzc2VzLiBIb3dldmVyLCB0aGVzZSBkaW1lbnNpb25zIGFyZSBpbnRlci1yZWxhdGVkLCByZXF1aXJpbmcgYSBjYXJlZnVsIGJhbGFuY2luZyBhY3Qgb2Ygc3RyYXRlZ2ljIGltcGxlbWVudGF0aW9uIGRlY2lzaW9ucyBpbiBvcmRlciB0byBlbnN1cmUgdGhhdCB1bmludGVuZGVkIGNvbnNlcXVlbmNlcyByZXN1bHRpbmcgZnJvbSB0ZWNobm9sb2d5IGludHJvZHVjdGlvbiBkbyBub3QgcG9zZSBhIHRocmVhdCB0byBwYXRpZW50cy4gQ29uY2x1c2lvbnM6IE9yZ2FuaXphdGlvbmFsIGlzc3VlcyBzdXJyb3VuZGluZyB0ZWNobm9sb2d5IGltcGxlbWVudGF0aW9ucyBpbiBoZWFsdGhjYXJlIHNldHRpbmdzIGFyZSBjcnVjaWFsbHkgaW1wb3J0YW50LCBidXQgaGF2ZSBhcyB5ZXQgbm90IHJlY2VpdmVkIGFkZXF1YXRlIHJlc2VhcmNoIGF0dGVudGlvbi4gVGhpcyBtYXkgaW4gcGFydCBiZSBkdWUgdG8gdGhlIHN1YmplY3RpdmUgbmF0dXJlIG9mIGZhY3RvcnMsIGJ1dCBhbHNvIGR1ZSB0byBhIGxhY2sgb2YgY29vcmRpbmF0ZWQgZWZmb3J0cyB0b3dhcmQgbW9yZSB0aGVvcmV0aWNhbGx5LWluZm9ybWVkIHdvcmsuIE91ciBmaW5kaW5ncyBtYXkgYmUgdXNlZCBhcyB0aGUgYmFzaXMgZm9yIHRoZSBkZXZlbG9wbWVudCBvZiBiZXN0IHByYWN0aWNlIGd1aWRlbGluZXMgaW4gdGhpcyBhcmVhLiDCqSAyMDEyIEVsc2V2aWVyIElyZWxhbmQgTHRkLiIsInB1Ymxpc2hlciI6IkVsc2V2aWVyIiwiaXNzdWUiOiI1Iiwidm9sdW1lIjoiODIifSwiaXNUZW1wb3JhcnkiOmZhbHNlfV19"/>
          <w:id w:val="425009356"/>
          <w:placeholder>
            <w:docPart w:val="C81AAD83A3994C8EB1552064E8467C03"/>
          </w:placeholder>
        </w:sdtPr>
        <w:sdtEndPr/>
        <w:sdtContent>
          <w:r w:rsidR="009B0D7E" w:rsidRPr="009B0D7E">
            <w:rPr>
              <w:rFonts w:ascii="Arial" w:hAnsi="Arial" w:cs="Arial"/>
              <w:color w:val="000000"/>
              <w:sz w:val="24"/>
              <w:szCs w:val="24"/>
            </w:rPr>
            <w:t>(Cresswell and Sheikh, 2013)</w:t>
          </w:r>
        </w:sdtContent>
      </w:sdt>
      <w:r w:rsidRPr="001F6455">
        <w:rPr>
          <w:rFonts w:ascii="Arial" w:hAnsi="Arial" w:cs="Arial"/>
          <w:sz w:val="24"/>
          <w:szCs w:val="24"/>
        </w:rPr>
        <w:t>.</w:t>
      </w:r>
    </w:p>
    <w:p w14:paraId="19F0B811" w14:textId="77777777" w:rsidR="00946FB6" w:rsidRPr="001F6455" w:rsidRDefault="00946FB6" w:rsidP="00F327EC">
      <w:pPr>
        <w:spacing w:after="0"/>
        <w:jc w:val="both"/>
        <w:rPr>
          <w:rFonts w:ascii="Arial" w:hAnsi="Arial" w:cs="Arial"/>
          <w:sz w:val="24"/>
          <w:szCs w:val="24"/>
        </w:rPr>
      </w:pPr>
    </w:p>
    <w:p w14:paraId="42D236D2" w14:textId="1D73A704" w:rsidR="00946FB6" w:rsidRPr="001F6455" w:rsidRDefault="00946FB6" w:rsidP="00F327EC">
      <w:pPr>
        <w:spacing w:after="0"/>
        <w:jc w:val="both"/>
        <w:rPr>
          <w:rFonts w:ascii="Arial" w:hAnsi="Arial" w:cs="Arial"/>
          <w:sz w:val="24"/>
          <w:szCs w:val="24"/>
        </w:rPr>
      </w:pPr>
      <w:r w:rsidRPr="001F6455">
        <w:rPr>
          <w:rFonts w:ascii="Arial" w:hAnsi="Arial" w:cs="Arial"/>
          <w:sz w:val="24"/>
          <w:szCs w:val="24"/>
        </w:rPr>
        <w:t xml:space="preserve">The interoperability challenges </w:t>
      </w:r>
      <w:r w:rsidR="001863AB">
        <w:rPr>
          <w:rFonts w:ascii="Arial" w:hAnsi="Arial" w:cs="Arial"/>
          <w:sz w:val="24"/>
          <w:szCs w:val="24"/>
        </w:rPr>
        <w:t>identified</w:t>
      </w:r>
      <w:r w:rsidRPr="001F6455">
        <w:rPr>
          <w:rFonts w:ascii="Arial" w:hAnsi="Arial" w:cs="Arial"/>
          <w:sz w:val="24"/>
          <w:szCs w:val="24"/>
        </w:rPr>
        <w:t xml:space="preserve"> in this evaluation are not unique to WCCIS </w:t>
      </w:r>
      <w:r w:rsidR="001863AB">
        <w:rPr>
          <w:rFonts w:ascii="Arial" w:hAnsi="Arial" w:cs="Arial"/>
          <w:sz w:val="24"/>
          <w:szCs w:val="24"/>
        </w:rPr>
        <w:t>alone, but they echo</w:t>
      </w:r>
      <w:r w:rsidRPr="001F6455">
        <w:rPr>
          <w:rFonts w:ascii="Arial" w:hAnsi="Arial" w:cs="Arial"/>
          <w:sz w:val="24"/>
          <w:szCs w:val="24"/>
        </w:rPr>
        <w:t xml:space="preserve"> wider </w:t>
      </w:r>
      <w:r w:rsidR="001863AB">
        <w:rPr>
          <w:rFonts w:ascii="Arial" w:hAnsi="Arial" w:cs="Arial"/>
          <w:sz w:val="24"/>
          <w:szCs w:val="24"/>
        </w:rPr>
        <w:t>problems seen</w:t>
      </w:r>
      <w:r w:rsidRPr="001F6455">
        <w:rPr>
          <w:rFonts w:ascii="Arial" w:hAnsi="Arial" w:cs="Arial"/>
          <w:sz w:val="24"/>
          <w:szCs w:val="24"/>
        </w:rPr>
        <w:t xml:space="preserve"> across digital health systems, </w:t>
      </w:r>
      <w:r w:rsidR="001863AB">
        <w:rPr>
          <w:rFonts w:ascii="Arial" w:hAnsi="Arial" w:cs="Arial"/>
          <w:sz w:val="24"/>
          <w:szCs w:val="24"/>
        </w:rPr>
        <w:t xml:space="preserve">especially those shaped by fragmented </w:t>
      </w:r>
      <w:r w:rsidRPr="001F6455">
        <w:rPr>
          <w:rFonts w:ascii="Arial" w:hAnsi="Arial" w:cs="Arial"/>
          <w:sz w:val="24"/>
          <w:szCs w:val="24"/>
        </w:rPr>
        <w:t xml:space="preserve">digital ecosystems and the slow </w:t>
      </w:r>
      <w:r w:rsidR="001863AB">
        <w:rPr>
          <w:rFonts w:ascii="Arial" w:hAnsi="Arial" w:cs="Arial"/>
          <w:sz w:val="24"/>
          <w:szCs w:val="24"/>
        </w:rPr>
        <w:t>progress</w:t>
      </w:r>
      <w:r w:rsidRPr="001F6455">
        <w:rPr>
          <w:rFonts w:ascii="Arial" w:hAnsi="Arial" w:cs="Arial"/>
          <w:sz w:val="24"/>
          <w:szCs w:val="24"/>
        </w:rPr>
        <w:t xml:space="preserve"> of achieving</w:t>
      </w:r>
      <w:r w:rsidR="001863AB">
        <w:rPr>
          <w:rFonts w:ascii="Arial" w:hAnsi="Arial" w:cs="Arial"/>
          <w:sz w:val="24"/>
          <w:szCs w:val="24"/>
        </w:rPr>
        <w:t xml:space="preserve"> true</w:t>
      </w:r>
      <w:r w:rsidRPr="001F6455">
        <w:rPr>
          <w:rFonts w:ascii="Arial" w:hAnsi="Arial" w:cs="Arial"/>
          <w:sz w:val="24"/>
          <w:szCs w:val="24"/>
        </w:rPr>
        <w:t xml:space="preserve"> interoperability </w:t>
      </w:r>
      <w:sdt>
        <w:sdtPr>
          <w:rPr>
            <w:rFonts w:ascii="Arial" w:hAnsi="Arial" w:cs="Arial"/>
            <w:color w:val="000000"/>
            <w:sz w:val="24"/>
            <w:szCs w:val="24"/>
          </w:rPr>
          <w:tag w:val="MENDELEY_CITATION_v3_eyJjaXRhdGlvbklEIjoiTUVOREVMRVlfQ0lUQVRJT05fNmE0M2RlZTItNjUwMy00MjA1LTk2NDItOWFkYjgwZTUwOGZlIiwicHJvcGVydGllcyI6eyJub3RlSW5kZXgiOjB9LCJpc0VkaXRlZCI6ZmFsc2UsIm1hbnVhbE92ZXJyaWRlIjp7ImlzTWFudWFsbHlPdmVycmlkZGVuIjpmYWxzZSwiY2l0ZXByb2NUZXh0IjoiKFdhY2h0ZXIsIDIwMTYpIiwibWFudWFsT3ZlcnJpZGVUZXh0IjoiIn0sImNpdGF0aW9uSXRlbXMiOlt7ImlkIjoiMzQ3NTkxMjctY2E4OS0zYTE3LWI3ZDYtYzVkMTZmNGJjNzM2IiwiaXRlbURhdGEiOnsidHlwZSI6InJlcG9ydCIsImlkIjoiMzQ3NTkxMjctY2E4OS0zYTE3LWI3ZDYtYzVkMTZmNGJjNzM2IiwidGl0bGUiOiJNYWtpbmcgaXQgd29yazogaGFybmVzc2luZyB0aGUgcG93ZXIgb2YgaGVhbHRoIGluZm9ybWF0aW9uIHRlY2hub2xvZ3kgdG8gaW1wcm92ZSBjYXJlIGluIEVuZ2xhbmQiLCJhdXRob3IiOlt7ImZhbWlseSI6IldhY2h0ZXIiLCJnaXZlbiI6IlJvYmVydCBNLiIsInBhcnNlLW5hbWVzIjpmYWxzZSwiZHJvcHBpbmctcGFydGljbGUiOiIiLCJub24tZHJvcHBpbmctcGFydGljbGUiOiIifV0sImNvbnRhaW5lci10aXRsZSI6Ik1ha2luZyBJVCBXb3JrIiwiaXNzdWVkIjp7ImRhdGUtcGFydHMiOltbMjAxNl1dfSwiYWJzdHJhY3QiOiJFeGVjdXRpdmUgU3VtbWFyeSBJbiBvcmRlciBmb3IgdGhlIE5hdGlvbmFsIEhlYWx0aCBTZXJ2aWNlIChOSFMpIHRvIGNvbnRpbnVlIHRvIHByb3ZpZGUgYSBoaWdoIGxldmVsIG9mIGhlYWx0aGNhcmUgYXQgYW4gYWZmb3JkYWJsZSBjb3N0LCBpdCBzaW1wbHkgbXVzdCBtb2Rlcm5pc2UgYW5kIHRyYW5zZm9ybS4gVGhpcyB0cmFuc2Zvcm1hdGlvbiB3aWxsIGludm9sdmUgZW5vcm1vdXMgY2hhbmdlcyBpbiBjdWx0dXJlLCBzdHJ1Y3R1cmUsIGdvdmVybmFuY2UsIHdvcmtmb3JjZSwgYW5kIHRyYWluaW5nLiBCdXQgbm9uZSBvZiB0aGUgY2hhbmdlcyBhcmUgbGlrZWx5IHRvIGJlIGFzIHN3ZWVwaW5nLCBhcyBpbXBvcnRhbnQsIG9yIGFzIGNoYWxsZW5naW5nIGFzIGNyZWF0aW5nIGEgZnVsbHkgZGlnaXRpc2VkIE5IUy4gSW1wcmVzc2l2ZWx5LCB0aGUgRW5nbGlzaCBHUCBzZWN0b3IgYmVnYW4gZGlnaXRpc2luZyBpbiB0aGUgMTk4MHMsIGFuZCBieSB0aGUgbWlkLTIwMDAncyB3YXMgbmVhcmx5IDEwMCUgZGlnaXRhbC4gQnkgY29udHJhc3QsIGFuIGFtYml0aW91cyBwcm9ncmFtbWUgdG8gZGlnaXRpc2Ugc2Vjb25kYXJ5IGNhcmUg4oCTIHRoZSBOYXRpb25hbCBQcm9ncmFtbWUgZm9yIEluZm9ybWF0aW9uIFRlY2hub2xvZ3kgKE5QZklUKSwgbGF1bmNoZWQgaW4gMjAwMiDigJMgd2FzIHNodXQgZG93biBpbiAyMDExIGFmdGVyIGhhdmluZyBtb3N0bHkgZmFpbGVkIHRvIGFjaGlldmUgaXRzIGdvYWxzLiBBbmFseXNlcyBvZiBOUGZJVCBjcml0aWNpc2VkIHRoZSBwcm9ncmFtbWUgZm9yIGJlaW5nIHRvbyBjZW50cmFsaXNlZCwgZm9yIG5vdCBlbmdhZ2luZyB3aXRoIHRydXN0cyBhbmQgdGhlaXIgaGVhbHRoY2FyZSBwcm9mZXNzaW9uYWxzLCBhbmQgZm9yIHRyeWluZyB0byBhY2NvbXBsaXNoIHRvbyBtdWNoIHRvbyBxdWlja2x5LiBBIGNvbnNlbnN1cyBoYXMgc2luY2UgZW1lcmdlZCB0aGF0IHRoZSB0aW1lIGhhcyBjb21lIHRvIG1vdmUgZm9yd2FyZCwgYW5kLCBpbiAyMDE2LCB0aGUgVHJlYXN1cnkgYWxsb2NhdGVkIMKjNC4yIGJpbGxpb24gdG8gc3VwcG9ydCB0aGUgZGlnaXRpc2F0aW9uIG9mIHRoZSBOSFMuIEluIGxhdGUgMjAxNSwgdGhlIE5hdGlvbmFsIEFkdmlzb3J5IEdyb3VwIG9uIEhlYWx0aCBJbmZvcm1hdGlvbiBUZWNobm9sb2d5IGluIEVuZ2xhbmQgd2FzIGZvcm1lZCB0byBhZHZpc2UgdGhlIERlcGFydG1lbnQgb2YgSGVhbHRoIGFuZCBOSFMgRW5nbGFuZCBvbiBpdHMgZWZmb3J0cyB0byBkaWdpdGlzZSB0aGUgc2Vjb25kYXJ5IGNhcmUgc3lzdGVtLiBPdXIgcmVjb21tZW5kYXRpb25zIGZhbGwgaW50byB0d28gYnJvYWQgY2F0ZWdvcmllczogdGVuIG92ZXJhbGwgZmluZGluZ3MgYW5kIHByaW5jaXBsZXMsIGZvbGxvd2VkIGJ5IHRlbiBpbXBsZW1lbnRhdGlvbiByZWNvbW1lbmRhdGlvbnMuIE92ZXJhbGwgZmluZGluZ3MgYW5kIHByaW5jaXBsZXMgMS4gRGlnaXRpc2UgZm9yIHRoZSBDb3JyZWN0IFJlYXNvbnMgVGhlIGdvYWwgb2YgZGlnaXRpc2F0aW9uIG9mIGhlYWx0aCBzeXN0ZW1zIGlzIHRvIHByb21vdGUgd2hhdCBoYXMgYmVjb21lIHdpZGVseSBrbm93biBhcyBoZWFsdGhjYXJlJ3MgVHJpcGxlIEFpbTogYmV0dGVyIGhlYWx0aCwgYmV0dGVyIGhlYWx0aGNhcmUsIGFuZCBsb3dlciBjb3N0LiBUaGVzZSBhaW1zIGFyZSBjb25zaXN0ZW50IHdpdGggdGhvc2Ugb2YgdGhlIE5IUydzIDIwMTQgRml2ZSBZZWFyIEZvcndhcmQgVmlldywgd2hpY2ggY2FsbGVkIGZvciBpbXByb3ZlbWVudHMgaW4gcXVhbGl0eSBhbmQgc2VydmljZSwgYXMgd2VsbCBhcyDCozIyIGJpbGxpb24gaW4gZWZmaWNpZW5jaWVzLiBUaGUgQWR2aXNvcnkgR3JvdXAgYmVsaWV2ZXMgdGhhdCB0cnlpbmcgdG8gYWNoaWV2ZSB0aGUgYWltcyBvZiB0aGUgRml2ZSBZZWFyIEZvcndhcmQgVmlldyB3aXRob3V0IGdpdmluZyBoaWdoZXN0IHByaW9yaXR5IHRvIGRpZ2l0aXNhdGlvbiB3b3VsZCBiZSBhIGNvc3RseSBhbmQgcGFpbmZ1bCBtaXN0YWtlLiIsImNvbnRhaW5lci10aXRsZS1zaG9ydCI6IiJ9LCJpc1RlbXBvcmFyeSI6ZmFsc2V9XX0="/>
          <w:id w:val="-348559073"/>
          <w:placeholder>
            <w:docPart w:val="A591EE95669F4FC8B0057A8D69A55DC5"/>
          </w:placeholder>
        </w:sdtPr>
        <w:sdtEndPr/>
        <w:sdtContent>
          <w:r w:rsidR="009B0D7E" w:rsidRPr="009B0D7E">
            <w:rPr>
              <w:rFonts w:ascii="Arial" w:hAnsi="Arial" w:cs="Arial"/>
              <w:color w:val="000000"/>
              <w:sz w:val="24"/>
              <w:szCs w:val="24"/>
            </w:rPr>
            <w:t>(Wachter, 2016)</w:t>
          </w:r>
        </w:sdtContent>
      </w:sdt>
      <w:r w:rsidRPr="001F6455">
        <w:rPr>
          <w:rFonts w:ascii="Arial" w:hAnsi="Arial" w:cs="Arial"/>
          <w:sz w:val="24"/>
          <w:szCs w:val="24"/>
        </w:rPr>
        <w:t xml:space="preserve">.  </w:t>
      </w:r>
    </w:p>
    <w:p w14:paraId="11FE4384" w14:textId="125F8519" w:rsidR="00697AA4" w:rsidRPr="001F6455" w:rsidRDefault="00697AA4" w:rsidP="00F327EC">
      <w:pPr>
        <w:spacing w:after="0"/>
        <w:jc w:val="both"/>
        <w:rPr>
          <w:rFonts w:ascii="Arial" w:hAnsi="Arial" w:cs="Arial"/>
          <w:sz w:val="24"/>
          <w:szCs w:val="24"/>
        </w:rPr>
      </w:pPr>
    </w:p>
    <w:p w14:paraId="1F677577" w14:textId="0193CD82" w:rsidR="00D851D6" w:rsidRDefault="00565005" w:rsidP="00F327EC">
      <w:pPr>
        <w:spacing w:after="0"/>
        <w:jc w:val="both"/>
        <w:rPr>
          <w:rFonts w:ascii="Arial" w:hAnsi="Arial" w:cs="Arial"/>
          <w:sz w:val="24"/>
          <w:szCs w:val="24"/>
        </w:rPr>
      </w:pPr>
      <w:r w:rsidRPr="00F37C44">
        <w:rPr>
          <w:rFonts w:ascii="Arial" w:hAnsi="Arial" w:cs="Arial"/>
          <w:sz w:val="24"/>
          <w:szCs w:val="24"/>
        </w:rPr>
        <w:t>Individual-Task</w:t>
      </w:r>
      <w:r w:rsidR="00F37C44" w:rsidRPr="00F37C44">
        <w:rPr>
          <w:rFonts w:ascii="Arial" w:hAnsi="Arial" w:cs="Arial"/>
          <w:sz w:val="24"/>
          <w:szCs w:val="24"/>
        </w:rPr>
        <w:t>:</w:t>
      </w:r>
      <w:r w:rsidR="00F37C44">
        <w:rPr>
          <w:rFonts w:ascii="Arial" w:hAnsi="Arial" w:cs="Arial"/>
          <w:b/>
          <w:bCs/>
          <w:sz w:val="24"/>
          <w:szCs w:val="24"/>
        </w:rPr>
        <w:t xml:space="preserve"> </w:t>
      </w:r>
      <w:r w:rsidR="00946FB6" w:rsidRPr="001F6455">
        <w:rPr>
          <w:rFonts w:ascii="Arial" w:hAnsi="Arial" w:cs="Arial"/>
          <w:sz w:val="24"/>
          <w:szCs w:val="24"/>
        </w:rPr>
        <w:t xml:space="preserve">Increased documentation burden and time-sensitive processes constrained staff capacity and reduced motivation to adopt new ways of working. When digital systems add to workload rather than reducing it, sustained adoption becomes increasingly difficult within already pressured service environments </w:t>
      </w:r>
      <w:sdt>
        <w:sdtPr>
          <w:rPr>
            <w:rFonts w:ascii="Arial" w:hAnsi="Arial" w:cs="Arial"/>
            <w:color w:val="000000"/>
            <w:sz w:val="24"/>
            <w:szCs w:val="24"/>
          </w:rPr>
          <w:tag w:val="MENDELEY_CITATION_v3_eyJjaXRhdGlvbklEIjoiTUVOREVMRVlfQ0lUQVRJT05fNDA0MzVmMDQtYzhhZi00NTVhLTk4NmMtZmE3YWNkNGE5NmFhIiwicHJvcGVydGllcyI6eyJub3RlSW5kZXgiOjB9LCJpc0VkaXRlZCI6ZmFsc2UsIm1hbnVhbE92ZXJyaWRlIjp7ImlzTWFudWFsbHlPdmVycmlkZGVuIjp0cnVlLCJjaXRlcHJvY1RleHQiOiIoSmFtZXMsIDIwMjQ7IE11cmFkIDxpPmV0IGFsLjwvaT4sIDIwMjQ7IFByb3Zlbnphbm8gPGk+ZXQgYWwuPC9pPiwgMjAyNCkiLCJtYW51YWxPdmVycmlkZVRleHQiOiIoSmFtZXMsIDIwMjQ7IE11cmFkIGV0IGFsLiwgMjAyNDsgUHJvdmVuemFubyBldCBhbC4sIDIwMjQpLiJ9LCJjaXRhdGlvbkl0ZW1zIjpbeyJpZCI6ImFlNmI2NWQ0LTA5NjQtMzIxMC1iN2M0LTFmNDI1MGFiODBkNiIsIml0ZW1EYXRhIjp7InR5cGUiOiJhcnRpY2xlLWpvdXJuYWwiLCJpZCI6ImFlNmI2NWQ0LTA5NjQtMzIxMC1iN2M0LTFmNDI1MGFiODBkNiIsInRpdGxlIjoiRWxlY3Ryb25pYyBIZWFsdGggUmVjb3JkIEFkb3B0aW9uIGFuZCBJdHMgRWZmZWN0cyBvbiBIZWFsdGhjYXJlIFN0YWZmOiBBIFF1YWxpdGF0aXZlIFN0dWR5IG9mIFdlbGwtQmVpbmcgYW5kIFdvcmtwbGFjZSBTdHJlc3MiLCJhdXRob3IiOlt7ImZhbWlseSI6IlByb3Zlbnphbm8iLCJnaXZlbiI6Ik1hcmlhIiwicGFyc2UtbmFtZXMiOmZhbHNlLCJkcm9wcGluZy1wYXJ0aWNsZSI6IiIsIm5vbi1kcm9wcGluZy1wYXJ0aWNsZSI6IiJ9LHsiZmFtaWx5IjoiQ2lsbGFyYSIsImdpdmVuIjoiTmljb2xhIiwicGFyc2UtbmFtZXMiOmZhbHNlLCJkcm9wcGluZy1wYXJ0aWNsZSI6IiIsIm5vbi1kcm9wcGluZy1wYXJ0aWNsZSI6IiJ9LHsiZmFtaWx5IjoiQ3VyY2lvIiwiZ2l2ZW4iOiJGZWxpY2UiLCJwYXJzZS1uYW1lcyI6ZmFsc2UsImRyb3BwaW5nLXBhcnRpY2xlIjoiIiwibm9uLWRyb3BwaW5nLXBhcnRpY2xlIjoiIn0seyJmYW1pbHkiOiJQaXN1IiwiZ2l2ZW4iOiJNYXJpYSBPcnNvbGEiLCJwYXJzZS1uYW1lcyI6ZmFsc2UsImRyb3BwaW5nLXBhcnRpY2xlIjoiIiwibm9uLWRyb3BwaW5nLXBhcnRpY2xlIjoiIn0seyJmYW1pbHkiOiJHb256w6FsZXoiLCJnaXZlbiI6IkNlc2FyIEl2w6FuIEF2aWzDqXMiLCJwYXJzZS1uYW1lcyI6ZmFsc2UsImRyb3BwaW5nLXBhcnRpY2xlIjoiIiwibm9uLWRyb3BwaW5nLXBhcnRpY2xlIjoiIn0seyJmYW1pbHkiOiJKaW3DqW5lei1IZXJyZXJhIiwiZ2l2ZW4iOiJNYXJpYSBGcmFuY2lzY2EiLCJwYXJzZS1uYW1lcyI6ZmFsc2UsImRyb3BwaW5nLXBhcnRpY2xlIjoiIiwibm9uLWRyb3BwaW5nLXBhcnRpY2xlIjoiIn1dLCJjb250YWluZXItdGl0bGUiOiJJbnRlcm5hdGlvbmFsIEpvdXJuYWwgb2YgRW52aXJvbm1lbnRhbCBSZXNlYXJjaCBhbmQgUHVibGljIEhlYWx0aCIsImNvbnRhaW5lci10aXRsZS1zaG9ydCI6IkludC4gSi4gRW52aXJvbi4gUmVzLiBQdWJsaWMgSGVhbHRoIiwiRE9JIjoiMTAuMzM5MC9pamVycGgyMTExMTQzMCIsIklTU04iOiIxNjYwNDYwMSIsImlzc3VlZCI6eyJkYXRlLXBhcnRzIjpbWzIwMjRdXX0sImFic3RyYWN0IjoiQWRvcHRpbmcgZWxlY3Ryb25pYyBoZWFsdGggcmVjb3JkcyAoRUhScykgb2ZmZXJzIGltcHJvdmVkIGNvbW11bmljYXRpb24gYW5kIGluZm9ybWF0aW9uIHNoYXJpbmcgYW5kIHJlZHVjZXMgbWVkaWNhbCBzdGFmZiBlcnJvcnMuIERlc3BpdGUgdGhlc2UgcG90ZW50aWFsIGJlbmVmaXRzLCBFSFIgYWRvcHRpb24gb2Z0ZW4gaW50cm9kdWNlcyBuZXcgY2hhbGxlbmdlcyBmb3IgaGVhbHRoY2FyZSBzdGFmZiwgaW5jbHVkaW5nIGluY3JlYXNlZCBhZG1pbmlzdHJhdGl2ZSBidXJkZW5zIGFuZCB3b3JrcGxhY2Ugc3RyZXNzLiBUaGlzIHN0dWR5IGV4YW1pbmVzIHRoZSBpbXBhY3Qgb2YgRUhSIHN5c3RlbXMgb24gdGhlIHdlbGwtYmVpbmcgYW5kIHdvcmtwbGFjZSBzdHJlc3Mgb2YgaGVhbHRoY2FyZSBzdGFmZiBpbiBhIGhvc3BpdGFsIHNldHRpbmcuIFVzaW5nIGEgcXVhbGl0YXRpdmUgbXVsdGktcGVyc3BlY3RpdmUgcmVzZWFyY2ggYXBwcm9hY2gsIDE2IGd1aWRlbGluZS1iYXNlZCBpbnRlcnZpZXdzIHdlcmUgY29uZHVjdGVkIHRvIGV4cGxvcmUgZXhwZXJpZW5jZXMsIGluc2lnaHQsIGFuZCBwZXJjZXB0aW9ucyBzdXJyb3VuZGluZyB0aGUgYW50aWNpcGF0ZWQgaW50cm9kdWN0aW9uIG9mIEVIUnMuIERhdGEgYW5hbHlzaXMgcmV2ZWFscyBhIGNvbXBsZXggaW50ZXJwbGF5IGJldHdlZW4gdGhlIHBlcmNlaXZlZCBhZHZhbnRhZ2VzIG9mIEVIUnMsIHN1Y2ggYXMgaW1wcm92ZWQgZGF0YSBhY2Nlc3NpYmlsaXR5IGFuZCBwYXRpZW50IHNhZmV0eSwgYW5kIHRoZSBjaGFsbGVuZ2VzIHJlbGF0ZWQgdG8gaW5jcmVhc2VkIHdvcmtsb2FkLiBCYXNlZCBvbiBpbnRlcnZpZXdlcnPigJkgcGVyY2VwdGlvbnMsIGVtZXJnaW5nIHRoZW1lcyB3ZXJlIGNhdGVnb3JpemVkIGFzIHRlY2hub3N0cmVzcyBjcmVhdG9ycyBvciBpbmhpYml0b3JzLiBUaGUgZmluZGluZ3MgaGlnaGxpZ2h0IGEgZHVhbCBpbXBhY3Qgb2YgRUhSczogd2hpbGUgcGFydGljaXBhbnRzIGFja25vd2xlZGdlZCBpbXByb3ZlbWVudHMgaW4gcGF0aWVudCBzYWZldHkgYW5kIGluZm9ybWF0aW9uIGFjY2VzcywgdGhleSBhbHNvIGV4cHJlc3NlZCBjb25jZXJucyBhYm91dCBpbmNyZWFzZWQgd29ya2xvYWQsIHRlY2hub3N0cmVzcywgYW5kIHBvdGVudGlhbCBkaXNydXB0aW9ucyB0byB0ZWFtIGR5bmFtaWNzLiBUaGlzIHN0dWR5IGlkZW50aWZpZWQgdHdvIG1ham9yIHRoZW1lczog4oCcRUhSIEFkb3B0aW9uIGFzIGEgRG91YmxlLUVkZ2VkIFN3b3Jk4oCdIGFuZCDigJxFSFJz4oCZIEluZmx1ZW5jZSBvbiBQcm9mZXNzaW9uYWwgRHluYW1pY3PigJ0uIFRoZXNlIGZpbmRpbmdzIHVuZGVyc2NvcmUgdGhlIG5lZWQgZm9yIG9yZ2FuaXphdGlvbmFsIHJlYWRpbmVzcyBhbmQgc3RhZmYgc3VwcG9ydCB0byBtaXRpZ2F0ZSB0aGUgbmVnYXRpdmUgaW1wYWN0cyBvZiBFSFJzIG9uIGhlYWx0aGNhcmUgd29ya2Vyc+KAmSB3ZWxsLWJlaW5nIGFuZCBqb2Igc2F0aXNmYWN0aW9uLiIsImlzc3VlIjoiMTEiLCJ2b2x1bWUiOiIyMSJ9LCJpc1RlbXBvcmFyeSI6ZmFsc2V9LHsiaWQiOiI3MzA5NDVkYi0zYWYyLTM5YzktOGE2OC1mMWIwMzMwYmM0YzQiLCJpdGVtRGF0YSI6eyJ0eXBlIjoiYXJ0aWNsZSIsImlkIjoiNzMwOTQ1ZGItM2FmMi0zOWM5LThhNjgtZjFiMDMzMGJjNGM0IiwidGl0bGUiOiJNZWFzdXJpbmcgRG9jdW1lbnRhdGlvbiBCdXJkZW4gaW4gSGVhbHRoY2FyZSIsImF1dGhvciI6W3siZmFtaWx5IjoiTXVyYWQiLCJnaXZlbiI6Ik0uIEhhc3NhbiIsInBhcnNlLW5hbWVzIjpmYWxzZSwiZHJvcHBpbmctcGFydGljbGUiOiIiLCJub24tZHJvcHBpbmctcGFydGljbGUiOiIifSx7ImZhbWlseSI6IlZhYSBTdGVsbGluZyIsImdpdmVuIjoiQnJpYW5uYSBFLiIsInBhcnNlLW5hbWVzIjpmYWxzZSwiZHJvcHBpbmctcGFydGljbGUiOiIiLCJub24tZHJvcHBpbmctcGFydGljbGUiOiIifSx7ImZhbWlseSI6Ildlc3QiLCJnaXZlbiI6IkNvbGluIFAuIiwicGFyc2UtbmFtZXMiOmZhbHNlLCJkcm9wcGluZy1wYXJ0aWNsZSI6IiIsIm5vbi1kcm9wcGluZy1wYXJ0aWNsZSI6IiJ9LHsiZmFtaWx5IjoiSGFzYW4iLCJnaXZlbiI6IkJhc2hhciIsInBhcnNlLW5hbWVzIjpmYWxzZSwiZHJvcHBpbmctcGFydGljbGUiOiIiLCJub24tZHJvcHBpbmctcGFydGljbGUiOiIifSx7ImZhbWlseSI6IlNpbWhhIiwiZ2l2ZW4iOiJTdXZ5YWt0aGEiLCJwYXJzZS1uYW1lcyI6ZmFsc2UsImRyb3BwaW5nLXBhcnRpY2xlIjoiIiwibm9uLWRyb3BwaW5nLXBhcnRpY2xlIjoiIn0seyJmYW1pbHkiOiJTYWFkaSIsImdpdmVuIjoiU2FtZXIiLCJwYXJzZS1uYW1lcyI6ZmFsc2UsImRyb3BwaW5nLXBhcnRpY2xlIjoiIiwibm9uLWRyb3BwaW5nLXBhcnRpY2xlIjoiIn0seyJmYW1pbHkiOiJGaXJ3YW5hIiwiZ2l2ZW4iOiJNb2hhbW1lZCIsInBhcnNlLW5hbWVzIjpmYWxzZSwiZHJvcHBpbmctcGFydGljbGUiOiIiLCJub24tZHJvcHBpbmctcGFydGljbGUiOiIifSx7ImZhbWlseSI6IlZpb2xhIiwiZ2l2ZW4iOiJLZWxseSBFLiIsInBhcnNlLW5hbWVzIjpmYWxzZSwiZHJvcHBpbmctcGFydGljbGUiOiIiLCJub24tZHJvcHBpbmctcGFydGljbGUiOiIifSx7ImZhbWlseSI6IlByb2tvcCIsImdpdmVuIjoiTGFycnkgSi4iLCJwYXJzZS1uYW1lcyI6ZmFsc2UsImRyb3BwaW5nLXBhcnRpY2xlIjoiIiwibm9uLWRyb3BwaW5nLXBhcnRpY2xlIjoiIn0seyJmYW1pbHkiOiJOYXlmZWgiLCJnaXZlbiI6IlRhcmVrIiwicGFyc2UtbmFtZXMiOmZhbHNlLCJkcm9wcGluZy1wYXJ0aWNsZSI6IiIsIm5vbi1kcm9wcGluZy1wYXJ0aWNsZSI6IiJ9LHsiZmFtaWx5IjoiV2FuZyIsImdpdmVuIjoiWmhlbiIsInBhcnNlLW5hbWVzIjpmYWxzZSwiZHJvcHBpbmctcGFydGljbGUiOiIiLCJub24tZHJvcHBpbmctcGFydGljbGUiOiIifV0sImNvbnRhaW5lci10aXRsZSI6IkpvdXJuYWwgb2YgR2VuZXJhbCBJbnRlcm5hbCBNZWRpY2luZSIsImNvbnRhaW5lci10aXRsZS1zaG9ydCI6IkouIEdlbi4gSW50ZXJuLiBNZWQuIiwiRE9JIjoiMTAuMTAwNy9zMTE2MDYtMDI0LTA4OTU2LTgiLCJJU1NOIjoiMTUyNTE0OTciLCJpc3N1ZWQiOnsiZGF0ZS1wYXJ0cyI6W1syMDI0XV19LCJhYnN0cmFjdCI6IkJhY2tncm91bmQ6IFRoZSBlbmFjdG1lbnQgb2YgdGhlIEhlYWx0aCBJbmZvcm1hdGlvbiBUZWNobm9sb2d5IGZvciBFY29ub21pYyBhbmQgQ2xpbmljYWwgSGVhbHRoIEFjdCBhbmQgdGhlIHdpZGUgYWRvcHRpb24gb2YgZWxlY3Ryb25pYyBoZWFsdGggcmVjb3JkIChFSFIpIHN5c3RlbXMgaGF2ZSB1c2hlcmVkIGluIGluY3JlYXNpbmcgZG9jdW1lbnRhdGlvbiBidXJkZW4sIGZyZXF1ZW50bHkgY2l0ZWQgYXMgYSBrZXkgZmFjdG9yIGFmZmVjdGluZyB0aGUgd29yayBleHBlcmllbmNlIG9mIGhlYWx0aGNhcmUgcHJvZmVzc2lvbmFscyBhbmQgYSBjb250cmlidXRvciB0byBidXJub3V0LiBUaGlzIHN5c3RlbWF0aWMgcmV2aWV3IGFpbXMgdG8gaWRlbnRpZnkgYW5kIGNoYXJhY3Rlcml6ZSBtZWFzdXJlcyBvZiBkb2N1bWVudGF0aW9uIGJ1cmRlbi4gTWV0aG9kczogV2UgaW50ZWdyYXRlZCBkaXNjdXNzaW9ucyB3aXRoIEtleSBJbmZvcm1hbnRzIGFuZCBhIGNvbXByZWhlbnNpdmUgc2VhcmNoIG9mIHRoZSBsaXRlcmF0dXJlLCBpbmNsdWRpbmcgTUVETElORSwgRW1iYXNlLCBTY29wdXMsIGFuZCBncmF5IGxpdGVyYXR1cmUgcHVibGlzaGVkIGJldHdlZW4gMjAxMCBhbmQgMjAyMy4gRGF0YSB3ZXJlIG5hcnJhdGl2ZWx5IGFuZCB0aGVtYXRpY2FsbHkgc3ludGhlc2l6ZWQuIFJlc3VsdHM6IFdlIGlkZW50aWZpZWQgMTM1IGFydGljbGVzIGFib3V0IG1lYXN1cmluZyBkb2N1bWVudGF0aW9uIGJ1cmRlbi4gV2UgY2xhc3NpZmllZCBtZWFzdXJlcyBpbnRvIDExIGNhdGVnb3JpZXM6IG92ZXJhbGwgdGltZSBzcGVudCBpbiBFSFIsIGFjdGl2aXRpZXMgcmVsYXRlZCB0byBjbGluaWNhbCBkb2N1bWVudGF0aW9uLCBpbmJveCBtYW5hZ2VtZW50LCB0aW1lIHNwZW50IGluIGNsaW5pY2FsIHJldmlldywgdGltZSBzcGVudCBpbiBvcmRlcnMsIHdvcmsgb3V0c2lkZSB3b3JrL2FmdGVyIGhvdXJzLCBhZG1pbmlzdHJhdGl2ZSB0YXNrcyAoYmlsbGluZyBhbmQgaW5zdXJhbmNlIHJlbGF0ZWQpLCBmcmFnbWVudGF0aW9uIG9mIHdvcmtmbG93LCBtZWFzdXJlcyBvZiBlZmZpY2llbmN5LCBFSFIgYWN0aXZpdHkgcmF0ZSwgYW5kIHVzYWJpbGl0eS4gVGhlIG1vc3QgY29tbW9uIHNvdXJjZSBvZiBkYXRhIGZvciBtb3N0IG1lYXN1cmVzIHdhcyBFSFIgdXNhZ2UgbG9ncy4gRGlyZWN0IHRyYWNraW5nIHN1Y2ggYXMgdGhyb3VnaCB0aW1l4oCTbW90aW9uIGFuYWx5c2lzIHdhcyBmYWlybHkgdW5jb21tb24uIE1lYXN1cmVzIHdlcmUgZGV2ZWxvcGVkIGFuZCBhcHBsaWVkIGFjcm9zcyB2YXJpb3VzIHNldHRpbmdzIGFuZCBwb3B1bGF0aW9ucywgd2l0aCBwaHlzaWNpYW5zIGFuZCBudXJzZXMgaW4gdGhlIFVTQSBiZWluZyB0aGUgbW9zdCBmcmVxdWVudGx5IHJlcHJlc2VudGVkIGhlYWx0aGNhcmUgcHJvZmVzc2lvbmFscy4gRXZpZGVuY2Ugb2YgdmFsaWRpdHkgb2YgdGhlc2UgbWVhc3VyZXMgd2FzIGxpbWl0ZWQgYW5kIGluY29tcGxldGUuIERhdGEgb24gdGhlIGFwcHJvcHJpYXRlbmVzcyBvZiBtZWFzdXJlcyBpbiB0ZXJtcyBvZiBzY2FsYWJpbGl0eSwgZmVhc2liaWxpdHksIG9yIGVxdWl0eSBhY3Jvc3MgdmFyaW91cyBjb250ZXh0cyB3ZXJlIGxpbWl0ZWQuIFRoZSBwaHlzaWNpYW4gcGVyc3BlY3RpdmUgd2FzIHRoZSBtb3N0IHJvYnVzdGx5IGNhcHR1cmVkIGFuZCBwcm9taW5lbnRseSBmb2N1c2VkIG9uIGluY3JlYXNlZCBzdHJlc3MgYW5kIGJ1cm5vdXQuIERpc2N1c3Npb246IE51bWVyb3VzIG1lYXN1cmVzIGZvciBkb2N1bWVudGF0aW9uIGJ1cmRlbiBhcmUgYXZhaWxhYmxlIGFuZCBoYXZlIGJlZW4gdGVzdGVkIGluIGEgdmFyaWV0eSBvZiBzZXR0aW5ncyBhbmQgY29udGV4dHMuIEhvd2V2ZXIsIG1vc3QgYXJlIG9uZS1kaW1lbnNpb25hbCwgZG8gbm90IGNhcHR1cmUgdmFyaW91cyBkb21haW5zIG9mIHRoaXMgY29uc3RydWN0LCBhbmQgbGFjayByb2J1c3QgdmFsaWRpdHkgZXZpZGVuY2UuIFRoaXMgcmVwb3J0IHNlcnZlcyBhcyBhIGNhbGwgdG8gYWN0aW9uIGhpZ2hsaWdodGluZyBhbiB1cmdlbnQgbmVlZCBmb3IgbWVhc3VyZSBkZXZlbG9wbWVudCB0aGF0IHJlcHJlc2VudHMgZGl2ZXJzZSBjbGluaWNhbCBjb250ZXh0cyBhbmQgc3VwcG9ydCBmdXR1cmUgaW50ZXJ2ZW50aW9ucy4iLCJpc3N1ZSI6IjE0Iiwidm9sdW1lIjoiMzkifSwiaXNUZW1wb3JhcnkiOmZhbHNlfSx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1dfQ=="/>
          <w:id w:val="1262962677"/>
          <w:placeholder>
            <w:docPart w:val="DefaultPlaceholder_-1854013440"/>
          </w:placeholder>
        </w:sdtPr>
        <w:sdtEndPr/>
        <w:sdtContent>
          <w:r w:rsidR="009B0D7E" w:rsidRPr="009B0D7E">
            <w:rPr>
              <w:rFonts w:ascii="Arial" w:eastAsia="Times New Roman" w:hAnsi="Arial" w:cs="Arial"/>
              <w:color w:val="000000"/>
              <w:sz w:val="24"/>
            </w:rPr>
            <w:t>(James, 2024; Murad et al., 2024; Provenzano et al., 2024).</w:t>
          </w:r>
        </w:sdtContent>
      </w:sdt>
    </w:p>
    <w:p w14:paraId="572FBB32" w14:textId="77777777" w:rsidR="00D851D6" w:rsidRDefault="00D851D6" w:rsidP="00F327EC">
      <w:pPr>
        <w:spacing w:after="0"/>
        <w:jc w:val="both"/>
        <w:rPr>
          <w:rFonts w:ascii="Arial" w:hAnsi="Arial" w:cs="Arial"/>
          <w:sz w:val="24"/>
          <w:szCs w:val="24"/>
        </w:rPr>
      </w:pPr>
    </w:p>
    <w:p w14:paraId="76473300" w14:textId="5CE3779B" w:rsidR="00946FB6" w:rsidRPr="001F6455" w:rsidRDefault="00565005" w:rsidP="00F327EC">
      <w:pPr>
        <w:spacing w:after="0"/>
        <w:jc w:val="both"/>
        <w:rPr>
          <w:rFonts w:ascii="Arial" w:hAnsi="Arial" w:cs="Arial"/>
          <w:b/>
          <w:bCs/>
          <w:sz w:val="24"/>
          <w:szCs w:val="24"/>
        </w:rPr>
      </w:pPr>
      <w:r w:rsidRPr="00F37C44">
        <w:rPr>
          <w:rFonts w:ascii="Arial" w:hAnsi="Arial" w:cs="Arial"/>
          <w:sz w:val="24"/>
          <w:szCs w:val="24"/>
        </w:rPr>
        <w:t>Organisational</w:t>
      </w:r>
      <w:r w:rsidR="00F37C44" w:rsidRPr="00F37C44">
        <w:rPr>
          <w:rFonts w:ascii="Arial" w:hAnsi="Arial" w:cs="Arial"/>
          <w:sz w:val="24"/>
          <w:szCs w:val="24"/>
        </w:rPr>
        <w:t xml:space="preserve"> Fit: </w:t>
      </w:r>
      <w:r w:rsidR="00946FB6" w:rsidRPr="00F37C44">
        <w:rPr>
          <w:rFonts w:ascii="Arial" w:hAnsi="Arial" w:cs="Arial"/>
          <w:sz w:val="24"/>
          <w:szCs w:val="24"/>
        </w:rPr>
        <w:t>Governance</w:t>
      </w:r>
      <w:r w:rsidR="00946FB6" w:rsidRPr="001F6455">
        <w:rPr>
          <w:rFonts w:ascii="Arial" w:hAnsi="Arial" w:cs="Arial"/>
          <w:sz w:val="24"/>
          <w:szCs w:val="24"/>
        </w:rPr>
        <w:t xml:space="preserve"> complexity, constrained configuration capacity and delays in system integration further limited effective adoption. Socio-technical literature notes that implementation environments can considerably inhibit technology success, even where system functionality is adequate</w:t>
      </w:r>
      <w:r w:rsidR="00946FB6" w:rsidRPr="001F6455">
        <w:rPr>
          <w:rFonts w:ascii="Arial" w:hAnsi="Arial" w:cs="Arial"/>
          <w:b/>
          <w:bCs/>
          <w:sz w:val="24"/>
          <w:szCs w:val="24"/>
        </w:rPr>
        <w:t xml:space="preserve"> </w:t>
      </w:r>
      <w:sdt>
        <w:sdtPr>
          <w:rPr>
            <w:rFonts w:ascii="Arial" w:hAnsi="Arial" w:cs="Arial"/>
            <w:color w:val="000000"/>
            <w:sz w:val="24"/>
            <w:szCs w:val="24"/>
          </w:rPr>
          <w:tag w:val="MENDELEY_CITATION_v3_eyJjaXRhdGlvbklEIjoiTUVOREVMRVlfQ0lUQVRJT05fZmRjMjQ2ZjgtMzg4Yy00ZGZlLWE3MzctNDM4NTJhYzE0MDI4IiwicHJvcGVydGllcyI6eyJub3RlSW5kZXgiOjB9LCJpc0VkaXRlZCI6ZmFsc2UsIm1hbnVhbE92ZXJyaWRlIjp7ImlzTWFudWFsbHlPdmVycmlkZGVuIjpmYWxzZSwiY2l0ZXByb2NUZXh0IjoiKFNpdHRpZyBhbmQgU2luZ2gsIDIwMTUpIiwibWFudWFsT3ZlcnJpZGVUZXh0IjoiIn0sImNpdGF0aW9uSXRlbXMiOlt7ImlkIjoiODBjM2EwNjctOTNkNC0zNTc4LTliOGUtZjkzNWI5NzhlYzI0IiwiaXRlbURhdGEiOnsidHlwZSI6ImNoYXB0ZXIiLCJpZCI6IjgwYzNhMDY3LTkzZDQtMzU3OC05YjhlLWY5MzViOTc4ZWMyNCIsInRpdGxlIjoiQSBuZXcgc29jaW8tdGVjaG5pY2FsIG1vZGVsIGZvciBzdHVkeWluZyBoZWFsdGggaW5mb3JtYXRpb24gdGVjaG5vbG9neSBpbiBjb21wbGV4IGFkYXB0aXZlIGhlYWx0aGNhcmUgc3lzdGVtcyIsImF1dGhvciI6W3siZmFtaWx5IjoiU2l0dGlnIiwiZ2l2ZW4iOiJEZWFuIEYuIiwicGFyc2UtbmFtZXMiOmZhbHNlLCJkcm9wcGluZy1wYXJ0aWNsZSI6IiIsIm5vbi1kcm9wcGluZy1wYXJ0aWNsZSI6IiJ9LHsiZmFtaWx5IjoiU2luZ2giLCJnaXZlbiI6IkhhcmRlZXAiLCJwYXJzZS1uYW1lcyI6ZmFsc2UsImRyb3BwaW5nLXBhcnRpY2xlIjoiIiwibm9uLWRyb3BwaW5nLXBhcnRpY2xlIjoiIn1dLCJjb250YWluZXItdGl0bGUiOiJTQUZFUiBFbGVjdHJvbmljIEhlYWx0aCBSZWNvcmRzOiBTYWZldHkgQXNzdXJhbmNlIEZhY3RvcnMgZm9yIEVIUiBSZXNpbGllbmNlIiwiYWNjZXNzZWQiOnsiZGF0ZS1wYXJ0cyI6W1syMDI1LDEyLDVdXX0sIkRPSSI6IjEwLjEyMDEvYjE4MzcxLTkiLCJVUkwiOiJodHRwczovL3F1YWxpdHlzYWZldHkuYm1qLmNvbS9jb250ZW50LzE5L1N1cHBsXzMvaTY4LnNob3J0IiwiaXNzdWVkIjp7ImRhdGUtcGFydHMiOltbMjAxNV1dfSwiY29udGFpbmVyLXRpdGxlLXNob3J0IjoiIn0sImlzVGVtcG9yYXJ5IjpmYWxzZX1dfQ=="/>
          <w:id w:val="-767001925"/>
          <w:placeholder>
            <w:docPart w:val="8CE80FA250E14708AA1AC97610ACBA6A"/>
          </w:placeholder>
        </w:sdtPr>
        <w:sdtEndPr/>
        <w:sdtContent>
          <w:r w:rsidR="009B0D7E" w:rsidRPr="009B0D7E">
            <w:rPr>
              <w:rFonts w:ascii="Arial" w:hAnsi="Arial" w:cs="Arial"/>
              <w:color w:val="000000"/>
              <w:sz w:val="24"/>
              <w:szCs w:val="24"/>
            </w:rPr>
            <w:t>(Sittig and Singh, 2015)</w:t>
          </w:r>
        </w:sdtContent>
      </w:sdt>
      <w:r w:rsidR="00946FB6" w:rsidRPr="001F6455">
        <w:rPr>
          <w:rFonts w:ascii="Arial" w:hAnsi="Arial" w:cs="Arial"/>
          <w:sz w:val="24"/>
          <w:szCs w:val="24"/>
        </w:rPr>
        <w:t>.</w:t>
      </w:r>
    </w:p>
    <w:p w14:paraId="63A9D099" w14:textId="77777777" w:rsidR="00946FB6" w:rsidRPr="001F6455" w:rsidRDefault="00946FB6" w:rsidP="00F327EC">
      <w:pPr>
        <w:spacing w:after="0"/>
        <w:jc w:val="both"/>
        <w:rPr>
          <w:rFonts w:ascii="Arial" w:hAnsi="Arial" w:cs="Arial"/>
          <w:b/>
          <w:bCs/>
          <w:sz w:val="24"/>
          <w:szCs w:val="24"/>
        </w:rPr>
      </w:pPr>
    </w:p>
    <w:p w14:paraId="2779C472" w14:textId="53F1982A" w:rsidR="00946FB6" w:rsidRDefault="00946FB6" w:rsidP="00F327EC">
      <w:pPr>
        <w:spacing w:after="0"/>
        <w:jc w:val="both"/>
        <w:rPr>
          <w:rFonts w:ascii="Arial" w:hAnsi="Arial" w:cs="Arial"/>
          <w:sz w:val="24"/>
          <w:szCs w:val="24"/>
        </w:rPr>
      </w:pPr>
      <w:r w:rsidRPr="001F6455">
        <w:rPr>
          <w:rFonts w:ascii="Arial" w:hAnsi="Arial" w:cs="Arial"/>
          <w:sz w:val="24"/>
          <w:szCs w:val="24"/>
        </w:rPr>
        <w:t xml:space="preserve">Comparison between the benefits outlined in the WCCIS Benefits Register and the operational experience of staff demonstrated that many anticipated benefits were not realised in practice. </w:t>
      </w:r>
      <w:r w:rsidR="001863AB" w:rsidRPr="001863AB">
        <w:rPr>
          <w:rFonts w:ascii="Arial" w:hAnsi="Arial" w:cs="Arial"/>
          <w:sz w:val="24"/>
          <w:szCs w:val="24"/>
        </w:rPr>
        <w:t>The expected improvements, such as reduced duplication and enhanced coordination, did not materialise. This reflects the NASSS framework, which emphasises that anticipated benefits often fail to be realised when digital systems are introduced into complex service environments</w:t>
      </w:r>
      <w:r w:rsidRPr="001F6455">
        <w:rPr>
          <w:rFonts w:ascii="Arial" w:hAnsi="Arial" w:cs="Arial"/>
          <w:sz w:val="24"/>
          <w:szCs w:val="24"/>
        </w:rPr>
        <w:t xml:space="preserve"> </w:t>
      </w:r>
      <w:sdt>
        <w:sdtPr>
          <w:rPr>
            <w:rFonts w:ascii="Arial" w:hAnsi="Arial" w:cs="Arial"/>
            <w:color w:val="000000"/>
            <w:sz w:val="24"/>
            <w:szCs w:val="24"/>
          </w:rPr>
          <w:tag w:val="MENDELEY_CITATION_v3_eyJjaXRhdGlvbklEIjoiTUVOREVMRVlfQ0lUQVRJT05fYTUxZGRlNzYtMDRiMi00YzliLWFlNjktZGRkOGNjYWRjOTY1IiwicHJvcGVydGllcyI6eyJub3RlSW5kZXgiOjB9LCJpc0VkaXRlZCI6ZmFsc2UsIm1hbnVhbE92ZXJyaWRlIjp7ImlzTWFudWFsbHlPdmVycmlkZGVuIjpmYWxzZSwiY2l0ZXByb2NUZXh0IjoiKEdyZWVuaGFsZ2ggYW5kIEFiaW1ib2xhLCAyMDE5KSIsIm1hbnVhbE92ZXJyaWRlVGV4dCI6IiJ9LCJjaXRhdGlvbkl0ZW1zIjpbeyJpZCI6ImQwYjhlY2FkLWFhM2UtMzI2ZS04OGQyLTFiZDRhZjZiYTc2MSIsIml0ZW1EYXRhIjp7InR5cGUiOiJhcnRpY2xlLWpvdXJuYWwiLCJpZCI6ImQwYjhlY2FkLWFhM2UtMzI2ZS04OGQyLTFiZDRhZjZiYTc2MSIsInRpdGxlIjoiVGhlIE5BU1NTIEZyYW1ld29yayBBIFN5bnRoZXNpcyBvZiBNdWx0aXBsZSBUaGVvcmllcyBvZiBUZWNobm9sb2d5IEltcGxlbWVudGF0aW9uIiwiYXV0aG9yIjpbeyJmYW1pbHkiOiJHcmVlbmhhbGdoIiwiZ2l2ZW4iOiJUcmlzaGEiLCJwYXJzZS1uYW1lcyI6ZmFsc2UsImRyb3BwaW5nLXBhcnRpY2xlIjoiIiwibm9uLWRyb3BwaW5nLXBhcnRpY2xlIjoiIn0seyJmYW1pbHkiOiJBYmltYm9sYSIsImdpdmVuIjoiU2V5ZSIsInBhcnNlLW5hbWVzIjpmYWxzZSwiZHJvcHBpbmctcGFydGljbGUiOiIiLCJub24tZHJvcHBpbmctcGFydGljbGUiOiIifV0sImNvbnRhaW5lci10aXRsZSI6IlN0dWRpZXMgaW4gSGVhbHRoIFRlY2hub2xvZ3kgYW5kIEluZm9ybWF0aWNzIiwiY29udGFpbmVyLXRpdGxlLXNob3J0IjoiU3R1ZC4gSGVhbHRoIFRlY2hub2wuIEluZm9ybS4iLCJhY2Nlc3NlZCI6eyJkYXRlLXBhcnRzIjpbWzIwMjUsMTIsNV1dfSwiRE9JIjoiMTAuMzIzMy9TSFRJMTkwMTIzIiwiSVNTTiI6IjE4Nzk4MzY1IiwiVVJMIjoiZmlsZTovLy9DOi9Vc2Vycy9qbzA0NTU0OS9BcHBEYXRhL0xvY2FsL1RlbXAvTWljcm9zb2Z0RWRnZURvd25sb2Fkcy8xOGYzZmI4OC1hZmI1LTRmNTAtYTBlOC05OGZkZTJmMjE5Y2UvU0hUSS0yNjMtU0hUSTE5MDEyMy5wZGYiLCJpc3N1ZWQiOnsiZGF0ZS1wYXJ0cyI6W1syMDE5XV19LCJhYnN0cmFjdCI6IlRlY2hub2xvZ2llcyBhcmUgb2Z0ZW4gdmlld2VkIGFzIHRoZSByb3V0ZSB0byBiZXR0ZXIsIHNhZmVyIGFuZCBtb3JlIGVmZmljaWVudCBjYXJlLCBidXQgdGVjaG5vbG9neSBwcm9qZWN0cyByYXJlbHkgZGVsaXZlciBhbGwgdGhlIGJlbmVmaXRzIGV4cGVjdGVkIG9mIHRoZW0uIEJhc2VkIG9uIGEgbGl0ZXJhdHVyZSByZXZpZXcgYW5kIGVtcGlyaWNhbCBjYXNlIHN0dWRpZXMsIHdlIGRldmVsb3BlZCBhIGZyYW1ld29yayAoTkFTU1MpIGZvciBzdHVkeWluZyB0aGUgbm9uLWFkb3B0aW9uLCBhYmFuZG9ubWVudCBhbmQgY2hhbGxlbmdlcyB0byBzY2FsZS11cCwgc3ByZWFkIGFuZCBzdXN0YWluYWJpbGl0eSBvZiB0ZWNobm9sb2d5LXN1cHBvcnRlZCBjaGFuZ2UgZWZmb3J0cyBpbiBoZWFsdGggYW5kIHNvY2lhbCBjYXJlLiBTdWNoIHByb2plY3RzIG1lZXQgcHJvYmxlbXMgdXN1YWxseSBiZWNhdXNlIHRoZXkgYXJlIHRvbyBjb21wbGV4IC0gYW5kIGJlY2F1c2UgdGhlIGNvbXBsZXhpdHkgaXMgc3ViLW9wdGltYWxseSBoYW5kbGVkLiBOQVNTUyBjb25zaXN0cyBvZiBzaXggZG9tYWlucyAtIHRoZSBpbGxuZXNzIG9yIGNvbmRpdGlvbiwgdGhlIHRlY2hub2xvZ3ksIHRoZSB2YWx1ZSBwcm9wb3NpdGlvbiwgdGhlIGluZGl2aWR1YWxzIGludGVuZGVkIHRvIGFkb3B0IHRoZSB0ZWNobm9sb2d5LCB0aGUgb3JnYW5pc2F0aW9uKHMpIGFuZCB0aGUgd2lkZXIgc3lzdGVtIC0gYWxvbmcgd2l0aCBhIHNldmVudGggZG9tYWluIHRoYXQgY29uc2lkZXJzIGhvdyBhbGwgdGhlc2UgZXZvbHZlIG92ZXIgdGltZS4gVGhlIE5BU1NTIGZyYW1ld29yayBpbmNvcnBvcmF0ZXMgYSBudW1iZXIgb2Ygb3RoZXIgdGhlb3JpZXMgYW5kIGFuYWx5dGljIGFwcHJvYWNoZXMgZGVzY3JpYmVkIGVsc2V3aGVyZSBpbiB0aGlzIGJvb2suIEl0IGlzIG5vdCBpbnRlbmRlZCB0byBvZmZlciBhIHByZWRpY3RpdmUgb3IgZm9ybXVsYWljIHNvbHV0aW9uIHRvIHRlY2hub2xvZ3kgYWRvcHRpb24uIFJhdGhlciwgTkFTU1Mgc2hvdWxkIGJlIHVzZWQgdG8gZ2VuZXJhdGUgYSByaWNoIGFuZCBzaXR1YXRlZCBuYXJyYXRpdmUgb2YgdGhlIG11bHRpcGxlIGluZmx1ZW5jZXMgb24gYSBjb21wbGV4IHByb2plY3Q7IHRvIGlkZW50aWZ5IHBhcnRzIG9mIHRoZSBwcm9qZWN0IHdoZXJlIGNvbXBsZXhpdHkgbWlnaHQgYmUgcmVkdWNlZDsgYW5kIHRvIGNvbnNpZGVyIGhvdyBpbmRpdmlkdWFscyBhbmQgb3JnYW5pc2F0aW9ucyBtaWdodCBiZSBzdXBwb3J0ZWQgdG8gaGFuZGxlIHRoZSByZW1haW5pbmcgY29tcGxleGl0aWVzIGJldHRlci4iLCJ2b2x1bWUiOiIyNjMifSwiaXNUZW1wb3JhcnkiOmZhbHNlfV19"/>
          <w:id w:val="-1285505666"/>
          <w:placeholder>
            <w:docPart w:val="49FEC7F1D1E545EC8150F2DE2A8B0530"/>
          </w:placeholder>
        </w:sdtPr>
        <w:sdtEndPr/>
        <w:sdtContent>
          <w:r w:rsidR="009B0D7E" w:rsidRPr="009B0D7E">
            <w:rPr>
              <w:rFonts w:ascii="Arial" w:hAnsi="Arial" w:cs="Arial"/>
              <w:color w:val="000000"/>
              <w:sz w:val="24"/>
              <w:szCs w:val="24"/>
            </w:rPr>
            <w:t>(Greenhalgh and Abimbola, 2019)</w:t>
          </w:r>
        </w:sdtContent>
      </w:sdt>
      <w:r w:rsidRPr="001F6455">
        <w:rPr>
          <w:rFonts w:ascii="Arial" w:hAnsi="Arial" w:cs="Arial"/>
          <w:sz w:val="24"/>
          <w:szCs w:val="24"/>
        </w:rPr>
        <w:t>.</w:t>
      </w:r>
    </w:p>
    <w:p w14:paraId="7F6DEDB2" w14:textId="77777777" w:rsidR="00277732" w:rsidRDefault="00277732" w:rsidP="00F327EC">
      <w:pPr>
        <w:spacing w:after="0"/>
        <w:jc w:val="both"/>
        <w:rPr>
          <w:rFonts w:ascii="Arial" w:hAnsi="Arial" w:cs="Arial"/>
          <w:sz w:val="24"/>
          <w:szCs w:val="24"/>
        </w:rPr>
      </w:pPr>
    </w:p>
    <w:p w14:paraId="186BC9C8" w14:textId="726E221E" w:rsidR="00277732" w:rsidRDefault="00277732" w:rsidP="00F327EC">
      <w:pPr>
        <w:spacing w:after="0"/>
        <w:jc w:val="both"/>
        <w:rPr>
          <w:rFonts w:ascii="Arial" w:hAnsi="Arial" w:cs="Arial"/>
          <w:sz w:val="24"/>
          <w:szCs w:val="24"/>
        </w:rPr>
      </w:pPr>
      <w:r w:rsidRPr="00B35CC4">
        <w:rPr>
          <w:rFonts w:ascii="Arial" w:hAnsi="Arial" w:cs="Arial"/>
          <w:sz w:val="24"/>
          <w:szCs w:val="24"/>
        </w:rPr>
        <w:t>Benefits management theory points out that benefits realisation is not an automatic outcome of system implementation but requires active governance, clear ownership and continuous measurement across the programme lifecycle</w:t>
      </w:r>
      <w:r>
        <w:rPr>
          <w:rFonts w:ascii="Arial" w:hAnsi="Arial" w:cs="Arial"/>
          <w:sz w:val="24"/>
          <w:szCs w:val="24"/>
        </w:rPr>
        <w:t xml:space="preserve"> </w:t>
      </w:r>
      <w:sdt>
        <w:sdtPr>
          <w:rPr>
            <w:rFonts w:ascii="Arial" w:hAnsi="Arial" w:cs="Arial"/>
            <w:color w:val="000000"/>
            <w:sz w:val="24"/>
            <w:szCs w:val="24"/>
          </w:rPr>
          <w:tag w:val="MENDELEY_CITATION_v3_eyJjaXRhdGlvbklEIjoiTUVOREVMRVlfQ0lUQVRJT05fMDc3MGE4YTMtYzgyNi00MDkwLWIxNjQtOWY4NDU4ZjU1YjM3IiwicHJvcGVydGllcyI6eyJub3RlSW5kZXgiOjB9LCJpc0VkaXRlZCI6ZmFsc2UsIm1hbnVhbE92ZXJyaWRlIjp7ImlzTWFudWFsbHlPdmVycmlkZGVuIjpmYWxzZSwiY2l0ZXByb2NUZXh0IjoiKFdhcmQgYW5kIERhbmllbCwgMjAxNSkiLCJtYW51YWxPdmVycmlkZVRleHQiOiIifSwiY2l0YXRpb25JdGVtcyI6W3siaWQiOiI4ZTVhOWRhNy03NTY1LTM1NmMtOGU4OC1jODc0ZDM3NzJmOGYiLCJpdGVtRGF0YSI6eyJ0eXBlIjoiYm9vayIsImlkIjoiOGU1YTlkYTctNzU2NS0zNTZjLThlODgtYzg3NGQzNzcyZjhmIiwidGl0bGUiOiJCZW5lZml0cyBNYW5hZ2VtZW50OiBIb3cgdG8gaW5jcmVhc2UgdGhlIGJ1c2luZXNzIHZhbHVlIG9mIHlvdXIgaXQgcHJvamVjdHMsIFNlY29uZCBFZGl0aW9uIiwiYXV0aG9yIjpbeyJmYW1pbHkiOiJXYXJkIiwiZ2l2ZW4iOiJKb2huIiwicGFyc2UtbmFtZXMiOmZhbHNlLCJkcm9wcGluZy1wYXJ0aWNsZSI6IiIsIm5vbi1kcm9wcGluZy1wYXJ0aWNsZSI6IiJ9LHsiZmFtaWx5IjoiRGFuaWVsIiwiZ2l2ZW4iOiJFbGl6YWJldGgiLCJwYXJzZS1uYW1lcyI6ZmFsc2UsImRyb3BwaW5nLXBhcnRpY2xlIjoiIiwibm9uLWRyb3BwaW5nLXBhcnRpY2xlIjoiIn1dLCJjb250YWluZXItdGl0bGUiOiJCZW5lZml0cyBNYW5hZ2VtZW50OiBIb3cgdG8gaW5jcmVhc2UgdGhlIGJ1c2luZXNzIHZhbHVlIG9mIHlvdXIgaXQgcHJvamVjdHMsIFNlY29uZCBFZGl0aW9uIiwiRE9JIjoiMTAuMTAwMi85NzgxMTE5MjA4MjQyIiwiaXNzdWVkIjp7ImRhdGUtcGFydHMiOltbMjAxNV1dfSwiYWJzdHJhY3QiOiJUaGUgc2Vjb25kIGVkaXRpb24gb2YgQmVuZWZpdHMgTWFuYWdlbWVudCBoYXMgYmVlbiB1cGRhdGVkIHdpdGggY3VycmVudCBleGFtcGxlcywgZnVydGhlciBpbnNpZ2h0cyBmcm9tIGV4cGVyaWVuY2UgYW5kIHJlY2VudCByZXNlYXJjaC4gSXQgc2hvd3MgaG93IHRoZSBlbmR1cmluZyBjaGFsbGVuZ2VzIGFjaGlldmluZyBidXNpbmVzcyB2YWx1ZSBmcm9tIGluZm9ybWF0aW9uIHN5c3RlbXMgYW5kIHRlY2hub2xvZ3kgcHJvamVjdHMgY2FuIGJlIGFkZHJlc3NlZCBzdWNjZXNzZnVsbHkuIFRoZSBhcHByb2FjaCwgd2hpY2ggaXMgc3ludGhlc2l6ZWQgZnJvbSBiZXN0IHByYWN0aWNlcywgc291bmQgdGhlb3JpZXMgYW5kIHByb3ZlbiB0ZWNobmlxdWVzIGZyb20gYSByYW5nZSBvZiBtYW5hZ2VtZW50IGRpc2NpcGxpbmVzLCBpcyBleGVtcGxpZmllZCBmcm9tIHRoZSBhdXRob3JzJyBleHRlbnNpdmUgZXhwZXJpZW5jZSBvZiB3b3JraW5nIHdpdGggYSB3aWRlIHJhbmdlIG9mIG9yZ2FuaXphdGlvbnMuIFRoZSBib29rIGluY2x1ZGVzIGV4YW1wbGVzIGZyb20gYSB3aWRlIHZhcmlldHkgb2YgcHJvamVjdHMgaW5jbHVkaW5nIG5vbi1JVCBwcm9qZWN0cy4gVGhlIGJvb2sgaXMgd3JpdHRlbiBpbiBhbiBhY2Nlc3NpYmxlIHN0eWxlLCBpZGVhbCBmb3IgcHJhY3RpY2luZyBtYW5hZ2VycywgYW5kIGluY2x1ZGVzIGNoZWNrIGxpc3RzIGFuZCB0ZW1wbGF0ZXMgZm9yIHVzaW5nIHRoZSBwcm9jZXNzZXMsIHRvb2xzIGFuZCB0ZWNobmlxdWVzIGFuZCByZWFsLWxpZmUgY2FzZSBzdHVkaWVzIG9mIHRoZWlyIGFwcGxpY2F0aW9uIGFuZCBpbXBhY3RzLiBUaGUgYm9vayBub3cgYWxzbyBpbmNsdWRlczogSW50ZXJuYXRpb25hbCBzdXJ2ZXkgcmVzdWx0cyB0aGF0IHJlaW5mb3JjZSB0aGUgaW1wb3J0YW5jZSBvZiB0aGUgdG9waWMsIHRoZSBrZXkgbWFuYWdlbWVudCBpc3N1ZXMgYW5kIGV2aWRlbmNlIG9mIGhvdyB0aGUgbW9yZSBzdWNjZXNzZnVsIG9yZ2FuaXphdGlvbnMnIHByYWN0aWNlcyBhcmUgY2xvc2VseSBhbGlnbmVkIHdpdGggdGhvc2UgZGVzY3JpYmVkIGluIHRoZSBib29rLiBBIEJlbmVmaXRzIE1hbmFnZW1lbnQgTWF0dXJpdHkgZGlhZ25vc3RpYyB3aGljaCBlbmFibGVzIG9yZ2FuaXphdGlvbnMgdG8gdW5kZXJzdGFuZCB0aGUgcmVhc29ucyBmb3IgdGhlaXIgY3VycmVudCBpbnZlc3RtZW50IHN1Y2Nlc3MgbGV2ZWxzIGFuZCB0aGVuIGhvdyB0byBpbmNyZWFzZSB0aGVtLiBEaXNjdXNzaW9uIG9mIHRoZSByb2xlIGFuZCBjb250cmlidXRpb24gUHJvamVjdCBNYW5hZ2VtZW50IE9mZmljZXMgKFBNT3MpOiBob3cgdGhleSBjYW4gaW1wcm92ZSB0aGUgZGVsaXZlcnkgb2YgdmFsdWUgSVQgcHJvamVjdHMuIEZ1cnRoZXIgcHJhY3RpY2FsIGFkdmljZSBhbmQgZ3VpZGFuY2Ugb24gUHJvZ3JhbSBhbmQgUG9ydGZvbGlvIE1hbmFnZW1lbnQsIGluY2x1ZGluZyBmaW5kaW5ncyBmcm9tIHRoZSBhdXRob3Jz4oCZIHJlY2VudCByZXNlYXJjaCBpbiBzZXZlcmFsIGxhcmdlIG9yZ2FuaXphdGlvbnMuIiwiY29udGFpbmVyLXRpdGxlLXNob3J0IjoiIn0sImlzVGVtcG9yYXJ5IjpmYWxzZX1dfQ=="/>
          <w:id w:val="-1096320299"/>
          <w:placeholder>
            <w:docPart w:val="DefaultPlaceholder_-1854013440"/>
          </w:placeholder>
        </w:sdtPr>
        <w:sdtEndPr/>
        <w:sdtContent>
          <w:r w:rsidR="009B0D7E" w:rsidRPr="009B0D7E">
            <w:rPr>
              <w:rFonts w:ascii="Arial" w:hAnsi="Arial" w:cs="Arial"/>
              <w:color w:val="000000"/>
              <w:sz w:val="24"/>
              <w:szCs w:val="24"/>
            </w:rPr>
            <w:t>(Ward and Daniel, 2015)</w:t>
          </w:r>
        </w:sdtContent>
      </w:sdt>
      <w:r>
        <w:rPr>
          <w:rFonts w:ascii="Arial" w:hAnsi="Arial" w:cs="Arial"/>
          <w:sz w:val="24"/>
          <w:szCs w:val="24"/>
        </w:rPr>
        <w:t>.</w:t>
      </w:r>
      <w:r w:rsidRPr="00B35CC4">
        <w:rPr>
          <w:rFonts w:ascii="Arial" w:hAnsi="Arial" w:cs="Arial"/>
          <w:sz w:val="24"/>
          <w:szCs w:val="24"/>
        </w:rPr>
        <w:t xml:space="preserve"> In the case of WCCIS, although anticipated benefits were articulated during implementation, the absence of thorough baselining</w:t>
      </w:r>
      <w:r w:rsidR="00F327EC">
        <w:rPr>
          <w:rFonts w:ascii="Arial" w:hAnsi="Arial" w:cs="Arial"/>
          <w:sz w:val="24"/>
          <w:szCs w:val="24"/>
        </w:rPr>
        <w:t>, benefit ownership</w:t>
      </w:r>
      <w:r w:rsidRPr="00B35CC4">
        <w:rPr>
          <w:rFonts w:ascii="Arial" w:hAnsi="Arial" w:cs="Arial"/>
          <w:sz w:val="24"/>
          <w:szCs w:val="24"/>
        </w:rPr>
        <w:t xml:space="preserve"> and sustained post-implementation evaluation limited the ability to track whether these benefits were being achieved or to take corrective action where gaps emerged.</w:t>
      </w:r>
    </w:p>
    <w:p w14:paraId="79CC7D8A" w14:textId="77777777" w:rsidR="00F37C44" w:rsidRPr="00B35CC4" w:rsidRDefault="00F37C44" w:rsidP="00F327EC">
      <w:pPr>
        <w:spacing w:after="0"/>
        <w:jc w:val="both"/>
        <w:rPr>
          <w:rFonts w:ascii="Arial" w:hAnsi="Arial" w:cs="Arial"/>
          <w:sz w:val="24"/>
          <w:szCs w:val="24"/>
        </w:rPr>
      </w:pPr>
    </w:p>
    <w:p w14:paraId="0070577B" w14:textId="7151C39A" w:rsidR="00946FB6" w:rsidRDefault="00277732" w:rsidP="00F327EC">
      <w:pPr>
        <w:spacing w:after="0"/>
        <w:jc w:val="both"/>
        <w:rPr>
          <w:rFonts w:ascii="Arial" w:hAnsi="Arial" w:cs="Arial"/>
          <w:color w:val="000000"/>
          <w:sz w:val="24"/>
          <w:szCs w:val="24"/>
        </w:rPr>
      </w:pPr>
      <w:r w:rsidRPr="00B35CC4">
        <w:rPr>
          <w:rFonts w:ascii="Arial" w:hAnsi="Arial" w:cs="Arial"/>
          <w:sz w:val="24"/>
          <w:szCs w:val="24"/>
        </w:rPr>
        <w:lastRenderedPageBreak/>
        <w:t xml:space="preserve">This demonstrates a </w:t>
      </w:r>
      <w:r w:rsidR="00F327EC">
        <w:rPr>
          <w:rFonts w:ascii="Arial" w:hAnsi="Arial" w:cs="Arial"/>
          <w:sz w:val="24"/>
          <w:szCs w:val="24"/>
        </w:rPr>
        <w:t>much wider</w:t>
      </w:r>
      <w:r w:rsidRPr="00B35CC4">
        <w:rPr>
          <w:rFonts w:ascii="Arial" w:hAnsi="Arial" w:cs="Arial"/>
          <w:sz w:val="24"/>
          <w:szCs w:val="24"/>
        </w:rPr>
        <w:t xml:space="preserve"> challenge within digital health programmes, where success is </w:t>
      </w:r>
      <w:r w:rsidR="00F327EC">
        <w:rPr>
          <w:rFonts w:ascii="Arial" w:hAnsi="Arial" w:cs="Arial"/>
          <w:sz w:val="24"/>
          <w:szCs w:val="24"/>
        </w:rPr>
        <w:t xml:space="preserve">too </w:t>
      </w:r>
      <w:r w:rsidRPr="00B35CC4">
        <w:rPr>
          <w:rFonts w:ascii="Arial" w:hAnsi="Arial" w:cs="Arial"/>
          <w:sz w:val="24"/>
          <w:szCs w:val="24"/>
        </w:rPr>
        <w:t xml:space="preserve">frequently measured by deployment milestones rather than by demonstrable improvements in service delivery, efficiency or user satisfaction. Without mechanisms to review and adapt </w:t>
      </w:r>
      <w:r w:rsidR="003C75B1">
        <w:rPr>
          <w:rFonts w:ascii="Arial" w:hAnsi="Arial" w:cs="Arial"/>
          <w:sz w:val="24"/>
          <w:szCs w:val="24"/>
        </w:rPr>
        <w:t>benefit</w:t>
      </w:r>
      <w:r w:rsidRPr="00B35CC4">
        <w:rPr>
          <w:rFonts w:ascii="Arial" w:hAnsi="Arial" w:cs="Arial"/>
          <w:sz w:val="24"/>
          <w:szCs w:val="24"/>
        </w:rPr>
        <w:t xml:space="preserve"> assumptions over time, systems risk becoming operationally embedded without delivering their intended value.</w:t>
      </w:r>
      <w:r w:rsidR="003C75B1">
        <w:rPr>
          <w:rFonts w:ascii="Arial" w:hAnsi="Arial" w:cs="Arial"/>
          <w:sz w:val="24"/>
          <w:szCs w:val="24"/>
        </w:rPr>
        <w:t xml:space="preserve"> This is supported by literature, Burton-Jones et al. highlighted that often, organisations focus their concentration on the ‘Go-Live’ success, while benefits realisation is under resourced and at times overlooked </w:t>
      </w:r>
      <w:sdt>
        <w:sdtPr>
          <w:rPr>
            <w:rFonts w:ascii="Arial" w:hAnsi="Arial" w:cs="Arial"/>
            <w:color w:val="000000"/>
            <w:sz w:val="24"/>
            <w:szCs w:val="24"/>
          </w:rPr>
          <w:tag w:val="MENDELEY_CITATION_v3_eyJjaXRhdGlvbklEIjoiTUVOREVMRVlfQ0lUQVRJT05fNjZjOGFjZDEtYTc5MS00MTZmLTliY2QtMTZmZDNmZTNjMjEzIiwicHJvcGVydGllcyI6eyJub3RlSW5kZXgiOjB9LCJpc0VkaXRlZCI6ZmFsc2UsIm1hbnVhbE92ZXJyaWRlIjp7ImlzTWFudWFsbHlPdmVycmlkZGVuIjpmYWxzZSwiY2l0ZXByb2NUZXh0IjoiKEJ1cnRvbi1Kb25lcyA8aT5ldCBhbC48L2k+LCAyMDIwKSIsIm1hbnVhbE92ZXJyaWRlVGV4dCI6IiJ9LCJjaXRhdGlvbkl0ZW1zIjpbeyJpZCI6IjA5ZTJjNmM0LTRlNzUtMzM2ZC04ZTdhLTI0ZDc4MzE4YmVlNiIsIml0ZW1EYXRhIjp7InR5cGUiOiJhcnRpY2xlLWpvdXJuYWwiLCJpZCI6IjA5ZTJjNmM0LTRlNzUtMzM2ZC04ZTdhLTI0ZDc4MzE4YmVlNiIsInRpdGxlIjoiQ2hhbmdpbmcgdGhlIGNvbnZlcnNhdGlvbiBvbiBldmFsdWF0aW5nIGRpZ2l0YWwgdHJhbnNmb3JtYXRpb24gaW4gaGVhbHRoY2FyZTogSW5zaWdodHMgZnJvbSBhbiBpbnN0aXR1dGlvbmFsIGFuYWx5c2lzIiwiYXV0aG9yIjpbeyJmYW1pbHkiOiJCdXJ0b24tSm9uZXMiLCJnaXZlbiI6IkFuZHJldyIsInBhcnNlLW5hbWVzIjpmYWxzZSwiZHJvcHBpbmctcGFydGljbGUiOiIiLCJub24tZHJvcHBpbmctcGFydGljbGUiOiIifSx7ImZhbWlseSI6IkFraGxhZ2hwb3VyIiwiZ2l2ZW4iOiJTYWVlZCIsInBhcnNlLW5hbWVzIjpmYWxzZSwiZHJvcHBpbmctcGFydGljbGUiOiIiLCJub24tZHJvcHBpbmctcGFydGljbGUiOiIifSx7ImZhbWlseSI6IkF5cmUiLCJnaXZlbiI6IlN0ZXBoZW4iLCJwYXJzZS1uYW1lcyI6ZmFsc2UsImRyb3BwaW5nLXBhcnRpY2xlIjoiIiwibm9uLWRyb3BwaW5nLXBhcnRpY2xlIjoiIn0seyJmYW1pbHkiOiJCYXJkZSIsImdpdmVuIjoiUGF5YWwiLCJwYXJzZS1uYW1lcyI6ZmFsc2UsImRyb3BwaW5nLXBhcnRpY2xlIjoiIiwibm9uLWRyb3BwaW5nLXBhcnRpY2xlIjoiIn0seyJmYW1pbHkiOiJTdGFpYiIsImdpdmVuIjoiQW5kcmV3IiwicGFyc2UtbmFtZXMiOmZhbHNlLCJkcm9wcGluZy1wYXJ0aWNsZSI6IiIsIm5vbi1kcm9wcGluZy1wYXJ0aWNsZSI6IiJ9LHsiZmFtaWx5IjoiU3VsbGl2YW4iLCJnaXZlbiI6IkNsYWlyIiwicGFyc2UtbmFtZXMiOmZhbHNlLCJkcm9wcGluZy1wYXJ0aWNsZSI6IiIsIm5vbi1kcm9wcGluZy1wYXJ0aWNsZSI6IiJ9XSwiY29udGFpbmVyLXRpdGxlIjoiSW5mb3JtYXRpb24gYW5kIE9yZ2FuaXphdGlvbiIsIkRPSSI6IjEwLjEwMTYvai5pbmZvYW5kb3JnLjIwMTkuMTAwMjU1IiwiSVNTTiI6IjE0NzE3NzI3IiwiaXNzdWVkIjp7ImRhdGUtcGFydHMiOltbMjAyMF1dfSwiYWJzdHJhY3QiOiJUaGUgZ2xvYmFsIGhlYWx0aCBzZWN0b3IgaXMgZW5nYWdlZCBpbiBzaWduaWZpY2FudCBkaWdpdGFsIHRyYW5zZm9ybWF0aW9uLiBFdmFsdWF0aW5nIHRoZXNlIHRyYW5zZm9ybWF0aW9ucyBpcyBpbXBvcnRhbnQgZ2l2ZW4gdGhlIG1ham9yIGludmVzdG1lbnRzIGludm9sdmVkIGFuZCB0aGVpciBtYWpvciBwb3RlbnRpYWwgY29uc2VxdWVuY2VzLiBIb3dldmVyLCBzdHVkaWVzIGhhdmUgY3JpdGlxdWVkIGJvdGggdGhlIHF1YWxpdHkgb2YgZXZhbHVhdGlvbnMgYW5kIHRoZSBxdWFsaXR5IG9mIGV2YWx1YXRpb24gcmVzZWFyY2guIFRoZSBwZXJzaXN0ZW50IGxhY2sgb2YgcHJvZ3Jlc3MgaGFzIGxlZCByZXNlYXJjaGVycyB0byBhc2sgZGVlcGVyIHF1ZXN0aW9ucyBhYm91dCB3aGF0IGlzIGFjdHVhbGx5IG9jY3VycmluZyB3aGVuIHRlYW1zIGV2YWx1YXRlIHRoZSBiZW5lZml0cyBvZiBkaWdpdGFsIHRyYW5zZm9ybWF0aW9uLiBUaGlzIHRyYW5zbGF0aW9uYWwgcmVzZWFyY2ggZXNzYXkgZXhwbG9yZXMgaG93IGluc3RpdHV0aW9uYWwgdGhlb3J5IG9mZmVycyBhIGxlbnMgZm9yIHVuZGVyc3RhbmRpbmcgdGhlIGNvbXBsZXhpdGllcyBvZiBldmFsdWF0aW5nIGRpZ2l0YWwgdHJhbnNmb3JtYXRpb25zIGluIGhlYWx0aGNhcmUgYW5kIHByb3ZpZGVzIGluc2lnaHRzIGZvciBpbXByb3ZpbmcgaXQuIEluIHBhcnRpY3VsYXIsIHdlIHNob3cgaG93IGluc3RpdHV0aW9uYWwgdGhlb3J5IGNhbiBleHBsYWluIGJlaGF2aW9ycyBvYnNlcnZlZCBpbiB0aGUgbGl0ZXJhdHVyZSBhbmQgaW4gb3VyIG93biBjYXNlIHN0dWR5LiBXZSBhbHNvIHNob3cgaG93IGluc3RpdHV0aW9uYWwgdGhlb3J5IGNhbiBiZW5lZml0IGZyb20gdGhlIGluc2lnaHRzIG9ic2VydmVkIGluIGV2YWx1YXRpb24gd29yay4gTW90aXZhdGVkIGJ5IHRoZXNlIG9wcG9ydHVuaXRpZXMsIHdlIHN1Z2dlc3QgYW4gYWdlbmRhIHRocm91Z2ggd2hpY2ggcHJhY3RpdGlvbmVycyBhbmQgcmVzZWFyY2hlcnMgY2FuIGpvaW50bHkgaW1wcm92ZSB3b3JrIGluIHRoaXMgYXJlYS4iLCJpc3N1ZSI6IjEiLCJ2b2x1bWUiOiIzMCIsImNvbnRhaW5lci10aXRsZS1zaG9ydCI6IiJ9LCJpc1RlbXBvcmFyeSI6ZmFsc2V9XX0="/>
          <w:id w:val="-1035883006"/>
          <w:placeholder>
            <w:docPart w:val="DefaultPlaceholder_-1854013440"/>
          </w:placeholder>
        </w:sdtPr>
        <w:sdtEndPr/>
        <w:sdtContent>
          <w:r w:rsidR="009B0D7E" w:rsidRPr="009B0D7E">
            <w:rPr>
              <w:rFonts w:ascii="Arial" w:eastAsia="Times New Roman" w:hAnsi="Arial" w:cs="Arial"/>
              <w:color w:val="000000"/>
              <w:sz w:val="24"/>
            </w:rPr>
            <w:t xml:space="preserve">(Burton-Jones </w:t>
          </w:r>
          <w:r w:rsidR="009B0D7E" w:rsidRPr="009B0D7E">
            <w:rPr>
              <w:rFonts w:ascii="Arial" w:eastAsia="Times New Roman" w:hAnsi="Arial" w:cs="Arial"/>
              <w:i/>
              <w:iCs/>
              <w:color w:val="000000"/>
              <w:sz w:val="24"/>
            </w:rPr>
            <w:t>et al.</w:t>
          </w:r>
          <w:r w:rsidR="009B0D7E" w:rsidRPr="009B0D7E">
            <w:rPr>
              <w:rFonts w:ascii="Arial" w:eastAsia="Times New Roman" w:hAnsi="Arial" w:cs="Arial"/>
              <w:color w:val="000000"/>
              <w:sz w:val="24"/>
            </w:rPr>
            <w:t>, 2020)</w:t>
          </w:r>
        </w:sdtContent>
      </w:sdt>
      <w:r w:rsidR="003C75B1">
        <w:rPr>
          <w:rFonts w:ascii="Arial" w:hAnsi="Arial" w:cs="Arial"/>
          <w:color w:val="000000"/>
          <w:sz w:val="24"/>
          <w:szCs w:val="24"/>
        </w:rPr>
        <w:t>.</w:t>
      </w:r>
    </w:p>
    <w:p w14:paraId="200944DB" w14:textId="77777777" w:rsidR="00F37C44" w:rsidRPr="001F6455" w:rsidRDefault="00F37C44" w:rsidP="00F327EC">
      <w:pPr>
        <w:spacing w:after="0"/>
        <w:jc w:val="both"/>
        <w:rPr>
          <w:rFonts w:ascii="Arial" w:hAnsi="Arial" w:cs="Arial"/>
          <w:sz w:val="24"/>
          <w:szCs w:val="24"/>
        </w:rPr>
      </w:pPr>
    </w:p>
    <w:p w14:paraId="3D3E1691" w14:textId="3F43DCCA" w:rsidR="00277732" w:rsidRDefault="00946FB6" w:rsidP="00F327EC">
      <w:pPr>
        <w:spacing w:after="0"/>
        <w:jc w:val="both"/>
        <w:rPr>
          <w:rFonts w:ascii="Arial" w:hAnsi="Arial" w:cs="Arial"/>
          <w:sz w:val="24"/>
          <w:szCs w:val="24"/>
        </w:rPr>
      </w:pPr>
      <w:r w:rsidRPr="001F6455">
        <w:rPr>
          <w:rFonts w:ascii="Arial" w:hAnsi="Arial" w:cs="Arial"/>
          <w:sz w:val="24"/>
          <w:szCs w:val="24"/>
        </w:rPr>
        <w:t xml:space="preserve">The results show that challenges extended outside technical limitations to include programme-level constraints such as delayed integration, conflicting priorities and national governance arrangements </w:t>
      </w:r>
      <w:sdt>
        <w:sdtPr>
          <w:rPr>
            <w:rFonts w:ascii="Arial" w:hAnsi="Arial" w:cs="Arial"/>
            <w:color w:val="000000"/>
            <w:sz w:val="24"/>
            <w:szCs w:val="24"/>
          </w:rPr>
          <w:tag w:val="MENDELEY_CITATION_v3_eyJjaXRhdGlvbklEIjoiTUVOREVMRVlfQ0lUQVRJT05fMTg2NWRjNzYtNjIyZS00Mzk0LWEwOWYtZDZkMWFmMDlkNGI3IiwicHJvcGVydGllcyI6eyJub3RlSW5kZXgiOjB9LCJpc0VkaXRlZCI6ZmFsc2UsIm1hbnVhbE92ZXJyaWRlIjp7ImlzTWFudWFsbHlPdmVycmlkZGVuIjpmYWxzZSwiY2l0ZXByb2NUZXh0IjoiKFdlbHNoIEdvdmVybm1lbnQsIDIwMjE7IERIQ1csIDIwMjQ7IEphbWVzLCAyMDI0KSIsIm1hbnVhbE92ZXJyaWRlVGV4dCI6IiJ9LCJjaXRhdGlvbkl0ZW1zIjpbeyJpZCI6IjAzZjQyY2FmLTk3MDctM2Y4OS1iNmJjLWVjZDAwOTVhNzJjMSIsIml0ZW1EYXRhIjp7InR5cGUiOiJyZXBvcnQiLCJpZCI6IjAzZjQyY2FmLTk3MDctM2Y4OS1iNmJjLWVjZDAwOTVhNzJjMSIsInRpdGxlIjoiQSBIZWFsdGhpZXIgV2FsZXM6ICBvdXIgUGxhbiBmb3IgSGVhbHRoIGFuZCBTb2NpYWwgQ2FyZSIsImF1dGhvciI6W3siZmFtaWx5IjoiV2Vsc2ggR292ZXJubWVudCIsImdpdmVuIjoiIiwicGFyc2UtbmFtZXMiOmZhbHNlLCJkcm9wcGluZy1wYXJ0aWNsZSI6IiIsIm5vbi1kcm9wcGluZy1wYXJ0aWNsZSI6IiJ9XSwiYWNjZXNzZWQiOnsiZGF0ZS1wYXJ0cyI6W1syMDI1LDEwLDMwXV19LCJJU0JOIjoiSVNCTjk3OC0xLTgwMTk1LTgwOS03IiwiVVJMIjoiaHR0cHM6Ly93d3cuZ292LndhbGVzL3NpdGVzL2RlZmF1bHQvZmlsZXMvcHVibGljYXRpb25zLzIwMjEtMDkvYS1oZWFsdGhpZXItd2FsZXMtb3VyLXBsYW4tZm9yLWhlYWx0aC1hbmQtc29jaWFsLWNhcmUucGRmIiwiaXNzdWVkIjp7ImRhdGUtcGFydHMiOltbMjAyMV1dfSwiY29udGFpbmVyLXRpdGxlLXNob3J0IjoiIn0sImlzVGVtcG9yYXJ5IjpmYWxzZX0seyJpZCI6IjBlOTA4MGEzLWVmYWYtMzhiYS1hMGExLTY0OTYwOTA0ZWFiNyIsIml0ZW1EYXRhIjp7InR5cGUiOiJyZXBvcnQiLCJpZCI6IjBlOTA4MGEzLWVmYWYtMzhiYS1hMGExLTY0OTYwOTA0ZWFiNyIsInRpdGxlIjoiQ29ubmVjdGluZyBDYXJlIEJ1c2luZXNzIENhc2UgLSBJbnRlcm5hbCBEb2N1bWVudC4gVW5wdWJsaXNoZWQiLCJhdXRob3IiOlt7ImZhbWlseSI6IkRIQ1ciLCJnaXZlbiI6IiIsInBhcnNlLW5hbWVzIjpmYWxzZSwiZHJvcHBpbmctcGFydGljbGUiOiIiLCJub24tZHJvcHBpbmctcGFydGljbGUiOiIifV0sImlzc3VlZCI6eyJkYXRlLXBhcnRzIjpbWzIwMjRdXX0sImNvbnRhaW5lci10aXRsZS1zaG9ydCI6IiJ9LCJpc1RlbXBvcmFyeSI6ZmFsc2V9LHsiaWQiOiIyNjI2NWEwYS1lNGVkLTNlNmUtYWViZi04YTkzZTZkOTdlODIiLCJpdGVtRGF0YSI6eyJ0eXBlIjoicmVwb3J0IiwiaWQiOiIyNjI2NWEwYS1lNGVkLTNlNmUtYWViZi04YTkzZTZkOTdlODIiLCJ0aXRsZSI6IkJ1c2luZXNzIENoYW5nZSBIYW5kb3ZlciBSZXBvcnQgLSBJbnRlcm5hbCBEb2N1bWVudC4gVW5wdWJsaXNoZWQiLCJhdXRob3IiOlt7ImZhbWlseSI6IkphbWVzIiwiZ2l2ZW4iOiJKb2FubmUiLCJwYXJzZS1uYW1lcyI6ZmFsc2UsImRyb3BwaW5nLXBhcnRpY2xlIjoiIiwibm9uLWRyb3BwaW5nLXBhcnRpY2xlIjoiIn1dLCJpc3N1ZWQiOnsiZGF0ZS1wYXJ0cyI6W1syMDI0XV19LCJjb250YWluZXItdGl0bGUtc2hvcnQiOiIifSwiaXNUZW1wb3JhcnkiOmZhbHNlfV19"/>
          <w:id w:val="1761787050"/>
          <w:placeholder>
            <w:docPart w:val="4947243B0B994E26B8E9DC2EC6E70D25"/>
          </w:placeholder>
        </w:sdtPr>
        <w:sdtEndPr/>
        <w:sdtContent>
          <w:r w:rsidR="009B0D7E" w:rsidRPr="009B0D7E">
            <w:rPr>
              <w:rFonts w:ascii="Arial" w:hAnsi="Arial" w:cs="Arial"/>
              <w:color w:val="000000"/>
              <w:sz w:val="24"/>
              <w:szCs w:val="24"/>
            </w:rPr>
            <w:t>(Welsh Government, 2021; DHCW, 2024; James, 2024)</w:t>
          </w:r>
        </w:sdtContent>
      </w:sdt>
      <w:r w:rsidRPr="001F6455">
        <w:rPr>
          <w:rFonts w:ascii="Arial" w:hAnsi="Arial" w:cs="Arial"/>
          <w:sz w:val="24"/>
          <w:szCs w:val="24"/>
        </w:rPr>
        <w:t>. These constraints limited the system’s ability to adjust in response to service needs.</w:t>
      </w:r>
    </w:p>
    <w:p w14:paraId="616C91E9" w14:textId="77777777" w:rsidR="00C01CDD" w:rsidRDefault="00C01CDD" w:rsidP="00F327EC">
      <w:pPr>
        <w:spacing w:after="0"/>
        <w:jc w:val="both"/>
        <w:rPr>
          <w:rFonts w:ascii="Arial" w:hAnsi="Arial" w:cs="Arial"/>
          <w:sz w:val="24"/>
          <w:szCs w:val="24"/>
        </w:rPr>
      </w:pPr>
    </w:p>
    <w:p w14:paraId="11F47B71" w14:textId="6CD8F1A9" w:rsidR="00277732" w:rsidRDefault="00277732" w:rsidP="00F327EC">
      <w:pPr>
        <w:spacing w:after="0"/>
        <w:jc w:val="both"/>
        <w:rPr>
          <w:rFonts w:ascii="Arial" w:hAnsi="Arial" w:cs="Arial"/>
          <w:color w:val="000000"/>
          <w:sz w:val="24"/>
          <w:szCs w:val="24"/>
        </w:rPr>
      </w:pPr>
      <w:r w:rsidRPr="00B35CC4">
        <w:rPr>
          <w:rFonts w:ascii="Arial" w:hAnsi="Arial" w:cs="Arial"/>
          <w:sz w:val="24"/>
          <w:szCs w:val="24"/>
        </w:rPr>
        <w:t xml:space="preserve">The literature consistently emphasises that digital transformation within healthcare requires not simply technical delivery but sustained organisational readiness, leadership engagement and ongoing change capacity </w:t>
      </w:r>
      <w:sdt>
        <w:sdtPr>
          <w:rPr>
            <w:rFonts w:ascii="Arial" w:hAnsi="Arial" w:cs="Arial"/>
            <w:color w:val="000000"/>
            <w:sz w:val="24"/>
            <w:szCs w:val="24"/>
          </w:rPr>
          <w:tag w:val="MENDELEY_CITATION_v3_eyJjaXRhdGlvbklEIjoiTUVOREVMRVlfQ0lUQVRJT05fMWJhYTIzOGQtNDk5YS00MTQ4LWJhZjUtOGI2OGViYmZlNzgwIiwicHJvcGVydGllcyI6eyJub3RlSW5kZXgiOjB9LCJpc0VkaXRlZCI6ZmFsc2UsIm1hbnVhbE92ZXJyaWRlIjp7ImlzTWFudWFsbHlPdmVycmlkZGVuIjpmYWxzZSwiY2l0ZXByb2NUZXh0IjoiKFNjb3R0IGFuZCBCcmlnZ3MsIDIwMTA7IFNpdHRpZyBhbmQgU2luZ2gsIDIwMTUpIiwibWFudWFsT3ZlcnJpZGVUZXh0IjoiIn0sImNpdGF0aW9uSXRlbXMiOlt7ImlkIjoiYmVmZWNiM2YtMmM1MS0zMzA5LTliNmItODhmZDZkMTc2OWY0IiwiaXRlbURhdGEiOnsidHlwZSI6ImFydGljbGUtam91cm5hbCIsImlkIjoiYmVmZWNiM2YtMmM1MS0zMzA5LTliNmItODhmZDZkMTc2OWY0IiwidGl0bGUiOiJTVEFULUhJOiBBIFNvY2lvLVRlY2huaWNhbCBBc3Nlc3NtZW50IFRvb2wgZm9yIEhlYWx0aCBJbmZvcm1hdGljcyBJbXBsZW1lbnRhdGlvbnMiLCJhdXRob3IiOlt7ImZhbWlseSI6IlNjb3R0IiwiZ2l2ZW4iOiJQaGlsaXAgSiIsInBhcnNlLW5hbWVzIjpmYWxzZSwiZHJvcHBpbmctcGFydGljbGUiOiIiLCJub24tZHJvcHBpbmctcGFydGljbGUiOiIifSx7ImZhbWlseSI6IkJyaWdncyIsImdpdmVuIjoiSmFtZXMgUyIsInBhcnNlLW5hbWVzIjpmYWxzZSwiZHJvcHBpbmctcGFydGljbGUiOiIiLCJub24tZHJvcHBpbmctcGFydGljbGUiOiIifV0sImNvbnRhaW5lci10aXRsZSI6IlRoZSBPcGVuIE1lZGljYWwgSW5mb3JtYXRpY3MgSm91cm5hbCIsImNvbnRhaW5lci10aXRsZS1zaG9ydCI6Ik9wZW4gTWVkLiBJbmZvcm0uIEouIiwiRE9JIjoiMTAuMjE3NC8xODc0NDMxMTAxMDA0MDEwMjE0IiwiSVNTTiI6IjE4NzQtNDMxMSIsImlzc3VlZCI6eyJkYXRlLXBhcnRzIjpbWzIwMTAsOSwxNV1dfSwicGFnZSI6IjIxNC0yMjAiLCJhYnN0cmFjdCI6IjxwPlRoaXMgcGFwZXIgcHJvcG9zZXMgYSBzb2Npby10ZWNobmljYWwgYXNzZXNzbWVudCB0b29sIChTVEFULUhJKSBmb3IgaGVhbHRoIGluZm9ybWF0aWNzIGltcGxlbWVudGF0aW9ucy4gV2UgZXhwbG9yZSB3aHkgZXZlbiBwcm9qZWN0cyBhbGxlZ2VkbHkgdXNpbmcgc291bmQgbWV0aG9kb2xvZ2llcyByZXBlYXRlZGx5IGZhaWwgdG8gZ2l2ZSBhZGVxdWF0ZSBhdHRlbnRpb24gdG8gc29jaW8tdGVjaG5pY2FsIGlzc3VlcywgYW5kIHdlIHByZXNlbnQgYW4gaW5pdGlhbCBkcmFmdCBvZiBhIHN0cnVjdHVyZWQgYXNzZXNzbWVudCB0b29sIGZvciBoZWFsdGggaW5mb3JtYXRpY3MgaW1wbGVtZW50YXRpb24gdGhhdCBlbmNhcHN1bGF0ZXMgc29jaW8tdGVjaG5pY2FsIGdvb2QgcHJhY3RpY2UuIEZ1cnRoZXIgd29yayBpcyBwcm9wb3NlZCB0byBlbnJpY2ggYW5kIHZhbGlkYXRlIHRoZSBwcm9wb3NlZCBpbnN0cnVtZW50LiBUaGlzIHByb3Bvc2FsIHdhcyBwcmVzZW50ZWQgZm9yIGRpc2N1c3Npb24gYXQgYSBtZWV0aW5nIG9mIHRoZSBVSyBGYWN1bHR5IG9mIEhlYWx0aCBJbmZvcm1hdGljcyBpbiBEZWNlbWJlciAyMDA5LjwvcD4iLCJpc3N1ZSI6IjEiLCJ2b2x1bWUiOiI0In0sImlzVGVtcG9yYXJ5IjpmYWxzZX0seyJpZCI6IjgwYzNhMDY3LTkzZDQtMzU3OC05YjhlLWY5MzViOTc4ZWMyNCIsIml0ZW1EYXRhIjp7InR5cGUiOiJjaGFwdGVyIiwiaWQiOiI4MGMzYTA2Ny05M2Q0LTM1NzgtOWI4ZS1mOTM1Yjk3OGVjMjQiLCJ0aXRsZSI6IkEgbmV3IHNvY2lvLXRlY2huaWNhbCBtb2RlbCBmb3Igc3R1ZHlpbmcgaGVhbHRoIGluZm9ybWF0aW9uIHRlY2hub2xvZ3kgaW4gY29tcGxleCBhZGFwdGl2ZSBoZWFsdGhjYXJlIHN5c3RlbXMiLCJhdXRob3IiOlt7ImZhbWlseSI6IlNpdHRpZyIsImdpdmVuIjoiRGVhbiBGLiIsInBhcnNlLW5hbWVzIjpmYWxzZSwiZHJvcHBpbmctcGFydGljbGUiOiIiLCJub24tZHJvcHBpbmctcGFydGljbGUiOiIifSx7ImZhbWlseSI6IlNpbmdoIiwiZ2l2ZW4iOiJIYXJkZWVwIiwicGFyc2UtbmFtZXMiOmZhbHNlLCJkcm9wcGluZy1wYXJ0aWNsZSI6IiIsIm5vbi1kcm9wcGluZy1wYXJ0aWNsZSI6IiJ9XSwiY29udGFpbmVyLXRpdGxlIjoiU0FGRVIgRWxlY3Ryb25pYyBIZWFsdGggUmVjb3JkczogU2FmZXR5IEFzc3VyYW5jZSBGYWN0b3JzIGZvciBFSFIgUmVzaWxpZW5jZSIsImFjY2Vzc2VkIjp7ImRhdGUtcGFydHMiOltbMjAyNSwxMiw1XV19LCJET0kiOiIxMC4xMjAxL2IxODM3MS05IiwiVVJMIjoiaHR0cHM6Ly9xdWFsaXR5c2FmZXR5LmJtai5jb20vY29udGVudC8xOS9TdXBwbF8zL2k2OC5zaG9ydCIsImlzc3VlZCI6eyJkYXRlLXBhcnRzIjpbWzIwMTVdXX0sImNvbnRhaW5lci10aXRsZS1zaG9ydCI6IiJ9LCJpc1RlbXBvcmFyeSI6ZmFsc2V9XX0="/>
          <w:id w:val="318470275"/>
          <w:placeholder>
            <w:docPart w:val="DefaultPlaceholder_-1854013440"/>
          </w:placeholder>
        </w:sdtPr>
        <w:sdtEndPr/>
        <w:sdtContent>
          <w:r w:rsidR="009B0D7E" w:rsidRPr="009B0D7E">
            <w:rPr>
              <w:rFonts w:ascii="Arial" w:hAnsi="Arial" w:cs="Arial"/>
              <w:color w:val="000000"/>
              <w:sz w:val="24"/>
              <w:szCs w:val="24"/>
            </w:rPr>
            <w:t>(Scott and Briggs, 2010; Sittig and Singh, 2015)</w:t>
          </w:r>
        </w:sdtContent>
      </w:sdt>
      <w:r>
        <w:rPr>
          <w:rFonts w:ascii="Arial" w:hAnsi="Arial" w:cs="Arial"/>
          <w:color w:val="C00000"/>
          <w:sz w:val="24"/>
          <w:szCs w:val="24"/>
        </w:rPr>
        <w:t xml:space="preserve">. </w:t>
      </w:r>
      <w:r w:rsidRPr="00B35CC4">
        <w:rPr>
          <w:rFonts w:ascii="Arial" w:hAnsi="Arial" w:cs="Arial"/>
          <w:sz w:val="24"/>
          <w:szCs w:val="24"/>
        </w:rPr>
        <w:t>Where these conditions are not adequately resourced, systems may become operationally embedded without delivering the transformational benefits originally e</w:t>
      </w:r>
      <w:r>
        <w:rPr>
          <w:rFonts w:ascii="Arial" w:hAnsi="Arial" w:cs="Arial"/>
          <w:sz w:val="24"/>
          <w:szCs w:val="24"/>
        </w:rPr>
        <w:t>n</w:t>
      </w:r>
      <w:r w:rsidRPr="00B35CC4">
        <w:rPr>
          <w:rFonts w:ascii="Arial" w:hAnsi="Arial" w:cs="Arial"/>
          <w:sz w:val="24"/>
          <w:szCs w:val="24"/>
        </w:rPr>
        <w:t>visaged.</w:t>
      </w:r>
      <w:r w:rsidR="00FF5A11">
        <w:rPr>
          <w:rFonts w:ascii="Arial" w:hAnsi="Arial" w:cs="Arial"/>
          <w:sz w:val="24"/>
          <w:szCs w:val="24"/>
        </w:rPr>
        <w:t xml:space="preserve"> In Berg’s 2001 paper, there is an emphasis </w:t>
      </w:r>
      <w:r w:rsidR="0083079D">
        <w:rPr>
          <w:rFonts w:ascii="Arial" w:hAnsi="Arial" w:cs="Arial"/>
          <w:sz w:val="24"/>
          <w:szCs w:val="24"/>
        </w:rPr>
        <w:t>on implementing EHRs as</w:t>
      </w:r>
      <w:r w:rsidR="00FF5A11">
        <w:rPr>
          <w:rFonts w:ascii="Arial" w:hAnsi="Arial" w:cs="Arial"/>
          <w:sz w:val="24"/>
          <w:szCs w:val="24"/>
        </w:rPr>
        <w:t xml:space="preserve"> a mutual transformation process, meaning that “The organisation changes the </w:t>
      </w:r>
      <w:r w:rsidR="0083079D">
        <w:rPr>
          <w:rFonts w:ascii="Arial" w:hAnsi="Arial" w:cs="Arial"/>
          <w:sz w:val="24"/>
          <w:szCs w:val="24"/>
        </w:rPr>
        <w:t>technology,</w:t>
      </w:r>
      <w:r w:rsidR="00FF5A11">
        <w:rPr>
          <w:rFonts w:ascii="Arial" w:hAnsi="Arial" w:cs="Arial"/>
          <w:sz w:val="24"/>
          <w:szCs w:val="24"/>
        </w:rPr>
        <w:t xml:space="preserve"> and the technology changes the organisation</w:t>
      </w:r>
      <w:r w:rsidR="0083079D">
        <w:rPr>
          <w:rFonts w:ascii="Arial" w:hAnsi="Arial" w:cs="Arial"/>
          <w:sz w:val="24"/>
          <w:szCs w:val="24"/>
        </w:rPr>
        <w:t>”</w:t>
      </w:r>
      <w:r w:rsidR="00FF5A11">
        <w:rPr>
          <w:rFonts w:ascii="Arial" w:hAnsi="Arial" w:cs="Arial"/>
          <w:sz w:val="24"/>
          <w:szCs w:val="24"/>
        </w:rPr>
        <w:t xml:space="preserve">. When this principle is not fully adopted, systems will become embedded in the routine work without achieving the intended value, improvements and benefits </w:t>
      </w:r>
      <w:sdt>
        <w:sdtPr>
          <w:rPr>
            <w:rFonts w:ascii="Arial" w:hAnsi="Arial" w:cs="Arial"/>
            <w:color w:val="000000"/>
            <w:sz w:val="24"/>
            <w:szCs w:val="24"/>
          </w:rPr>
          <w:tag w:val="MENDELEY_CITATION_v3_eyJjaXRhdGlvbklEIjoiTUVOREVMRVlfQ0lUQVRJT05fOWVmMDhhOGQtZWY3ZS00OWMyLWI5NDMtMGNlMTRiMmZjNzk2IiwicHJvcGVydGllcyI6eyJub3RlSW5kZXgiOjB9LCJpc0VkaXRlZCI6ZmFsc2UsIm1hbnVhbE92ZXJyaWRlIjp7ImlzTWFudWFsbHlPdmVycmlkZGVuIjpmYWxzZSwiY2l0ZXByb2NUZXh0IjoiKEJlcmcsIDIwMDEpIiwibWFudWFsT3ZlcnJpZGVUZXh0IjoiIn0sImNpdGF0aW9uSXRlbXMiOlt7ImlkIjoiODBmYTAzOWItNTBlZC0zODcwLTllZWQtMjkyYjk0MDVhOGNiIiwiaXRlbURhdGEiOnsidHlwZSI6InBhcGVyLWNvbmZlcmVuY2UiLCJpZCI6IjgwZmEwMzliLTUwZWQtMzg3MC05ZWVkLTI5MmI5NDA1YThjYiIsInRpdGxlIjoiSW1wbGVtZW50aW5nIGluZm9ybWF0aW9uIHN5c3RlbXMgaW4gaGVhbHRoIGNhcmUgb3JnYW5pemF0aW9uczogTXl0aHMgYW5kIGNoYWxsZW5nZXMiLCJhdXRob3IiOlt7ImZhbWlseSI6IkJlcmciLCJnaXZlbiI6Ik1hcmMiLCJwYXJzZS1uYW1lcyI6ZmFsc2UsImRyb3BwaW5nLXBhcnRpY2xlIjoiIiwibm9uLWRyb3BwaW5nLXBhcnRpY2xlIjoiIn1dLCJjb250YWluZXItdGl0bGUiOiJJbnRlcm5hdGlvbmFsIEpvdXJuYWwgb2YgTWVkaWNhbCBJbmZvcm1hdGljcyIsImNvbnRhaW5lci10aXRsZS1zaG9ydCI6IkludC4gSi4gTWVkLiBJbmZvcm0uIiwiRE9JIjoiMTAuMTAxNi9TMTM4Ni01MDU2KDAxKTAwMjAwLTMiLCJJU1NOIjoiMTM4NjUwNTYiLCJpc3N1ZWQiOnsiZGF0ZS1wYXJ0cyI6W1syMDAxXV19LCJhYnN0cmFjdCI6IlN1Y2Nlc3NmdWxseSBpbXBsZW1lbnRpbmcgcGF0aWVudCBjYXJlIGluZm9ybWF0aW9uIHN5c3RlbXMgKFBDSVMpIGluIGhlYWx0aCBjYXJlIG9yZ2FuaXphdGlvbnMgYXBwZWFycyB0byBiZSBhIGRpZmZpY3VsdCB0YXNrLiBBZnRlciBjcml0aWNhbGx5IGV4YW1pbmluZyB0aGUgdmVyeSBub3Rpb25zIG9mICdzdWNjZXNzJyBhbmQgJ2ZhaWx1cmUnLCBhbmQgYWZ0ZXIgZGlzY3Vzc2luZyB0aGUgcHJvYmxlbWF0aWMgbmF0dXJlIG9mIGxpc3RzIG9mICdjcml0aWNhbCBzdWNjZXNzLSBvciBmYWlsdXJlIGZhY3RvcnMnLCB0aGlzIHBhcGVyIGRpc2N1c3NlcyB0aHJlZSBteXRocyB0aGF0IG9mdGVuIGhhbXBlciBpbXBsZW1lbnRhdGlvbiBwcm9jZXNzZXMuIEFsdGVybmF0aXZlIGluc2lnaHRzIGFyZSBwcmVzZW50ZWQsIGFuZCBpbGx1c3RyYXRlZCB3aXRoIGNvbmNyZXRlIGV4YW1wbGVzLiBGaXJzdCBvZiBhbGwsIHRoZSBpbXBsZW1lbnRhdGlvbiBvZiBhIFBDSVMgaXMgYSBwcm9jZXNzIG9mIG11dHVhbCB0cmFuc2Zvcm1hdGlvbjsgdGhlIG9yZ2FuaXphdGlvbiBhbmQgdGhlIHRlY2hub2xvZ3kgdHJhbnNmb3JtIGVhY2ggb3RoZXIgZHVyaW5nIHRoZSBpbXBsZW1lbnRhdGlvbiBwcm9jZXNzLiBXaGVuIHRoaXMgaXMgZm9yZXNlZW4sIFBDSVMgaW1wbGVtZW50YXRpb25zIGNhbiBiZSBpbnRlbmRlZCBzdHJhdGVnaWNhbGx5IHRvIGhlbHAgdHJhbnNmb3JtIHRoZSBvcmdhbml6YXRpb24uIFNlY29uZCwgc3VjaCBhIHByb2Nlc3MgY2FuIG9ubHkgZ2V0IG9mZiB0aGUgZ3JvdW5kIHdoZW4gcHJvcGVybHkgc3VwcG9ydGVkIGJ5IGJvdGggY2VudHJhbCBtYW5hZ2VtZW50IGFuZCBmdXR1cmUgdXNlcnMuIEEgdG9wIGRvd24gZnJhbWV3b3JrIGZvciB0aGUgaW1wbGVtZW50YXRpb24gaXMgY3J1Y2lhbCB0byB0dXJuIHVzZXItaW5wdXQgaW50byBhIGNvaGVyZW50IHN0ZWVyaW5nIGZvcmNlLCBjcmVhdGluZyBhIHNvbGlkIGJhc2lzIGZvciBvcmdhbml6YXRpb25hbCB0cmFuc2Zvcm1hdGlvbi4gRmluYWxseSwgdGhlIG1hbmFnZW1lbnQgb2YgSVMgaW1wbGVtZW50YXRpb24gcHJvY2Vzc2VzIGlzIGEgY2FyZWZ1bCBiYWxhbmNpbmcgYWN0IGJldHdlZW4gaW5pdGlhdGluZyBvcmdhbml6YXRpb25hbCBjaGFuZ2UsIGFuZCBkcmF3aW5nIHVwb24gSVMgYXMgYSBjaGFuZ2UgYWdlbnQsIHdpdGhvdXQgYXR0ZW1wdGluZyB0byBwcmUtc3BlY2lmeSBhbmQgY29udHJvbCB0aGlzIHByb2Nlc3MuIEFjY2VwdGluZywgYW5kIGV2ZW4gZHJhd2luZyB1cG9uLCB0aGlzIGluZXZpdGFibGUgdW5jZXJ0YWludHkgbWlnaHQgYmUgdGhlIGhhcmRlc3QgbGVzc29uIHRvIGxlYXJuLiBDb3B5cmlnaHQgwqkgMjAwMSBFbHNldmllciBTY2llbmNlIElyZWxhbmQgTHRkLiIsImlzc3VlIjoiMi0zIiwidm9sdW1lIjoiNjQifSwiaXNUZW1wb3JhcnkiOmZhbHNlfV19"/>
          <w:id w:val="504564493"/>
          <w:placeholder>
            <w:docPart w:val="DefaultPlaceholder_-1854013440"/>
          </w:placeholder>
        </w:sdtPr>
        <w:sdtEndPr/>
        <w:sdtContent>
          <w:r w:rsidR="009B0D7E" w:rsidRPr="009B0D7E">
            <w:rPr>
              <w:rFonts w:ascii="Arial" w:hAnsi="Arial" w:cs="Arial"/>
              <w:color w:val="000000"/>
              <w:sz w:val="24"/>
              <w:szCs w:val="24"/>
            </w:rPr>
            <w:t>(Berg, 2001)</w:t>
          </w:r>
        </w:sdtContent>
      </w:sdt>
      <w:r w:rsidR="0083079D">
        <w:rPr>
          <w:rFonts w:ascii="Arial" w:hAnsi="Arial" w:cs="Arial"/>
          <w:color w:val="000000"/>
          <w:sz w:val="24"/>
          <w:szCs w:val="24"/>
        </w:rPr>
        <w:t>.</w:t>
      </w:r>
    </w:p>
    <w:p w14:paraId="790391B0" w14:textId="77777777" w:rsidR="00F37C44" w:rsidRPr="00B35CC4" w:rsidRDefault="00F37C44" w:rsidP="00F327EC">
      <w:pPr>
        <w:spacing w:after="0"/>
        <w:jc w:val="both"/>
        <w:rPr>
          <w:rFonts w:ascii="Arial" w:hAnsi="Arial" w:cs="Arial"/>
          <w:sz w:val="24"/>
          <w:szCs w:val="24"/>
        </w:rPr>
      </w:pPr>
    </w:p>
    <w:p w14:paraId="736B80F9" w14:textId="55E2171D" w:rsidR="001F6455" w:rsidRPr="00946FB6" w:rsidRDefault="001F6455" w:rsidP="00F327EC">
      <w:pPr>
        <w:spacing w:after="0"/>
        <w:jc w:val="both"/>
        <w:rPr>
          <w:rFonts w:ascii="Arial" w:hAnsi="Arial" w:cs="Arial"/>
          <w:sz w:val="24"/>
          <w:szCs w:val="24"/>
        </w:rPr>
      </w:pPr>
      <w:r w:rsidRPr="001F6455">
        <w:rPr>
          <w:rFonts w:ascii="Arial" w:hAnsi="Arial" w:cs="Arial"/>
          <w:sz w:val="24"/>
          <w:szCs w:val="24"/>
        </w:rPr>
        <w:t>In response to these challenges, the Connecting Care programme has adopted a different approach, prioritising modular design, interoperability, user-centred workflows and clearer benefits management. These principles reflect learning from the WCCIS implementation and are consistent with socio-technical theory. Figure 2 illustrates key design principles for future digital community systems informed by this evaluation.</w:t>
      </w:r>
    </w:p>
    <w:p w14:paraId="266C8086" w14:textId="58D3B766" w:rsidR="003D513A" w:rsidRDefault="003D513A" w:rsidP="00F327EC">
      <w:pPr>
        <w:spacing w:after="0"/>
        <w:jc w:val="center"/>
        <w:rPr>
          <w:rFonts w:ascii="Arial" w:hAnsi="Arial" w:cs="Arial"/>
          <w:sz w:val="24"/>
          <w:szCs w:val="24"/>
        </w:rPr>
      </w:pPr>
      <w:r w:rsidRPr="00D9077B">
        <w:rPr>
          <w:rFonts w:ascii="Arial" w:hAnsi="Arial" w:cs="Arial"/>
          <w:noProof/>
          <w:sz w:val="24"/>
          <w:szCs w:val="24"/>
        </w:rPr>
        <w:drawing>
          <wp:inline distT="0" distB="0" distL="0" distR="0" wp14:anchorId="4D2FA4B6" wp14:editId="798696CB">
            <wp:extent cx="4323748" cy="2432050"/>
            <wp:effectExtent l="0" t="0" r="635" b="6350"/>
            <wp:docPr id="355674998" name="Graphic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5674998" name=""/>
                    <pic:cNvPicPr/>
                  </pic:nvPicPr>
                  <pic:blipFill>
                    <a:blip r:embed="rId14">
                      <a:extLst>
                        <a:ext uri="{96DAC541-7B7A-43D3-8B79-37D633B846F1}">
                          <asvg:svgBlip xmlns:asvg="http://schemas.microsoft.com/office/drawing/2016/SVG/main" r:embed="rId15"/>
                        </a:ext>
                      </a:extLst>
                    </a:blip>
                    <a:stretch>
                      <a:fillRect/>
                    </a:stretch>
                  </pic:blipFill>
                  <pic:spPr>
                    <a:xfrm>
                      <a:off x="0" y="0"/>
                      <a:ext cx="4342723" cy="2442723"/>
                    </a:xfrm>
                    <a:prstGeom prst="rect">
                      <a:avLst/>
                    </a:prstGeom>
                  </pic:spPr>
                </pic:pic>
              </a:graphicData>
            </a:graphic>
          </wp:inline>
        </w:drawing>
      </w:r>
    </w:p>
    <w:p w14:paraId="2B8B5EB6" w14:textId="0D316AE7" w:rsidR="003D513A" w:rsidRPr="003D513A" w:rsidRDefault="003D513A" w:rsidP="00F327EC">
      <w:pPr>
        <w:pStyle w:val="Caption"/>
        <w:spacing w:after="0"/>
        <w:jc w:val="center"/>
        <w:rPr>
          <w:rFonts w:ascii="Arial" w:hAnsi="Arial" w:cs="Arial"/>
          <w:sz w:val="24"/>
          <w:szCs w:val="24"/>
        </w:rPr>
      </w:pPr>
      <w:r w:rsidRPr="003D513A">
        <w:rPr>
          <w:rFonts w:ascii="Arial" w:hAnsi="Arial" w:cs="Arial"/>
          <w:sz w:val="24"/>
          <w:szCs w:val="24"/>
        </w:rPr>
        <w:t xml:space="preserve">Figure </w:t>
      </w:r>
      <w:r w:rsidRPr="003D513A">
        <w:rPr>
          <w:rFonts w:ascii="Arial" w:hAnsi="Arial" w:cs="Arial"/>
          <w:sz w:val="24"/>
          <w:szCs w:val="24"/>
        </w:rPr>
        <w:fldChar w:fldCharType="begin"/>
      </w:r>
      <w:r w:rsidRPr="003D513A">
        <w:rPr>
          <w:rFonts w:ascii="Arial" w:hAnsi="Arial" w:cs="Arial"/>
          <w:sz w:val="24"/>
          <w:szCs w:val="24"/>
        </w:rPr>
        <w:instrText xml:space="preserve"> SEQ Figure \* ARABIC </w:instrText>
      </w:r>
      <w:r w:rsidRPr="003D513A">
        <w:rPr>
          <w:rFonts w:ascii="Arial" w:hAnsi="Arial" w:cs="Arial"/>
          <w:sz w:val="24"/>
          <w:szCs w:val="24"/>
        </w:rPr>
        <w:fldChar w:fldCharType="separate"/>
      </w:r>
      <w:r w:rsidR="00D86108">
        <w:rPr>
          <w:rFonts w:ascii="Arial" w:hAnsi="Arial" w:cs="Arial"/>
          <w:noProof/>
          <w:sz w:val="24"/>
          <w:szCs w:val="24"/>
        </w:rPr>
        <w:t>2</w:t>
      </w:r>
      <w:r w:rsidRPr="003D513A">
        <w:rPr>
          <w:rFonts w:ascii="Arial" w:hAnsi="Arial" w:cs="Arial"/>
          <w:sz w:val="24"/>
          <w:szCs w:val="24"/>
        </w:rPr>
        <w:fldChar w:fldCharType="end"/>
      </w:r>
      <w:r w:rsidRPr="003D513A">
        <w:rPr>
          <w:rFonts w:ascii="Arial" w:hAnsi="Arial" w:cs="Arial"/>
          <w:sz w:val="24"/>
          <w:szCs w:val="24"/>
        </w:rPr>
        <w:t>: Translating Socio-Technical Evaluation into Future Digital Design Principles</w:t>
      </w:r>
      <w:r w:rsidR="004B4331">
        <w:rPr>
          <w:rFonts w:ascii="Arial" w:hAnsi="Arial" w:cs="Arial"/>
          <w:sz w:val="24"/>
          <w:szCs w:val="24"/>
        </w:rPr>
        <w:t xml:space="preserve"> </w:t>
      </w:r>
    </w:p>
    <w:p w14:paraId="6399AAE5" w14:textId="1D2673BC" w:rsidR="0021594B" w:rsidRDefault="0021594B" w:rsidP="00F327EC">
      <w:pPr>
        <w:spacing w:after="0"/>
        <w:jc w:val="both"/>
        <w:rPr>
          <w:rFonts w:ascii="Arial" w:hAnsi="Arial" w:cs="Arial"/>
          <w:sz w:val="24"/>
          <w:szCs w:val="24"/>
        </w:rPr>
      </w:pPr>
      <w:r w:rsidRPr="00B35CC4">
        <w:rPr>
          <w:rFonts w:ascii="Arial" w:hAnsi="Arial" w:cs="Arial"/>
          <w:sz w:val="24"/>
          <w:szCs w:val="24"/>
        </w:rPr>
        <w:lastRenderedPageBreak/>
        <w:t>This evaluation illustrates the value of applying socio-technical frameworks, such as FITT, to understand not only whether digital systems function, but whether they meaningfully support clinical work within complex service environments. By examining the interaction between individuals, tasks, technology and organisational context, this analysis presents insight into why WCCIS struggled to deliver its anticipated benefits within MH&amp;LD services, despite considerable investment and effort.</w:t>
      </w:r>
    </w:p>
    <w:p w14:paraId="635EE07B" w14:textId="77777777" w:rsidR="00F37C44" w:rsidRPr="00B35CC4" w:rsidRDefault="00F37C44" w:rsidP="00F327EC">
      <w:pPr>
        <w:spacing w:after="0"/>
        <w:jc w:val="both"/>
        <w:rPr>
          <w:rFonts w:ascii="Arial" w:hAnsi="Arial" w:cs="Arial"/>
          <w:sz w:val="24"/>
          <w:szCs w:val="24"/>
        </w:rPr>
      </w:pPr>
    </w:p>
    <w:p w14:paraId="193DFAF8" w14:textId="77777777" w:rsidR="0021594B" w:rsidRDefault="0021594B" w:rsidP="00F327EC">
      <w:pPr>
        <w:spacing w:after="0"/>
        <w:jc w:val="both"/>
        <w:rPr>
          <w:rFonts w:ascii="Arial" w:hAnsi="Arial" w:cs="Arial"/>
          <w:sz w:val="24"/>
          <w:szCs w:val="24"/>
        </w:rPr>
      </w:pPr>
      <w:r w:rsidRPr="00B35CC4">
        <w:rPr>
          <w:rFonts w:ascii="Arial" w:hAnsi="Arial" w:cs="Arial"/>
          <w:sz w:val="24"/>
          <w:szCs w:val="24"/>
        </w:rPr>
        <w:t>These findings show the importance of embedding socio-technical evaluation and benefits management as integral components of digital programmes, rather than as retrospective exercises. As health systems continue to pursue large-scale digital transformation, such approaches are essential to ensuring that technology implementation translates into sustainable service improvement and improved patient outcomes.</w:t>
      </w:r>
    </w:p>
    <w:p w14:paraId="4DA1109B" w14:textId="77777777" w:rsidR="00F37C44" w:rsidRPr="00B35CC4" w:rsidRDefault="00F37C44" w:rsidP="00F327EC">
      <w:pPr>
        <w:spacing w:after="0"/>
        <w:jc w:val="both"/>
        <w:rPr>
          <w:rFonts w:ascii="Arial" w:hAnsi="Arial" w:cs="Arial"/>
          <w:sz w:val="24"/>
          <w:szCs w:val="24"/>
        </w:rPr>
      </w:pPr>
    </w:p>
    <w:p w14:paraId="62AA214B" w14:textId="60D19077" w:rsidR="001F6455" w:rsidRPr="001F6455" w:rsidRDefault="001F6455" w:rsidP="00F327EC">
      <w:pPr>
        <w:spacing w:after="0"/>
        <w:jc w:val="both"/>
        <w:rPr>
          <w:rFonts w:ascii="Arial" w:hAnsi="Arial" w:cs="Arial"/>
          <w:sz w:val="24"/>
          <w:szCs w:val="24"/>
        </w:rPr>
      </w:pPr>
      <w:r w:rsidRPr="001F6455">
        <w:rPr>
          <w:rFonts w:ascii="Arial" w:hAnsi="Arial" w:cs="Arial"/>
          <w:sz w:val="24"/>
          <w:szCs w:val="24"/>
        </w:rPr>
        <w:t xml:space="preserve">Overall, the evaluation </w:t>
      </w:r>
      <w:r w:rsidR="004B4331">
        <w:rPr>
          <w:rFonts w:ascii="Arial" w:hAnsi="Arial" w:cs="Arial"/>
          <w:sz w:val="24"/>
          <w:szCs w:val="24"/>
        </w:rPr>
        <w:t>demonstrates</w:t>
      </w:r>
      <w:r w:rsidRPr="001F6455">
        <w:rPr>
          <w:rFonts w:ascii="Arial" w:hAnsi="Arial" w:cs="Arial"/>
          <w:sz w:val="24"/>
          <w:szCs w:val="24"/>
        </w:rPr>
        <w:t xml:space="preserve"> that WCCIS did not deliver the transformation originally anticipated within MH&amp;LD services. The challenges identified were systemic, spanning individual, task, technological and organisational dimensions, consistent with the FITT framework </w:t>
      </w:r>
      <w:sdt>
        <w:sdtPr>
          <w:rPr>
            <w:rFonts w:ascii="Arial" w:hAnsi="Arial" w:cs="Arial"/>
            <w:color w:val="000000"/>
            <w:sz w:val="24"/>
            <w:szCs w:val="24"/>
          </w:rPr>
          <w:tag w:val="MENDELEY_CITATION_v3_eyJjaXRhdGlvbklEIjoiTUVOREVMRVlfQ0lUQVRJT05fZDU2ODZkNTktOThhOC00MGE0LTg3MjItYWZjMzE1N2MwMzJhIiwicHJvcGVydGllcyI6eyJub3RlSW5kZXgiOjB9LCJpc0VkaXRlZCI6ZmFsc2UsIm1hbnVhbE92ZXJyaWRlIjp7ImlzTWFudWFsbHlPdmVycmlkZGVuIjpmYWxzZSwiY2l0ZXByb2NUZXh0IjoiKEFtbWVud2VydGgsIElsbGVyIGFuZCBNYWhsZXIsIDIwMDYpIiwibWFudWFsT3ZlcnJpZGVUZXh0IjoiIn0sImNpdGF0aW9uSXRlbXMiOlt7ImlkIjoiZTJmYzY1YmQtNjY1Yi0zN2U3LThlYTMtMjc3ZDhjMjlkNWY3IiwiaXRlbURhdGEiOnsidHlwZSI6ImFydGljbGUtam91cm5hbCIsImlkIjoiZTJmYzY1YmQtNjY1Yi0zN2U3LThlYTMtMjc3ZDhjMjlkNWY3IiwidGl0bGUiOiJJVC1hZG9wdGlvbiBhbmQgdGhlIGludGVyYWN0aW9uIG9mIHRhc2ssIHRlY2hub2xvZ3kgYW5kIGluZGl2aWR1YWxzOiBBIGZpdCBmcmFtZXdvcmsgYW5kIGEgY2FzZSBzdHVkeSIsImF1dGhvciI6W3siZmFtaWx5IjoiQW1tZW53ZXJ0aCIsImdpdmVuIjoiRWxza2UiLCJwYXJzZS1uYW1lcyI6ZmFsc2UsImRyb3BwaW5nLXBhcnRpY2xlIjoiIiwibm9uLWRyb3BwaW5nLXBhcnRpY2xlIjoiIn0seyJmYW1pbHkiOiJJbGxlciIsImdpdmVuIjoiQ2Fyb2xhIiwicGFyc2UtbmFtZXMiOmZhbHNlLCJkcm9wcGluZy1wYXJ0aWNsZSI6IiIsIm5vbi1kcm9wcGluZy1wYXJ0aWNsZSI6IiJ9LHsiZmFtaWx5IjoiTWFobGVyIiwiZ2l2ZW4iOiJDb3JuZWxpYSIsInBhcnNlLW5hbWVzIjpmYWxzZSwiZHJvcHBpbmctcGFydGljbGUiOiIiLCJub24tZHJvcHBpbmctcGFydGljbGUiOiIifV0sImNvbnRhaW5lci10aXRsZSI6IkJNQyBNZWRpY2FsIEluZm9ybWF0aWNzIGFuZCBEZWNpc2lvbiBNYWtpbmciLCJjb250YWluZXItdGl0bGUtc2hvcnQiOiJCTUMgTWVkLiBJbmZvcm0uIERlY2lzLiBNYWsuIiwiRE9JIjoiMTAuMTE4Ni8xNDcyLTY5NDctNi0zIiwiSVNTTiI6IjE0NzI2OTQ3IiwiaXNzdWVkIjp7ImRhdGUtcGFydHMiOltbMjAwNl1dfSwiYWJzdHJhY3QiOiJCYWNrZ3JvdW5kOiBGYWN0b3JzIG9mIElUIGFkb3B0aW9uIGhhdmUgbGFyZ2VseSBiZWVuIGRpc2N1c3NlZCBpbiB0aGUgbGl0ZXJhdHVyZS4gSG93ZXZlciwgZXhpc3RpbmcgZnJhbWV3b3JrcyAoc3VjaCBhcyBUQU0gb3IgVFRGKSBhcmUgZmFpbGluZyB0byBpbmNsdWRlIG9uZSBpbXBvcnRhbnQgYXNwZWN0LCB0aGUgaW50ZXJhY3Rpb24gYmV0d2VlbiB1c2VyIGFuZCB0YXNrLiBNZXRob2Q6IEJhc2VkIG9uIGEgbGl0ZXJhdHVyZSBzdHVkeSBhbmQgYSBjYXNlIHN0dWR5LCB3ZSBkZXZlbG9wZWQgdGhlIEZJVFQgZnJhbWV3b3JrIHRvIGhlbHAgYW5hbHlzZSB0aGUgc29jaW8tb3JnYW5pc2F0aW9uYWwtdGVjaG5pY2FsIGZhY3RvcnMgdGhhdCBpbmZsdWVuY2UgSVQgYWRvcHRpb24gaW4gYSBoZWFsdGggY2FyZSBzZXR0aW5nLiBSZXN1bHRzOiBPdXIgRklUVCBmcmFtZXdvcmsgKFwiRml0IGJldHdlZW4gSW5kaXZpZHVhbHMsIFRhc2sgYW5kIFRlY2hub2xvZ3lcIikgaXMgYmFzZWQgb24gdGhlIGlkZWEgdGhhdCBJVCBhZG9wdGlvbiBpbiBhIGNsaW5pY2FsIGVudmlyb25tZW50IGRlcGVuZHMgb24gdGhlIGZpdCBiZXR3ZWVuIHRoZSBhdHRyaWJ1dGVzIG9mIHRoZSBpbmRpdmlkdWFsIHVzZXJzIChlLmcuIGNvbXB1dGVyIGFueGlldHksIG1vdGl2YXRpb24pLCBhdHRyaWJ1dGVzIG9mIHRoZSB0ZWNobm9sb2d5IChlLmcuIHVzYWJpbGl0eSwgZnVuY3Rpb25hbGl0eSwgcGVyZm9ybWFuY2UpLCBhbmQgYXR0cmlidXRlcyBvZiB0aGUgY2xpbmljYWwgdGFza3MgYW5kIHByb2Nlc3NlcyAoZS5nLiBvcmdhbmlzYXRpb24sIHRhc2sgY29tcGxleGl0eSkuIFdlIHVzZWQgdGhpcyBmcmFtZXdvcmsgaW4gdGhlIHJldHJvc3BlY3RpdmUgYW5hbHlzaXMgb2YgYSB0aHJlZS15ZWFyIGNhc2Ugc3R1ZHksIGRlc2NyaWJpbmcgdGhlIGFkb3B0aW9uIG9mIGEgbnVyc2luZyBkb2N1bWVudGF0aW9uIHN5c3RlbSBpbiB2YXJpb3VzIGRlcGFydG1lbnRzIGluIGEgR2VybWFuIFVuaXZlcnNpdHkgSG9zcGl0YWwuIFdlIHdpbGwgc2hvdyBob3cgdGhlIEZJVFQgZnJhbWV3b3JrIGhlbHBlZCBhbmFseXppbmcgdGhlIHByb2Nlc3Mgb2YgSVQgYWRvcHRpb24gZHVyaW5nIGFuIElUIGltcGxlbWVudGF0aW9uOiB3ZSB3ZXJlIGFibGUgdG8gZGVzY3JpYmUgZXZlcnkgZm91bmQgSVQgYWRvcHRpb24gcHJvYmxlbSB3aXRoIHJlZ2FyZCB0byB0aGUgdGhyZWUgZml0IGRpbWVuc2lvbnMsIGFuZCBhbnkgaW50ZXJ2ZW50aW9uIG9uIHRoZSBmaXQgY2FuIGJlIGRlc2NyaWJlZCB3aXRoIHJlZ2FyZCB0byB0aGUgdGhyZWUgb2JqZWN0cyBvZiB0aGUgRklUVCBmcmFtZXdvcmsgKGluZGl2aWR1YWwsIHRhc2ssIHRlY2hub2xvZ3kpLiBXZSBhbHNvIGRlcml2ZSBmYWNpbGl0YXRvcnMgYW5kIGJhcnJpZXJzIHRvIElUIGFkb3B0aW9uIG9mIGNsaW5pY2FsIGluZm9ybWF0aW9uIHN5c3RlbXMuIENvbmNsdXNpb246IFRoaXMgd29yayBzaG91bGQgc3VwcG9ydCBhIGJldHRlciB1bmRlcnN0YW5kaW5nIG9mIHRoZSByZWFzb25zIGZvciBJVCBhZG9wdGlvbiBmYWlsdXJlcyBhbmQgdGhlcmVmb3JlIGVuYWJsZSBiZXR0ZXIgcHJlcGFyZWQgYW5kIG1vcmUgc3VjY2Vzc2Z1bCBJVCBpbnRyb2R1Y3Rpb24gcHJvamVjdHMuIFdlIHdpbGwgZGlzY3VzcywgaG93ZXZlciwgdGhhdCBmcm9tIGEgbW9yZSBlcGlzdGVtb2xvZ2ljYWwgcG9pbnQgb2YgdmlldywgaXQgbWF5IGJlIGRpZmZpY3VsdCBvciBldmVuIGltcG9zc2libGUgdG8gYW5hbHlzZSB0aGUgY29tcGxleCBhbmQgaW50ZXJhY3RpbmcgZmFjdG9ycyB0aGF0IHByZWRpY3Qgc3VjY2VzcyBvciBmYWlsdXJlIG9mIElUIHByb2plY3RzIGluIGEgc29jaW8tdGVjaG5pY2FsIGVudmlyb25tZW50LiDCqSAyMDA2IEFtbWVud2VydGggZXQgYWw7IGxpY2Vuc2VlIEJpb01lZCBDZW50cmFsIEx0ZC4iLCJ2b2x1bWUiOiI2In0sImlzVGVtcG9yYXJ5IjpmYWxzZX1dfQ=="/>
          <w:id w:val="-1165784377"/>
          <w:placeholder>
            <w:docPart w:val="3A34699230624D1B941CDF7273BEB49C"/>
          </w:placeholder>
        </w:sdtPr>
        <w:sdtEndPr/>
        <w:sdtContent>
          <w:r w:rsidR="009B0D7E" w:rsidRPr="009B0D7E">
            <w:rPr>
              <w:rFonts w:ascii="Arial" w:hAnsi="Arial" w:cs="Arial"/>
              <w:color w:val="000000"/>
              <w:sz w:val="24"/>
              <w:szCs w:val="24"/>
            </w:rPr>
            <w:t>(</w:t>
          </w:r>
          <w:proofErr w:type="spellStart"/>
          <w:r w:rsidR="009B0D7E" w:rsidRPr="009B0D7E">
            <w:rPr>
              <w:rFonts w:ascii="Arial" w:hAnsi="Arial" w:cs="Arial"/>
              <w:color w:val="000000"/>
              <w:sz w:val="24"/>
              <w:szCs w:val="24"/>
            </w:rPr>
            <w:t>Ammenwerth</w:t>
          </w:r>
          <w:proofErr w:type="spellEnd"/>
          <w:r w:rsidR="009B0D7E" w:rsidRPr="009B0D7E">
            <w:rPr>
              <w:rFonts w:ascii="Arial" w:hAnsi="Arial" w:cs="Arial"/>
              <w:color w:val="000000"/>
              <w:sz w:val="24"/>
              <w:szCs w:val="24"/>
            </w:rPr>
            <w:t>, Iller and Mahler, 2006)</w:t>
          </w:r>
        </w:sdtContent>
      </w:sdt>
      <w:r w:rsidRPr="001F6455">
        <w:rPr>
          <w:rFonts w:ascii="Arial" w:hAnsi="Arial" w:cs="Arial"/>
          <w:sz w:val="24"/>
          <w:szCs w:val="24"/>
        </w:rPr>
        <w:t>.  While areas of good practice were apparent, socio-technical misalignment limited the system’s ability to deliver sustained and meaningful benefits.</w:t>
      </w:r>
    </w:p>
    <w:p w14:paraId="2F21A9FC" w14:textId="77777777" w:rsidR="001F6455" w:rsidRDefault="001F6455" w:rsidP="00F327EC">
      <w:pPr>
        <w:spacing w:after="0"/>
        <w:jc w:val="both"/>
        <w:rPr>
          <w:rFonts w:ascii="Arial" w:hAnsi="Arial" w:cs="Arial"/>
          <w:sz w:val="24"/>
          <w:szCs w:val="24"/>
        </w:rPr>
      </w:pPr>
    </w:p>
    <w:p w14:paraId="70227022" w14:textId="77777777" w:rsidR="009A53CA" w:rsidRDefault="009A53CA" w:rsidP="00F327EC">
      <w:pPr>
        <w:spacing w:after="0"/>
        <w:jc w:val="both"/>
        <w:rPr>
          <w:rFonts w:ascii="Arial" w:hAnsi="Arial" w:cs="Arial"/>
          <w:sz w:val="24"/>
          <w:szCs w:val="24"/>
        </w:rPr>
      </w:pPr>
    </w:p>
    <w:p w14:paraId="7EE47597" w14:textId="77777777" w:rsidR="00D9077B" w:rsidRDefault="00D9077B" w:rsidP="00F327EC">
      <w:pPr>
        <w:spacing w:after="0"/>
        <w:jc w:val="both"/>
        <w:rPr>
          <w:rFonts w:ascii="Arial" w:hAnsi="Arial" w:cs="Arial"/>
          <w:sz w:val="24"/>
          <w:szCs w:val="24"/>
        </w:rPr>
      </w:pPr>
    </w:p>
    <w:p w14:paraId="690A8048" w14:textId="233E741A" w:rsidR="00151536" w:rsidRPr="00C358A2" w:rsidRDefault="00C358A2" w:rsidP="00F327EC">
      <w:pPr>
        <w:spacing w:after="0"/>
        <w:jc w:val="both"/>
        <w:rPr>
          <w:rFonts w:ascii="Arial" w:hAnsi="Arial" w:cs="Arial"/>
          <w:b/>
          <w:bCs/>
          <w:sz w:val="24"/>
          <w:szCs w:val="24"/>
        </w:rPr>
      </w:pPr>
      <w:r w:rsidRPr="00C358A2">
        <w:rPr>
          <w:rFonts w:ascii="Arial" w:hAnsi="Arial" w:cs="Arial"/>
          <w:b/>
          <w:bCs/>
          <w:sz w:val="24"/>
          <w:szCs w:val="24"/>
        </w:rPr>
        <w:t>References</w:t>
      </w:r>
    </w:p>
    <w:sdt>
      <w:sdtPr>
        <w:rPr>
          <w:rFonts w:ascii="Arial" w:hAnsi="Arial" w:cs="Arial"/>
          <w:color w:val="000000"/>
          <w:sz w:val="24"/>
          <w:szCs w:val="24"/>
        </w:rPr>
        <w:tag w:val="MENDELEY_BIBLIOGRAPHY"/>
        <w:id w:val="781690414"/>
        <w:placeholder>
          <w:docPart w:val="DefaultPlaceholder_-1854013440"/>
        </w:placeholder>
      </w:sdtPr>
      <w:sdtEndPr/>
      <w:sdtContent>
        <w:p w14:paraId="3FDF4B5C" w14:textId="77777777" w:rsidR="0083079D" w:rsidRPr="0083079D" w:rsidRDefault="0083079D" w:rsidP="00F327EC">
          <w:pPr>
            <w:spacing w:after="0"/>
            <w:divId w:val="355885859"/>
            <w:rPr>
              <w:rFonts w:ascii="Arial" w:eastAsia="Times New Roman" w:hAnsi="Arial" w:cs="Arial"/>
              <w:color w:val="000000"/>
              <w:sz w:val="24"/>
              <w:szCs w:val="24"/>
            </w:rPr>
          </w:pPr>
          <w:r w:rsidRPr="0083079D">
            <w:rPr>
              <w:rFonts w:ascii="Arial" w:eastAsia="Times New Roman" w:hAnsi="Arial" w:cs="Arial"/>
              <w:color w:val="000000"/>
              <w:sz w:val="24"/>
            </w:rPr>
            <w:t xml:space="preserve">ABUHB (2022) </w:t>
          </w:r>
          <w:r w:rsidRPr="0083079D">
            <w:rPr>
              <w:rFonts w:ascii="Arial" w:eastAsia="Times New Roman" w:hAnsi="Arial" w:cs="Arial"/>
              <w:i/>
              <w:iCs/>
              <w:color w:val="000000"/>
              <w:sz w:val="24"/>
            </w:rPr>
            <w:t>WCCIS Benefits Register - Internal Document. Unpublished</w:t>
          </w:r>
          <w:r w:rsidRPr="0083079D">
            <w:rPr>
              <w:rFonts w:ascii="Arial" w:eastAsia="Times New Roman" w:hAnsi="Arial" w:cs="Arial"/>
              <w:color w:val="000000"/>
              <w:sz w:val="24"/>
            </w:rPr>
            <w:t>.</w:t>
          </w:r>
        </w:p>
        <w:p w14:paraId="745AECAC" w14:textId="77777777" w:rsidR="0083079D" w:rsidRPr="0083079D" w:rsidRDefault="0083079D" w:rsidP="00F327EC">
          <w:pPr>
            <w:spacing w:after="0"/>
            <w:divId w:val="714544971"/>
            <w:rPr>
              <w:rFonts w:ascii="Arial" w:eastAsia="Times New Roman" w:hAnsi="Arial" w:cs="Arial"/>
              <w:color w:val="000000"/>
              <w:sz w:val="24"/>
            </w:rPr>
          </w:pPr>
          <w:r w:rsidRPr="0083079D">
            <w:rPr>
              <w:rFonts w:ascii="Arial" w:eastAsia="Times New Roman" w:hAnsi="Arial" w:cs="Arial"/>
              <w:color w:val="000000"/>
              <w:sz w:val="24"/>
            </w:rPr>
            <w:t>ABUHB (2023a) ‘WCCIS 360 Review - Internal Document. Unpublished’.</w:t>
          </w:r>
        </w:p>
        <w:p w14:paraId="5F368409" w14:textId="77777777" w:rsidR="0083079D" w:rsidRPr="0083079D" w:rsidRDefault="0083079D" w:rsidP="00F327EC">
          <w:pPr>
            <w:spacing w:after="0"/>
            <w:divId w:val="1337612737"/>
            <w:rPr>
              <w:rFonts w:ascii="Arial" w:eastAsia="Times New Roman" w:hAnsi="Arial" w:cs="Arial"/>
              <w:color w:val="000000"/>
              <w:sz w:val="24"/>
            </w:rPr>
          </w:pPr>
          <w:r w:rsidRPr="0083079D">
            <w:rPr>
              <w:rFonts w:ascii="Arial" w:eastAsia="Times New Roman" w:hAnsi="Arial" w:cs="Arial"/>
              <w:color w:val="000000"/>
              <w:sz w:val="24"/>
            </w:rPr>
            <w:t xml:space="preserve">ABUHB (2023b) ‘WCCIS MH&amp;LD User Stories  - Internal Document. Unpublished’, </w:t>
          </w:r>
          <w:r w:rsidRPr="0083079D">
            <w:rPr>
              <w:rFonts w:ascii="Arial" w:eastAsia="Times New Roman" w:hAnsi="Arial" w:cs="Arial"/>
              <w:i/>
              <w:iCs/>
              <w:color w:val="000000"/>
              <w:sz w:val="24"/>
            </w:rPr>
            <w:t>Unpublished</w:t>
          </w:r>
          <w:r w:rsidRPr="0083079D">
            <w:rPr>
              <w:rFonts w:ascii="Arial" w:eastAsia="Times New Roman" w:hAnsi="Arial" w:cs="Arial"/>
              <w:color w:val="000000"/>
              <w:sz w:val="24"/>
            </w:rPr>
            <w:t xml:space="preserve"> [Preprint].</w:t>
          </w:r>
        </w:p>
        <w:p w14:paraId="4974295B" w14:textId="77777777" w:rsidR="0083079D" w:rsidRPr="0083079D" w:rsidRDefault="0083079D" w:rsidP="00F327EC">
          <w:pPr>
            <w:spacing w:after="0"/>
            <w:divId w:val="137385535"/>
            <w:rPr>
              <w:rFonts w:ascii="Arial" w:eastAsia="Times New Roman" w:hAnsi="Arial" w:cs="Arial"/>
              <w:color w:val="000000"/>
              <w:sz w:val="24"/>
            </w:rPr>
          </w:pPr>
          <w:r w:rsidRPr="0083079D">
            <w:rPr>
              <w:rFonts w:ascii="Arial" w:eastAsia="Times New Roman" w:hAnsi="Arial" w:cs="Arial"/>
              <w:color w:val="000000"/>
              <w:sz w:val="24"/>
            </w:rPr>
            <w:t xml:space="preserve">ABUHB (2024a) </w:t>
          </w:r>
          <w:r w:rsidRPr="0083079D">
            <w:rPr>
              <w:rFonts w:ascii="Arial" w:eastAsia="Times New Roman" w:hAnsi="Arial" w:cs="Arial"/>
              <w:i/>
              <w:iCs/>
              <w:color w:val="000000"/>
              <w:sz w:val="24"/>
            </w:rPr>
            <w:t>Digital Community – MH&amp;LD Benefits Workshop - Internal Document. Unpublished</w:t>
          </w:r>
          <w:r w:rsidRPr="0083079D">
            <w:rPr>
              <w:rFonts w:ascii="Arial" w:eastAsia="Times New Roman" w:hAnsi="Arial" w:cs="Arial"/>
              <w:color w:val="000000"/>
              <w:sz w:val="24"/>
            </w:rPr>
            <w:t>.</w:t>
          </w:r>
        </w:p>
        <w:p w14:paraId="08636AF8" w14:textId="77777777" w:rsidR="0083079D" w:rsidRPr="0083079D" w:rsidRDefault="0083079D" w:rsidP="00F327EC">
          <w:pPr>
            <w:spacing w:after="0"/>
            <w:divId w:val="234628861"/>
            <w:rPr>
              <w:rFonts w:ascii="Arial" w:eastAsia="Times New Roman" w:hAnsi="Arial" w:cs="Arial"/>
              <w:color w:val="000000"/>
              <w:sz w:val="24"/>
            </w:rPr>
          </w:pPr>
          <w:r w:rsidRPr="0083079D">
            <w:rPr>
              <w:rFonts w:ascii="Arial" w:eastAsia="Times New Roman" w:hAnsi="Arial" w:cs="Arial"/>
              <w:color w:val="000000"/>
              <w:sz w:val="24"/>
            </w:rPr>
            <w:t xml:space="preserve">ABUHB (2024b) </w:t>
          </w:r>
          <w:r w:rsidRPr="0083079D">
            <w:rPr>
              <w:rFonts w:ascii="Arial" w:eastAsia="Times New Roman" w:hAnsi="Arial" w:cs="Arial"/>
              <w:i/>
              <w:iCs/>
              <w:color w:val="000000"/>
              <w:sz w:val="24"/>
            </w:rPr>
            <w:t>SBAR Reports (RTT, PCMHSS and MH&amp;LD) - Internal Documents. Unpublished</w:t>
          </w:r>
          <w:r w:rsidRPr="0083079D">
            <w:rPr>
              <w:rFonts w:ascii="Arial" w:eastAsia="Times New Roman" w:hAnsi="Arial" w:cs="Arial"/>
              <w:color w:val="000000"/>
              <w:sz w:val="24"/>
            </w:rPr>
            <w:t>.</w:t>
          </w:r>
        </w:p>
        <w:p w14:paraId="690B5693" w14:textId="77777777" w:rsidR="0083079D" w:rsidRPr="0083079D" w:rsidRDefault="0083079D" w:rsidP="00F327EC">
          <w:pPr>
            <w:spacing w:after="0"/>
            <w:divId w:val="791824681"/>
            <w:rPr>
              <w:rFonts w:ascii="Arial" w:eastAsia="Times New Roman" w:hAnsi="Arial" w:cs="Arial"/>
              <w:color w:val="000000"/>
              <w:sz w:val="24"/>
            </w:rPr>
          </w:pPr>
          <w:r w:rsidRPr="0083079D">
            <w:rPr>
              <w:rFonts w:ascii="Arial" w:eastAsia="Times New Roman" w:hAnsi="Arial" w:cs="Arial"/>
              <w:color w:val="000000"/>
              <w:sz w:val="24"/>
            </w:rPr>
            <w:t xml:space="preserve">ABUHB (2024c) </w:t>
          </w:r>
          <w:r w:rsidRPr="0083079D">
            <w:rPr>
              <w:rFonts w:ascii="Arial" w:eastAsia="Times New Roman" w:hAnsi="Arial" w:cs="Arial"/>
              <w:i/>
              <w:iCs/>
              <w:color w:val="000000"/>
              <w:sz w:val="24"/>
            </w:rPr>
            <w:t>WCCIS Business Continuity Plan - Internal Document. Unpublished</w:t>
          </w:r>
          <w:r w:rsidRPr="0083079D">
            <w:rPr>
              <w:rFonts w:ascii="Arial" w:eastAsia="Times New Roman" w:hAnsi="Arial" w:cs="Arial"/>
              <w:color w:val="000000"/>
              <w:sz w:val="24"/>
            </w:rPr>
            <w:t>.</w:t>
          </w:r>
        </w:p>
        <w:p w14:paraId="7305453A" w14:textId="77777777" w:rsidR="0083079D" w:rsidRPr="0083079D" w:rsidRDefault="0083079D" w:rsidP="00F327EC">
          <w:pPr>
            <w:spacing w:after="0"/>
            <w:divId w:val="265040324"/>
            <w:rPr>
              <w:rFonts w:ascii="Arial" w:eastAsia="Times New Roman" w:hAnsi="Arial" w:cs="Arial"/>
              <w:color w:val="000000"/>
              <w:sz w:val="24"/>
            </w:rPr>
          </w:pPr>
          <w:r w:rsidRPr="0083079D">
            <w:rPr>
              <w:rFonts w:ascii="Arial" w:eastAsia="Times New Roman" w:hAnsi="Arial" w:cs="Arial"/>
              <w:color w:val="000000"/>
              <w:sz w:val="24"/>
            </w:rPr>
            <w:t xml:space="preserve">ABUHB (2024d) ‘WCCIS Risk Log - Internal Document. Unpublished’, </w:t>
          </w:r>
          <w:r w:rsidRPr="0083079D">
            <w:rPr>
              <w:rFonts w:ascii="Arial" w:eastAsia="Times New Roman" w:hAnsi="Arial" w:cs="Arial"/>
              <w:i/>
              <w:iCs/>
              <w:color w:val="000000"/>
              <w:sz w:val="24"/>
            </w:rPr>
            <w:t>Unpublished</w:t>
          </w:r>
          <w:r w:rsidRPr="0083079D">
            <w:rPr>
              <w:rFonts w:ascii="Arial" w:eastAsia="Times New Roman" w:hAnsi="Arial" w:cs="Arial"/>
              <w:color w:val="000000"/>
              <w:sz w:val="24"/>
            </w:rPr>
            <w:t xml:space="preserve"> [Preprint].</w:t>
          </w:r>
        </w:p>
        <w:p w14:paraId="2C3DBDA1" w14:textId="77777777" w:rsidR="0083079D" w:rsidRPr="0083079D" w:rsidRDefault="0083079D" w:rsidP="00F327EC">
          <w:pPr>
            <w:spacing w:after="0"/>
            <w:divId w:val="804395264"/>
            <w:rPr>
              <w:rFonts w:ascii="Arial" w:eastAsia="Times New Roman" w:hAnsi="Arial" w:cs="Arial"/>
              <w:color w:val="000000"/>
              <w:sz w:val="24"/>
            </w:rPr>
          </w:pPr>
          <w:r w:rsidRPr="0083079D">
            <w:rPr>
              <w:rFonts w:ascii="Arial" w:eastAsia="Times New Roman" w:hAnsi="Arial" w:cs="Arial"/>
              <w:color w:val="000000"/>
              <w:sz w:val="24"/>
            </w:rPr>
            <w:t>ABUHB and Gwent Local Authorities (2024) ‘WCCIS Gwent Case Sharing Dashboard - Internal Document. Unpublished’.</w:t>
          </w:r>
        </w:p>
        <w:p w14:paraId="57A09132" w14:textId="77777777" w:rsidR="0083079D" w:rsidRPr="0083079D" w:rsidRDefault="0083079D" w:rsidP="00F327EC">
          <w:pPr>
            <w:spacing w:after="0"/>
            <w:divId w:val="1350252032"/>
            <w:rPr>
              <w:rFonts w:ascii="Arial" w:eastAsia="Times New Roman" w:hAnsi="Arial" w:cs="Arial"/>
              <w:color w:val="000000"/>
              <w:sz w:val="24"/>
            </w:rPr>
          </w:pPr>
          <w:proofErr w:type="spellStart"/>
          <w:r w:rsidRPr="0083079D">
            <w:rPr>
              <w:rFonts w:ascii="Arial" w:eastAsia="Times New Roman" w:hAnsi="Arial" w:cs="Arial"/>
              <w:color w:val="000000"/>
              <w:sz w:val="24"/>
            </w:rPr>
            <w:t>Ammenwerth</w:t>
          </w:r>
          <w:proofErr w:type="spellEnd"/>
          <w:r w:rsidRPr="0083079D">
            <w:rPr>
              <w:rFonts w:ascii="Arial" w:eastAsia="Times New Roman" w:hAnsi="Arial" w:cs="Arial"/>
              <w:color w:val="000000"/>
              <w:sz w:val="24"/>
            </w:rPr>
            <w:t xml:space="preserve">, E., Iller, C. and Mahler, C. (2006) ‘IT-adoption and the interaction of task, technology and individuals: A fit framework and a case study’, </w:t>
          </w:r>
          <w:r w:rsidRPr="0083079D">
            <w:rPr>
              <w:rFonts w:ascii="Arial" w:eastAsia="Times New Roman" w:hAnsi="Arial" w:cs="Arial"/>
              <w:i/>
              <w:iCs/>
              <w:color w:val="000000"/>
              <w:sz w:val="24"/>
            </w:rPr>
            <w:t>BMC Medical Informatics and Decision Making</w:t>
          </w:r>
          <w:r w:rsidRPr="0083079D">
            <w:rPr>
              <w:rFonts w:ascii="Arial" w:eastAsia="Times New Roman" w:hAnsi="Arial" w:cs="Arial"/>
              <w:color w:val="000000"/>
              <w:sz w:val="24"/>
            </w:rPr>
            <w:t>, 6. Available at: https://doi.org/10.1186/1472-6947-6-3.</w:t>
          </w:r>
        </w:p>
        <w:p w14:paraId="45EEFE7C" w14:textId="77777777" w:rsidR="0083079D" w:rsidRPr="0083079D" w:rsidRDefault="0083079D" w:rsidP="00F327EC">
          <w:pPr>
            <w:spacing w:after="0"/>
            <w:divId w:val="2060352905"/>
            <w:rPr>
              <w:rFonts w:ascii="Arial" w:eastAsia="Times New Roman" w:hAnsi="Arial" w:cs="Arial"/>
              <w:color w:val="000000"/>
              <w:sz w:val="24"/>
            </w:rPr>
          </w:pPr>
          <w:r w:rsidRPr="0083079D">
            <w:rPr>
              <w:rFonts w:ascii="Arial" w:eastAsia="Times New Roman" w:hAnsi="Arial" w:cs="Arial"/>
              <w:color w:val="000000"/>
              <w:sz w:val="24"/>
            </w:rPr>
            <w:t xml:space="preserve">Berg, M. (1999) ‘Accumulating and Coordinating: Occasions for Information Technologies in Medical Work’, </w:t>
          </w:r>
          <w:r w:rsidRPr="0083079D">
            <w:rPr>
              <w:rFonts w:ascii="Arial" w:eastAsia="Times New Roman" w:hAnsi="Arial" w:cs="Arial"/>
              <w:i/>
              <w:iCs/>
              <w:color w:val="000000"/>
              <w:sz w:val="24"/>
            </w:rPr>
            <w:t>Computer Supported Cooperative Work</w:t>
          </w:r>
          <w:r w:rsidRPr="0083079D">
            <w:rPr>
              <w:rFonts w:ascii="Arial" w:eastAsia="Times New Roman" w:hAnsi="Arial" w:cs="Arial"/>
              <w:color w:val="000000"/>
              <w:sz w:val="24"/>
            </w:rPr>
            <w:t>, 8(4). Available at: https://doi.org/10.1023/A:1008757115404.</w:t>
          </w:r>
        </w:p>
        <w:p w14:paraId="7CA5B448" w14:textId="77777777" w:rsidR="0083079D" w:rsidRPr="0083079D" w:rsidRDefault="0083079D" w:rsidP="00F327EC">
          <w:pPr>
            <w:spacing w:after="0"/>
            <w:divId w:val="40643101"/>
            <w:rPr>
              <w:rFonts w:ascii="Arial" w:eastAsia="Times New Roman" w:hAnsi="Arial" w:cs="Arial"/>
              <w:color w:val="000000"/>
              <w:sz w:val="24"/>
            </w:rPr>
          </w:pPr>
          <w:r w:rsidRPr="0083079D">
            <w:rPr>
              <w:rFonts w:ascii="Arial" w:eastAsia="Times New Roman" w:hAnsi="Arial" w:cs="Arial"/>
              <w:color w:val="000000"/>
              <w:sz w:val="24"/>
            </w:rPr>
            <w:lastRenderedPageBreak/>
            <w:t xml:space="preserve">Berg, M. (2001) ‘Implementing information systems in health care organizations: Myths and challenges’, in </w:t>
          </w:r>
          <w:r w:rsidRPr="0083079D">
            <w:rPr>
              <w:rFonts w:ascii="Arial" w:eastAsia="Times New Roman" w:hAnsi="Arial" w:cs="Arial"/>
              <w:i/>
              <w:iCs/>
              <w:color w:val="000000"/>
              <w:sz w:val="24"/>
            </w:rPr>
            <w:t>International Journal of Medical Informatics</w:t>
          </w:r>
          <w:r w:rsidRPr="0083079D">
            <w:rPr>
              <w:rFonts w:ascii="Arial" w:eastAsia="Times New Roman" w:hAnsi="Arial" w:cs="Arial"/>
              <w:color w:val="000000"/>
              <w:sz w:val="24"/>
            </w:rPr>
            <w:t>. Available at: https://doi.org/10.1016/S1386-5056(01)00200-3.</w:t>
          </w:r>
        </w:p>
        <w:p w14:paraId="7C023B2B" w14:textId="77777777" w:rsidR="0083079D" w:rsidRPr="0083079D" w:rsidRDefault="0083079D" w:rsidP="00F327EC">
          <w:pPr>
            <w:spacing w:after="0"/>
            <w:divId w:val="1075204709"/>
            <w:rPr>
              <w:rFonts w:ascii="Arial" w:eastAsia="Times New Roman" w:hAnsi="Arial" w:cs="Arial"/>
              <w:color w:val="000000"/>
              <w:sz w:val="24"/>
            </w:rPr>
          </w:pPr>
          <w:r w:rsidRPr="0083079D">
            <w:rPr>
              <w:rFonts w:ascii="Arial" w:eastAsia="Times New Roman" w:hAnsi="Arial" w:cs="Arial"/>
              <w:color w:val="000000"/>
              <w:sz w:val="24"/>
            </w:rPr>
            <w:t xml:space="preserve">Burton-Jones, A. </w:t>
          </w:r>
          <w:r w:rsidRPr="0083079D">
            <w:rPr>
              <w:rFonts w:ascii="Arial" w:eastAsia="Times New Roman" w:hAnsi="Arial" w:cs="Arial"/>
              <w:i/>
              <w:iCs/>
              <w:color w:val="000000"/>
              <w:sz w:val="24"/>
            </w:rPr>
            <w:t>et al.</w:t>
          </w:r>
          <w:r w:rsidRPr="0083079D">
            <w:rPr>
              <w:rFonts w:ascii="Arial" w:eastAsia="Times New Roman" w:hAnsi="Arial" w:cs="Arial"/>
              <w:color w:val="000000"/>
              <w:sz w:val="24"/>
            </w:rPr>
            <w:t xml:space="preserve"> (2020) ‘Changing the conversation on evaluating digital transformation in healthcare: Insights from an institutional analysis’, </w:t>
          </w:r>
          <w:r w:rsidRPr="0083079D">
            <w:rPr>
              <w:rFonts w:ascii="Arial" w:eastAsia="Times New Roman" w:hAnsi="Arial" w:cs="Arial"/>
              <w:i/>
              <w:iCs/>
              <w:color w:val="000000"/>
              <w:sz w:val="24"/>
            </w:rPr>
            <w:t>Information and Organization</w:t>
          </w:r>
          <w:r w:rsidRPr="0083079D">
            <w:rPr>
              <w:rFonts w:ascii="Arial" w:eastAsia="Times New Roman" w:hAnsi="Arial" w:cs="Arial"/>
              <w:color w:val="000000"/>
              <w:sz w:val="24"/>
            </w:rPr>
            <w:t>, 30(1). Available at: https://doi.org/10.1016/j.infoandorg.2019.100255.</w:t>
          </w:r>
        </w:p>
        <w:p w14:paraId="7CA4DB20" w14:textId="77777777" w:rsidR="0083079D" w:rsidRPr="0083079D" w:rsidRDefault="0083079D" w:rsidP="00F327EC">
          <w:pPr>
            <w:spacing w:after="0"/>
            <w:divId w:val="536821455"/>
            <w:rPr>
              <w:rFonts w:ascii="Arial" w:eastAsia="Times New Roman" w:hAnsi="Arial" w:cs="Arial"/>
              <w:color w:val="000000"/>
              <w:sz w:val="24"/>
            </w:rPr>
          </w:pPr>
          <w:r w:rsidRPr="0083079D">
            <w:rPr>
              <w:rFonts w:ascii="Arial" w:eastAsia="Times New Roman" w:hAnsi="Arial" w:cs="Arial"/>
              <w:color w:val="000000"/>
              <w:sz w:val="24"/>
            </w:rPr>
            <w:t xml:space="preserve">Cresswell, K. and Sheikh, A. (2013) ‘Organizational issues in the implementation and adoption of health information technology innovations: An interpretative review’, </w:t>
          </w:r>
          <w:r w:rsidRPr="0083079D">
            <w:rPr>
              <w:rFonts w:ascii="Arial" w:eastAsia="Times New Roman" w:hAnsi="Arial" w:cs="Arial"/>
              <w:i/>
              <w:iCs/>
              <w:color w:val="000000"/>
              <w:sz w:val="24"/>
            </w:rPr>
            <w:t>International Journal of Medical Informatics</w:t>
          </w:r>
          <w:r w:rsidRPr="0083079D">
            <w:rPr>
              <w:rFonts w:ascii="Arial" w:eastAsia="Times New Roman" w:hAnsi="Arial" w:cs="Arial"/>
              <w:color w:val="000000"/>
              <w:sz w:val="24"/>
            </w:rPr>
            <w:t>, 82(5), pp. e73–e86. Available at: https://doi.org/10.1016/J.IJMEDINF.2012.10.007.</w:t>
          </w:r>
        </w:p>
        <w:p w14:paraId="5B775A3A" w14:textId="77777777" w:rsidR="0083079D" w:rsidRPr="0083079D" w:rsidRDefault="0083079D" w:rsidP="00F327EC">
          <w:pPr>
            <w:spacing w:after="0"/>
            <w:divId w:val="1486433968"/>
            <w:rPr>
              <w:rFonts w:ascii="Arial" w:eastAsia="Times New Roman" w:hAnsi="Arial" w:cs="Arial"/>
              <w:color w:val="000000"/>
              <w:sz w:val="24"/>
            </w:rPr>
          </w:pPr>
          <w:r w:rsidRPr="0083079D">
            <w:rPr>
              <w:rFonts w:ascii="Arial" w:eastAsia="Times New Roman" w:hAnsi="Arial" w:cs="Arial"/>
              <w:color w:val="000000"/>
              <w:sz w:val="24"/>
            </w:rPr>
            <w:t xml:space="preserve">DHCW (2024) </w:t>
          </w:r>
          <w:r w:rsidRPr="0083079D">
            <w:rPr>
              <w:rFonts w:ascii="Arial" w:eastAsia="Times New Roman" w:hAnsi="Arial" w:cs="Arial"/>
              <w:i/>
              <w:iCs/>
              <w:color w:val="000000"/>
              <w:sz w:val="24"/>
            </w:rPr>
            <w:t>Connecting Care Business Case - Internal Document. Unpublished</w:t>
          </w:r>
          <w:r w:rsidRPr="0083079D">
            <w:rPr>
              <w:rFonts w:ascii="Arial" w:eastAsia="Times New Roman" w:hAnsi="Arial" w:cs="Arial"/>
              <w:color w:val="000000"/>
              <w:sz w:val="24"/>
            </w:rPr>
            <w:t>.</w:t>
          </w:r>
        </w:p>
        <w:p w14:paraId="0CCD49CD" w14:textId="77777777" w:rsidR="0083079D" w:rsidRPr="0083079D" w:rsidRDefault="0083079D" w:rsidP="00F327EC">
          <w:pPr>
            <w:spacing w:after="0"/>
            <w:divId w:val="1977291322"/>
            <w:rPr>
              <w:rFonts w:ascii="Arial" w:eastAsia="Times New Roman" w:hAnsi="Arial" w:cs="Arial"/>
              <w:color w:val="000000"/>
              <w:sz w:val="24"/>
            </w:rPr>
          </w:pPr>
          <w:r w:rsidRPr="0083079D">
            <w:rPr>
              <w:rFonts w:ascii="Arial" w:eastAsia="Times New Roman" w:hAnsi="Arial" w:cs="Arial"/>
              <w:color w:val="000000"/>
              <w:sz w:val="24"/>
            </w:rPr>
            <w:t xml:space="preserve">Greenhalgh, T. and Abimbola, S. (2019) ‘The NASSS Framework A Synthesis of Multiple Theories of Technology Implementation’, </w:t>
          </w:r>
          <w:r w:rsidRPr="0083079D">
            <w:rPr>
              <w:rFonts w:ascii="Arial" w:eastAsia="Times New Roman" w:hAnsi="Arial" w:cs="Arial"/>
              <w:i/>
              <w:iCs/>
              <w:color w:val="000000"/>
              <w:sz w:val="24"/>
            </w:rPr>
            <w:t>Studies in Health Technology and Informatics</w:t>
          </w:r>
          <w:r w:rsidRPr="0083079D">
            <w:rPr>
              <w:rFonts w:ascii="Arial" w:eastAsia="Times New Roman" w:hAnsi="Arial" w:cs="Arial"/>
              <w:color w:val="000000"/>
              <w:sz w:val="24"/>
            </w:rPr>
            <w:t>, 263. Available at: https://doi.org/10.3233/SHTI190123.</w:t>
          </w:r>
        </w:p>
        <w:p w14:paraId="3A94F213" w14:textId="77777777" w:rsidR="0083079D" w:rsidRPr="0083079D" w:rsidRDefault="0083079D" w:rsidP="00F327EC">
          <w:pPr>
            <w:spacing w:after="0"/>
            <w:divId w:val="1397122805"/>
            <w:rPr>
              <w:rFonts w:ascii="Arial" w:eastAsia="Times New Roman" w:hAnsi="Arial" w:cs="Arial"/>
              <w:color w:val="000000"/>
              <w:sz w:val="24"/>
            </w:rPr>
          </w:pPr>
          <w:r w:rsidRPr="0083079D">
            <w:rPr>
              <w:rFonts w:ascii="Arial" w:eastAsia="Times New Roman" w:hAnsi="Arial" w:cs="Arial"/>
              <w:color w:val="000000"/>
              <w:sz w:val="24"/>
            </w:rPr>
            <w:t xml:space="preserve">James, J. (2024) </w:t>
          </w:r>
          <w:r w:rsidRPr="0083079D">
            <w:rPr>
              <w:rFonts w:ascii="Arial" w:eastAsia="Times New Roman" w:hAnsi="Arial" w:cs="Arial"/>
              <w:i/>
              <w:iCs/>
              <w:color w:val="000000"/>
              <w:sz w:val="24"/>
            </w:rPr>
            <w:t>Business Change Handover Report - Internal Document. Unpublished</w:t>
          </w:r>
          <w:r w:rsidRPr="0083079D">
            <w:rPr>
              <w:rFonts w:ascii="Arial" w:eastAsia="Times New Roman" w:hAnsi="Arial" w:cs="Arial"/>
              <w:color w:val="000000"/>
              <w:sz w:val="24"/>
            </w:rPr>
            <w:t>.</w:t>
          </w:r>
        </w:p>
        <w:p w14:paraId="7F178A01" w14:textId="77777777" w:rsidR="0083079D" w:rsidRPr="0083079D" w:rsidRDefault="0083079D" w:rsidP="00F327EC">
          <w:pPr>
            <w:spacing w:after="0"/>
            <w:divId w:val="1761870735"/>
            <w:rPr>
              <w:rFonts w:ascii="Arial" w:eastAsia="Times New Roman" w:hAnsi="Arial" w:cs="Arial"/>
              <w:color w:val="000000"/>
              <w:sz w:val="24"/>
            </w:rPr>
          </w:pPr>
          <w:r w:rsidRPr="0083079D">
            <w:rPr>
              <w:rFonts w:ascii="Arial" w:eastAsia="Times New Roman" w:hAnsi="Arial" w:cs="Arial"/>
              <w:color w:val="000000"/>
              <w:sz w:val="24"/>
            </w:rPr>
            <w:t xml:space="preserve">Kujala, S. </w:t>
          </w:r>
          <w:r w:rsidRPr="0083079D">
            <w:rPr>
              <w:rFonts w:ascii="Arial" w:eastAsia="Times New Roman" w:hAnsi="Arial" w:cs="Arial"/>
              <w:i/>
              <w:iCs/>
              <w:color w:val="000000"/>
              <w:sz w:val="24"/>
            </w:rPr>
            <w:t>et al.</w:t>
          </w:r>
          <w:r w:rsidRPr="0083079D">
            <w:rPr>
              <w:rFonts w:ascii="Arial" w:eastAsia="Times New Roman" w:hAnsi="Arial" w:cs="Arial"/>
              <w:color w:val="000000"/>
              <w:sz w:val="24"/>
            </w:rPr>
            <w:t xml:space="preserve"> (2011) ‘Interacting with Computers UX Curve : A method for evaluating long-term user experience’, </w:t>
          </w:r>
          <w:r w:rsidRPr="0083079D">
            <w:rPr>
              <w:rFonts w:ascii="Arial" w:eastAsia="Times New Roman" w:hAnsi="Arial" w:cs="Arial"/>
              <w:i/>
              <w:iCs/>
              <w:color w:val="000000"/>
              <w:sz w:val="24"/>
            </w:rPr>
            <w:t>Interacting with Computers</w:t>
          </w:r>
          <w:r w:rsidRPr="0083079D">
            <w:rPr>
              <w:rFonts w:ascii="Arial" w:eastAsia="Times New Roman" w:hAnsi="Arial" w:cs="Arial"/>
              <w:color w:val="000000"/>
              <w:sz w:val="24"/>
            </w:rPr>
            <w:t>, 23(5).</w:t>
          </w:r>
        </w:p>
        <w:p w14:paraId="45165707" w14:textId="77777777" w:rsidR="0083079D" w:rsidRPr="0083079D" w:rsidRDefault="0083079D" w:rsidP="00F327EC">
          <w:pPr>
            <w:spacing w:after="0"/>
            <w:divId w:val="1659192562"/>
            <w:rPr>
              <w:rFonts w:ascii="Arial" w:eastAsia="Times New Roman" w:hAnsi="Arial" w:cs="Arial"/>
              <w:color w:val="000000"/>
              <w:sz w:val="24"/>
            </w:rPr>
          </w:pPr>
          <w:r w:rsidRPr="0083079D">
            <w:rPr>
              <w:rFonts w:ascii="Arial" w:eastAsia="Times New Roman" w:hAnsi="Arial" w:cs="Arial"/>
              <w:color w:val="000000"/>
              <w:sz w:val="24"/>
            </w:rPr>
            <w:t xml:space="preserve">Murad, M.H. </w:t>
          </w:r>
          <w:r w:rsidRPr="0083079D">
            <w:rPr>
              <w:rFonts w:ascii="Arial" w:eastAsia="Times New Roman" w:hAnsi="Arial" w:cs="Arial"/>
              <w:i/>
              <w:iCs/>
              <w:color w:val="000000"/>
              <w:sz w:val="24"/>
            </w:rPr>
            <w:t>et al.</w:t>
          </w:r>
          <w:r w:rsidRPr="0083079D">
            <w:rPr>
              <w:rFonts w:ascii="Arial" w:eastAsia="Times New Roman" w:hAnsi="Arial" w:cs="Arial"/>
              <w:color w:val="000000"/>
              <w:sz w:val="24"/>
            </w:rPr>
            <w:t xml:space="preserve"> (2024) ‘Measuring Documentation Burden in Healthcare’, </w:t>
          </w:r>
          <w:r w:rsidRPr="0083079D">
            <w:rPr>
              <w:rFonts w:ascii="Arial" w:eastAsia="Times New Roman" w:hAnsi="Arial" w:cs="Arial"/>
              <w:i/>
              <w:iCs/>
              <w:color w:val="000000"/>
              <w:sz w:val="24"/>
            </w:rPr>
            <w:t>Journal of General Internal Medicine</w:t>
          </w:r>
          <w:r w:rsidRPr="0083079D">
            <w:rPr>
              <w:rFonts w:ascii="Arial" w:eastAsia="Times New Roman" w:hAnsi="Arial" w:cs="Arial"/>
              <w:color w:val="000000"/>
              <w:sz w:val="24"/>
            </w:rPr>
            <w:t>. Available at: https://doi.org/10.1007/s11606-024-08956-8.</w:t>
          </w:r>
        </w:p>
        <w:p w14:paraId="05157B64" w14:textId="77777777" w:rsidR="0083079D" w:rsidRPr="0083079D" w:rsidRDefault="0083079D" w:rsidP="00F327EC">
          <w:pPr>
            <w:spacing w:after="0"/>
            <w:divId w:val="1752463736"/>
            <w:rPr>
              <w:rFonts w:ascii="Arial" w:eastAsia="Times New Roman" w:hAnsi="Arial" w:cs="Arial"/>
              <w:color w:val="000000"/>
              <w:sz w:val="24"/>
            </w:rPr>
          </w:pPr>
          <w:r w:rsidRPr="0083079D">
            <w:rPr>
              <w:rFonts w:ascii="Arial" w:eastAsia="Times New Roman" w:hAnsi="Arial" w:cs="Arial"/>
              <w:color w:val="000000"/>
              <w:sz w:val="24"/>
            </w:rPr>
            <w:t xml:space="preserve">Provenzano, M. </w:t>
          </w:r>
          <w:r w:rsidRPr="0083079D">
            <w:rPr>
              <w:rFonts w:ascii="Arial" w:eastAsia="Times New Roman" w:hAnsi="Arial" w:cs="Arial"/>
              <w:i/>
              <w:iCs/>
              <w:color w:val="000000"/>
              <w:sz w:val="24"/>
            </w:rPr>
            <w:t>et al.</w:t>
          </w:r>
          <w:r w:rsidRPr="0083079D">
            <w:rPr>
              <w:rFonts w:ascii="Arial" w:eastAsia="Times New Roman" w:hAnsi="Arial" w:cs="Arial"/>
              <w:color w:val="000000"/>
              <w:sz w:val="24"/>
            </w:rPr>
            <w:t xml:space="preserve"> (2024) ‘Electronic Health Record Adoption and Its Effects on Healthcare Staff: A Qualitative Study of Well-Being and Workplace Stress’, </w:t>
          </w:r>
          <w:r w:rsidRPr="0083079D">
            <w:rPr>
              <w:rFonts w:ascii="Arial" w:eastAsia="Times New Roman" w:hAnsi="Arial" w:cs="Arial"/>
              <w:i/>
              <w:iCs/>
              <w:color w:val="000000"/>
              <w:sz w:val="24"/>
            </w:rPr>
            <w:t>International Journal of Environmental Research and Public Health</w:t>
          </w:r>
          <w:r w:rsidRPr="0083079D">
            <w:rPr>
              <w:rFonts w:ascii="Arial" w:eastAsia="Times New Roman" w:hAnsi="Arial" w:cs="Arial"/>
              <w:color w:val="000000"/>
              <w:sz w:val="24"/>
            </w:rPr>
            <w:t>, 21(11). Available at: https://doi.org/10.3390/ijerph21111430.</w:t>
          </w:r>
        </w:p>
        <w:p w14:paraId="242B689F" w14:textId="77777777" w:rsidR="0083079D" w:rsidRPr="0083079D" w:rsidRDefault="0083079D" w:rsidP="00F327EC">
          <w:pPr>
            <w:spacing w:after="0"/>
            <w:divId w:val="303630877"/>
            <w:rPr>
              <w:rFonts w:ascii="Arial" w:eastAsia="Times New Roman" w:hAnsi="Arial" w:cs="Arial"/>
              <w:color w:val="000000"/>
              <w:sz w:val="24"/>
            </w:rPr>
          </w:pPr>
          <w:r w:rsidRPr="0083079D">
            <w:rPr>
              <w:rFonts w:ascii="Arial" w:eastAsia="Times New Roman" w:hAnsi="Arial" w:cs="Arial"/>
              <w:color w:val="000000"/>
              <w:sz w:val="24"/>
            </w:rPr>
            <w:t xml:space="preserve">Scott, P.J. and Briggs, J.S. (2010) ‘STAT-HI: A Socio-Technical Assessment Tool for Health Informatics Implementations’, </w:t>
          </w:r>
          <w:r w:rsidRPr="0083079D">
            <w:rPr>
              <w:rFonts w:ascii="Arial" w:eastAsia="Times New Roman" w:hAnsi="Arial" w:cs="Arial"/>
              <w:i/>
              <w:iCs/>
              <w:color w:val="000000"/>
              <w:sz w:val="24"/>
            </w:rPr>
            <w:t>The Open Medical Informatics Journal</w:t>
          </w:r>
          <w:r w:rsidRPr="0083079D">
            <w:rPr>
              <w:rFonts w:ascii="Arial" w:eastAsia="Times New Roman" w:hAnsi="Arial" w:cs="Arial"/>
              <w:color w:val="000000"/>
              <w:sz w:val="24"/>
            </w:rPr>
            <w:t>, 4(1), pp. 214–220. Available at: https://doi.org/10.2174/1874431101004010214.</w:t>
          </w:r>
        </w:p>
        <w:p w14:paraId="30596591" w14:textId="77777777" w:rsidR="0083079D" w:rsidRPr="0083079D" w:rsidRDefault="0083079D" w:rsidP="00F327EC">
          <w:pPr>
            <w:spacing w:after="0"/>
            <w:divId w:val="706636802"/>
            <w:rPr>
              <w:rFonts w:ascii="Arial" w:eastAsia="Times New Roman" w:hAnsi="Arial" w:cs="Arial"/>
              <w:color w:val="000000"/>
              <w:sz w:val="24"/>
            </w:rPr>
          </w:pPr>
          <w:r w:rsidRPr="0083079D">
            <w:rPr>
              <w:rFonts w:ascii="Arial" w:eastAsia="Times New Roman" w:hAnsi="Arial" w:cs="Arial"/>
              <w:color w:val="000000"/>
              <w:sz w:val="24"/>
            </w:rPr>
            <w:t xml:space="preserve">Sittig, D.F. and Singh, H. (2015) ‘A new socio-technical model for studying health information technology in complex adaptive healthcare systems’, in </w:t>
          </w:r>
          <w:r w:rsidRPr="0083079D">
            <w:rPr>
              <w:rFonts w:ascii="Arial" w:eastAsia="Times New Roman" w:hAnsi="Arial" w:cs="Arial"/>
              <w:i/>
              <w:iCs/>
              <w:color w:val="000000"/>
              <w:sz w:val="24"/>
            </w:rPr>
            <w:t>SAFER Electronic Health Records: Safety Assurance Factors for EHR Resilience</w:t>
          </w:r>
          <w:r w:rsidRPr="0083079D">
            <w:rPr>
              <w:rFonts w:ascii="Arial" w:eastAsia="Times New Roman" w:hAnsi="Arial" w:cs="Arial"/>
              <w:color w:val="000000"/>
              <w:sz w:val="24"/>
            </w:rPr>
            <w:t>. Available at: https://doi.org/10.1201/b18371-9.</w:t>
          </w:r>
        </w:p>
        <w:p w14:paraId="709A424A" w14:textId="77777777" w:rsidR="0083079D" w:rsidRPr="0083079D" w:rsidRDefault="0083079D" w:rsidP="00F327EC">
          <w:pPr>
            <w:spacing w:after="0"/>
            <w:divId w:val="932012204"/>
            <w:rPr>
              <w:rFonts w:ascii="Arial" w:eastAsia="Times New Roman" w:hAnsi="Arial" w:cs="Arial"/>
              <w:color w:val="000000"/>
              <w:sz w:val="24"/>
            </w:rPr>
          </w:pPr>
          <w:r w:rsidRPr="0083079D">
            <w:rPr>
              <w:rFonts w:ascii="Arial" w:eastAsia="Times New Roman" w:hAnsi="Arial" w:cs="Arial"/>
              <w:color w:val="000000"/>
              <w:sz w:val="24"/>
            </w:rPr>
            <w:t xml:space="preserve">Wachter, R.M. (2016) </w:t>
          </w:r>
          <w:r w:rsidRPr="0083079D">
            <w:rPr>
              <w:rFonts w:ascii="Arial" w:eastAsia="Times New Roman" w:hAnsi="Arial" w:cs="Arial"/>
              <w:i/>
              <w:iCs/>
              <w:color w:val="000000"/>
              <w:sz w:val="24"/>
            </w:rPr>
            <w:t>Making it work: harnessing the power of health information technology to improve care in England</w:t>
          </w:r>
          <w:r w:rsidRPr="0083079D">
            <w:rPr>
              <w:rFonts w:ascii="Arial" w:eastAsia="Times New Roman" w:hAnsi="Arial" w:cs="Arial"/>
              <w:color w:val="000000"/>
              <w:sz w:val="24"/>
            </w:rPr>
            <w:t xml:space="preserve">, </w:t>
          </w:r>
          <w:r w:rsidRPr="0083079D">
            <w:rPr>
              <w:rFonts w:ascii="Arial" w:eastAsia="Times New Roman" w:hAnsi="Arial" w:cs="Arial"/>
              <w:i/>
              <w:iCs/>
              <w:color w:val="000000"/>
              <w:sz w:val="24"/>
            </w:rPr>
            <w:t>Making IT Work</w:t>
          </w:r>
          <w:r w:rsidRPr="0083079D">
            <w:rPr>
              <w:rFonts w:ascii="Arial" w:eastAsia="Times New Roman" w:hAnsi="Arial" w:cs="Arial"/>
              <w:color w:val="000000"/>
              <w:sz w:val="24"/>
            </w:rPr>
            <w:t>.</w:t>
          </w:r>
        </w:p>
        <w:p w14:paraId="68EE102F" w14:textId="77777777" w:rsidR="0083079D" w:rsidRPr="0083079D" w:rsidRDefault="0083079D" w:rsidP="00F327EC">
          <w:pPr>
            <w:spacing w:after="0"/>
            <w:divId w:val="2103793241"/>
            <w:rPr>
              <w:rFonts w:ascii="Arial" w:eastAsia="Times New Roman" w:hAnsi="Arial" w:cs="Arial"/>
              <w:color w:val="000000"/>
              <w:sz w:val="24"/>
            </w:rPr>
          </w:pPr>
          <w:r w:rsidRPr="0083079D">
            <w:rPr>
              <w:rFonts w:ascii="Arial" w:eastAsia="Times New Roman" w:hAnsi="Arial" w:cs="Arial"/>
              <w:color w:val="000000"/>
              <w:sz w:val="24"/>
            </w:rPr>
            <w:t xml:space="preserve">Ward, J. and Daniel, E. (2015) </w:t>
          </w:r>
          <w:r w:rsidRPr="0083079D">
            <w:rPr>
              <w:rFonts w:ascii="Arial" w:eastAsia="Times New Roman" w:hAnsi="Arial" w:cs="Arial"/>
              <w:i/>
              <w:iCs/>
              <w:color w:val="000000"/>
              <w:sz w:val="24"/>
            </w:rPr>
            <w:t>Benefits Management: How to increase the business value of your it projects, Second Edition</w:t>
          </w:r>
          <w:r w:rsidRPr="0083079D">
            <w:rPr>
              <w:rFonts w:ascii="Arial" w:eastAsia="Times New Roman" w:hAnsi="Arial" w:cs="Arial"/>
              <w:color w:val="000000"/>
              <w:sz w:val="24"/>
            </w:rPr>
            <w:t xml:space="preserve">, </w:t>
          </w:r>
          <w:r w:rsidRPr="0083079D">
            <w:rPr>
              <w:rFonts w:ascii="Arial" w:eastAsia="Times New Roman" w:hAnsi="Arial" w:cs="Arial"/>
              <w:i/>
              <w:iCs/>
              <w:color w:val="000000"/>
              <w:sz w:val="24"/>
            </w:rPr>
            <w:t>Benefits Management: How to increase the business value of your it projects, Second Edition</w:t>
          </w:r>
          <w:r w:rsidRPr="0083079D">
            <w:rPr>
              <w:rFonts w:ascii="Arial" w:eastAsia="Times New Roman" w:hAnsi="Arial" w:cs="Arial"/>
              <w:color w:val="000000"/>
              <w:sz w:val="24"/>
            </w:rPr>
            <w:t>. Available at: https://doi.org/10.1002/9781119208242.</w:t>
          </w:r>
        </w:p>
        <w:p w14:paraId="0FEFCC4B" w14:textId="77777777" w:rsidR="0083079D" w:rsidRPr="0083079D" w:rsidRDefault="0083079D" w:rsidP="00F327EC">
          <w:pPr>
            <w:spacing w:after="0"/>
            <w:divId w:val="2089419850"/>
            <w:rPr>
              <w:rFonts w:ascii="Arial" w:eastAsia="Times New Roman" w:hAnsi="Arial" w:cs="Arial"/>
              <w:color w:val="000000"/>
              <w:sz w:val="24"/>
            </w:rPr>
          </w:pPr>
          <w:r w:rsidRPr="0083079D">
            <w:rPr>
              <w:rFonts w:ascii="Arial" w:eastAsia="Times New Roman" w:hAnsi="Arial" w:cs="Arial"/>
              <w:color w:val="000000"/>
              <w:sz w:val="24"/>
            </w:rPr>
            <w:t xml:space="preserve">Welsh Government (2021) </w:t>
          </w:r>
          <w:r w:rsidRPr="0083079D">
            <w:rPr>
              <w:rFonts w:ascii="Arial" w:eastAsia="Times New Roman" w:hAnsi="Arial" w:cs="Arial"/>
              <w:i/>
              <w:iCs/>
              <w:color w:val="000000"/>
              <w:sz w:val="24"/>
            </w:rPr>
            <w:t>A Healthier Wales:  our Plan for Health and Social Care</w:t>
          </w:r>
          <w:r w:rsidRPr="0083079D">
            <w:rPr>
              <w:rFonts w:ascii="Arial" w:eastAsia="Times New Roman" w:hAnsi="Arial" w:cs="Arial"/>
              <w:color w:val="000000"/>
              <w:sz w:val="24"/>
            </w:rPr>
            <w:t>. Available at: https://www.gov.wales/sites/default/files/publications/2021-09/a-healthier-wales-our-plan-for-health-and-social-care.pdf (Accessed: 30 October 2025).</w:t>
          </w:r>
        </w:p>
        <w:p w14:paraId="3FA47FA8" w14:textId="7D7D1E54" w:rsidR="00C358A2" w:rsidRPr="00C358A2" w:rsidRDefault="0083079D" w:rsidP="00F327EC">
          <w:pPr>
            <w:spacing w:after="0"/>
            <w:jc w:val="both"/>
            <w:rPr>
              <w:rFonts w:ascii="Arial" w:hAnsi="Arial" w:cs="Arial"/>
              <w:sz w:val="24"/>
              <w:szCs w:val="24"/>
            </w:rPr>
          </w:pPr>
          <w:r w:rsidRPr="0083079D">
            <w:rPr>
              <w:rFonts w:ascii="Arial" w:eastAsia="Times New Roman" w:hAnsi="Arial" w:cs="Arial"/>
              <w:color w:val="000000"/>
              <w:sz w:val="24"/>
            </w:rPr>
            <w:t> </w:t>
          </w:r>
        </w:p>
      </w:sdtContent>
    </w:sdt>
    <w:p w14:paraId="33CD04DB" w14:textId="77777777" w:rsidR="00151536" w:rsidRPr="00151536" w:rsidRDefault="00151536" w:rsidP="00F327EC">
      <w:pPr>
        <w:spacing w:after="0"/>
        <w:jc w:val="both"/>
        <w:rPr>
          <w:rFonts w:ascii="Arial" w:hAnsi="Arial" w:cs="Arial"/>
          <w:sz w:val="24"/>
          <w:szCs w:val="24"/>
        </w:rPr>
      </w:pPr>
    </w:p>
    <w:p w14:paraId="0ABE5E1C" w14:textId="77777777" w:rsidR="00D978B3" w:rsidRPr="00D978B3" w:rsidRDefault="00D978B3" w:rsidP="00F327EC">
      <w:pPr>
        <w:spacing w:after="0"/>
        <w:jc w:val="both"/>
        <w:rPr>
          <w:rFonts w:ascii="Arial" w:hAnsi="Arial" w:cs="Arial"/>
          <w:sz w:val="24"/>
          <w:szCs w:val="24"/>
        </w:rPr>
      </w:pPr>
    </w:p>
    <w:p w14:paraId="7AA491C3" w14:textId="77777777" w:rsidR="00D978B3" w:rsidRPr="00D978B3" w:rsidRDefault="00D978B3" w:rsidP="00F327EC">
      <w:pPr>
        <w:spacing w:after="0"/>
        <w:jc w:val="both"/>
        <w:rPr>
          <w:rFonts w:ascii="Arial" w:hAnsi="Arial" w:cs="Arial"/>
          <w:sz w:val="24"/>
          <w:szCs w:val="24"/>
        </w:rPr>
      </w:pPr>
    </w:p>
    <w:sectPr w:rsidR="00D978B3" w:rsidRPr="00D978B3" w:rsidSect="004F1E85">
      <w:footerReference w:type="default" r:id="rId16"/>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4BD69E9A" w14:textId="77777777" w:rsidR="008122FE" w:rsidRDefault="008122FE" w:rsidP="008122FE">
      <w:pPr>
        <w:spacing w:after="0" w:line="240" w:lineRule="auto"/>
      </w:pPr>
      <w:r>
        <w:separator/>
      </w:r>
    </w:p>
  </w:endnote>
  <w:endnote w:type="continuationSeparator" w:id="0">
    <w:p w14:paraId="6673D660" w14:textId="77777777" w:rsidR="008122FE" w:rsidRDefault="008122FE" w:rsidP="008122F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55285808"/>
      <w:docPartObj>
        <w:docPartGallery w:val="Page Numbers (Bottom of Page)"/>
        <w:docPartUnique/>
      </w:docPartObj>
    </w:sdtPr>
    <w:sdtEndPr>
      <w:rPr>
        <w:rFonts w:ascii="Arial" w:hAnsi="Arial" w:cs="Arial"/>
        <w:color w:val="7F7F7F" w:themeColor="background1" w:themeShade="7F"/>
        <w:spacing w:val="60"/>
        <w:sz w:val="24"/>
        <w:szCs w:val="24"/>
      </w:rPr>
    </w:sdtEndPr>
    <w:sdtContent>
      <w:p w14:paraId="2EF65C0B" w14:textId="027C9D28" w:rsidR="008122FE" w:rsidRPr="008122FE" w:rsidRDefault="008122FE">
        <w:pPr>
          <w:pStyle w:val="Footer"/>
          <w:pBdr>
            <w:top w:val="single" w:sz="4" w:space="1" w:color="D9D9D9" w:themeColor="background1" w:themeShade="D9"/>
          </w:pBdr>
          <w:jc w:val="right"/>
          <w:rPr>
            <w:rFonts w:ascii="Arial" w:hAnsi="Arial" w:cs="Arial"/>
            <w:sz w:val="24"/>
            <w:szCs w:val="24"/>
          </w:rPr>
        </w:pPr>
        <w:r w:rsidRPr="008122FE">
          <w:rPr>
            <w:rFonts w:ascii="Arial" w:hAnsi="Arial" w:cs="Arial"/>
            <w:sz w:val="24"/>
            <w:szCs w:val="24"/>
          </w:rPr>
          <w:fldChar w:fldCharType="begin"/>
        </w:r>
        <w:r w:rsidRPr="008122FE">
          <w:rPr>
            <w:rFonts w:ascii="Arial" w:hAnsi="Arial" w:cs="Arial"/>
            <w:sz w:val="24"/>
            <w:szCs w:val="24"/>
          </w:rPr>
          <w:instrText xml:space="preserve"> PAGE   \* MERGEFORMAT </w:instrText>
        </w:r>
        <w:r w:rsidRPr="008122FE">
          <w:rPr>
            <w:rFonts w:ascii="Arial" w:hAnsi="Arial" w:cs="Arial"/>
            <w:sz w:val="24"/>
            <w:szCs w:val="24"/>
          </w:rPr>
          <w:fldChar w:fldCharType="separate"/>
        </w:r>
        <w:r w:rsidRPr="008122FE">
          <w:rPr>
            <w:rFonts w:ascii="Arial" w:hAnsi="Arial" w:cs="Arial"/>
            <w:noProof/>
            <w:sz w:val="24"/>
            <w:szCs w:val="24"/>
          </w:rPr>
          <w:t>2</w:t>
        </w:r>
        <w:r w:rsidRPr="008122FE">
          <w:rPr>
            <w:rFonts w:ascii="Arial" w:hAnsi="Arial" w:cs="Arial"/>
            <w:noProof/>
            <w:sz w:val="24"/>
            <w:szCs w:val="24"/>
          </w:rPr>
          <w:fldChar w:fldCharType="end"/>
        </w:r>
        <w:r w:rsidRPr="008122FE">
          <w:rPr>
            <w:rFonts w:ascii="Arial" w:hAnsi="Arial" w:cs="Arial"/>
            <w:sz w:val="24"/>
            <w:szCs w:val="24"/>
          </w:rPr>
          <w:t xml:space="preserve"> | </w:t>
        </w:r>
        <w:r w:rsidRPr="008122FE">
          <w:rPr>
            <w:rFonts w:ascii="Arial" w:hAnsi="Arial" w:cs="Arial"/>
            <w:color w:val="7F7F7F" w:themeColor="background1" w:themeShade="7F"/>
            <w:spacing w:val="60"/>
            <w:sz w:val="24"/>
            <w:szCs w:val="24"/>
          </w:rPr>
          <w:t>Page</w:t>
        </w:r>
      </w:p>
    </w:sdtContent>
  </w:sdt>
  <w:p w14:paraId="25314147" w14:textId="77777777" w:rsidR="008122FE" w:rsidRDefault="008122FE">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662F26AC" w14:textId="77777777" w:rsidR="008122FE" w:rsidRDefault="008122FE" w:rsidP="008122FE">
      <w:pPr>
        <w:spacing w:after="0" w:line="240" w:lineRule="auto"/>
      </w:pPr>
      <w:r>
        <w:separator/>
      </w:r>
    </w:p>
  </w:footnote>
  <w:footnote w:type="continuationSeparator" w:id="0">
    <w:p w14:paraId="55439C79" w14:textId="77777777" w:rsidR="008122FE" w:rsidRDefault="008122FE" w:rsidP="008122FE">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B6C346F"/>
    <w:multiLevelType w:val="hybridMultilevel"/>
    <w:tmpl w:val="A550659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245047B6"/>
    <w:multiLevelType w:val="hybridMultilevel"/>
    <w:tmpl w:val="B758596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2B173FAB"/>
    <w:multiLevelType w:val="hybridMultilevel"/>
    <w:tmpl w:val="F09060A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2D315EFF"/>
    <w:multiLevelType w:val="hybridMultilevel"/>
    <w:tmpl w:val="61C0772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 w15:restartNumberingAfterBreak="0">
    <w:nsid w:val="2F760EF7"/>
    <w:multiLevelType w:val="hybridMultilevel"/>
    <w:tmpl w:val="9126CFF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 w15:restartNumberingAfterBreak="0">
    <w:nsid w:val="31EF5279"/>
    <w:multiLevelType w:val="hybridMultilevel"/>
    <w:tmpl w:val="563831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395104CF"/>
    <w:multiLevelType w:val="hybridMultilevel"/>
    <w:tmpl w:val="3B9A014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49643745"/>
    <w:multiLevelType w:val="hybridMultilevel"/>
    <w:tmpl w:val="14D2FF4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4CB51390"/>
    <w:multiLevelType w:val="hybridMultilevel"/>
    <w:tmpl w:val="50FC4FE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9" w15:restartNumberingAfterBreak="0">
    <w:nsid w:val="51492B5B"/>
    <w:multiLevelType w:val="hybridMultilevel"/>
    <w:tmpl w:val="1A2436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5154514A"/>
    <w:multiLevelType w:val="hybridMultilevel"/>
    <w:tmpl w:val="723CD8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717B57A1"/>
    <w:multiLevelType w:val="hybridMultilevel"/>
    <w:tmpl w:val="E4A08C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765B5ACF"/>
    <w:multiLevelType w:val="hybridMultilevel"/>
    <w:tmpl w:val="26F6FC8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num w:numId="1" w16cid:durableId="1895237569">
    <w:abstractNumId w:val="5"/>
  </w:num>
  <w:num w:numId="2" w16cid:durableId="198907159">
    <w:abstractNumId w:val="10"/>
  </w:num>
  <w:num w:numId="3" w16cid:durableId="645359106">
    <w:abstractNumId w:val="6"/>
  </w:num>
  <w:num w:numId="4" w16cid:durableId="386808911">
    <w:abstractNumId w:val="9"/>
  </w:num>
  <w:num w:numId="5" w16cid:durableId="891577239">
    <w:abstractNumId w:val="11"/>
  </w:num>
  <w:num w:numId="6" w16cid:durableId="1311668363">
    <w:abstractNumId w:val="4"/>
  </w:num>
  <w:num w:numId="7" w16cid:durableId="1635594885">
    <w:abstractNumId w:val="8"/>
  </w:num>
  <w:num w:numId="8" w16cid:durableId="552428992">
    <w:abstractNumId w:val="7"/>
  </w:num>
  <w:num w:numId="9" w16cid:durableId="1496844719">
    <w:abstractNumId w:val="3"/>
  </w:num>
  <w:num w:numId="10" w16cid:durableId="216286016">
    <w:abstractNumId w:val="1"/>
  </w:num>
  <w:num w:numId="11" w16cid:durableId="623847073">
    <w:abstractNumId w:val="0"/>
  </w:num>
  <w:num w:numId="12" w16cid:durableId="1566379678">
    <w:abstractNumId w:val="12"/>
  </w:num>
  <w:num w:numId="13" w16cid:durableId="1213619967">
    <w:abstractNumId w:val="2"/>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Joanne James (Aneurin Bevan UHB - Surgery)">
    <w15:presenceInfo w15:providerId="AD" w15:userId="S::Joanne.James9@wales.nhs.uk::ea2f4b50-4923-42ff-8f2e-019ba2ca0fee"/>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A681E"/>
    <w:rsid w:val="000017E1"/>
    <w:rsid w:val="0006100A"/>
    <w:rsid w:val="000662A4"/>
    <w:rsid w:val="0006788B"/>
    <w:rsid w:val="00076159"/>
    <w:rsid w:val="00090283"/>
    <w:rsid w:val="000A1D1B"/>
    <w:rsid w:val="000D75B7"/>
    <w:rsid w:val="000E0987"/>
    <w:rsid w:val="00131269"/>
    <w:rsid w:val="00151536"/>
    <w:rsid w:val="001863AB"/>
    <w:rsid w:val="001A3442"/>
    <w:rsid w:val="001C74A7"/>
    <w:rsid w:val="001F6455"/>
    <w:rsid w:val="0021594B"/>
    <w:rsid w:val="00274707"/>
    <w:rsid w:val="00277732"/>
    <w:rsid w:val="002C6AC0"/>
    <w:rsid w:val="003141C2"/>
    <w:rsid w:val="003267AA"/>
    <w:rsid w:val="00342CDE"/>
    <w:rsid w:val="0035094E"/>
    <w:rsid w:val="00353C1F"/>
    <w:rsid w:val="00370AE6"/>
    <w:rsid w:val="003B2F99"/>
    <w:rsid w:val="003C75B1"/>
    <w:rsid w:val="003D513A"/>
    <w:rsid w:val="0043016D"/>
    <w:rsid w:val="00445675"/>
    <w:rsid w:val="00452C6F"/>
    <w:rsid w:val="00462416"/>
    <w:rsid w:val="00462460"/>
    <w:rsid w:val="00471351"/>
    <w:rsid w:val="00472664"/>
    <w:rsid w:val="0047761C"/>
    <w:rsid w:val="004B4331"/>
    <w:rsid w:val="004C33E6"/>
    <w:rsid w:val="004F1E85"/>
    <w:rsid w:val="005262F7"/>
    <w:rsid w:val="00542BF9"/>
    <w:rsid w:val="00561F3D"/>
    <w:rsid w:val="00563140"/>
    <w:rsid w:val="00565005"/>
    <w:rsid w:val="00573089"/>
    <w:rsid w:val="005E6E96"/>
    <w:rsid w:val="00615EFD"/>
    <w:rsid w:val="00620A64"/>
    <w:rsid w:val="006315E7"/>
    <w:rsid w:val="0064004D"/>
    <w:rsid w:val="00641EA6"/>
    <w:rsid w:val="00655461"/>
    <w:rsid w:val="00670E6D"/>
    <w:rsid w:val="00675101"/>
    <w:rsid w:val="00697AA4"/>
    <w:rsid w:val="006B120E"/>
    <w:rsid w:val="006C70B0"/>
    <w:rsid w:val="006F2397"/>
    <w:rsid w:val="006F74C9"/>
    <w:rsid w:val="007010C4"/>
    <w:rsid w:val="00744D8D"/>
    <w:rsid w:val="0075739D"/>
    <w:rsid w:val="00762D45"/>
    <w:rsid w:val="007A2E2C"/>
    <w:rsid w:val="007B2114"/>
    <w:rsid w:val="007B3AFB"/>
    <w:rsid w:val="007E0FE3"/>
    <w:rsid w:val="007E160A"/>
    <w:rsid w:val="008122FE"/>
    <w:rsid w:val="0083079D"/>
    <w:rsid w:val="00882EC3"/>
    <w:rsid w:val="008A3A9F"/>
    <w:rsid w:val="008D482D"/>
    <w:rsid w:val="008E259C"/>
    <w:rsid w:val="00907DD6"/>
    <w:rsid w:val="00932903"/>
    <w:rsid w:val="009422FE"/>
    <w:rsid w:val="00946FB6"/>
    <w:rsid w:val="009504D1"/>
    <w:rsid w:val="00965691"/>
    <w:rsid w:val="009A53CA"/>
    <w:rsid w:val="009B0D7E"/>
    <w:rsid w:val="009B5F10"/>
    <w:rsid w:val="00A0056E"/>
    <w:rsid w:val="00A45EBD"/>
    <w:rsid w:val="00A514CF"/>
    <w:rsid w:val="00A61717"/>
    <w:rsid w:val="00A66B44"/>
    <w:rsid w:val="00A7777C"/>
    <w:rsid w:val="00A956BF"/>
    <w:rsid w:val="00B31F11"/>
    <w:rsid w:val="00BA3D83"/>
    <w:rsid w:val="00BC6E1F"/>
    <w:rsid w:val="00BE05BD"/>
    <w:rsid w:val="00C008F5"/>
    <w:rsid w:val="00C01CDD"/>
    <w:rsid w:val="00C11E9A"/>
    <w:rsid w:val="00C11E9C"/>
    <w:rsid w:val="00C22C87"/>
    <w:rsid w:val="00C358A2"/>
    <w:rsid w:val="00C36AE5"/>
    <w:rsid w:val="00C537E2"/>
    <w:rsid w:val="00C632CF"/>
    <w:rsid w:val="00C743EF"/>
    <w:rsid w:val="00C836FD"/>
    <w:rsid w:val="00C85EB3"/>
    <w:rsid w:val="00CA681E"/>
    <w:rsid w:val="00CC4E13"/>
    <w:rsid w:val="00CC6C09"/>
    <w:rsid w:val="00CE4F53"/>
    <w:rsid w:val="00D23724"/>
    <w:rsid w:val="00D46FCB"/>
    <w:rsid w:val="00D56786"/>
    <w:rsid w:val="00D57742"/>
    <w:rsid w:val="00D71FBD"/>
    <w:rsid w:val="00D851D6"/>
    <w:rsid w:val="00D86108"/>
    <w:rsid w:val="00D875B9"/>
    <w:rsid w:val="00D9077B"/>
    <w:rsid w:val="00D978B3"/>
    <w:rsid w:val="00DA5D74"/>
    <w:rsid w:val="00DF04F1"/>
    <w:rsid w:val="00E10A66"/>
    <w:rsid w:val="00E53490"/>
    <w:rsid w:val="00E56E64"/>
    <w:rsid w:val="00E93773"/>
    <w:rsid w:val="00EB77ED"/>
    <w:rsid w:val="00ED296C"/>
    <w:rsid w:val="00EF5679"/>
    <w:rsid w:val="00F02779"/>
    <w:rsid w:val="00F327EC"/>
    <w:rsid w:val="00F37C44"/>
    <w:rsid w:val="00F95F1C"/>
    <w:rsid w:val="00FA2E14"/>
    <w:rsid w:val="00FF5A11"/>
    <w:rsid w:val="00FF74E0"/>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B0C29DC"/>
  <w15:chartTrackingRefBased/>
  <w15:docId w15:val="{44DEAD9E-E6C6-4A69-BE44-D87690F18CA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CA681E"/>
    <w:pPr>
      <w:keepNext/>
      <w:keepLines/>
      <w:spacing w:before="360" w:after="80"/>
      <w:outlineLvl w:val="0"/>
    </w:pPr>
    <w:rPr>
      <w:rFonts w:asciiTheme="majorHAnsi" w:eastAsiaTheme="majorEastAsia" w:hAnsiTheme="majorHAnsi" w:cstheme="majorBidi"/>
      <w:color w:val="2F5496" w:themeColor="accent1" w:themeShade="BF"/>
      <w:sz w:val="40"/>
      <w:szCs w:val="40"/>
    </w:rPr>
  </w:style>
  <w:style w:type="paragraph" w:styleId="Heading2">
    <w:name w:val="heading 2"/>
    <w:basedOn w:val="Normal"/>
    <w:next w:val="Normal"/>
    <w:link w:val="Heading2Char"/>
    <w:uiPriority w:val="9"/>
    <w:semiHidden/>
    <w:unhideWhenUsed/>
    <w:qFormat/>
    <w:rsid w:val="00CA681E"/>
    <w:pPr>
      <w:keepNext/>
      <w:keepLines/>
      <w:spacing w:before="160" w:after="80"/>
      <w:outlineLvl w:val="1"/>
    </w:pPr>
    <w:rPr>
      <w:rFonts w:asciiTheme="majorHAnsi" w:eastAsiaTheme="majorEastAsia" w:hAnsiTheme="majorHAnsi" w:cstheme="majorBidi"/>
      <w:color w:val="2F5496" w:themeColor="accent1" w:themeShade="BF"/>
      <w:sz w:val="32"/>
      <w:szCs w:val="32"/>
    </w:rPr>
  </w:style>
  <w:style w:type="paragraph" w:styleId="Heading3">
    <w:name w:val="heading 3"/>
    <w:basedOn w:val="Normal"/>
    <w:next w:val="Normal"/>
    <w:link w:val="Heading3Char"/>
    <w:uiPriority w:val="9"/>
    <w:semiHidden/>
    <w:unhideWhenUsed/>
    <w:qFormat/>
    <w:rsid w:val="00CA681E"/>
    <w:pPr>
      <w:keepNext/>
      <w:keepLines/>
      <w:spacing w:before="160" w:after="80"/>
      <w:outlineLvl w:val="2"/>
    </w:pPr>
    <w:rPr>
      <w:rFonts w:eastAsiaTheme="majorEastAsia" w:cstheme="majorBidi"/>
      <w:color w:val="2F5496" w:themeColor="accent1" w:themeShade="BF"/>
      <w:sz w:val="28"/>
      <w:szCs w:val="28"/>
    </w:rPr>
  </w:style>
  <w:style w:type="paragraph" w:styleId="Heading4">
    <w:name w:val="heading 4"/>
    <w:basedOn w:val="Normal"/>
    <w:next w:val="Normal"/>
    <w:link w:val="Heading4Char"/>
    <w:uiPriority w:val="9"/>
    <w:semiHidden/>
    <w:unhideWhenUsed/>
    <w:qFormat/>
    <w:rsid w:val="00CA681E"/>
    <w:pPr>
      <w:keepNext/>
      <w:keepLines/>
      <w:spacing w:before="80" w:after="40"/>
      <w:outlineLvl w:val="3"/>
    </w:pPr>
    <w:rPr>
      <w:rFonts w:eastAsiaTheme="majorEastAsia" w:cstheme="majorBidi"/>
      <w:i/>
      <w:iCs/>
      <w:color w:val="2F5496" w:themeColor="accent1" w:themeShade="BF"/>
    </w:rPr>
  </w:style>
  <w:style w:type="paragraph" w:styleId="Heading5">
    <w:name w:val="heading 5"/>
    <w:basedOn w:val="Normal"/>
    <w:next w:val="Normal"/>
    <w:link w:val="Heading5Char"/>
    <w:uiPriority w:val="9"/>
    <w:semiHidden/>
    <w:unhideWhenUsed/>
    <w:qFormat/>
    <w:rsid w:val="00CA681E"/>
    <w:pPr>
      <w:keepNext/>
      <w:keepLines/>
      <w:spacing w:before="80" w:after="40"/>
      <w:outlineLvl w:val="4"/>
    </w:pPr>
    <w:rPr>
      <w:rFonts w:eastAsiaTheme="majorEastAsia" w:cstheme="majorBidi"/>
      <w:color w:val="2F5496" w:themeColor="accent1" w:themeShade="BF"/>
    </w:rPr>
  </w:style>
  <w:style w:type="paragraph" w:styleId="Heading6">
    <w:name w:val="heading 6"/>
    <w:basedOn w:val="Normal"/>
    <w:next w:val="Normal"/>
    <w:link w:val="Heading6Char"/>
    <w:uiPriority w:val="9"/>
    <w:semiHidden/>
    <w:unhideWhenUsed/>
    <w:qFormat/>
    <w:rsid w:val="00CA681E"/>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CA681E"/>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CA681E"/>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CA681E"/>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CA681E"/>
    <w:rPr>
      <w:rFonts w:asciiTheme="majorHAnsi" w:eastAsiaTheme="majorEastAsia" w:hAnsiTheme="majorHAnsi" w:cstheme="majorBidi"/>
      <w:color w:val="2F5496" w:themeColor="accent1" w:themeShade="BF"/>
      <w:sz w:val="40"/>
      <w:szCs w:val="40"/>
    </w:rPr>
  </w:style>
  <w:style w:type="character" w:customStyle="1" w:styleId="Heading2Char">
    <w:name w:val="Heading 2 Char"/>
    <w:basedOn w:val="DefaultParagraphFont"/>
    <w:link w:val="Heading2"/>
    <w:uiPriority w:val="9"/>
    <w:semiHidden/>
    <w:rsid w:val="00CA681E"/>
    <w:rPr>
      <w:rFonts w:asciiTheme="majorHAnsi" w:eastAsiaTheme="majorEastAsia" w:hAnsiTheme="majorHAnsi" w:cstheme="majorBidi"/>
      <w:color w:val="2F5496" w:themeColor="accent1" w:themeShade="BF"/>
      <w:sz w:val="32"/>
      <w:szCs w:val="32"/>
    </w:rPr>
  </w:style>
  <w:style w:type="character" w:customStyle="1" w:styleId="Heading3Char">
    <w:name w:val="Heading 3 Char"/>
    <w:basedOn w:val="DefaultParagraphFont"/>
    <w:link w:val="Heading3"/>
    <w:uiPriority w:val="9"/>
    <w:semiHidden/>
    <w:rsid w:val="00CA681E"/>
    <w:rPr>
      <w:rFonts w:eastAsiaTheme="majorEastAsia" w:cstheme="majorBidi"/>
      <w:color w:val="2F5496" w:themeColor="accent1" w:themeShade="BF"/>
      <w:sz w:val="28"/>
      <w:szCs w:val="28"/>
    </w:rPr>
  </w:style>
  <w:style w:type="character" w:customStyle="1" w:styleId="Heading4Char">
    <w:name w:val="Heading 4 Char"/>
    <w:basedOn w:val="DefaultParagraphFont"/>
    <w:link w:val="Heading4"/>
    <w:uiPriority w:val="9"/>
    <w:semiHidden/>
    <w:rsid w:val="00CA681E"/>
    <w:rPr>
      <w:rFonts w:eastAsiaTheme="majorEastAsia" w:cstheme="majorBidi"/>
      <w:i/>
      <w:iCs/>
      <w:color w:val="2F5496" w:themeColor="accent1" w:themeShade="BF"/>
    </w:rPr>
  </w:style>
  <w:style w:type="character" w:customStyle="1" w:styleId="Heading5Char">
    <w:name w:val="Heading 5 Char"/>
    <w:basedOn w:val="DefaultParagraphFont"/>
    <w:link w:val="Heading5"/>
    <w:uiPriority w:val="9"/>
    <w:semiHidden/>
    <w:rsid w:val="00CA681E"/>
    <w:rPr>
      <w:rFonts w:eastAsiaTheme="majorEastAsia" w:cstheme="majorBidi"/>
      <w:color w:val="2F5496" w:themeColor="accent1" w:themeShade="BF"/>
    </w:rPr>
  </w:style>
  <w:style w:type="character" w:customStyle="1" w:styleId="Heading6Char">
    <w:name w:val="Heading 6 Char"/>
    <w:basedOn w:val="DefaultParagraphFont"/>
    <w:link w:val="Heading6"/>
    <w:uiPriority w:val="9"/>
    <w:semiHidden/>
    <w:rsid w:val="00CA681E"/>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CA681E"/>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CA681E"/>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CA681E"/>
    <w:rPr>
      <w:rFonts w:eastAsiaTheme="majorEastAsia" w:cstheme="majorBidi"/>
      <w:color w:val="272727" w:themeColor="text1" w:themeTint="D8"/>
    </w:rPr>
  </w:style>
  <w:style w:type="paragraph" w:styleId="Title">
    <w:name w:val="Title"/>
    <w:basedOn w:val="Normal"/>
    <w:next w:val="Normal"/>
    <w:link w:val="TitleChar"/>
    <w:uiPriority w:val="10"/>
    <w:qFormat/>
    <w:rsid w:val="00CA681E"/>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CA681E"/>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CA681E"/>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CA681E"/>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CA681E"/>
    <w:pPr>
      <w:spacing w:before="160"/>
      <w:jc w:val="center"/>
    </w:pPr>
    <w:rPr>
      <w:i/>
      <w:iCs/>
      <w:color w:val="404040" w:themeColor="text1" w:themeTint="BF"/>
    </w:rPr>
  </w:style>
  <w:style w:type="character" w:customStyle="1" w:styleId="QuoteChar">
    <w:name w:val="Quote Char"/>
    <w:basedOn w:val="DefaultParagraphFont"/>
    <w:link w:val="Quote"/>
    <w:uiPriority w:val="29"/>
    <w:rsid w:val="00CA681E"/>
    <w:rPr>
      <w:i/>
      <w:iCs/>
      <w:color w:val="404040" w:themeColor="text1" w:themeTint="BF"/>
    </w:rPr>
  </w:style>
  <w:style w:type="paragraph" w:styleId="ListParagraph">
    <w:name w:val="List Paragraph"/>
    <w:basedOn w:val="Normal"/>
    <w:uiPriority w:val="34"/>
    <w:qFormat/>
    <w:rsid w:val="00CA681E"/>
    <w:pPr>
      <w:ind w:left="720"/>
      <w:contextualSpacing/>
    </w:pPr>
  </w:style>
  <w:style w:type="character" w:styleId="IntenseEmphasis">
    <w:name w:val="Intense Emphasis"/>
    <w:basedOn w:val="DefaultParagraphFont"/>
    <w:uiPriority w:val="21"/>
    <w:qFormat/>
    <w:rsid w:val="00CA681E"/>
    <w:rPr>
      <w:i/>
      <w:iCs/>
      <w:color w:val="2F5496" w:themeColor="accent1" w:themeShade="BF"/>
    </w:rPr>
  </w:style>
  <w:style w:type="paragraph" w:styleId="IntenseQuote">
    <w:name w:val="Intense Quote"/>
    <w:basedOn w:val="Normal"/>
    <w:next w:val="Normal"/>
    <w:link w:val="IntenseQuoteChar"/>
    <w:uiPriority w:val="30"/>
    <w:qFormat/>
    <w:rsid w:val="00CA681E"/>
    <w:pPr>
      <w:pBdr>
        <w:top w:val="single" w:sz="4" w:space="10" w:color="2F5496" w:themeColor="accent1" w:themeShade="BF"/>
        <w:bottom w:val="single" w:sz="4" w:space="10" w:color="2F5496" w:themeColor="accent1" w:themeShade="BF"/>
      </w:pBdr>
      <w:spacing w:before="360" w:after="360"/>
      <w:ind w:left="864" w:right="864"/>
      <w:jc w:val="center"/>
    </w:pPr>
    <w:rPr>
      <w:i/>
      <w:iCs/>
      <w:color w:val="2F5496" w:themeColor="accent1" w:themeShade="BF"/>
    </w:rPr>
  </w:style>
  <w:style w:type="character" w:customStyle="1" w:styleId="IntenseQuoteChar">
    <w:name w:val="Intense Quote Char"/>
    <w:basedOn w:val="DefaultParagraphFont"/>
    <w:link w:val="IntenseQuote"/>
    <w:uiPriority w:val="30"/>
    <w:rsid w:val="00CA681E"/>
    <w:rPr>
      <w:i/>
      <w:iCs/>
      <w:color w:val="2F5496" w:themeColor="accent1" w:themeShade="BF"/>
    </w:rPr>
  </w:style>
  <w:style w:type="character" w:styleId="IntenseReference">
    <w:name w:val="Intense Reference"/>
    <w:basedOn w:val="DefaultParagraphFont"/>
    <w:uiPriority w:val="32"/>
    <w:qFormat/>
    <w:rsid w:val="00CA681E"/>
    <w:rPr>
      <w:b/>
      <w:bCs/>
      <w:smallCaps/>
      <w:color w:val="2F5496" w:themeColor="accent1" w:themeShade="BF"/>
      <w:spacing w:val="5"/>
    </w:rPr>
  </w:style>
  <w:style w:type="table" w:styleId="TableGrid">
    <w:name w:val="Table Grid"/>
    <w:basedOn w:val="TableNormal"/>
    <w:uiPriority w:val="39"/>
    <w:rsid w:val="006C70B0"/>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EF5679"/>
    <w:pPr>
      <w:spacing w:after="200" w:line="240" w:lineRule="auto"/>
    </w:pPr>
    <w:rPr>
      <w:i/>
      <w:iCs/>
      <w:color w:val="44546A" w:themeColor="text2"/>
      <w:sz w:val="18"/>
      <w:szCs w:val="18"/>
    </w:rPr>
  </w:style>
  <w:style w:type="character" w:styleId="PlaceholderText">
    <w:name w:val="Placeholder Text"/>
    <w:basedOn w:val="DefaultParagraphFont"/>
    <w:uiPriority w:val="99"/>
    <w:semiHidden/>
    <w:rsid w:val="008D482D"/>
    <w:rPr>
      <w:color w:val="666666"/>
    </w:rPr>
  </w:style>
  <w:style w:type="paragraph" w:styleId="NoSpacing">
    <w:name w:val="No Spacing"/>
    <w:uiPriority w:val="1"/>
    <w:qFormat/>
    <w:rsid w:val="004F1E85"/>
    <w:pPr>
      <w:spacing w:after="0" w:line="240" w:lineRule="auto"/>
    </w:pPr>
    <w:rPr>
      <w:color w:val="44546A" w:themeColor="text2"/>
      <w:sz w:val="20"/>
      <w:szCs w:val="20"/>
      <w:lang w:val="en-US"/>
    </w:rPr>
  </w:style>
  <w:style w:type="paragraph" w:styleId="Revision">
    <w:name w:val="Revision"/>
    <w:hidden/>
    <w:uiPriority w:val="99"/>
    <w:semiHidden/>
    <w:rsid w:val="00A66B44"/>
    <w:pPr>
      <w:spacing w:after="0" w:line="240" w:lineRule="auto"/>
    </w:pPr>
  </w:style>
  <w:style w:type="character" w:styleId="CommentReference">
    <w:name w:val="annotation reference"/>
    <w:basedOn w:val="DefaultParagraphFont"/>
    <w:uiPriority w:val="99"/>
    <w:semiHidden/>
    <w:unhideWhenUsed/>
    <w:rsid w:val="00A66B44"/>
    <w:rPr>
      <w:sz w:val="16"/>
      <w:szCs w:val="16"/>
    </w:rPr>
  </w:style>
  <w:style w:type="paragraph" w:styleId="CommentText">
    <w:name w:val="annotation text"/>
    <w:basedOn w:val="Normal"/>
    <w:link w:val="CommentTextChar"/>
    <w:uiPriority w:val="99"/>
    <w:unhideWhenUsed/>
    <w:rsid w:val="00A66B44"/>
    <w:pPr>
      <w:spacing w:line="240" w:lineRule="auto"/>
    </w:pPr>
    <w:rPr>
      <w:sz w:val="20"/>
      <w:szCs w:val="20"/>
    </w:rPr>
  </w:style>
  <w:style w:type="character" w:customStyle="1" w:styleId="CommentTextChar">
    <w:name w:val="Comment Text Char"/>
    <w:basedOn w:val="DefaultParagraphFont"/>
    <w:link w:val="CommentText"/>
    <w:uiPriority w:val="99"/>
    <w:rsid w:val="00A66B44"/>
    <w:rPr>
      <w:sz w:val="20"/>
      <w:szCs w:val="20"/>
    </w:rPr>
  </w:style>
  <w:style w:type="paragraph" w:styleId="CommentSubject">
    <w:name w:val="annotation subject"/>
    <w:basedOn w:val="CommentText"/>
    <w:next w:val="CommentText"/>
    <w:link w:val="CommentSubjectChar"/>
    <w:uiPriority w:val="99"/>
    <w:semiHidden/>
    <w:unhideWhenUsed/>
    <w:rsid w:val="00A66B44"/>
    <w:rPr>
      <w:b/>
      <w:bCs/>
    </w:rPr>
  </w:style>
  <w:style w:type="character" w:customStyle="1" w:styleId="CommentSubjectChar">
    <w:name w:val="Comment Subject Char"/>
    <w:basedOn w:val="CommentTextChar"/>
    <w:link w:val="CommentSubject"/>
    <w:uiPriority w:val="99"/>
    <w:semiHidden/>
    <w:rsid w:val="00A66B44"/>
    <w:rPr>
      <w:b/>
      <w:bCs/>
      <w:sz w:val="20"/>
      <w:szCs w:val="20"/>
    </w:rPr>
  </w:style>
  <w:style w:type="paragraph" w:styleId="Header">
    <w:name w:val="header"/>
    <w:basedOn w:val="Normal"/>
    <w:link w:val="HeaderChar"/>
    <w:uiPriority w:val="99"/>
    <w:unhideWhenUsed/>
    <w:rsid w:val="008122FE"/>
    <w:pPr>
      <w:tabs>
        <w:tab w:val="center" w:pos="4513"/>
        <w:tab w:val="right" w:pos="9026"/>
      </w:tabs>
      <w:spacing w:after="0" w:line="240" w:lineRule="auto"/>
    </w:pPr>
  </w:style>
  <w:style w:type="character" w:customStyle="1" w:styleId="HeaderChar">
    <w:name w:val="Header Char"/>
    <w:basedOn w:val="DefaultParagraphFont"/>
    <w:link w:val="Header"/>
    <w:uiPriority w:val="99"/>
    <w:rsid w:val="008122FE"/>
  </w:style>
  <w:style w:type="paragraph" w:styleId="Footer">
    <w:name w:val="footer"/>
    <w:basedOn w:val="Normal"/>
    <w:link w:val="FooterChar"/>
    <w:uiPriority w:val="99"/>
    <w:unhideWhenUsed/>
    <w:rsid w:val="008122FE"/>
    <w:pPr>
      <w:tabs>
        <w:tab w:val="center" w:pos="4513"/>
        <w:tab w:val="right" w:pos="9026"/>
      </w:tabs>
      <w:spacing w:after="0" w:line="240" w:lineRule="auto"/>
    </w:pPr>
  </w:style>
  <w:style w:type="character" w:customStyle="1" w:styleId="FooterChar">
    <w:name w:val="Footer Char"/>
    <w:basedOn w:val="DefaultParagraphFont"/>
    <w:link w:val="Footer"/>
    <w:uiPriority w:val="99"/>
    <w:rsid w:val="008122FE"/>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0329161">
      <w:marLeft w:val="0"/>
      <w:marRight w:val="0"/>
      <w:marTop w:val="0"/>
      <w:marBottom w:val="0"/>
      <w:divBdr>
        <w:top w:val="none" w:sz="0" w:space="0" w:color="auto"/>
        <w:left w:val="none" w:sz="0" w:space="0" w:color="auto"/>
        <w:bottom w:val="none" w:sz="0" w:space="0" w:color="auto"/>
        <w:right w:val="none" w:sz="0" w:space="0" w:color="auto"/>
      </w:divBdr>
    </w:div>
    <w:div w:id="40643101">
      <w:marLeft w:val="0"/>
      <w:marRight w:val="0"/>
      <w:marTop w:val="0"/>
      <w:marBottom w:val="0"/>
      <w:divBdr>
        <w:top w:val="none" w:sz="0" w:space="0" w:color="auto"/>
        <w:left w:val="none" w:sz="0" w:space="0" w:color="auto"/>
        <w:bottom w:val="none" w:sz="0" w:space="0" w:color="auto"/>
        <w:right w:val="none" w:sz="0" w:space="0" w:color="auto"/>
      </w:divBdr>
    </w:div>
    <w:div w:id="46877572">
      <w:marLeft w:val="0"/>
      <w:marRight w:val="0"/>
      <w:marTop w:val="0"/>
      <w:marBottom w:val="0"/>
      <w:divBdr>
        <w:top w:val="none" w:sz="0" w:space="0" w:color="auto"/>
        <w:left w:val="none" w:sz="0" w:space="0" w:color="auto"/>
        <w:bottom w:val="none" w:sz="0" w:space="0" w:color="auto"/>
        <w:right w:val="none" w:sz="0" w:space="0" w:color="auto"/>
      </w:divBdr>
    </w:div>
    <w:div w:id="102043262">
      <w:marLeft w:val="0"/>
      <w:marRight w:val="0"/>
      <w:marTop w:val="0"/>
      <w:marBottom w:val="0"/>
      <w:divBdr>
        <w:top w:val="none" w:sz="0" w:space="0" w:color="auto"/>
        <w:left w:val="none" w:sz="0" w:space="0" w:color="auto"/>
        <w:bottom w:val="none" w:sz="0" w:space="0" w:color="auto"/>
        <w:right w:val="none" w:sz="0" w:space="0" w:color="auto"/>
      </w:divBdr>
    </w:div>
    <w:div w:id="104010823">
      <w:marLeft w:val="0"/>
      <w:marRight w:val="0"/>
      <w:marTop w:val="0"/>
      <w:marBottom w:val="0"/>
      <w:divBdr>
        <w:top w:val="none" w:sz="0" w:space="0" w:color="auto"/>
        <w:left w:val="none" w:sz="0" w:space="0" w:color="auto"/>
        <w:bottom w:val="none" w:sz="0" w:space="0" w:color="auto"/>
        <w:right w:val="none" w:sz="0" w:space="0" w:color="auto"/>
      </w:divBdr>
    </w:div>
    <w:div w:id="112333052">
      <w:marLeft w:val="0"/>
      <w:marRight w:val="0"/>
      <w:marTop w:val="0"/>
      <w:marBottom w:val="0"/>
      <w:divBdr>
        <w:top w:val="none" w:sz="0" w:space="0" w:color="auto"/>
        <w:left w:val="none" w:sz="0" w:space="0" w:color="auto"/>
        <w:bottom w:val="none" w:sz="0" w:space="0" w:color="auto"/>
        <w:right w:val="none" w:sz="0" w:space="0" w:color="auto"/>
      </w:divBdr>
    </w:div>
    <w:div w:id="137385535">
      <w:marLeft w:val="0"/>
      <w:marRight w:val="0"/>
      <w:marTop w:val="0"/>
      <w:marBottom w:val="0"/>
      <w:divBdr>
        <w:top w:val="none" w:sz="0" w:space="0" w:color="auto"/>
        <w:left w:val="none" w:sz="0" w:space="0" w:color="auto"/>
        <w:bottom w:val="none" w:sz="0" w:space="0" w:color="auto"/>
        <w:right w:val="none" w:sz="0" w:space="0" w:color="auto"/>
      </w:divBdr>
    </w:div>
    <w:div w:id="146170361">
      <w:marLeft w:val="0"/>
      <w:marRight w:val="0"/>
      <w:marTop w:val="0"/>
      <w:marBottom w:val="0"/>
      <w:divBdr>
        <w:top w:val="none" w:sz="0" w:space="0" w:color="auto"/>
        <w:left w:val="none" w:sz="0" w:space="0" w:color="auto"/>
        <w:bottom w:val="none" w:sz="0" w:space="0" w:color="auto"/>
        <w:right w:val="none" w:sz="0" w:space="0" w:color="auto"/>
      </w:divBdr>
    </w:div>
    <w:div w:id="151608860">
      <w:marLeft w:val="0"/>
      <w:marRight w:val="0"/>
      <w:marTop w:val="0"/>
      <w:marBottom w:val="0"/>
      <w:divBdr>
        <w:top w:val="none" w:sz="0" w:space="0" w:color="auto"/>
        <w:left w:val="none" w:sz="0" w:space="0" w:color="auto"/>
        <w:bottom w:val="none" w:sz="0" w:space="0" w:color="auto"/>
        <w:right w:val="none" w:sz="0" w:space="0" w:color="auto"/>
      </w:divBdr>
    </w:div>
    <w:div w:id="218059471">
      <w:marLeft w:val="0"/>
      <w:marRight w:val="0"/>
      <w:marTop w:val="0"/>
      <w:marBottom w:val="0"/>
      <w:divBdr>
        <w:top w:val="none" w:sz="0" w:space="0" w:color="auto"/>
        <w:left w:val="none" w:sz="0" w:space="0" w:color="auto"/>
        <w:bottom w:val="none" w:sz="0" w:space="0" w:color="auto"/>
        <w:right w:val="none" w:sz="0" w:space="0" w:color="auto"/>
      </w:divBdr>
    </w:div>
    <w:div w:id="231624399">
      <w:marLeft w:val="0"/>
      <w:marRight w:val="0"/>
      <w:marTop w:val="0"/>
      <w:marBottom w:val="0"/>
      <w:divBdr>
        <w:top w:val="none" w:sz="0" w:space="0" w:color="auto"/>
        <w:left w:val="none" w:sz="0" w:space="0" w:color="auto"/>
        <w:bottom w:val="none" w:sz="0" w:space="0" w:color="auto"/>
        <w:right w:val="none" w:sz="0" w:space="0" w:color="auto"/>
      </w:divBdr>
    </w:div>
    <w:div w:id="234628861">
      <w:marLeft w:val="0"/>
      <w:marRight w:val="0"/>
      <w:marTop w:val="0"/>
      <w:marBottom w:val="0"/>
      <w:divBdr>
        <w:top w:val="none" w:sz="0" w:space="0" w:color="auto"/>
        <w:left w:val="none" w:sz="0" w:space="0" w:color="auto"/>
        <w:bottom w:val="none" w:sz="0" w:space="0" w:color="auto"/>
        <w:right w:val="none" w:sz="0" w:space="0" w:color="auto"/>
      </w:divBdr>
    </w:div>
    <w:div w:id="244001548">
      <w:marLeft w:val="0"/>
      <w:marRight w:val="0"/>
      <w:marTop w:val="0"/>
      <w:marBottom w:val="0"/>
      <w:divBdr>
        <w:top w:val="none" w:sz="0" w:space="0" w:color="auto"/>
        <w:left w:val="none" w:sz="0" w:space="0" w:color="auto"/>
        <w:bottom w:val="none" w:sz="0" w:space="0" w:color="auto"/>
        <w:right w:val="none" w:sz="0" w:space="0" w:color="auto"/>
      </w:divBdr>
    </w:div>
    <w:div w:id="265040324">
      <w:marLeft w:val="0"/>
      <w:marRight w:val="0"/>
      <w:marTop w:val="0"/>
      <w:marBottom w:val="0"/>
      <w:divBdr>
        <w:top w:val="none" w:sz="0" w:space="0" w:color="auto"/>
        <w:left w:val="none" w:sz="0" w:space="0" w:color="auto"/>
        <w:bottom w:val="none" w:sz="0" w:space="0" w:color="auto"/>
        <w:right w:val="none" w:sz="0" w:space="0" w:color="auto"/>
      </w:divBdr>
    </w:div>
    <w:div w:id="303630877">
      <w:marLeft w:val="0"/>
      <w:marRight w:val="0"/>
      <w:marTop w:val="0"/>
      <w:marBottom w:val="0"/>
      <w:divBdr>
        <w:top w:val="none" w:sz="0" w:space="0" w:color="auto"/>
        <w:left w:val="none" w:sz="0" w:space="0" w:color="auto"/>
        <w:bottom w:val="none" w:sz="0" w:space="0" w:color="auto"/>
        <w:right w:val="none" w:sz="0" w:space="0" w:color="auto"/>
      </w:divBdr>
    </w:div>
    <w:div w:id="310907296">
      <w:marLeft w:val="0"/>
      <w:marRight w:val="0"/>
      <w:marTop w:val="0"/>
      <w:marBottom w:val="0"/>
      <w:divBdr>
        <w:top w:val="none" w:sz="0" w:space="0" w:color="auto"/>
        <w:left w:val="none" w:sz="0" w:space="0" w:color="auto"/>
        <w:bottom w:val="none" w:sz="0" w:space="0" w:color="auto"/>
        <w:right w:val="none" w:sz="0" w:space="0" w:color="auto"/>
      </w:divBdr>
    </w:div>
    <w:div w:id="341855862">
      <w:marLeft w:val="0"/>
      <w:marRight w:val="0"/>
      <w:marTop w:val="0"/>
      <w:marBottom w:val="0"/>
      <w:divBdr>
        <w:top w:val="none" w:sz="0" w:space="0" w:color="auto"/>
        <w:left w:val="none" w:sz="0" w:space="0" w:color="auto"/>
        <w:bottom w:val="none" w:sz="0" w:space="0" w:color="auto"/>
        <w:right w:val="none" w:sz="0" w:space="0" w:color="auto"/>
      </w:divBdr>
    </w:div>
    <w:div w:id="352462635">
      <w:marLeft w:val="0"/>
      <w:marRight w:val="0"/>
      <w:marTop w:val="0"/>
      <w:marBottom w:val="0"/>
      <w:divBdr>
        <w:top w:val="none" w:sz="0" w:space="0" w:color="auto"/>
        <w:left w:val="none" w:sz="0" w:space="0" w:color="auto"/>
        <w:bottom w:val="none" w:sz="0" w:space="0" w:color="auto"/>
        <w:right w:val="none" w:sz="0" w:space="0" w:color="auto"/>
      </w:divBdr>
    </w:div>
    <w:div w:id="355885859">
      <w:marLeft w:val="0"/>
      <w:marRight w:val="0"/>
      <w:marTop w:val="0"/>
      <w:marBottom w:val="0"/>
      <w:divBdr>
        <w:top w:val="none" w:sz="0" w:space="0" w:color="auto"/>
        <w:left w:val="none" w:sz="0" w:space="0" w:color="auto"/>
        <w:bottom w:val="none" w:sz="0" w:space="0" w:color="auto"/>
        <w:right w:val="none" w:sz="0" w:space="0" w:color="auto"/>
      </w:divBdr>
    </w:div>
    <w:div w:id="371543435">
      <w:marLeft w:val="0"/>
      <w:marRight w:val="0"/>
      <w:marTop w:val="0"/>
      <w:marBottom w:val="0"/>
      <w:divBdr>
        <w:top w:val="none" w:sz="0" w:space="0" w:color="auto"/>
        <w:left w:val="none" w:sz="0" w:space="0" w:color="auto"/>
        <w:bottom w:val="none" w:sz="0" w:space="0" w:color="auto"/>
        <w:right w:val="none" w:sz="0" w:space="0" w:color="auto"/>
      </w:divBdr>
    </w:div>
    <w:div w:id="372778676">
      <w:marLeft w:val="0"/>
      <w:marRight w:val="0"/>
      <w:marTop w:val="0"/>
      <w:marBottom w:val="0"/>
      <w:divBdr>
        <w:top w:val="none" w:sz="0" w:space="0" w:color="auto"/>
        <w:left w:val="none" w:sz="0" w:space="0" w:color="auto"/>
        <w:bottom w:val="none" w:sz="0" w:space="0" w:color="auto"/>
        <w:right w:val="none" w:sz="0" w:space="0" w:color="auto"/>
      </w:divBdr>
    </w:div>
    <w:div w:id="395591665">
      <w:marLeft w:val="0"/>
      <w:marRight w:val="0"/>
      <w:marTop w:val="0"/>
      <w:marBottom w:val="0"/>
      <w:divBdr>
        <w:top w:val="none" w:sz="0" w:space="0" w:color="auto"/>
        <w:left w:val="none" w:sz="0" w:space="0" w:color="auto"/>
        <w:bottom w:val="none" w:sz="0" w:space="0" w:color="auto"/>
        <w:right w:val="none" w:sz="0" w:space="0" w:color="auto"/>
      </w:divBdr>
    </w:div>
    <w:div w:id="410931223">
      <w:marLeft w:val="0"/>
      <w:marRight w:val="0"/>
      <w:marTop w:val="0"/>
      <w:marBottom w:val="0"/>
      <w:divBdr>
        <w:top w:val="none" w:sz="0" w:space="0" w:color="auto"/>
        <w:left w:val="none" w:sz="0" w:space="0" w:color="auto"/>
        <w:bottom w:val="none" w:sz="0" w:space="0" w:color="auto"/>
        <w:right w:val="none" w:sz="0" w:space="0" w:color="auto"/>
      </w:divBdr>
    </w:div>
    <w:div w:id="422916151">
      <w:marLeft w:val="0"/>
      <w:marRight w:val="0"/>
      <w:marTop w:val="0"/>
      <w:marBottom w:val="0"/>
      <w:divBdr>
        <w:top w:val="none" w:sz="0" w:space="0" w:color="auto"/>
        <w:left w:val="none" w:sz="0" w:space="0" w:color="auto"/>
        <w:bottom w:val="none" w:sz="0" w:space="0" w:color="auto"/>
        <w:right w:val="none" w:sz="0" w:space="0" w:color="auto"/>
      </w:divBdr>
    </w:div>
    <w:div w:id="425468574">
      <w:marLeft w:val="0"/>
      <w:marRight w:val="0"/>
      <w:marTop w:val="0"/>
      <w:marBottom w:val="0"/>
      <w:divBdr>
        <w:top w:val="none" w:sz="0" w:space="0" w:color="auto"/>
        <w:left w:val="none" w:sz="0" w:space="0" w:color="auto"/>
        <w:bottom w:val="none" w:sz="0" w:space="0" w:color="auto"/>
        <w:right w:val="none" w:sz="0" w:space="0" w:color="auto"/>
      </w:divBdr>
    </w:div>
    <w:div w:id="482476892">
      <w:marLeft w:val="0"/>
      <w:marRight w:val="0"/>
      <w:marTop w:val="0"/>
      <w:marBottom w:val="0"/>
      <w:divBdr>
        <w:top w:val="none" w:sz="0" w:space="0" w:color="auto"/>
        <w:left w:val="none" w:sz="0" w:space="0" w:color="auto"/>
        <w:bottom w:val="none" w:sz="0" w:space="0" w:color="auto"/>
        <w:right w:val="none" w:sz="0" w:space="0" w:color="auto"/>
      </w:divBdr>
    </w:div>
    <w:div w:id="514466777">
      <w:marLeft w:val="0"/>
      <w:marRight w:val="0"/>
      <w:marTop w:val="0"/>
      <w:marBottom w:val="0"/>
      <w:divBdr>
        <w:top w:val="none" w:sz="0" w:space="0" w:color="auto"/>
        <w:left w:val="none" w:sz="0" w:space="0" w:color="auto"/>
        <w:bottom w:val="none" w:sz="0" w:space="0" w:color="auto"/>
        <w:right w:val="none" w:sz="0" w:space="0" w:color="auto"/>
      </w:divBdr>
    </w:div>
    <w:div w:id="532377680">
      <w:marLeft w:val="0"/>
      <w:marRight w:val="0"/>
      <w:marTop w:val="0"/>
      <w:marBottom w:val="0"/>
      <w:divBdr>
        <w:top w:val="none" w:sz="0" w:space="0" w:color="auto"/>
        <w:left w:val="none" w:sz="0" w:space="0" w:color="auto"/>
        <w:bottom w:val="none" w:sz="0" w:space="0" w:color="auto"/>
        <w:right w:val="none" w:sz="0" w:space="0" w:color="auto"/>
      </w:divBdr>
    </w:div>
    <w:div w:id="536821455">
      <w:marLeft w:val="0"/>
      <w:marRight w:val="0"/>
      <w:marTop w:val="0"/>
      <w:marBottom w:val="0"/>
      <w:divBdr>
        <w:top w:val="none" w:sz="0" w:space="0" w:color="auto"/>
        <w:left w:val="none" w:sz="0" w:space="0" w:color="auto"/>
        <w:bottom w:val="none" w:sz="0" w:space="0" w:color="auto"/>
        <w:right w:val="none" w:sz="0" w:space="0" w:color="auto"/>
      </w:divBdr>
    </w:div>
    <w:div w:id="539393454">
      <w:marLeft w:val="0"/>
      <w:marRight w:val="0"/>
      <w:marTop w:val="0"/>
      <w:marBottom w:val="0"/>
      <w:divBdr>
        <w:top w:val="none" w:sz="0" w:space="0" w:color="auto"/>
        <w:left w:val="none" w:sz="0" w:space="0" w:color="auto"/>
        <w:bottom w:val="none" w:sz="0" w:space="0" w:color="auto"/>
        <w:right w:val="none" w:sz="0" w:space="0" w:color="auto"/>
      </w:divBdr>
    </w:div>
    <w:div w:id="571503470">
      <w:marLeft w:val="0"/>
      <w:marRight w:val="0"/>
      <w:marTop w:val="0"/>
      <w:marBottom w:val="0"/>
      <w:divBdr>
        <w:top w:val="none" w:sz="0" w:space="0" w:color="auto"/>
        <w:left w:val="none" w:sz="0" w:space="0" w:color="auto"/>
        <w:bottom w:val="none" w:sz="0" w:space="0" w:color="auto"/>
        <w:right w:val="none" w:sz="0" w:space="0" w:color="auto"/>
      </w:divBdr>
    </w:div>
    <w:div w:id="579559115">
      <w:marLeft w:val="0"/>
      <w:marRight w:val="0"/>
      <w:marTop w:val="0"/>
      <w:marBottom w:val="0"/>
      <w:divBdr>
        <w:top w:val="none" w:sz="0" w:space="0" w:color="auto"/>
        <w:left w:val="none" w:sz="0" w:space="0" w:color="auto"/>
        <w:bottom w:val="none" w:sz="0" w:space="0" w:color="auto"/>
        <w:right w:val="none" w:sz="0" w:space="0" w:color="auto"/>
      </w:divBdr>
    </w:div>
    <w:div w:id="615335326">
      <w:marLeft w:val="0"/>
      <w:marRight w:val="0"/>
      <w:marTop w:val="0"/>
      <w:marBottom w:val="0"/>
      <w:divBdr>
        <w:top w:val="none" w:sz="0" w:space="0" w:color="auto"/>
        <w:left w:val="none" w:sz="0" w:space="0" w:color="auto"/>
        <w:bottom w:val="none" w:sz="0" w:space="0" w:color="auto"/>
        <w:right w:val="none" w:sz="0" w:space="0" w:color="auto"/>
      </w:divBdr>
    </w:div>
    <w:div w:id="671109734">
      <w:marLeft w:val="0"/>
      <w:marRight w:val="0"/>
      <w:marTop w:val="0"/>
      <w:marBottom w:val="0"/>
      <w:divBdr>
        <w:top w:val="none" w:sz="0" w:space="0" w:color="auto"/>
        <w:left w:val="none" w:sz="0" w:space="0" w:color="auto"/>
        <w:bottom w:val="none" w:sz="0" w:space="0" w:color="auto"/>
        <w:right w:val="none" w:sz="0" w:space="0" w:color="auto"/>
      </w:divBdr>
    </w:div>
    <w:div w:id="683095133">
      <w:marLeft w:val="0"/>
      <w:marRight w:val="0"/>
      <w:marTop w:val="0"/>
      <w:marBottom w:val="0"/>
      <w:divBdr>
        <w:top w:val="none" w:sz="0" w:space="0" w:color="auto"/>
        <w:left w:val="none" w:sz="0" w:space="0" w:color="auto"/>
        <w:bottom w:val="none" w:sz="0" w:space="0" w:color="auto"/>
        <w:right w:val="none" w:sz="0" w:space="0" w:color="auto"/>
      </w:divBdr>
    </w:div>
    <w:div w:id="696202589">
      <w:marLeft w:val="0"/>
      <w:marRight w:val="0"/>
      <w:marTop w:val="0"/>
      <w:marBottom w:val="0"/>
      <w:divBdr>
        <w:top w:val="none" w:sz="0" w:space="0" w:color="auto"/>
        <w:left w:val="none" w:sz="0" w:space="0" w:color="auto"/>
        <w:bottom w:val="none" w:sz="0" w:space="0" w:color="auto"/>
        <w:right w:val="none" w:sz="0" w:space="0" w:color="auto"/>
      </w:divBdr>
    </w:div>
    <w:div w:id="696467649">
      <w:marLeft w:val="0"/>
      <w:marRight w:val="0"/>
      <w:marTop w:val="0"/>
      <w:marBottom w:val="0"/>
      <w:divBdr>
        <w:top w:val="none" w:sz="0" w:space="0" w:color="auto"/>
        <w:left w:val="none" w:sz="0" w:space="0" w:color="auto"/>
        <w:bottom w:val="none" w:sz="0" w:space="0" w:color="auto"/>
        <w:right w:val="none" w:sz="0" w:space="0" w:color="auto"/>
      </w:divBdr>
    </w:div>
    <w:div w:id="704452455">
      <w:marLeft w:val="0"/>
      <w:marRight w:val="0"/>
      <w:marTop w:val="0"/>
      <w:marBottom w:val="0"/>
      <w:divBdr>
        <w:top w:val="none" w:sz="0" w:space="0" w:color="auto"/>
        <w:left w:val="none" w:sz="0" w:space="0" w:color="auto"/>
        <w:bottom w:val="none" w:sz="0" w:space="0" w:color="auto"/>
        <w:right w:val="none" w:sz="0" w:space="0" w:color="auto"/>
      </w:divBdr>
    </w:div>
    <w:div w:id="706636802">
      <w:marLeft w:val="0"/>
      <w:marRight w:val="0"/>
      <w:marTop w:val="0"/>
      <w:marBottom w:val="0"/>
      <w:divBdr>
        <w:top w:val="none" w:sz="0" w:space="0" w:color="auto"/>
        <w:left w:val="none" w:sz="0" w:space="0" w:color="auto"/>
        <w:bottom w:val="none" w:sz="0" w:space="0" w:color="auto"/>
        <w:right w:val="none" w:sz="0" w:space="0" w:color="auto"/>
      </w:divBdr>
    </w:div>
    <w:div w:id="713232898">
      <w:marLeft w:val="0"/>
      <w:marRight w:val="0"/>
      <w:marTop w:val="0"/>
      <w:marBottom w:val="0"/>
      <w:divBdr>
        <w:top w:val="none" w:sz="0" w:space="0" w:color="auto"/>
        <w:left w:val="none" w:sz="0" w:space="0" w:color="auto"/>
        <w:bottom w:val="none" w:sz="0" w:space="0" w:color="auto"/>
        <w:right w:val="none" w:sz="0" w:space="0" w:color="auto"/>
      </w:divBdr>
    </w:div>
    <w:div w:id="714544971">
      <w:marLeft w:val="0"/>
      <w:marRight w:val="0"/>
      <w:marTop w:val="0"/>
      <w:marBottom w:val="0"/>
      <w:divBdr>
        <w:top w:val="none" w:sz="0" w:space="0" w:color="auto"/>
        <w:left w:val="none" w:sz="0" w:space="0" w:color="auto"/>
        <w:bottom w:val="none" w:sz="0" w:space="0" w:color="auto"/>
        <w:right w:val="none" w:sz="0" w:space="0" w:color="auto"/>
      </w:divBdr>
    </w:div>
    <w:div w:id="725106235">
      <w:marLeft w:val="0"/>
      <w:marRight w:val="0"/>
      <w:marTop w:val="0"/>
      <w:marBottom w:val="0"/>
      <w:divBdr>
        <w:top w:val="none" w:sz="0" w:space="0" w:color="auto"/>
        <w:left w:val="none" w:sz="0" w:space="0" w:color="auto"/>
        <w:bottom w:val="none" w:sz="0" w:space="0" w:color="auto"/>
        <w:right w:val="none" w:sz="0" w:space="0" w:color="auto"/>
      </w:divBdr>
    </w:div>
    <w:div w:id="761797445">
      <w:marLeft w:val="0"/>
      <w:marRight w:val="0"/>
      <w:marTop w:val="0"/>
      <w:marBottom w:val="0"/>
      <w:divBdr>
        <w:top w:val="none" w:sz="0" w:space="0" w:color="auto"/>
        <w:left w:val="none" w:sz="0" w:space="0" w:color="auto"/>
        <w:bottom w:val="none" w:sz="0" w:space="0" w:color="auto"/>
        <w:right w:val="none" w:sz="0" w:space="0" w:color="auto"/>
      </w:divBdr>
    </w:div>
    <w:div w:id="771322964">
      <w:marLeft w:val="0"/>
      <w:marRight w:val="0"/>
      <w:marTop w:val="0"/>
      <w:marBottom w:val="0"/>
      <w:divBdr>
        <w:top w:val="none" w:sz="0" w:space="0" w:color="auto"/>
        <w:left w:val="none" w:sz="0" w:space="0" w:color="auto"/>
        <w:bottom w:val="none" w:sz="0" w:space="0" w:color="auto"/>
        <w:right w:val="none" w:sz="0" w:space="0" w:color="auto"/>
      </w:divBdr>
    </w:div>
    <w:div w:id="773868479">
      <w:marLeft w:val="0"/>
      <w:marRight w:val="0"/>
      <w:marTop w:val="0"/>
      <w:marBottom w:val="0"/>
      <w:divBdr>
        <w:top w:val="none" w:sz="0" w:space="0" w:color="auto"/>
        <w:left w:val="none" w:sz="0" w:space="0" w:color="auto"/>
        <w:bottom w:val="none" w:sz="0" w:space="0" w:color="auto"/>
        <w:right w:val="none" w:sz="0" w:space="0" w:color="auto"/>
      </w:divBdr>
    </w:div>
    <w:div w:id="774054084">
      <w:marLeft w:val="0"/>
      <w:marRight w:val="0"/>
      <w:marTop w:val="0"/>
      <w:marBottom w:val="0"/>
      <w:divBdr>
        <w:top w:val="none" w:sz="0" w:space="0" w:color="auto"/>
        <w:left w:val="none" w:sz="0" w:space="0" w:color="auto"/>
        <w:bottom w:val="none" w:sz="0" w:space="0" w:color="auto"/>
        <w:right w:val="none" w:sz="0" w:space="0" w:color="auto"/>
      </w:divBdr>
    </w:div>
    <w:div w:id="791678087">
      <w:marLeft w:val="0"/>
      <w:marRight w:val="0"/>
      <w:marTop w:val="0"/>
      <w:marBottom w:val="0"/>
      <w:divBdr>
        <w:top w:val="none" w:sz="0" w:space="0" w:color="auto"/>
        <w:left w:val="none" w:sz="0" w:space="0" w:color="auto"/>
        <w:bottom w:val="none" w:sz="0" w:space="0" w:color="auto"/>
        <w:right w:val="none" w:sz="0" w:space="0" w:color="auto"/>
      </w:divBdr>
    </w:div>
    <w:div w:id="791824681">
      <w:marLeft w:val="0"/>
      <w:marRight w:val="0"/>
      <w:marTop w:val="0"/>
      <w:marBottom w:val="0"/>
      <w:divBdr>
        <w:top w:val="none" w:sz="0" w:space="0" w:color="auto"/>
        <w:left w:val="none" w:sz="0" w:space="0" w:color="auto"/>
        <w:bottom w:val="none" w:sz="0" w:space="0" w:color="auto"/>
        <w:right w:val="none" w:sz="0" w:space="0" w:color="auto"/>
      </w:divBdr>
    </w:div>
    <w:div w:id="800423874">
      <w:marLeft w:val="0"/>
      <w:marRight w:val="0"/>
      <w:marTop w:val="0"/>
      <w:marBottom w:val="0"/>
      <w:divBdr>
        <w:top w:val="none" w:sz="0" w:space="0" w:color="auto"/>
        <w:left w:val="none" w:sz="0" w:space="0" w:color="auto"/>
        <w:bottom w:val="none" w:sz="0" w:space="0" w:color="auto"/>
        <w:right w:val="none" w:sz="0" w:space="0" w:color="auto"/>
      </w:divBdr>
    </w:div>
    <w:div w:id="804395264">
      <w:marLeft w:val="0"/>
      <w:marRight w:val="0"/>
      <w:marTop w:val="0"/>
      <w:marBottom w:val="0"/>
      <w:divBdr>
        <w:top w:val="none" w:sz="0" w:space="0" w:color="auto"/>
        <w:left w:val="none" w:sz="0" w:space="0" w:color="auto"/>
        <w:bottom w:val="none" w:sz="0" w:space="0" w:color="auto"/>
        <w:right w:val="none" w:sz="0" w:space="0" w:color="auto"/>
      </w:divBdr>
    </w:div>
    <w:div w:id="825123886">
      <w:marLeft w:val="0"/>
      <w:marRight w:val="0"/>
      <w:marTop w:val="0"/>
      <w:marBottom w:val="0"/>
      <w:divBdr>
        <w:top w:val="none" w:sz="0" w:space="0" w:color="auto"/>
        <w:left w:val="none" w:sz="0" w:space="0" w:color="auto"/>
        <w:bottom w:val="none" w:sz="0" w:space="0" w:color="auto"/>
        <w:right w:val="none" w:sz="0" w:space="0" w:color="auto"/>
      </w:divBdr>
    </w:div>
    <w:div w:id="867255842">
      <w:marLeft w:val="0"/>
      <w:marRight w:val="0"/>
      <w:marTop w:val="0"/>
      <w:marBottom w:val="0"/>
      <w:divBdr>
        <w:top w:val="none" w:sz="0" w:space="0" w:color="auto"/>
        <w:left w:val="none" w:sz="0" w:space="0" w:color="auto"/>
        <w:bottom w:val="none" w:sz="0" w:space="0" w:color="auto"/>
        <w:right w:val="none" w:sz="0" w:space="0" w:color="auto"/>
      </w:divBdr>
    </w:div>
    <w:div w:id="879240909">
      <w:marLeft w:val="0"/>
      <w:marRight w:val="0"/>
      <w:marTop w:val="0"/>
      <w:marBottom w:val="0"/>
      <w:divBdr>
        <w:top w:val="none" w:sz="0" w:space="0" w:color="auto"/>
        <w:left w:val="none" w:sz="0" w:space="0" w:color="auto"/>
        <w:bottom w:val="none" w:sz="0" w:space="0" w:color="auto"/>
        <w:right w:val="none" w:sz="0" w:space="0" w:color="auto"/>
      </w:divBdr>
    </w:div>
    <w:div w:id="915438185">
      <w:marLeft w:val="0"/>
      <w:marRight w:val="0"/>
      <w:marTop w:val="0"/>
      <w:marBottom w:val="0"/>
      <w:divBdr>
        <w:top w:val="none" w:sz="0" w:space="0" w:color="auto"/>
        <w:left w:val="none" w:sz="0" w:space="0" w:color="auto"/>
        <w:bottom w:val="none" w:sz="0" w:space="0" w:color="auto"/>
        <w:right w:val="none" w:sz="0" w:space="0" w:color="auto"/>
      </w:divBdr>
    </w:div>
    <w:div w:id="932012204">
      <w:marLeft w:val="0"/>
      <w:marRight w:val="0"/>
      <w:marTop w:val="0"/>
      <w:marBottom w:val="0"/>
      <w:divBdr>
        <w:top w:val="none" w:sz="0" w:space="0" w:color="auto"/>
        <w:left w:val="none" w:sz="0" w:space="0" w:color="auto"/>
        <w:bottom w:val="none" w:sz="0" w:space="0" w:color="auto"/>
        <w:right w:val="none" w:sz="0" w:space="0" w:color="auto"/>
      </w:divBdr>
    </w:div>
    <w:div w:id="958295968">
      <w:marLeft w:val="0"/>
      <w:marRight w:val="0"/>
      <w:marTop w:val="0"/>
      <w:marBottom w:val="0"/>
      <w:divBdr>
        <w:top w:val="none" w:sz="0" w:space="0" w:color="auto"/>
        <w:left w:val="none" w:sz="0" w:space="0" w:color="auto"/>
        <w:bottom w:val="none" w:sz="0" w:space="0" w:color="auto"/>
        <w:right w:val="none" w:sz="0" w:space="0" w:color="auto"/>
      </w:divBdr>
    </w:div>
    <w:div w:id="967274267">
      <w:marLeft w:val="0"/>
      <w:marRight w:val="0"/>
      <w:marTop w:val="0"/>
      <w:marBottom w:val="0"/>
      <w:divBdr>
        <w:top w:val="none" w:sz="0" w:space="0" w:color="auto"/>
        <w:left w:val="none" w:sz="0" w:space="0" w:color="auto"/>
        <w:bottom w:val="none" w:sz="0" w:space="0" w:color="auto"/>
        <w:right w:val="none" w:sz="0" w:space="0" w:color="auto"/>
      </w:divBdr>
    </w:div>
    <w:div w:id="979454763">
      <w:marLeft w:val="0"/>
      <w:marRight w:val="0"/>
      <w:marTop w:val="0"/>
      <w:marBottom w:val="0"/>
      <w:divBdr>
        <w:top w:val="none" w:sz="0" w:space="0" w:color="auto"/>
        <w:left w:val="none" w:sz="0" w:space="0" w:color="auto"/>
        <w:bottom w:val="none" w:sz="0" w:space="0" w:color="auto"/>
        <w:right w:val="none" w:sz="0" w:space="0" w:color="auto"/>
      </w:divBdr>
    </w:div>
    <w:div w:id="1019354537">
      <w:marLeft w:val="0"/>
      <w:marRight w:val="0"/>
      <w:marTop w:val="0"/>
      <w:marBottom w:val="0"/>
      <w:divBdr>
        <w:top w:val="none" w:sz="0" w:space="0" w:color="auto"/>
        <w:left w:val="none" w:sz="0" w:space="0" w:color="auto"/>
        <w:bottom w:val="none" w:sz="0" w:space="0" w:color="auto"/>
        <w:right w:val="none" w:sz="0" w:space="0" w:color="auto"/>
      </w:divBdr>
    </w:div>
    <w:div w:id="1046687348">
      <w:marLeft w:val="0"/>
      <w:marRight w:val="0"/>
      <w:marTop w:val="0"/>
      <w:marBottom w:val="0"/>
      <w:divBdr>
        <w:top w:val="none" w:sz="0" w:space="0" w:color="auto"/>
        <w:left w:val="none" w:sz="0" w:space="0" w:color="auto"/>
        <w:bottom w:val="none" w:sz="0" w:space="0" w:color="auto"/>
        <w:right w:val="none" w:sz="0" w:space="0" w:color="auto"/>
      </w:divBdr>
    </w:div>
    <w:div w:id="1072972160">
      <w:marLeft w:val="0"/>
      <w:marRight w:val="0"/>
      <w:marTop w:val="0"/>
      <w:marBottom w:val="0"/>
      <w:divBdr>
        <w:top w:val="none" w:sz="0" w:space="0" w:color="auto"/>
        <w:left w:val="none" w:sz="0" w:space="0" w:color="auto"/>
        <w:bottom w:val="none" w:sz="0" w:space="0" w:color="auto"/>
        <w:right w:val="none" w:sz="0" w:space="0" w:color="auto"/>
      </w:divBdr>
    </w:div>
    <w:div w:id="1075204709">
      <w:marLeft w:val="0"/>
      <w:marRight w:val="0"/>
      <w:marTop w:val="0"/>
      <w:marBottom w:val="0"/>
      <w:divBdr>
        <w:top w:val="none" w:sz="0" w:space="0" w:color="auto"/>
        <w:left w:val="none" w:sz="0" w:space="0" w:color="auto"/>
        <w:bottom w:val="none" w:sz="0" w:space="0" w:color="auto"/>
        <w:right w:val="none" w:sz="0" w:space="0" w:color="auto"/>
      </w:divBdr>
    </w:div>
    <w:div w:id="1093358321">
      <w:marLeft w:val="0"/>
      <w:marRight w:val="0"/>
      <w:marTop w:val="0"/>
      <w:marBottom w:val="0"/>
      <w:divBdr>
        <w:top w:val="none" w:sz="0" w:space="0" w:color="auto"/>
        <w:left w:val="none" w:sz="0" w:space="0" w:color="auto"/>
        <w:bottom w:val="none" w:sz="0" w:space="0" w:color="auto"/>
        <w:right w:val="none" w:sz="0" w:space="0" w:color="auto"/>
      </w:divBdr>
    </w:div>
    <w:div w:id="1105077222">
      <w:marLeft w:val="0"/>
      <w:marRight w:val="0"/>
      <w:marTop w:val="0"/>
      <w:marBottom w:val="0"/>
      <w:divBdr>
        <w:top w:val="none" w:sz="0" w:space="0" w:color="auto"/>
        <w:left w:val="none" w:sz="0" w:space="0" w:color="auto"/>
        <w:bottom w:val="none" w:sz="0" w:space="0" w:color="auto"/>
        <w:right w:val="none" w:sz="0" w:space="0" w:color="auto"/>
      </w:divBdr>
    </w:div>
    <w:div w:id="1157261154">
      <w:marLeft w:val="0"/>
      <w:marRight w:val="0"/>
      <w:marTop w:val="0"/>
      <w:marBottom w:val="0"/>
      <w:divBdr>
        <w:top w:val="none" w:sz="0" w:space="0" w:color="auto"/>
        <w:left w:val="none" w:sz="0" w:space="0" w:color="auto"/>
        <w:bottom w:val="none" w:sz="0" w:space="0" w:color="auto"/>
        <w:right w:val="none" w:sz="0" w:space="0" w:color="auto"/>
      </w:divBdr>
    </w:div>
    <w:div w:id="1179078309">
      <w:marLeft w:val="0"/>
      <w:marRight w:val="0"/>
      <w:marTop w:val="0"/>
      <w:marBottom w:val="0"/>
      <w:divBdr>
        <w:top w:val="none" w:sz="0" w:space="0" w:color="auto"/>
        <w:left w:val="none" w:sz="0" w:space="0" w:color="auto"/>
        <w:bottom w:val="none" w:sz="0" w:space="0" w:color="auto"/>
        <w:right w:val="none" w:sz="0" w:space="0" w:color="auto"/>
      </w:divBdr>
    </w:div>
    <w:div w:id="1194146473">
      <w:marLeft w:val="0"/>
      <w:marRight w:val="0"/>
      <w:marTop w:val="0"/>
      <w:marBottom w:val="0"/>
      <w:divBdr>
        <w:top w:val="none" w:sz="0" w:space="0" w:color="auto"/>
        <w:left w:val="none" w:sz="0" w:space="0" w:color="auto"/>
        <w:bottom w:val="none" w:sz="0" w:space="0" w:color="auto"/>
        <w:right w:val="none" w:sz="0" w:space="0" w:color="auto"/>
      </w:divBdr>
    </w:div>
    <w:div w:id="1208028087">
      <w:marLeft w:val="0"/>
      <w:marRight w:val="0"/>
      <w:marTop w:val="0"/>
      <w:marBottom w:val="0"/>
      <w:divBdr>
        <w:top w:val="none" w:sz="0" w:space="0" w:color="auto"/>
        <w:left w:val="none" w:sz="0" w:space="0" w:color="auto"/>
        <w:bottom w:val="none" w:sz="0" w:space="0" w:color="auto"/>
        <w:right w:val="none" w:sz="0" w:space="0" w:color="auto"/>
      </w:divBdr>
    </w:div>
    <w:div w:id="1212420880">
      <w:marLeft w:val="0"/>
      <w:marRight w:val="0"/>
      <w:marTop w:val="0"/>
      <w:marBottom w:val="0"/>
      <w:divBdr>
        <w:top w:val="none" w:sz="0" w:space="0" w:color="auto"/>
        <w:left w:val="none" w:sz="0" w:space="0" w:color="auto"/>
        <w:bottom w:val="none" w:sz="0" w:space="0" w:color="auto"/>
        <w:right w:val="none" w:sz="0" w:space="0" w:color="auto"/>
      </w:divBdr>
    </w:div>
    <w:div w:id="1225215308">
      <w:marLeft w:val="0"/>
      <w:marRight w:val="0"/>
      <w:marTop w:val="0"/>
      <w:marBottom w:val="0"/>
      <w:divBdr>
        <w:top w:val="none" w:sz="0" w:space="0" w:color="auto"/>
        <w:left w:val="none" w:sz="0" w:space="0" w:color="auto"/>
        <w:bottom w:val="none" w:sz="0" w:space="0" w:color="auto"/>
        <w:right w:val="none" w:sz="0" w:space="0" w:color="auto"/>
      </w:divBdr>
    </w:div>
    <w:div w:id="1236355346">
      <w:marLeft w:val="0"/>
      <w:marRight w:val="0"/>
      <w:marTop w:val="0"/>
      <w:marBottom w:val="0"/>
      <w:divBdr>
        <w:top w:val="none" w:sz="0" w:space="0" w:color="auto"/>
        <w:left w:val="none" w:sz="0" w:space="0" w:color="auto"/>
        <w:bottom w:val="none" w:sz="0" w:space="0" w:color="auto"/>
        <w:right w:val="none" w:sz="0" w:space="0" w:color="auto"/>
      </w:divBdr>
    </w:div>
    <w:div w:id="1236471277">
      <w:marLeft w:val="0"/>
      <w:marRight w:val="0"/>
      <w:marTop w:val="0"/>
      <w:marBottom w:val="0"/>
      <w:divBdr>
        <w:top w:val="none" w:sz="0" w:space="0" w:color="auto"/>
        <w:left w:val="none" w:sz="0" w:space="0" w:color="auto"/>
        <w:bottom w:val="none" w:sz="0" w:space="0" w:color="auto"/>
        <w:right w:val="none" w:sz="0" w:space="0" w:color="auto"/>
      </w:divBdr>
    </w:div>
    <w:div w:id="1242375215">
      <w:marLeft w:val="0"/>
      <w:marRight w:val="0"/>
      <w:marTop w:val="0"/>
      <w:marBottom w:val="0"/>
      <w:divBdr>
        <w:top w:val="none" w:sz="0" w:space="0" w:color="auto"/>
        <w:left w:val="none" w:sz="0" w:space="0" w:color="auto"/>
        <w:bottom w:val="none" w:sz="0" w:space="0" w:color="auto"/>
        <w:right w:val="none" w:sz="0" w:space="0" w:color="auto"/>
      </w:divBdr>
    </w:div>
    <w:div w:id="1245870102">
      <w:marLeft w:val="0"/>
      <w:marRight w:val="0"/>
      <w:marTop w:val="0"/>
      <w:marBottom w:val="0"/>
      <w:divBdr>
        <w:top w:val="none" w:sz="0" w:space="0" w:color="auto"/>
        <w:left w:val="none" w:sz="0" w:space="0" w:color="auto"/>
        <w:bottom w:val="none" w:sz="0" w:space="0" w:color="auto"/>
        <w:right w:val="none" w:sz="0" w:space="0" w:color="auto"/>
      </w:divBdr>
    </w:div>
    <w:div w:id="1247880267">
      <w:marLeft w:val="0"/>
      <w:marRight w:val="0"/>
      <w:marTop w:val="0"/>
      <w:marBottom w:val="0"/>
      <w:divBdr>
        <w:top w:val="none" w:sz="0" w:space="0" w:color="auto"/>
        <w:left w:val="none" w:sz="0" w:space="0" w:color="auto"/>
        <w:bottom w:val="none" w:sz="0" w:space="0" w:color="auto"/>
        <w:right w:val="none" w:sz="0" w:space="0" w:color="auto"/>
      </w:divBdr>
    </w:div>
    <w:div w:id="1281300117">
      <w:marLeft w:val="0"/>
      <w:marRight w:val="0"/>
      <w:marTop w:val="0"/>
      <w:marBottom w:val="0"/>
      <w:divBdr>
        <w:top w:val="none" w:sz="0" w:space="0" w:color="auto"/>
        <w:left w:val="none" w:sz="0" w:space="0" w:color="auto"/>
        <w:bottom w:val="none" w:sz="0" w:space="0" w:color="auto"/>
        <w:right w:val="none" w:sz="0" w:space="0" w:color="auto"/>
      </w:divBdr>
    </w:div>
    <w:div w:id="1321351008">
      <w:marLeft w:val="0"/>
      <w:marRight w:val="0"/>
      <w:marTop w:val="0"/>
      <w:marBottom w:val="0"/>
      <w:divBdr>
        <w:top w:val="none" w:sz="0" w:space="0" w:color="auto"/>
        <w:left w:val="none" w:sz="0" w:space="0" w:color="auto"/>
        <w:bottom w:val="none" w:sz="0" w:space="0" w:color="auto"/>
        <w:right w:val="none" w:sz="0" w:space="0" w:color="auto"/>
      </w:divBdr>
    </w:div>
    <w:div w:id="1328945999">
      <w:marLeft w:val="0"/>
      <w:marRight w:val="0"/>
      <w:marTop w:val="0"/>
      <w:marBottom w:val="0"/>
      <w:divBdr>
        <w:top w:val="none" w:sz="0" w:space="0" w:color="auto"/>
        <w:left w:val="none" w:sz="0" w:space="0" w:color="auto"/>
        <w:bottom w:val="none" w:sz="0" w:space="0" w:color="auto"/>
        <w:right w:val="none" w:sz="0" w:space="0" w:color="auto"/>
      </w:divBdr>
    </w:div>
    <w:div w:id="1337612737">
      <w:marLeft w:val="0"/>
      <w:marRight w:val="0"/>
      <w:marTop w:val="0"/>
      <w:marBottom w:val="0"/>
      <w:divBdr>
        <w:top w:val="none" w:sz="0" w:space="0" w:color="auto"/>
        <w:left w:val="none" w:sz="0" w:space="0" w:color="auto"/>
        <w:bottom w:val="none" w:sz="0" w:space="0" w:color="auto"/>
        <w:right w:val="none" w:sz="0" w:space="0" w:color="auto"/>
      </w:divBdr>
    </w:div>
    <w:div w:id="1350252032">
      <w:marLeft w:val="0"/>
      <w:marRight w:val="0"/>
      <w:marTop w:val="0"/>
      <w:marBottom w:val="0"/>
      <w:divBdr>
        <w:top w:val="none" w:sz="0" w:space="0" w:color="auto"/>
        <w:left w:val="none" w:sz="0" w:space="0" w:color="auto"/>
        <w:bottom w:val="none" w:sz="0" w:space="0" w:color="auto"/>
        <w:right w:val="none" w:sz="0" w:space="0" w:color="auto"/>
      </w:divBdr>
    </w:div>
    <w:div w:id="1361585535">
      <w:marLeft w:val="0"/>
      <w:marRight w:val="0"/>
      <w:marTop w:val="0"/>
      <w:marBottom w:val="0"/>
      <w:divBdr>
        <w:top w:val="none" w:sz="0" w:space="0" w:color="auto"/>
        <w:left w:val="none" w:sz="0" w:space="0" w:color="auto"/>
        <w:bottom w:val="none" w:sz="0" w:space="0" w:color="auto"/>
        <w:right w:val="none" w:sz="0" w:space="0" w:color="auto"/>
      </w:divBdr>
    </w:div>
    <w:div w:id="1362323656">
      <w:marLeft w:val="0"/>
      <w:marRight w:val="0"/>
      <w:marTop w:val="0"/>
      <w:marBottom w:val="0"/>
      <w:divBdr>
        <w:top w:val="none" w:sz="0" w:space="0" w:color="auto"/>
        <w:left w:val="none" w:sz="0" w:space="0" w:color="auto"/>
        <w:bottom w:val="none" w:sz="0" w:space="0" w:color="auto"/>
        <w:right w:val="none" w:sz="0" w:space="0" w:color="auto"/>
      </w:divBdr>
    </w:div>
    <w:div w:id="1362585753">
      <w:marLeft w:val="0"/>
      <w:marRight w:val="0"/>
      <w:marTop w:val="0"/>
      <w:marBottom w:val="0"/>
      <w:divBdr>
        <w:top w:val="none" w:sz="0" w:space="0" w:color="auto"/>
        <w:left w:val="none" w:sz="0" w:space="0" w:color="auto"/>
        <w:bottom w:val="none" w:sz="0" w:space="0" w:color="auto"/>
        <w:right w:val="none" w:sz="0" w:space="0" w:color="auto"/>
      </w:divBdr>
    </w:div>
    <w:div w:id="1384672373">
      <w:marLeft w:val="0"/>
      <w:marRight w:val="0"/>
      <w:marTop w:val="0"/>
      <w:marBottom w:val="0"/>
      <w:divBdr>
        <w:top w:val="none" w:sz="0" w:space="0" w:color="auto"/>
        <w:left w:val="none" w:sz="0" w:space="0" w:color="auto"/>
        <w:bottom w:val="none" w:sz="0" w:space="0" w:color="auto"/>
        <w:right w:val="none" w:sz="0" w:space="0" w:color="auto"/>
      </w:divBdr>
    </w:div>
    <w:div w:id="1397122805">
      <w:marLeft w:val="0"/>
      <w:marRight w:val="0"/>
      <w:marTop w:val="0"/>
      <w:marBottom w:val="0"/>
      <w:divBdr>
        <w:top w:val="none" w:sz="0" w:space="0" w:color="auto"/>
        <w:left w:val="none" w:sz="0" w:space="0" w:color="auto"/>
        <w:bottom w:val="none" w:sz="0" w:space="0" w:color="auto"/>
        <w:right w:val="none" w:sz="0" w:space="0" w:color="auto"/>
      </w:divBdr>
    </w:div>
    <w:div w:id="1416627884">
      <w:marLeft w:val="0"/>
      <w:marRight w:val="0"/>
      <w:marTop w:val="0"/>
      <w:marBottom w:val="0"/>
      <w:divBdr>
        <w:top w:val="none" w:sz="0" w:space="0" w:color="auto"/>
        <w:left w:val="none" w:sz="0" w:space="0" w:color="auto"/>
        <w:bottom w:val="none" w:sz="0" w:space="0" w:color="auto"/>
        <w:right w:val="none" w:sz="0" w:space="0" w:color="auto"/>
      </w:divBdr>
    </w:div>
    <w:div w:id="1435903092">
      <w:marLeft w:val="0"/>
      <w:marRight w:val="0"/>
      <w:marTop w:val="0"/>
      <w:marBottom w:val="0"/>
      <w:divBdr>
        <w:top w:val="none" w:sz="0" w:space="0" w:color="auto"/>
        <w:left w:val="none" w:sz="0" w:space="0" w:color="auto"/>
        <w:bottom w:val="none" w:sz="0" w:space="0" w:color="auto"/>
        <w:right w:val="none" w:sz="0" w:space="0" w:color="auto"/>
      </w:divBdr>
    </w:div>
    <w:div w:id="1474323369">
      <w:marLeft w:val="0"/>
      <w:marRight w:val="0"/>
      <w:marTop w:val="0"/>
      <w:marBottom w:val="0"/>
      <w:divBdr>
        <w:top w:val="none" w:sz="0" w:space="0" w:color="auto"/>
        <w:left w:val="none" w:sz="0" w:space="0" w:color="auto"/>
        <w:bottom w:val="none" w:sz="0" w:space="0" w:color="auto"/>
        <w:right w:val="none" w:sz="0" w:space="0" w:color="auto"/>
      </w:divBdr>
    </w:div>
    <w:div w:id="1481920966">
      <w:marLeft w:val="0"/>
      <w:marRight w:val="0"/>
      <w:marTop w:val="0"/>
      <w:marBottom w:val="0"/>
      <w:divBdr>
        <w:top w:val="none" w:sz="0" w:space="0" w:color="auto"/>
        <w:left w:val="none" w:sz="0" w:space="0" w:color="auto"/>
        <w:bottom w:val="none" w:sz="0" w:space="0" w:color="auto"/>
        <w:right w:val="none" w:sz="0" w:space="0" w:color="auto"/>
      </w:divBdr>
    </w:div>
    <w:div w:id="1486433968">
      <w:marLeft w:val="0"/>
      <w:marRight w:val="0"/>
      <w:marTop w:val="0"/>
      <w:marBottom w:val="0"/>
      <w:divBdr>
        <w:top w:val="none" w:sz="0" w:space="0" w:color="auto"/>
        <w:left w:val="none" w:sz="0" w:space="0" w:color="auto"/>
        <w:bottom w:val="none" w:sz="0" w:space="0" w:color="auto"/>
        <w:right w:val="none" w:sz="0" w:space="0" w:color="auto"/>
      </w:divBdr>
    </w:div>
    <w:div w:id="1513374209">
      <w:marLeft w:val="0"/>
      <w:marRight w:val="0"/>
      <w:marTop w:val="0"/>
      <w:marBottom w:val="0"/>
      <w:divBdr>
        <w:top w:val="none" w:sz="0" w:space="0" w:color="auto"/>
        <w:left w:val="none" w:sz="0" w:space="0" w:color="auto"/>
        <w:bottom w:val="none" w:sz="0" w:space="0" w:color="auto"/>
        <w:right w:val="none" w:sz="0" w:space="0" w:color="auto"/>
      </w:divBdr>
    </w:div>
    <w:div w:id="1516000283">
      <w:marLeft w:val="0"/>
      <w:marRight w:val="0"/>
      <w:marTop w:val="0"/>
      <w:marBottom w:val="0"/>
      <w:divBdr>
        <w:top w:val="none" w:sz="0" w:space="0" w:color="auto"/>
        <w:left w:val="none" w:sz="0" w:space="0" w:color="auto"/>
        <w:bottom w:val="none" w:sz="0" w:space="0" w:color="auto"/>
        <w:right w:val="none" w:sz="0" w:space="0" w:color="auto"/>
      </w:divBdr>
    </w:div>
    <w:div w:id="1522352543">
      <w:marLeft w:val="0"/>
      <w:marRight w:val="0"/>
      <w:marTop w:val="0"/>
      <w:marBottom w:val="0"/>
      <w:divBdr>
        <w:top w:val="none" w:sz="0" w:space="0" w:color="auto"/>
        <w:left w:val="none" w:sz="0" w:space="0" w:color="auto"/>
        <w:bottom w:val="none" w:sz="0" w:space="0" w:color="auto"/>
        <w:right w:val="none" w:sz="0" w:space="0" w:color="auto"/>
      </w:divBdr>
    </w:div>
    <w:div w:id="1558053282">
      <w:marLeft w:val="0"/>
      <w:marRight w:val="0"/>
      <w:marTop w:val="0"/>
      <w:marBottom w:val="0"/>
      <w:divBdr>
        <w:top w:val="none" w:sz="0" w:space="0" w:color="auto"/>
        <w:left w:val="none" w:sz="0" w:space="0" w:color="auto"/>
        <w:bottom w:val="none" w:sz="0" w:space="0" w:color="auto"/>
        <w:right w:val="none" w:sz="0" w:space="0" w:color="auto"/>
      </w:divBdr>
    </w:div>
    <w:div w:id="1581211651">
      <w:marLeft w:val="0"/>
      <w:marRight w:val="0"/>
      <w:marTop w:val="0"/>
      <w:marBottom w:val="0"/>
      <w:divBdr>
        <w:top w:val="none" w:sz="0" w:space="0" w:color="auto"/>
        <w:left w:val="none" w:sz="0" w:space="0" w:color="auto"/>
        <w:bottom w:val="none" w:sz="0" w:space="0" w:color="auto"/>
        <w:right w:val="none" w:sz="0" w:space="0" w:color="auto"/>
      </w:divBdr>
    </w:div>
    <w:div w:id="1582367873">
      <w:marLeft w:val="0"/>
      <w:marRight w:val="0"/>
      <w:marTop w:val="0"/>
      <w:marBottom w:val="0"/>
      <w:divBdr>
        <w:top w:val="none" w:sz="0" w:space="0" w:color="auto"/>
        <w:left w:val="none" w:sz="0" w:space="0" w:color="auto"/>
        <w:bottom w:val="none" w:sz="0" w:space="0" w:color="auto"/>
        <w:right w:val="none" w:sz="0" w:space="0" w:color="auto"/>
      </w:divBdr>
    </w:div>
    <w:div w:id="1609853614">
      <w:marLeft w:val="0"/>
      <w:marRight w:val="0"/>
      <w:marTop w:val="0"/>
      <w:marBottom w:val="0"/>
      <w:divBdr>
        <w:top w:val="none" w:sz="0" w:space="0" w:color="auto"/>
        <w:left w:val="none" w:sz="0" w:space="0" w:color="auto"/>
        <w:bottom w:val="none" w:sz="0" w:space="0" w:color="auto"/>
        <w:right w:val="none" w:sz="0" w:space="0" w:color="auto"/>
      </w:divBdr>
    </w:div>
    <w:div w:id="1616909835">
      <w:marLeft w:val="0"/>
      <w:marRight w:val="0"/>
      <w:marTop w:val="0"/>
      <w:marBottom w:val="0"/>
      <w:divBdr>
        <w:top w:val="none" w:sz="0" w:space="0" w:color="auto"/>
        <w:left w:val="none" w:sz="0" w:space="0" w:color="auto"/>
        <w:bottom w:val="none" w:sz="0" w:space="0" w:color="auto"/>
        <w:right w:val="none" w:sz="0" w:space="0" w:color="auto"/>
      </w:divBdr>
    </w:div>
    <w:div w:id="1622951165">
      <w:marLeft w:val="0"/>
      <w:marRight w:val="0"/>
      <w:marTop w:val="0"/>
      <w:marBottom w:val="0"/>
      <w:divBdr>
        <w:top w:val="none" w:sz="0" w:space="0" w:color="auto"/>
        <w:left w:val="none" w:sz="0" w:space="0" w:color="auto"/>
        <w:bottom w:val="none" w:sz="0" w:space="0" w:color="auto"/>
        <w:right w:val="none" w:sz="0" w:space="0" w:color="auto"/>
      </w:divBdr>
    </w:div>
    <w:div w:id="1629311983">
      <w:marLeft w:val="0"/>
      <w:marRight w:val="0"/>
      <w:marTop w:val="0"/>
      <w:marBottom w:val="0"/>
      <w:divBdr>
        <w:top w:val="none" w:sz="0" w:space="0" w:color="auto"/>
        <w:left w:val="none" w:sz="0" w:space="0" w:color="auto"/>
        <w:bottom w:val="none" w:sz="0" w:space="0" w:color="auto"/>
        <w:right w:val="none" w:sz="0" w:space="0" w:color="auto"/>
      </w:divBdr>
    </w:div>
    <w:div w:id="1650014981">
      <w:marLeft w:val="0"/>
      <w:marRight w:val="0"/>
      <w:marTop w:val="0"/>
      <w:marBottom w:val="0"/>
      <w:divBdr>
        <w:top w:val="none" w:sz="0" w:space="0" w:color="auto"/>
        <w:left w:val="none" w:sz="0" w:space="0" w:color="auto"/>
        <w:bottom w:val="none" w:sz="0" w:space="0" w:color="auto"/>
        <w:right w:val="none" w:sz="0" w:space="0" w:color="auto"/>
      </w:divBdr>
    </w:div>
    <w:div w:id="1659192562">
      <w:marLeft w:val="0"/>
      <w:marRight w:val="0"/>
      <w:marTop w:val="0"/>
      <w:marBottom w:val="0"/>
      <w:divBdr>
        <w:top w:val="none" w:sz="0" w:space="0" w:color="auto"/>
        <w:left w:val="none" w:sz="0" w:space="0" w:color="auto"/>
        <w:bottom w:val="none" w:sz="0" w:space="0" w:color="auto"/>
        <w:right w:val="none" w:sz="0" w:space="0" w:color="auto"/>
      </w:divBdr>
    </w:div>
    <w:div w:id="1670251772">
      <w:marLeft w:val="0"/>
      <w:marRight w:val="0"/>
      <w:marTop w:val="0"/>
      <w:marBottom w:val="0"/>
      <w:divBdr>
        <w:top w:val="none" w:sz="0" w:space="0" w:color="auto"/>
        <w:left w:val="none" w:sz="0" w:space="0" w:color="auto"/>
        <w:bottom w:val="none" w:sz="0" w:space="0" w:color="auto"/>
        <w:right w:val="none" w:sz="0" w:space="0" w:color="auto"/>
      </w:divBdr>
    </w:div>
    <w:div w:id="1708487279">
      <w:marLeft w:val="0"/>
      <w:marRight w:val="0"/>
      <w:marTop w:val="0"/>
      <w:marBottom w:val="0"/>
      <w:divBdr>
        <w:top w:val="none" w:sz="0" w:space="0" w:color="auto"/>
        <w:left w:val="none" w:sz="0" w:space="0" w:color="auto"/>
        <w:bottom w:val="none" w:sz="0" w:space="0" w:color="auto"/>
        <w:right w:val="none" w:sz="0" w:space="0" w:color="auto"/>
      </w:divBdr>
    </w:div>
    <w:div w:id="1752463736">
      <w:marLeft w:val="0"/>
      <w:marRight w:val="0"/>
      <w:marTop w:val="0"/>
      <w:marBottom w:val="0"/>
      <w:divBdr>
        <w:top w:val="none" w:sz="0" w:space="0" w:color="auto"/>
        <w:left w:val="none" w:sz="0" w:space="0" w:color="auto"/>
        <w:bottom w:val="none" w:sz="0" w:space="0" w:color="auto"/>
        <w:right w:val="none" w:sz="0" w:space="0" w:color="auto"/>
      </w:divBdr>
    </w:div>
    <w:div w:id="1761870735">
      <w:marLeft w:val="0"/>
      <w:marRight w:val="0"/>
      <w:marTop w:val="0"/>
      <w:marBottom w:val="0"/>
      <w:divBdr>
        <w:top w:val="none" w:sz="0" w:space="0" w:color="auto"/>
        <w:left w:val="none" w:sz="0" w:space="0" w:color="auto"/>
        <w:bottom w:val="none" w:sz="0" w:space="0" w:color="auto"/>
        <w:right w:val="none" w:sz="0" w:space="0" w:color="auto"/>
      </w:divBdr>
    </w:div>
    <w:div w:id="1814061899">
      <w:marLeft w:val="0"/>
      <w:marRight w:val="0"/>
      <w:marTop w:val="0"/>
      <w:marBottom w:val="0"/>
      <w:divBdr>
        <w:top w:val="none" w:sz="0" w:space="0" w:color="auto"/>
        <w:left w:val="none" w:sz="0" w:space="0" w:color="auto"/>
        <w:bottom w:val="none" w:sz="0" w:space="0" w:color="auto"/>
        <w:right w:val="none" w:sz="0" w:space="0" w:color="auto"/>
      </w:divBdr>
    </w:div>
    <w:div w:id="1819374697">
      <w:marLeft w:val="0"/>
      <w:marRight w:val="0"/>
      <w:marTop w:val="0"/>
      <w:marBottom w:val="0"/>
      <w:divBdr>
        <w:top w:val="none" w:sz="0" w:space="0" w:color="auto"/>
        <w:left w:val="none" w:sz="0" w:space="0" w:color="auto"/>
        <w:bottom w:val="none" w:sz="0" w:space="0" w:color="auto"/>
        <w:right w:val="none" w:sz="0" w:space="0" w:color="auto"/>
      </w:divBdr>
    </w:div>
    <w:div w:id="1833989739">
      <w:marLeft w:val="0"/>
      <w:marRight w:val="0"/>
      <w:marTop w:val="0"/>
      <w:marBottom w:val="0"/>
      <w:divBdr>
        <w:top w:val="none" w:sz="0" w:space="0" w:color="auto"/>
        <w:left w:val="none" w:sz="0" w:space="0" w:color="auto"/>
        <w:bottom w:val="none" w:sz="0" w:space="0" w:color="auto"/>
        <w:right w:val="none" w:sz="0" w:space="0" w:color="auto"/>
      </w:divBdr>
    </w:div>
    <w:div w:id="1850874077">
      <w:marLeft w:val="0"/>
      <w:marRight w:val="0"/>
      <w:marTop w:val="0"/>
      <w:marBottom w:val="0"/>
      <w:divBdr>
        <w:top w:val="none" w:sz="0" w:space="0" w:color="auto"/>
        <w:left w:val="none" w:sz="0" w:space="0" w:color="auto"/>
        <w:bottom w:val="none" w:sz="0" w:space="0" w:color="auto"/>
        <w:right w:val="none" w:sz="0" w:space="0" w:color="auto"/>
      </w:divBdr>
    </w:div>
    <w:div w:id="1885631845">
      <w:marLeft w:val="0"/>
      <w:marRight w:val="0"/>
      <w:marTop w:val="0"/>
      <w:marBottom w:val="0"/>
      <w:divBdr>
        <w:top w:val="none" w:sz="0" w:space="0" w:color="auto"/>
        <w:left w:val="none" w:sz="0" w:space="0" w:color="auto"/>
        <w:bottom w:val="none" w:sz="0" w:space="0" w:color="auto"/>
        <w:right w:val="none" w:sz="0" w:space="0" w:color="auto"/>
      </w:divBdr>
    </w:div>
    <w:div w:id="1903103538">
      <w:marLeft w:val="0"/>
      <w:marRight w:val="0"/>
      <w:marTop w:val="0"/>
      <w:marBottom w:val="0"/>
      <w:divBdr>
        <w:top w:val="none" w:sz="0" w:space="0" w:color="auto"/>
        <w:left w:val="none" w:sz="0" w:space="0" w:color="auto"/>
        <w:bottom w:val="none" w:sz="0" w:space="0" w:color="auto"/>
        <w:right w:val="none" w:sz="0" w:space="0" w:color="auto"/>
      </w:divBdr>
    </w:div>
    <w:div w:id="1937208222">
      <w:marLeft w:val="0"/>
      <w:marRight w:val="0"/>
      <w:marTop w:val="0"/>
      <w:marBottom w:val="0"/>
      <w:divBdr>
        <w:top w:val="none" w:sz="0" w:space="0" w:color="auto"/>
        <w:left w:val="none" w:sz="0" w:space="0" w:color="auto"/>
        <w:bottom w:val="none" w:sz="0" w:space="0" w:color="auto"/>
        <w:right w:val="none" w:sz="0" w:space="0" w:color="auto"/>
      </w:divBdr>
    </w:div>
    <w:div w:id="1951277550">
      <w:marLeft w:val="0"/>
      <w:marRight w:val="0"/>
      <w:marTop w:val="0"/>
      <w:marBottom w:val="0"/>
      <w:divBdr>
        <w:top w:val="none" w:sz="0" w:space="0" w:color="auto"/>
        <w:left w:val="none" w:sz="0" w:space="0" w:color="auto"/>
        <w:bottom w:val="none" w:sz="0" w:space="0" w:color="auto"/>
        <w:right w:val="none" w:sz="0" w:space="0" w:color="auto"/>
      </w:divBdr>
    </w:div>
    <w:div w:id="1977291322">
      <w:marLeft w:val="0"/>
      <w:marRight w:val="0"/>
      <w:marTop w:val="0"/>
      <w:marBottom w:val="0"/>
      <w:divBdr>
        <w:top w:val="none" w:sz="0" w:space="0" w:color="auto"/>
        <w:left w:val="none" w:sz="0" w:space="0" w:color="auto"/>
        <w:bottom w:val="none" w:sz="0" w:space="0" w:color="auto"/>
        <w:right w:val="none" w:sz="0" w:space="0" w:color="auto"/>
      </w:divBdr>
    </w:div>
    <w:div w:id="1999382166">
      <w:marLeft w:val="0"/>
      <w:marRight w:val="0"/>
      <w:marTop w:val="0"/>
      <w:marBottom w:val="0"/>
      <w:divBdr>
        <w:top w:val="none" w:sz="0" w:space="0" w:color="auto"/>
        <w:left w:val="none" w:sz="0" w:space="0" w:color="auto"/>
        <w:bottom w:val="none" w:sz="0" w:space="0" w:color="auto"/>
        <w:right w:val="none" w:sz="0" w:space="0" w:color="auto"/>
      </w:divBdr>
    </w:div>
    <w:div w:id="2000426245">
      <w:marLeft w:val="0"/>
      <w:marRight w:val="0"/>
      <w:marTop w:val="0"/>
      <w:marBottom w:val="0"/>
      <w:divBdr>
        <w:top w:val="none" w:sz="0" w:space="0" w:color="auto"/>
        <w:left w:val="none" w:sz="0" w:space="0" w:color="auto"/>
        <w:bottom w:val="none" w:sz="0" w:space="0" w:color="auto"/>
        <w:right w:val="none" w:sz="0" w:space="0" w:color="auto"/>
      </w:divBdr>
    </w:div>
    <w:div w:id="2003197876">
      <w:marLeft w:val="0"/>
      <w:marRight w:val="0"/>
      <w:marTop w:val="0"/>
      <w:marBottom w:val="0"/>
      <w:divBdr>
        <w:top w:val="none" w:sz="0" w:space="0" w:color="auto"/>
        <w:left w:val="none" w:sz="0" w:space="0" w:color="auto"/>
        <w:bottom w:val="none" w:sz="0" w:space="0" w:color="auto"/>
        <w:right w:val="none" w:sz="0" w:space="0" w:color="auto"/>
      </w:divBdr>
    </w:div>
    <w:div w:id="2060352905">
      <w:marLeft w:val="0"/>
      <w:marRight w:val="0"/>
      <w:marTop w:val="0"/>
      <w:marBottom w:val="0"/>
      <w:divBdr>
        <w:top w:val="none" w:sz="0" w:space="0" w:color="auto"/>
        <w:left w:val="none" w:sz="0" w:space="0" w:color="auto"/>
        <w:bottom w:val="none" w:sz="0" w:space="0" w:color="auto"/>
        <w:right w:val="none" w:sz="0" w:space="0" w:color="auto"/>
      </w:divBdr>
    </w:div>
    <w:div w:id="2067100839">
      <w:marLeft w:val="0"/>
      <w:marRight w:val="0"/>
      <w:marTop w:val="0"/>
      <w:marBottom w:val="0"/>
      <w:divBdr>
        <w:top w:val="none" w:sz="0" w:space="0" w:color="auto"/>
        <w:left w:val="none" w:sz="0" w:space="0" w:color="auto"/>
        <w:bottom w:val="none" w:sz="0" w:space="0" w:color="auto"/>
        <w:right w:val="none" w:sz="0" w:space="0" w:color="auto"/>
      </w:divBdr>
    </w:div>
    <w:div w:id="2075349447">
      <w:marLeft w:val="0"/>
      <w:marRight w:val="0"/>
      <w:marTop w:val="0"/>
      <w:marBottom w:val="0"/>
      <w:divBdr>
        <w:top w:val="none" w:sz="0" w:space="0" w:color="auto"/>
        <w:left w:val="none" w:sz="0" w:space="0" w:color="auto"/>
        <w:bottom w:val="none" w:sz="0" w:space="0" w:color="auto"/>
        <w:right w:val="none" w:sz="0" w:space="0" w:color="auto"/>
      </w:divBdr>
    </w:div>
    <w:div w:id="2089419850">
      <w:marLeft w:val="0"/>
      <w:marRight w:val="0"/>
      <w:marTop w:val="0"/>
      <w:marBottom w:val="0"/>
      <w:divBdr>
        <w:top w:val="none" w:sz="0" w:space="0" w:color="auto"/>
        <w:left w:val="none" w:sz="0" w:space="0" w:color="auto"/>
        <w:bottom w:val="none" w:sz="0" w:space="0" w:color="auto"/>
        <w:right w:val="none" w:sz="0" w:space="0" w:color="auto"/>
      </w:divBdr>
    </w:div>
    <w:div w:id="2103793241">
      <w:marLeft w:val="0"/>
      <w:marRight w:val="0"/>
      <w:marTop w:val="0"/>
      <w:marBottom w:val="0"/>
      <w:divBdr>
        <w:top w:val="none" w:sz="0" w:space="0" w:color="auto"/>
        <w:left w:val="none" w:sz="0" w:space="0" w:color="auto"/>
        <w:bottom w:val="none" w:sz="0" w:space="0" w:color="auto"/>
        <w:right w:val="none" w:sz="0" w:space="0" w:color="auto"/>
      </w:divBdr>
    </w:div>
    <w:div w:id="2118794837">
      <w:marLeft w:val="0"/>
      <w:marRight w:val="0"/>
      <w:marTop w:val="0"/>
      <w:marBottom w:val="0"/>
      <w:divBdr>
        <w:top w:val="none" w:sz="0" w:space="0" w:color="auto"/>
        <w:left w:val="none" w:sz="0" w:space="0" w:color="auto"/>
        <w:bottom w:val="none" w:sz="0" w:space="0" w:color="auto"/>
        <w:right w:val="none" w:sz="0" w:space="0" w:color="auto"/>
      </w:divBdr>
    </w:div>
    <w:div w:id="2136870898">
      <w:marLeft w:val="0"/>
      <w:marRight w:val="0"/>
      <w:marTop w:val="0"/>
      <w:marBottom w:val="0"/>
      <w:divBdr>
        <w:top w:val="none" w:sz="0" w:space="0" w:color="auto"/>
        <w:left w:val="none" w:sz="0" w:space="0" w:color="auto"/>
        <w:bottom w:val="none" w:sz="0" w:space="0" w:color="auto"/>
        <w:right w:val="none" w:sz="0" w:space="0" w:color="auto"/>
      </w:divBdr>
    </w:div>
    <w:div w:id="2138598393">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microsoft.com/office/2011/relationships/people" Target="people.xml"/><Relationship Id="rId3" Type="http://schemas.openxmlformats.org/officeDocument/2006/relationships/customXml" Target="../customXml/item3.xml"/><Relationship Id="rId7" Type="http://schemas.openxmlformats.org/officeDocument/2006/relationships/styles" Target="styles.xml"/><Relationship Id="rId12" Type="http://schemas.openxmlformats.org/officeDocument/2006/relationships/image" Target="media/image1.wmf"/><Relationship Id="rId17"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5" Type="http://schemas.openxmlformats.org/officeDocument/2006/relationships/customXml" Target="../customXml/item5.xml"/><Relationship Id="rId15" Type="http://schemas.openxmlformats.org/officeDocument/2006/relationships/image" Target="media/image4.svg"/><Relationship Id="rId10" Type="http://schemas.openxmlformats.org/officeDocument/2006/relationships/footnotes" Target="footnotes.xml"/><Relationship Id="rId19"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DefaultPlaceholder_-1854013440"/>
        <w:category>
          <w:name w:val="General"/>
          <w:gallery w:val="placeholder"/>
        </w:category>
        <w:types>
          <w:type w:val="bbPlcHdr"/>
        </w:types>
        <w:behaviors>
          <w:behavior w:val="content"/>
        </w:behaviors>
        <w:guid w:val="{9AEDBD8D-9E00-4361-A560-5864DDC2070D}"/>
      </w:docPartPr>
      <w:docPartBody>
        <w:p w:rsidR="008E5A38" w:rsidRDefault="005848A1">
          <w:r w:rsidRPr="00E946DD">
            <w:rPr>
              <w:rStyle w:val="PlaceholderText"/>
            </w:rPr>
            <w:t>Click or tap here to enter text.</w:t>
          </w:r>
        </w:p>
      </w:docPartBody>
    </w:docPart>
    <w:docPart>
      <w:docPartPr>
        <w:name w:val="2778DEF23A044FEE82FEF5E6EB9C523F"/>
        <w:category>
          <w:name w:val="General"/>
          <w:gallery w:val="placeholder"/>
        </w:category>
        <w:types>
          <w:type w:val="bbPlcHdr"/>
        </w:types>
        <w:behaviors>
          <w:behavior w:val="content"/>
        </w:behaviors>
        <w:guid w:val="{44B17311-0C32-40F0-AD9A-8CCE206311C9}"/>
      </w:docPartPr>
      <w:docPartBody>
        <w:p w:rsidR="00E63B2D" w:rsidRDefault="00E63B2D">
          <w:pPr>
            <w:pStyle w:val="2778DEF23A044FEE82FEF5E6EB9C523F"/>
          </w:pPr>
          <w:r w:rsidRPr="00E946DD">
            <w:rPr>
              <w:rStyle w:val="PlaceholderText"/>
            </w:rPr>
            <w:t>Click or tap here to enter text.</w:t>
          </w:r>
        </w:p>
      </w:docPartBody>
    </w:docPart>
    <w:docPart>
      <w:docPartPr>
        <w:name w:val="0A7EC76DD2A3416E946BBDB9812336A6"/>
        <w:category>
          <w:name w:val="General"/>
          <w:gallery w:val="placeholder"/>
        </w:category>
        <w:types>
          <w:type w:val="bbPlcHdr"/>
        </w:types>
        <w:behaviors>
          <w:behavior w:val="content"/>
        </w:behaviors>
        <w:guid w:val="{4E7290CE-899B-4021-BA93-C95388B7F73F}"/>
      </w:docPartPr>
      <w:docPartBody>
        <w:p w:rsidR="00E63B2D" w:rsidRDefault="00E63B2D" w:rsidP="00E63B2D">
          <w:pPr>
            <w:pStyle w:val="0A7EC76DD2A3416E946BBDB9812336A6"/>
          </w:pPr>
          <w:r w:rsidRPr="00E946DD">
            <w:rPr>
              <w:rStyle w:val="PlaceholderText"/>
            </w:rPr>
            <w:t>Click or tap here to enter text.</w:t>
          </w:r>
        </w:p>
      </w:docPartBody>
    </w:docPart>
    <w:docPart>
      <w:docPartPr>
        <w:name w:val="D4CF73CF4F864108B537C3B279F3801A"/>
        <w:category>
          <w:name w:val="General"/>
          <w:gallery w:val="placeholder"/>
        </w:category>
        <w:types>
          <w:type w:val="bbPlcHdr"/>
        </w:types>
        <w:behaviors>
          <w:behavior w:val="content"/>
        </w:behaviors>
        <w:guid w:val="{6A01766A-FCEA-4BF5-A00B-FB322D7278B4}"/>
      </w:docPartPr>
      <w:docPartBody>
        <w:p w:rsidR="00E63B2D" w:rsidRDefault="00E63B2D" w:rsidP="00E63B2D">
          <w:pPr>
            <w:pStyle w:val="D4CF73CF4F864108B537C3B279F3801A"/>
          </w:pPr>
          <w:r w:rsidRPr="00E946DD">
            <w:rPr>
              <w:rStyle w:val="PlaceholderText"/>
            </w:rPr>
            <w:t>Click or tap here to enter text.</w:t>
          </w:r>
        </w:p>
      </w:docPartBody>
    </w:docPart>
    <w:docPart>
      <w:docPartPr>
        <w:name w:val="2F693D44DC794E808176196098E867FB"/>
        <w:category>
          <w:name w:val="General"/>
          <w:gallery w:val="placeholder"/>
        </w:category>
        <w:types>
          <w:type w:val="bbPlcHdr"/>
        </w:types>
        <w:behaviors>
          <w:behavior w:val="content"/>
        </w:behaviors>
        <w:guid w:val="{375E2D68-A538-40A1-BAB6-0BB418EA362F}"/>
      </w:docPartPr>
      <w:docPartBody>
        <w:p w:rsidR="00E63B2D" w:rsidRDefault="00E63B2D" w:rsidP="00E63B2D">
          <w:pPr>
            <w:pStyle w:val="2F693D44DC794E808176196098E867FB"/>
          </w:pPr>
          <w:r w:rsidRPr="00E946DD">
            <w:rPr>
              <w:rStyle w:val="PlaceholderText"/>
            </w:rPr>
            <w:t>Click or tap here to enter text.</w:t>
          </w:r>
        </w:p>
      </w:docPartBody>
    </w:docPart>
    <w:docPart>
      <w:docPartPr>
        <w:name w:val="B3791A9C25CE475B800CE89282AAD641"/>
        <w:category>
          <w:name w:val="General"/>
          <w:gallery w:val="placeholder"/>
        </w:category>
        <w:types>
          <w:type w:val="bbPlcHdr"/>
        </w:types>
        <w:behaviors>
          <w:behavior w:val="content"/>
        </w:behaviors>
        <w:guid w:val="{75211F9B-680A-4A14-B74B-081B91A6BBA9}"/>
      </w:docPartPr>
      <w:docPartBody>
        <w:p w:rsidR="00E63B2D" w:rsidRDefault="00E63B2D" w:rsidP="00E63B2D">
          <w:pPr>
            <w:pStyle w:val="B3791A9C25CE475B800CE89282AAD641"/>
          </w:pPr>
          <w:r w:rsidRPr="00E946DD">
            <w:rPr>
              <w:rStyle w:val="PlaceholderText"/>
            </w:rPr>
            <w:t>Click or tap here to enter text.</w:t>
          </w:r>
        </w:p>
      </w:docPartBody>
    </w:docPart>
    <w:docPart>
      <w:docPartPr>
        <w:name w:val="274128AF53414E16A5ED8FEDB1330AF8"/>
        <w:category>
          <w:name w:val="General"/>
          <w:gallery w:val="placeholder"/>
        </w:category>
        <w:types>
          <w:type w:val="bbPlcHdr"/>
        </w:types>
        <w:behaviors>
          <w:behavior w:val="content"/>
        </w:behaviors>
        <w:guid w:val="{ACE72A62-A2EF-4665-B8DB-2B7828ABAAE4}"/>
      </w:docPartPr>
      <w:docPartBody>
        <w:p w:rsidR="00E63B2D" w:rsidRDefault="00E63B2D" w:rsidP="00E63B2D">
          <w:pPr>
            <w:pStyle w:val="274128AF53414E16A5ED8FEDB1330AF8"/>
          </w:pPr>
          <w:r w:rsidRPr="00E946DD">
            <w:rPr>
              <w:rStyle w:val="PlaceholderText"/>
            </w:rPr>
            <w:t>Click or tap here to enter text.</w:t>
          </w:r>
        </w:p>
      </w:docPartBody>
    </w:docPart>
    <w:docPart>
      <w:docPartPr>
        <w:name w:val="CCE42B922CBE46DBB861DB95B5095007"/>
        <w:category>
          <w:name w:val="General"/>
          <w:gallery w:val="placeholder"/>
        </w:category>
        <w:types>
          <w:type w:val="bbPlcHdr"/>
        </w:types>
        <w:behaviors>
          <w:behavior w:val="content"/>
        </w:behaviors>
        <w:guid w:val="{0CDEC5EC-02BA-49D2-AAFC-20A0966C1842}"/>
      </w:docPartPr>
      <w:docPartBody>
        <w:p w:rsidR="00E63B2D" w:rsidRDefault="00E63B2D" w:rsidP="00E63B2D">
          <w:pPr>
            <w:pStyle w:val="CCE42B922CBE46DBB861DB95B5095007"/>
          </w:pPr>
          <w:r w:rsidRPr="00E946DD">
            <w:rPr>
              <w:rStyle w:val="PlaceholderText"/>
            </w:rPr>
            <w:t>Click or tap here to enter text.</w:t>
          </w:r>
        </w:p>
      </w:docPartBody>
    </w:docPart>
    <w:docPart>
      <w:docPartPr>
        <w:name w:val="64301E9D526147D8944EF7F4B7C0D870"/>
        <w:category>
          <w:name w:val="General"/>
          <w:gallery w:val="placeholder"/>
        </w:category>
        <w:types>
          <w:type w:val="bbPlcHdr"/>
        </w:types>
        <w:behaviors>
          <w:behavior w:val="content"/>
        </w:behaviors>
        <w:guid w:val="{CECA2C04-B2EB-4DC8-B0D8-88C274D5F802}"/>
      </w:docPartPr>
      <w:docPartBody>
        <w:p w:rsidR="00E63B2D" w:rsidRDefault="00E63B2D" w:rsidP="00E63B2D">
          <w:pPr>
            <w:pStyle w:val="64301E9D526147D8944EF7F4B7C0D870"/>
          </w:pPr>
          <w:r w:rsidRPr="00E946DD">
            <w:rPr>
              <w:rStyle w:val="PlaceholderText"/>
            </w:rPr>
            <w:t>Click or tap here to enter text.</w:t>
          </w:r>
        </w:p>
      </w:docPartBody>
    </w:docPart>
    <w:docPart>
      <w:docPartPr>
        <w:name w:val="0F87B95B1EBD4F2FB7F6550721C4AF21"/>
        <w:category>
          <w:name w:val="General"/>
          <w:gallery w:val="placeholder"/>
        </w:category>
        <w:types>
          <w:type w:val="bbPlcHdr"/>
        </w:types>
        <w:behaviors>
          <w:behavior w:val="content"/>
        </w:behaviors>
        <w:guid w:val="{1F899AD1-4D99-40C0-BDB7-28E5817E5B8B}"/>
      </w:docPartPr>
      <w:docPartBody>
        <w:p w:rsidR="00E63B2D" w:rsidRDefault="00E63B2D" w:rsidP="00E63B2D">
          <w:pPr>
            <w:pStyle w:val="0F87B95B1EBD4F2FB7F6550721C4AF21"/>
          </w:pPr>
          <w:r w:rsidRPr="00E946DD">
            <w:rPr>
              <w:rStyle w:val="PlaceholderText"/>
            </w:rPr>
            <w:t>Click or tap here to enter text.</w:t>
          </w:r>
        </w:p>
      </w:docPartBody>
    </w:docPart>
    <w:docPart>
      <w:docPartPr>
        <w:name w:val="3A0F951250E04CB0ABA3FE0CF4D1E682"/>
        <w:category>
          <w:name w:val="General"/>
          <w:gallery w:val="placeholder"/>
        </w:category>
        <w:types>
          <w:type w:val="bbPlcHdr"/>
        </w:types>
        <w:behaviors>
          <w:behavior w:val="content"/>
        </w:behaviors>
        <w:guid w:val="{B89FFF65-4592-4118-A7D8-8946D177A98E}"/>
      </w:docPartPr>
      <w:docPartBody>
        <w:p w:rsidR="00E63B2D" w:rsidRDefault="00E63B2D" w:rsidP="00E63B2D">
          <w:pPr>
            <w:pStyle w:val="3A0F951250E04CB0ABA3FE0CF4D1E682"/>
          </w:pPr>
          <w:r w:rsidRPr="00E946DD">
            <w:rPr>
              <w:rStyle w:val="PlaceholderText"/>
            </w:rPr>
            <w:t>Click or tap here to enter text.</w:t>
          </w:r>
        </w:p>
      </w:docPartBody>
    </w:docPart>
    <w:docPart>
      <w:docPartPr>
        <w:name w:val="9450A0CEF90B4E728392A4115ACC539C"/>
        <w:category>
          <w:name w:val="General"/>
          <w:gallery w:val="placeholder"/>
        </w:category>
        <w:types>
          <w:type w:val="bbPlcHdr"/>
        </w:types>
        <w:behaviors>
          <w:behavior w:val="content"/>
        </w:behaviors>
        <w:guid w:val="{66AB410F-F33A-401B-889C-4C5A1CD3B768}"/>
      </w:docPartPr>
      <w:docPartBody>
        <w:p w:rsidR="00E63B2D" w:rsidRDefault="00E63B2D" w:rsidP="00E63B2D">
          <w:pPr>
            <w:pStyle w:val="9450A0CEF90B4E728392A4115ACC539C"/>
          </w:pPr>
          <w:r w:rsidRPr="00E946DD">
            <w:rPr>
              <w:rStyle w:val="PlaceholderText"/>
            </w:rPr>
            <w:t>Click or tap here to enter text.</w:t>
          </w:r>
        </w:p>
      </w:docPartBody>
    </w:docPart>
    <w:docPart>
      <w:docPartPr>
        <w:name w:val="6B6DEC849D21495D8F8466FA7104BEA7"/>
        <w:category>
          <w:name w:val="General"/>
          <w:gallery w:val="placeholder"/>
        </w:category>
        <w:types>
          <w:type w:val="bbPlcHdr"/>
        </w:types>
        <w:behaviors>
          <w:behavior w:val="content"/>
        </w:behaviors>
        <w:guid w:val="{E4054AED-4BCD-4989-8F5F-8E86572FA351}"/>
      </w:docPartPr>
      <w:docPartBody>
        <w:p w:rsidR="00E63B2D" w:rsidRDefault="00E63B2D" w:rsidP="00E63B2D">
          <w:pPr>
            <w:pStyle w:val="6B6DEC849D21495D8F8466FA7104BEA7"/>
          </w:pPr>
          <w:r w:rsidRPr="00E946DD">
            <w:rPr>
              <w:rStyle w:val="PlaceholderText"/>
            </w:rPr>
            <w:t>Click or tap here to enter text.</w:t>
          </w:r>
        </w:p>
      </w:docPartBody>
    </w:docPart>
    <w:docPart>
      <w:docPartPr>
        <w:name w:val="8DAB3A038BFD4B9F8F838CCD036D11B7"/>
        <w:category>
          <w:name w:val="General"/>
          <w:gallery w:val="placeholder"/>
        </w:category>
        <w:types>
          <w:type w:val="bbPlcHdr"/>
        </w:types>
        <w:behaviors>
          <w:behavior w:val="content"/>
        </w:behaviors>
        <w:guid w:val="{4DDA9464-1B97-4741-99B0-A11C0F9B9AD7}"/>
      </w:docPartPr>
      <w:docPartBody>
        <w:p w:rsidR="00E63B2D" w:rsidRDefault="00E63B2D" w:rsidP="00E63B2D">
          <w:pPr>
            <w:pStyle w:val="8DAB3A038BFD4B9F8F838CCD036D11B7"/>
          </w:pPr>
          <w:r w:rsidRPr="00E946DD">
            <w:rPr>
              <w:rStyle w:val="PlaceholderText"/>
            </w:rPr>
            <w:t>Click or tap here to enter text.</w:t>
          </w:r>
        </w:p>
      </w:docPartBody>
    </w:docPart>
    <w:docPart>
      <w:docPartPr>
        <w:name w:val="B4678842DD3646F1AB4963A1A4FA10F2"/>
        <w:category>
          <w:name w:val="General"/>
          <w:gallery w:val="placeholder"/>
        </w:category>
        <w:types>
          <w:type w:val="bbPlcHdr"/>
        </w:types>
        <w:behaviors>
          <w:behavior w:val="content"/>
        </w:behaviors>
        <w:guid w:val="{E726EC13-83E1-4EF1-9557-42A0011DB62B}"/>
      </w:docPartPr>
      <w:docPartBody>
        <w:p w:rsidR="00E63B2D" w:rsidRDefault="00E63B2D" w:rsidP="00E63B2D">
          <w:pPr>
            <w:pStyle w:val="B4678842DD3646F1AB4963A1A4FA10F2"/>
          </w:pPr>
          <w:r w:rsidRPr="00E946DD">
            <w:rPr>
              <w:rStyle w:val="PlaceholderText"/>
            </w:rPr>
            <w:t>Click or tap here to enter text.</w:t>
          </w:r>
        </w:p>
      </w:docPartBody>
    </w:docPart>
    <w:docPart>
      <w:docPartPr>
        <w:name w:val="8E45BC27E5604123AAA148F420C10B50"/>
        <w:category>
          <w:name w:val="General"/>
          <w:gallery w:val="placeholder"/>
        </w:category>
        <w:types>
          <w:type w:val="bbPlcHdr"/>
        </w:types>
        <w:behaviors>
          <w:behavior w:val="content"/>
        </w:behaviors>
        <w:guid w:val="{0D155ACD-D35F-4E18-BB13-9784E9D72508}"/>
      </w:docPartPr>
      <w:docPartBody>
        <w:p w:rsidR="00E63B2D" w:rsidRDefault="00E63B2D" w:rsidP="00E63B2D">
          <w:pPr>
            <w:pStyle w:val="8E45BC27E5604123AAA148F420C10B50"/>
          </w:pPr>
          <w:r w:rsidRPr="00E946DD">
            <w:rPr>
              <w:rStyle w:val="PlaceholderText"/>
            </w:rPr>
            <w:t>Click or tap here to enter text.</w:t>
          </w:r>
        </w:p>
      </w:docPartBody>
    </w:docPart>
    <w:docPart>
      <w:docPartPr>
        <w:name w:val="B8F0E60247C1479B8570A95F107BAD44"/>
        <w:category>
          <w:name w:val="General"/>
          <w:gallery w:val="placeholder"/>
        </w:category>
        <w:types>
          <w:type w:val="bbPlcHdr"/>
        </w:types>
        <w:behaviors>
          <w:behavior w:val="content"/>
        </w:behaviors>
        <w:guid w:val="{F8215D30-AB86-4560-B9CA-952D7B7E5BC3}"/>
      </w:docPartPr>
      <w:docPartBody>
        <w:p w:rsidR="00E63B2D" w:rsidRDefault="00E63B2D" w:rsidP="00E63B2D">
          <w:pPr>
            <w:pStyle w:val="B8F0E60247C1479B8570A95F107BAD44"/>
          </w:pPr>
          <w:r w:rsidRPr="00E946DD">
            <w:rPr>
              <w:rStyle w:val="PlaceholderText"/>
            </w:rPr>
            <w:t>Click or tap here to enter text.</w:t>
          </w:r>
        </w:p>
      </w:docPartBody>
    </w:docPart>
    <w:docPart>
      <w:docPartPr>
        <w:name w:val="DD1AC8CC98E34E778795B4C0BBE1747D"/>
        <w:category>
          <w:name w:val="General"/>
          <w:gallery w:val="placeholder"/>
        </w:category>
        <w:types>
          <w:type w:val="bbPlcHdr"/>
        </w:types>
        <w:behaviors>
          <w:behavior w:val="content"/>
        </w:behaviors>
        <w:guid w:val="{37B16D60-7D96-4110-8AF8-544E5F478E82}"/>
      </w:docPartPr>
      <w:docPartBody>
        <w:p w:rsidR="00E63B2D" w:rsidRDefault="00E63B2D" w:rsidP="00E63B2D">
          <w:pPr>
            <w:pStyle w:val="DD1AC8CC98E34E778795B4C0BBE1747D"/>
          </w:pPr>
          <w:r w:rsidRPr="00E946DD">
            <w:rPr>
              <w:rStyle w:val="PlaceholderText"/>
            </w:rPr>
            <w:t>Click or tap here to enter text.</w:t>
          </w:r>
        </w:p>
      </w:docPartBody>
    </w:docPart>
    <w:docPart>
      <w:docPartPr>
        <w:name w:val="728A30B498C045CCA00A22BE2DC175C5"/>
        <w:category>
          <w:name w:val="General"/>
          <w:gallery w:val="placeholder"/>
        </w:category>
        <w:types>
          <w:type w:val="bbPlcHdr"/>
        </w:types>
        <w:behaviors>
          <w:behavior w:val="content"/>
        </w:behaviors>
        <w:guid w:val="{CC7267E0-E804-4E53-ACC3-1A5F08CA1553}"/>
      </w:docPartPr>
      <w:docPartBody>
        <w:p w:rsidR="00E63B2D" w:rsidRDefault="00E63B2D" w:rsidP="00E63B2D">
          <w:pPr>
            <w:pStyle w:val="728A30B498C045CCA00A22BE2DC175C5"/>
          </w:pPr>
          <w:r w:rsidRPr="00E946DD">
            <w:rPr>
              <w:rStyle w:val="PlaceholderText"/>
            </w:rPr>
            <w:t>Click or tap here to enter text.</w:t>
          </w:r>
        </w:p>
      </w:docPartBody>
    </w:docPart>
    <w:docPart>
      <w:docPartPr>
        <w:name w:val="80CE209840AC471B8DB99CF1190AFDB8"/>
        <w:category>
          <w:name w:val="General"/>
          <w:gallery w:val="placeholder"/>
        </w:category>
        <w:types>
          <w:type w:val="bbPlcHdr"/>
        </w:types>
        <w:behaviors>
          <w:behavior w:val="content"/>
        </w:behaviors>
        <w:guid w:val="{5B171282-DA57-4A97-8FF5-ED17B315E45B}"/>
      </w:docPartPr>
      <w:docPartBody>
        <w:p w:rsidR="00E63B2D" w:rsidRDefault="00E63B2D" w:rsidP="00E63B2D">
          <w:pPr>
            <w:pStyle w:val="80CE209840AC471B8DB99CF1190AFDB8"/>
          </w:pPr>
          <w:r w:rsidRPr="00E946DD">
            <w:rPr>
              <w:rStyle w:val="PlaceholderText"/>
            </w:rPr>
            <w:t>Click or tap here to enter text.</w:t>
          </w:r>
        </w:p>
      </w:docPartBody>
    </w:docPart>
    <w:docPart>
      <w:docPartPr>
        <w:name w:val="C81AAD83A3994C8EB1552064E8467C03"/>
        <w:category>
          <w:name w:val="General"/>
          <w:gallery w:val="placeholder"/>
        </w:category>
        <w:types>
          <w:type w:val="bbPlcHdr"/>
        </w:types>
        <w:behaviors>
          <w:behavior w:val="content"/>
        </w:behaviors>
        <w:guid w:val="{761C7D46-F434-4E26-9306-7A9287C8B2FB}"/>
      </w:docPartPr>
      <w:docPartBody>
        <w:p w:rsidR="00E63B2D" w:rsidRDefault="00E63B2D" w:rsidP="00E63B2D">
          <w:pPr>
            <w:pStyle w:val="C81AAD83A3994C8EB1552064E8467C03"/>
          </w:pPr>
          <w:r w:rsidRPr="00E946DD">
            <w:rPr>
              <w:rStyle w:val="PlaceholderText"/>
            </w:rPr>
            <w:t>Click or tap here to enter text.</w:t>
          </w:r>
        </w:p>
      </w:docPartBody>
    </w:docPart>
    <w:docPart>
      <w:docPartPr>
        <w:name w:val="A591EE95669F4FC8B0057A8D69A55DC5"/>
        <w:category>
          <w:name w:val="General"/>
          <w:gallery w:val="placeholder"/>
        </w:category>
        <w:types>
          <w:type w:val="bbPlcHdr"/>
        </w:types>
        <w:behaviors>
          <w:behavior w:val="content"/>
        </w:behaviors>
        <w:guid w:val="{811CF87D-8B84-4971-86C1-5DC8530ADCEE}"/>
      </w:docPartPr>
      <w:docPartBody>
        <w:p w:rsidR="00E63B2D" w:rsidRDefault="00E63B2D" w:rsidP="00E63B2D">
          <w:pPr>
            <w:pStyle w:val="A591EE95669F4FC8B0057A8D69A55DC5"/>
          </w:pPr>
          <w:r w:rsidRPr="00E946DD">
            <w:rPr>
              <w:rStyle w:val="PlaceholderText"/>
            </w:rPr>
            <w:t>Click or tap here to enter text.</w:t>
          </w:r>
        </w:p>
      </w:docPartBody>
    </w:docPart>
    <w:docPart>
      <w:docPartPr>
        <w:name w:val="8CE80FA250E14708AA1AC97610ACBA6A"/>
        <w:category>
          <w:name w:val="General"/>
          <w:gallery w:val="placeholder"/>
        </w:category>
        <w:types>
          <w:type w:val="bbPlcHdr"/>
        </w:types>
        <w:behaviors>
          <w:behavior w:val="content"/>
        </w:behaviors>
        <w:guid w:val="{D8D1B31E-11C8-46C1-962C-54DBD097BE8C}"/>
      </w:docPartPr>
      <w:docPartBody>
        <w:p w:rsidR="00E63B2D" w:rsidRDefault="00E63B2D" w:rsidP="00E63B2D">
          <w:pPr>
            <w:pStyle w:val="8CE80FA250E14708AA1AC97610ACBA6A"/>
          </w:pPr>
          <w:r w:rsidRPr="00E946DD">
            <w:rPr>
              <w:rStyle w:val="PlaceholderText"/>
            </w:rPr>
            <w:t>Click or tap here to enter text.</w:t>
          </w:r>
        </w:p>
      </w:docPartBody>
    </w:docPart>
    <w:docPart>
      <w:docPartPr>
        <w:name w:val="49FEC7F1D1E545EC8150F2DE2A8B0530"/>
        <w:category>
          <w:name w:val="General"/>
          <w:gallery w:val="placeholder"/>
        </w:category>
        <w:types>
          <w:type w:val="bbPlcHdr"/>
        </w:types>
        <w:behaviors>
          <w:behavior w:val="content"/>
        </w:behaviors>
        <w:guid w:val="{EBA91FB8-0868-4623-864D-85C46C9A0172}"/>
      </w:docPartPr>
      <w:docPartBody>
        <w:p w:rsidR="00E63B2D" w:rsidRDefault="00E63B2D" w:rsidP="00E63B2D">
          <w:pPr>
            <w:pStyle w:val="49FEC7F1D1E545EC8150F2DE2A8B0530"/>
          </w:pPr>
          <w:r w:rsidRPr="00E946DD">
            <w:rPr>
              <w:rStyle w:val="PlaceholderText"/>
            </w:rPr>
            <w:t>Click or tap here to enter text.</w:t>
          </w:r>
        </w:p>
      </w:docPartBody>
    </w:docPart>
    <w:docPart>
      <w:docPartPr>
        <w:name w:val="4947243B0B994E26B8E9DC2EC6E70D25"/>
        <w:category>
          <w:name w:val="General"/>
          <w:gallery w:val="placeholder"/>
        </w:category>
        <w:types>
          <w:type w:val="bbPlcHdr"/>
        </w:types>
        <w:behaviors>
          <w:behavior w:val="content"/>
        </w:behaviors>
        <w:guid w:val="{6475083C-78E0-4B4B-BFB6-1A387C8D29AE}"/>
      </w:docPartPr>
      <w:docPartBody>
        <w:p w:rsidR="00E63B2D" w:rsidRDefault="00E63B2D" w:rsidP="00E63B2D">
          <w:pPr>
            <w:pStyle w:val="4947243B0B994E26B8E9DC2EC6E70D25"/>
          </w:pPr>
          <w:r w:rsidRPr="00E946DD">
            <w:rPr>
              <w:rStyle w:val="PlaceholderText"/>
            </w:rPr>
            <w:t>Click or tap here to enter text.</w:t>
          </w:r>
        </w:p>
      </w:docPartBody>
    </w:docPart>
    <w:docPart>
      <w:docPartPr>
        <w:name w:val="3A34699230624D1B941CDF7273BEB49C"/>
        <w:category>
          <w:name w:val="General"/>
          <w:gallery w:val="placeholder"/>
        </w:category>
        <w:types>
          <w:type w:val="bbPlcHdr"/>
        </w:types>
        <w:behaviors>
          <w:behavior w:val="content"/>
        </w:behaviors>
        <w:guid w:val="{6B703A72-505B-4749-98E9-98F824E60845}"/>
      </w:docPartPr>
      <w:docPartBody>
        <w:p w:rsidR="00E63B2D" w:rsidRDefault="00E63B2D" w:rsidP="00E63B2D">
          <w:pPr>
            <w:pStyle w:val="3A34699230624D1B941CDF7273BEB49C"/>
          </w:pPr>
          <w:r w:rsidRPr="00E946DD">
            <w:rPr>
              <w:rStyle w:val="PlaceholderText"/>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848A1"/>
    <w:rsid w:val="0006100A"/>
    <w:rsid w:val="001C74A7"/>
    <w:rsid w:val="00274707"/>
    <w:rsid w:val="00423455"/>
    <w:rsid w:val="00462460"/>
    <w:rsid w:val="005848A1"/>
    <w:rsid w:val="005E6E96"/>
    <w:rsid w:val="006315E7"/>
    <w:rsid w:val="00683DDC"/>
    <w:rsid w:val="008E5A38"/>
    <w:rsid w:val="00B428CE"/>
    <w:rsid w:val="00C537E2"/>
    <w:rsid w:val="00D23724"/>
    <w:rsid w:val="00D46FCB"/>
    <w:rsid w:val="00E15C53"/>
    <w:rsid w:val="00E63B2D"/>
    <w:rsid w:val="00F8305B"/>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E63B2D"/>
    <w:rPr>
      <w:color w:val="666666"/>
    </w:rPr>
  </w:style>
  <w:style w:type="paragraph" w:customStyle="1" w:styleId="0A7EC76DD2A3416E946BBDB9812336A6">
    <w:name w:val="0A7EC76DD2A3416E946BBDB9812336A6"/>
    <w:rsid w:val="00E63B2D"/>
  </w:style>
  <w:style w:type="paragraph" w:customStyle="1" w:styleId="D4CF73CF4F864108B537C3B279F3801A">
    <w:name w:val="D4CF73CF4F864108B537C3B279F3801A"/>
    <w:rsid w:val="00E63B2D"/>
  </w:style>
  <w:style w:type="paragraph" w:customStyle="1" w:styleId="2F693D44DC794E808176196098E867FB">
    <w:name w:val="2F693D44DC794E808176196098E867FB"/>
    <w:rsid w:val="00E63B2D"/>
  </w:style>
  <w:style w:type="paragraph" w:customStyle="1" w:styleId="B3791A9C25CE475B800CE89282AAD641">
    <w:name w:val="B3791A9C25CE475B800CE89282AAD641"/>
    <w:rsid w:val="00E63B2D"/>
  </w:style>
  <w:style w:type="paragraph" w:customStyle="1" w:styleId="274128AF53414E16A5ED8FEDB1330AF8">
    <w:name w:val="274128AF53414E16A5ED8FEDB1330AF8"/>
    <w:rsid w:val="00E63B2D"/>
  </w:style>
  <w:style w:type="paragraph" w:customStyle="1" w:styleId="CCE42B922CBE46DBB861DB95B5095007">
    <w:name w:val="CCE42B922CBE46DBB861DB95B5095007"/>
    <w:rsid w:val="00E63B2D"/>
  </w:style>
  <w:style w:type="paragraph" w:customStyle="1" w:styleId="64301E9D526147D8944EF7F4B7C0D870">
    <w:name w:val="64301E9D526147D8944EF7F4B7C0D870"/>
    <w:rsid w:val="00E63B2D"/>
  </w:style>
  <w:style w:type="paragraph" w:customStyle="1" w:styleId="0F87B95B1EBD4F2FB7F6550721C4AF21">
    <w:name w:val="0F87B95B1EBD4F2FB7F6550721C4AF21"/>
    <w:rsid w:val="00E63B2D"/>
  </w:style>
  <w:style w:type="paragraph" w:customStyle="1" w:styleId="3A0F951250E04CB0ABA3FE0CF4D1E682">
    <w:name w:val="3A0F951250E04CB0ABA3FE0CF4D1E682"/>
    <w:rsid w:val="00E63B2D"/>
  </w:style>
  <w:style w:type="paragraph" w:customStyle="1" w:styleId="2778DEF23A044FEE82FEF5E6EB9C523F">
    <w:name w:val="2778DEF23A044FEE82FEF5E6EB9C523F"/>
  </w:style>
  <w:style w:type="paragraph" w:customStyle="1" w:styleId="9450A0CEF90B4E728392A4115ACC539C">
    <w:name w:val="9450A0CEF90B4E728392A4115ACC539C"/>
    <w:rsid w:val="00E63B2D"/>
  </w:style>
  <w:style w:type="paragraph" w:customStyle="1" w:styleId="6B6DEC849D21495D8F8466FA7104BEA7">
    <w:name w:val="6B6DEC849D21495D8F8466FA7104BEA7"/>
    <w:rsid w:val="00E63B2D"/>
  </w:style>
  <w:style w:type="paragraph" w:customStyle="1" w:styleId="8DAB3A038BFD4B9F8F838CCD036D11B7">
    <w:name w:val="8DAB3A038BFD4B9F8F838CCD036D11B7"/>
    <w:rsid w:val="00E63B2D"/>
  </w:style>
  <w:style w:type="paragraph" w:customStyle="1" w:styleId="B4678842DD3646F1AB4963A1A4FA10F2">
    <w:name w:val="B4678842DD3646F1AB4963A1A4FA10F2"/>
    <w:rsid w:val="00E63B2D"/>
  </w:style>
  <w:style w:type="paragraph" w:customStyle="1" w:styleId="8E45BC27E5604123AAA148F420C10B50">
    <w:name w:val="8E45BC27E5604123AAA148F420C10B50"/>
    <w:rsid w:val="00E63B2D"/>
  </w:style>
  <w:style w:type="paragraph" w:customStyle="1" w:styleId="B8F0E60247C1479B8570A95F107BAD44">
    <w:name w:val="B8F0E60247C1479B8570A95F107BAD44"/>
    <w:rsid w:val="00E63B2D"/>
  </w:style>
  <w:style w:type="paragraph" w:customStyle="1" w:styleId="DD1AC8CC98E34E778795B4C0BBE1747D">
    <w:name w:val="DD1AC8CC98E34E778795B4C0BBE1747D"/>
    <w:rsid w:val="00E63B2D"/>
  </w:style>
  <w:style w:type="paragraph" w:customStyle="1" w:styleId="728A30B498C045CCA00A22BE2DC175C5">
    <w:name w:val="728A30B498C045CCA00A22BE2DC175C5"/>
    <w:rsid w:val="00E63B2D"/>
  </w:style>
  <w:style w:type="paragraph" w:customStyle="1" w:styleId="80CE209840AC471B8DB99CF1190AFDB8">
    <w:name w:val="80CE209840AC471B8DB99CF1190AFDB8"/>
    <w:rsid w:val="00E63B2D"/>
  </w:style>
  <w:style w:type="paragraph" w:customStyle="1" w:styleId="C81AAD83A3994C8EB1552064E8467C03">
    <w:name w:val="C81AAD83A3994C8EB1552064E8467C03"/>
    <w:rsid w:val="00E63B2D"/>
  </w:style>
  <w:style w:type="paragraph" w:customStyle="1" w:styleId="A591EE95669F4FC8B0057A8D69A55DC5">
    <w:name w:val="A591EE95669F4FC8B0057A8D69A55DC5"/>
    <w:rsid w:val="00E63B2D"/>
  </w:style>
  <w:style w:type="paragraph" w:customStyle="1" w:styleId="8CE80FA250E14708AA1AC97610ACBA6A">
    <w:name w:val="8CE80FA250E14708AA1AC97610ACBA6A"/>
    <w:rsid w:val="00E63B2D"/>
  </w:style>
  <w:style w:type="paragraph" w:customStyle="1" w:styleId="49FEC7F1D1E545EC8150F2DE2A8B0530">
    <w:name w:val="49FEC7F1D1E545EC8150F2DE2A8B0530"/>
    <w:rsid w:val="00E63B2D"/>
  </w:style>
  <w:style w:type="paragraph" w:customStyle="1" w:styleId="4947243B0B994E26B8E9DC2EC6E70D25">
    <w:name w:val="4947243B0B994E26B8E9DC2EC6E70D25"/>
    <w:rsid w:val="00E63B2D"/>
  </w:style>
  <w:style w:type="paragraph" w:customStyle="1" w:styleId="3A34699230624D1B941CDF7273BEB49C">
    <w:name w:val="3A34699230624D1B941CDF7273BEB49C"/>
    <w:rsid w:val="00E63B2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81AC2C56-15AE-4835-BA1A-BEA6BF94E47A}">
  <we:reference id="f78a3046-9e99-4300-aa2b-5814002b01a2" version="1.55.1.0" store="EXCatalog" storeType="EXCatalog"/>
  <we:alternateReferences>
    <we:reference id="WA104382081" version="1.55.1.0" store="en-US" storeType="OMEX"/>
  </we:alternateReferences>
  <we:properties>
    <we:property name="MENDELEY_BIBLIOGRAPHY_IS_DIRTY" value="true"/>
    <we:property name="MENDELEY_BIBLIOGRAPHY_LAST_MODIFIED" value="1769704050909"/>
    <we:property name="MENDELEY_CITATIONS" value="[{&quot;citationID&quot;:&quot;MENDELEY_CITATION_8f138ce7-5337-4a4a-8ef4-7a7e9c38a1ef&quot;,&quot;properties&quot;:{&quot;noteIndex&quot;:0},&quot;isEdited&quot;:false,&quot;manualOverride&quot;:{&quot;isManuallyOverridden&quot;:false,&quot;citeprocText&quot;:&quot;(ABUHB, 2022, 2024b; James, 2024)&quot;,&quot;manualOverrideText&quot;:&quot;&quot;},&quot;citationTag&quot;:&quot;MENDELEY_CITATION_v3_eyJjaXRhdGlvbklEIjoiTUVOREVMRVlfQ0lUQVRJT05fOGYxMzhjZTctNTMzNy00YTRhLThlZjQtN2E3ZTljMzhhMWVmIiwicHJvcGVydGllcyI6eyJub3RlSW5kZXgiOjB9LCJpc0VkaXRlZCI6ZmFsc2UsIm1hbnVhbE92ZXJyaWRlIjp7ImlzTWFudWFsbHlPdmVycmlkZGVuIjpmYWxzZSwiY2l0ZXByb2NUZXh0IjoiKEFCVUhCLCAyMDIyLCAyMDI0YjsgSmFtZXMsIDIwMjQpIiwibWFudWFsT3ZlcnJpZGVUZXh0IjoiIn0sImNpdGF0aW9uSXRlbXMiOlt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LHsiaWQiOiJiZDQ3Njc5MC0xN2JjLTMyOTItODJiYS1iNjVjNzQxYWEzMDciLCJpdGVtRGF0YSI6eyJ0eXBlIjoicmVwb3J0IiwiaWQiOiJiZDQ3Njc5MC0xN2JjLTMyOTItODJiYS1iNjVjNzQxYWEzMDciLCJ0aXRsZSI6IldDQ0lTIEJlbmVmaXRzIFJlZ2lzdGVyIC0gSW50ZXJuYWwgRG9jdW1lbnQuIFVucHVibGlzaGVkIiwiYXV0aG9yIjpbeyJmYW1pbHkiOiJBQlVIQiIsImdpdmVuIjoiIiwicGFyc2UtbmFtZXMiOmZhbHNlLCJkcm9wcGluZy1wYXJ0aWNsZSI6IiIsIm5vbi1kcm9wcGluZy1wYXJ0aWNsZSI6IiJ9XSwiaXNzdWVkIjp7ImRhdGUtcGFydHMiOltbMjAyMl1dfSwiY29udGFpbmVyLXRpdGxlLXNob3J0IjoiIn0sImlzVGVtcG9yYXJ5IjpmYWxzZX1dfQ==&quot;,&quot;citationItems&quot;:[{&quot;id&quot;:&quot;26265a0a-e4ed-3e6e-aebf-8a93e6d97e82&quot;,&quot;itemData&quot;:{&quot;type&quot;:&quot;report&quot;,&quot;id&quot;:&quot;26265a0a-e4ed-3e6e-aebf-8a93e6d97e82&quot;,&quot;title&quot;:&quot;Business Change Handover Report - Internal Document. Unpublished&quot;,&quot;author&quot;:[{&quot;family&quot;:&quot;James&quot;,&quot;given&quot;:&quot;Joanne&quot;,&quot;parse-names&quot;:false,&quot;dropping-particle&quot;:&quot;&quot;,&quot;non-dropping-particle&quot;:&quot;&quot;}],&quot;issued&quot;:{&quot;date-parts&quot;:[[2024]]},&quot;container-title-short&quot;:&quot;&quot;},&quot;isTemporary&quot;:false},{&quot;id&quot;:&quot;8fe8ae64-6c18-30ac-994a-68120c4061b4&quot;,&quot;itemData&quot;:{&quot;type&quot;:&quot;report&quot;,&quot;id&quot;:&quot;8fe8ae64-6c18-30ac-994a-68120c4061b4&quot;,&quot;title&quot;:&quot;SBAR Reports (RTT, PCMHSS and MH&amp;LD) - Internal Documents. Unpublished&quot;,&quot;author&quot;:[{&quot;family&quot;:&quot;ABUHB&quot;,&quot;given&quot;:&quot;&quot;,&quot;parse-names&quot;:false,&quot;dropping-particle&quot;:&quot;&quot;,&quot;non-dropping-particle&quot;:&quot;&quot;}],&quot;issued&quot;:{&quot;date-parts&quot;:[[2024]]},&quot;container-title-short&quot;:&quot;&quot;},&quot;isTemporary&quot;:false},{&quot;id&quot;:&quot;bd476790-17bc-3292-82ba-b65c741aa307&quot;,&quot;itemData&quot;:{&quot;type&quot;:&quot;report&quot;,&quot;id&quot;:&quot;bd476790-17bc-3292-82ba-b65c741aa307&quot;,&quot;title&quot;:&quot;WCCIS Benefits Register - Internal Document. Unpublished&quot;,&quot;author&quot;:[{&quot;family&quot;:&quot;ABUHB&quot;,&quot;given&quot;:&quot;&quot;,&quot;parse-names&quot;:false,&quot;dropping-particle&quot;:&quot;&quot;,&quot;non-dropping-particle&quot;:&quot;&quot;}],&quot;issued&quot;:{&quot;date-parts&quot;:[[2022]]},&quot;container-title-short&quot;:&quot;&quot;},&quot;isTemporary&quot;:false}]},{&quot;citationID&quot;:&quot;MENDELEY_CITATION_0455c0d9-7fc7-4eb8-a971-56394a0e1177&quot;,&quot;properties&quot;:{&quot;noteIndex&quot;:0},&quot;isEdited&quot;:false,&quot;manualOverride&quot;:{&quot;isManuallyOverridden&quot;:false,&quot;citeprocText&quot;:&quot;(Scott and Briggs, 2010)&quot;,&quot;manualOverrideText&quot;:&quot;&quot;},&quot;citationTag&quot;:&quot;MENDELEY_CITATION_v3_eyJjaXRhdGlvbklEIjoiTUVOREVMRVlfQ0lUQVRJT05fMDQ1NWMwZDktN2ZjNy00ZWI4LWE5NzEtNTYzOTRhMGUxMTc3IiwicHJvcGVydGllcyI6eyJub3RlSW5kZXgiOjB9LCJpc0VkaXRlZCI6ZmFsc2UsIm1hbnVhbE92ZXJyaWRlIjp7ImlzTWFudWFsbHlPdmVycmlkZGVuIjpmYWxzZSwiY2l0ZXByb2NUZXh0IjoiKFNjb3R0IGFuZCBCcmlnZ3MsIDIwMTApIiwibWFudWFsT3ZlcnJpZGVUZXh0IjoiIn0sImNpdGF0aW9uSXRlbXMiOlt7ImlkIjoiYmVmZWNiM2YtMmM1MS0zMzA5LTliNmItODhmZDZkMTc2OWY0IiwiaXRlbURhdGEiOnsidHlwZSI6ImFydGljbGUtam91cm5hbCIsImlkIjoiYmVmZWNiM2YtMmM1MS0zMzA5LTliNmItODhmZDZkMTc2OWY0IiwidGl0bGUiOiJTVEFULUhJOiBBIFNvY2lvLVRlY2huaWNhbCBBc3Nlc3NtZW50IFRvb2wgZm9yIEhlYWx0aCBJbmZvcm1hdGljcyBJbXBsZW1lbnRhdGlvbnMiLCJhdXRob3IiOlt7ImZhbWlseSI6IlNjb3R0IiwiZ2l2ZW4iOiJQaGlsaXAgSiIsInBhcnNlLW5hbWVzIjpmYWxzZSwiZHJvcHBpbmctcGFydGljbGUiOiIiLCJub24tZHJvcHBpbmctcGFydGljbGUiOiIifSx7ImZhbWlseSI6IkJyaWdncyIsImdpdmVuIjoiSmFtZXMgUyIsInBhcnNlLW5hbWVzIjpmYWxzZSwiZHJvcHBpbmctcGFydGljbGUiOiIiLCJub24tZHJvcHBpbmctcGFydGljbGUiOiIifV0sImNvbnRhaW5lci10aXRsZSI6IlRoZSBPcGVuIE1lZGljYWwgSW5mb3JtYXRpY3MgSm91cm5hbCIsImNvbnRhaW5lci10aXRsZS1zaG9ydCI6Ik9wZW4gTWVkLiBJbmZvcm0uIEouIiwiRE9JIjoiMTAuMjE3NC8xODc0NDMxMTAxMDA0MDEwMjE0IiwiSVNTTiI6IjE4NzQtNDMxMSIsImlzc3VlZCI6eyJkYXRlLXBhcnRzIjpbWzIwMTAsOSwxNV1dfSwicGFnZSI6IjIxNC0yMjAiLCJhYnN0cmFjdCI6IjxwPlRoaXMgcGFwZXIgcHJvcG9zZXMgYSBzb2Npby10ZWNobmljYWwgYXNzZXNzbWVudCB0b29sIChTVEFULUhJKSBmb3IgaGVhbHRoIGluZm9ybWF0aWNzIGltcGxlbWVudGF0aW9ucy4gV2UgZXhwbG9yZSB3aHkgZXZlbiBwcm9qZWN0cyBhbGxlZ2VkbHkgdXNpbmcgc291bmQgbWV0aG9kb2xvZ2llcyByZXBlYXRlZGx5IGZhaWwgdG8gZ2l2ZSBhZGVxdWF0ZSBhdHRlbnRpb24gdG8gc29jaW8tdGVjaG5pY2FsIGlzc3VlcywgYW5kIHdlIHByZXNlbnQgYW4gaW5pdGlhbCBkcmFmdCBvZiBhIHN0cnVjdHVyZWQgYXNzZXNzbWVudCB0b29sIGZvciBoZWFsdGggaW5mb3JtYXRpY3MgaW1wbGVtZW50YXRpb24gdGhhdCBlbmNhcHN1bGF0ZXMgc29jaW8tdGVjaG5pY2FsIGdvb2QgcHJhY3RpY2UuIEZ1cnRoZXIgd29yayBpcyBwcm9wb3NlZCB0byBlbnJpY2ggYW5kIHZhbGlkYXRlIHRoZSBwcm9wb3NlZCBpbnN0cnVtZW50LiBUaGlzIHByb3Bvc2FsIHdhcyBwcmVzZW50ZWQgZm9yIGRpc2N1c3Npb24gYXQgYSBtZWV0aW5nIG9mIHRoZSBVSyBGYWN1bHR5IG9mIEhlYWx0aCBJbmZvcm1hdGljcyBpbiBEZWNlbWJlciAyMDA5LjwvcD4iLCJpc3N1ZSI6IjEiLCJ2b2x1bWUiOiI0In0sImlzVGVtcG9yYXJ5IjpmYWxzZX1dfQ==&quot;,&quot;citationItems&quot;:[{&quot;id&quot;:&quot;befecb3f-2c51-3309-9b6b-88fd6d1769f4&quot;,&quot;itemData&quot;:{&quot;type&quot;:&quot;article-journal&quot;,&quot;id&quot;:&quot;befecb3f-2c51-3309-9b6b-88fd6d1769f4&quot;,&quot;title&quot;:&quot;STAT-HI: A Socio-Technical Assessment Tool for Health Informatics Implementations&quot;,&quot;author&quot;:[{&quot;family&quot;:&quot;Scott&quot;,&quot;given&quot;:&quot;Philip J&quot;,&quot;parse-names&quot;:false,&quot;dropping-particle&quot;:&quot;&quot;,&quot;non-dropping-particle&quot;:&quot;&quot;},{&quot;family&quot;:&quot;Briggs&quot;,&quot;given&quot;:&quot;James S&quot;,&quot;parse-names&quot;:false,&quot;dropping-particle&quot;:&quot;&quot;,&quot;non-dropping-particle&quot;:&quot;&quot;}],&quot;container-title&quot;:&quot;The Open Medical Informatics Journal&quot;,&quot;container-title-short&quot;:&quot;Open Med. Inform. J.&quot;,&quot;DOI&quot;:&quot;10.2174/1874431101004010214&quot;,&quot;ISSN&quot;:&quot;1874-4311&quot;,&quot;issued&quot;:{&quot;date-parts&quot;:[[2010,9,15]]},&quot;page&quot;:&quot;214-220&quot;,&quot;abstract&quot;:&quot;&lt;p&gt;This paper proposes a socio-technical assessment tool (STAT-HI) for health informatics implementations. We explore why even projects allegedly using sound methodologies repeatedly fail to give adequate attention to socio-technical issues, and we present an initial draft of a structured assessment tool for health informatics implementation that encapsulates socio-technical good practice. Further work is proposed to enrich and validate the proposed instrument. This proposal was presented for discussion at a meeting of the UK Faculty of Health Informatics in December 2009.&lt;/p&gt;&quot;,&quot;issue&quot;:&quot;1&quot;,&quot;volume&quot;:&quot;4&quot;},&quot;isTemporary&quot;:false}]},{&quot;citationID&quot;:&quot;MENDELEY_CITATION_24c4147d-6b8c-4ded-b4bb-93ff5dcd1e8f&quot;,&quot;properties&quot;:{&quot;noteIndex&quot;:0},&quot;isEdited&quot;:false,&quot;manualOverride&quot;:{&quot;isManuallyOverridden&quot;:false,&quot;citeprocText&quot;:&quot;(Ammenwerth, Iller and Mahler, 2006)&quot;,&quot;manualOverrideText&quot;:&quot;&quot;},&quot;citationTag&quot;:&quot;MENDELEY_CITATION_v3_eyJjaXRhdGlvbklEIjoiTUVOREVMRVlfQ0lUQVRJT05fMjRjNDE0N2QtNmI4Yy00ZGVkLWI0YmItOTNmZjVkY2QxZThmIiwicHJvcGVydGllcyI6eyJub3RlSW5kZXgiOjB9LCJpc0VkaXRlZCI6ZmFsc2UsIm1hbnVhbE92ZXJyaWRlIjp7ImlzTWFudWFsbHlPdmVycmlkZGVuIjpmYWxzZSwiY2l0ZXByb2NUZXh0IjoiKEFtbWVud2VydGgsIElsbGVyIGFuZCBNYWhsZXIsIDIwMDYpIiwibWFudWFsT3ZlcnJpZGVUZXh0IjoiIn0sImNpdGF0aW9uSXRlbXMiOlt7ImlkIjoiZTJmYzY1YmQtNjY1Yi0zN2U3LThlYTMtMjc3ZDhjMjlkNWY3IiwiaXRlbURhdGEiOnsidHlwZSI6ImFydGljbGUtam91cm5hbCIsImlkIjoiZTJmYzY1YmQtNjY1Yi0zN2U3LThlYTMtMjc3ZDhjMjlkNWY3IiwidGl0bGUiOiJJVC1hZG9wdGlvbiBhbmQgdGhlIGludGVyYWN0aW9uIG9mIHRhc2ssIHRlY2hub2xvZ3kgYW5kIGluZGl2aWR1YWxzOiBBIGZpdCBmcmFtZXdvcmsgYW5kIGEgY2FzZSBzdHVkeSIsImF1dGhvciI6W3siZmFtaWx5IjoiQW1tZW53ZXJ0aCIsImdpdmVuIjoiRWxza2UiLCJwYXJzZS1uYW1lcyI6ZmFsc2UsImRyb3BwaW5nLXBhcnRpY2xlIjoiIiwibm9uLWRyb3BwaW5nLXBhcnRpY2xlIjoiIn0seyJmYW1pbHkiOiJJbGxlciIsImdpdmVuIjoiQ2Fyb2xhIiwicGFyc2UtbmFtZXMiOmZhbHNlLCJkcm9wcGluZy1wYXJ0aWNsZSI6IiIsIm5vbi1kcm9wcGluZy1wYXJ0aWNsZSI6IiJ9LHsiZmFtaWx5IjoiTWFobGVyIiwiZ2l2ZW4iOiJDb3JuZWxpYSIsInBhcnNlLW5hbWVzIjpmYWxzZSwiZHJvcHBpbmctcGFydGljbGUiOiIiLCJub24tZHJvcHBpbmctcGFydGljbGUiOiIifV0sImNvbnRhaW5lci10aXRsZSI6IkJNQyBNZWRpY2FsIEluZm9ybWF0aWNzIGFuZCBEZWNpc2lvbiBNYWtpbmciLCJjb250YWluZXItdGl0bGUtc2hvcnQiOiJCTUMgTWVkLiBJbmZvcm0uIERlY2lzLiBNYWsuIiwiRE9JIjoiMTAuMTE4Ni8xNDcyLTY5NDctNi0zIiwiSVNTTiI6IjE0NzI2OTQ3IiwiaXNzdWVkIjp7ImRhdGUtcGFydHMiOltbMjAwNl1dfSwiYWJzdHJhY3QiOiJCYWNrZ3JvdW5kOiBGYWN0b3JzIG9mIElUIGFkb3B0aW9uIGhhdmUgbGFyZ2VseSBiZWVuIGRpc2N1c3NlZCBpbiB0aGUgbGl0ZXJhdHVyZS4gSG93ZXZlciwgZXhpc3RpbmcgZnJhbWV3b3JrcyAoc3VjaCBhcyBUQU0gb3IgVFRGKSBhcmUgZmFpbGluZyB0byBpbmNsdWRlIG9uZSBpbXBvcnRhbnQgYXNwZWN0LCB0aGUgaW50ZXJhY3Rpb24gYmV0d2VlbiB1c2VyIGFuZCB0YXNrLiBNZXRob2Q6IEJhc2VkIG9uIGEgbGl0ZXJhdHVyZSBzdHVkeSBhbmQgYSBjYXNlIHN0dWR5LCB3ZSBkZXZlbG9wZWQgdGhlIEZJVFQgZnJhbWV3b3JrIHRvIGhlbHAgYW5hbHlzZSB0aGUgc29jaW8tb3JnYW5pc2F0aW9uYWwtdGVjaG5pY2FsIGZhY3RvcnMgdGhhdCBpbmZsdWVuY2UgSVQgYWRvcHRpb24gaW4gYSBoZWFsdGggY2FyZSBzZXR0aW5nLiBSZXN1bHRzOiBPdXIgRklUVCBmcmFtZXdvcmsgKFwiRml0IGJldHdlZW4gSW5kaXZpZHVhbHMsIFRhc2sgYW5kIFRlY2hub2xvZ3lcIikgaXMgYmFzZWQgb24gdGhlIGlkZWEgdGhhdCBJVCBhZG9wdGlvbiBpbiBhIGNsaW5pY2FsIGVudmlyb25tZW50IGRlcGVuZHMgb24gdGhlIGZpdCBiZXR3ZWVuIHRoZSBhdHRyaWJ1dGVzIG9mIHRoZSBpbmRpdmlkdWFsIHVzZXJzIChlLmcuIGNvbXB1dGVyIGFueGlldHksIG1vdGl2YXRpb24pLCBhdHRyaWJ1dGVzIG9mIHRoZSB0ZWNobm9sb2d5IChlLmcuIHVzYWJpbGl0eSwgZnVuY3Rpb25hbGl0eSwgcGVyZm9ybWFuY2UpLCBhbmQgYXR0cmlidXRlcyBvZiB0aGUgY2xpbmljYWwgdGFza3MgYW5kIHByb2Nlc3NlcyAoZS5nLiBvcmdhbmlzYXRpb24sIHRhc2sgY29tcGxleGl0eSkuIFdlIHVzZWQgdGhpcyBmcmFtZXdvcmsgaW4gdGhlIHJldHJvc3BlY3RpdmUgYW5hbHlzaXMgb2YgYSB0aHJlZS15ZWFyIGNhc2Ugc3R1ZHksIGRlc2NyaWJpbmcgdGhlIGFkb3B0aW9uIG9mIGEgbnVyc2luZyBkb2N1bWVudGF0aW9uIHN5c3RlbSBpbiB2YXJpb3VzIGRlcGFydG1lbnRzIGluIGEgR2VybWFuIFVuaXZlcnNpdHkgSG9zcGl0YWwuIFdlIHdpbGwgc2hvdyBob3cgdGhlIEZJVFQgZnJhbWV3b3JrIGhlbHBlZCBhbmFseXppbmcgdGhlIHByb2Nlc3Mgb2YgSVQgYWRvcHRpb24gZHVyaW5nIGFuIElUIGltcGxlbWVudGF0aW9uOiB3ZSB3ZXJlIGFibGUgdG8gZGVzY3JpYmUgZXZlcnkgZm91bmQgSVQgYWRvcHRpb24gcHJvYmxlbSB3aXRoIHJlZ2FyZCB0byB0aGUgdGhyZWUgZml0IGRpbWVuc2lvbnMsIGFuZCBhbnkgaW50ZXJ2ZW50aW9uIG9uIHRoZSBmaXQgY2FuIGJlIGRlc2NyaWJlZCB3aXRoIHJlZ2FyZCB0byB0aGUgdGhyZWUgb2JqZWN0cyBvZiB0aGUgRklUVCBmcmFtZXdvcmsgKGluZGl2aWR1YWwsIHRhc2ssIHRlY2hub2xvZ3kpLiBXZSBhbHNvIGRlcml2ZSBmYWNpbGl0YXRvcnMgYW5kIGJhcnJpZXJzIHRvIElUIGFkb3B0aW9uIG9mIGNsaW5pY2FsIGluZm9ybWF0aW9uIHN5c3RlbXMuIENvbmNsdXNpb246IFRoaXMgd29yayBzaG91bGQgc3VwcG9ydCBhIGJldHRlciB1bmRlcnN0YW5kaW5nIG9mIHRoZSByZWFzb25zIGZvciBJVCBhZG9wdGlvbiBmYWlsdXJlcyBhbmQgdGhlcmVmb3JlIGVuYWJsZSBiZXR0ZXIgcHJlcGFyZWQgYW5kIG1vcmUgc3VjY2Vzc2Z1bCBJVCBpbnRyb2R1Y3Rpb24gcHJvamVjdHMuIFdlIHdpbGwgZGlzY3VzcywgaG93ZXZlciwgdGhhdCBmcm9tIGEgbW9yZSBlcGlzdGVtb2xvZ2ljYWwgcG9pbnQgb2YgdmlldywgaXQgbWF5IGJlIGRpZmZpY3VsdCBvciBldmVuIGltcG9zc2libGUgdG8gYW5hbHlzZSB0aGUgY29tcGxleCBhbmQgaW50ZXJhY3RpbmcgZmFjdG9ycyB0aGF0IHByZWRpY3Qgc3VjY2VzcyBvciBmYWlsdXJlIG9mIElUIHByb2plY3RzIGluIGEgc29jaW8tdGVjaG5pY2FsIGVudmlyb25tZW50LiDCqSAyMDA2IEFtbWVud2VydGggZXQgYWw7IGxpY2Vuc2VlIEJpb01lZCBDZW50cmFsIEx0ZC4iLCJ2b2x1bWUiOiI2In0sImlzVGVtcG9yYXJ5IjpmYWxzZX1dfQ==&quot;,&quot;citationItems&quot;:[{&quot;id&quot;:&quot;e2fc65bd-665b-37e7-8ea3-277d8c29d5f7&quot;,&quot;itemData&quot;:{&quot;type&quot;:&quot;article-journal&quot;,&quot;id&quot;:&quot;e2fc65bd-665b-37e7-8ea3-277d8c29d5f7&quot;,&quot;title&quot;:&quot;IT-adoption and the interaction of task, technology and individuals: A fit framework and a case study&quot;,&quot;author&quot;:[{&quot;family&quot;:&quot;Ammenwerth&quot;,&quot;given&quot;:&quot;Elske&quot;,&quot;parse-names&quot;:false,&quot;dropping-particle&quot;:&quot;&quot;,&quot;non-dropping-particle&quot;:&quot;&quot;},{&quot;family&quot;:&quot;Iller&quot;,&quot;given&quot;:&quot;Carola&quot;,&quot;parse-names&quot;:false,&quot;dropping-particle&quot;:&quot;&quot;,&quot;non-dropping-particle&quot;:&quot;&quot;},{&quot;family&quot;:&quot;Mahler&quot;,&quot;given&quot;:&quot;Cornelia&quot;,&quot;parse-names&quot;:false,&quot;dropping-particle&quot;:&quot;&quot;,&quot;non-dropping-particle&quot;:&quot;&quot;}],&quot;container-title&quot;:&quot;BMC Medical Informatics and Decision Making&quot;,&quot;container-title-short&quot;:&quot;BMC Med. Inform. Decis. Mak.&quot;,&quot;DOI&quot;:&quot;10.1186/1472-6947-6-3&quot;,&quot;ISSN&quot;:&quot;14726947&quot;,&quot;issued&quot;:{&quot;date-parts&quot;:[[2006]]},&quot;abstract&quot;:&quot;Background: Factors of IT adoption have largely been discussed in the literature. However, existing frameworks (such as TAM or TTF) are failing to include one important aspect, the interaction between user and task. Method: Based on a literature study and a case study, we developed the FITT framework to help analyse the socio-organisational-technical factors that influence IT adoption in a health care setting. Results: Our FITT framework (\&quot;Fit between Individuals, Task and Technology\&quot;) is based on the idea that IT adoption in a clinical environment depends on the fit between the attributes of the individual users (e.g. computer anxiety, motivation), attributes of the technology (e.g. usability, functionality, performance), and attributes of the clinical tasks and processes (e.g. organisation, task complexity). We used this framework in the retrospective analysis of a three-year case study, describing the adoption of a nursing documentation system in various departments in a German University Hospital. We will show how the FITT framework helped analyzing the process of IT adoption during an IT implementation: we were able to describe every found IT adoption problem with regard to the three fit dimensions, and any intervention on the fit can be described with regard to the three objects of the FITT framework (individual, task, technology). We also derive facilitators and barriers to IT adoption of clinical information systems. Conclusion: This work should support a better understanding of the reasons for IT adoption failures and therefore enable better prepared and more successful IT introduction projects. We will discuss, however, that from a more epistemological point of view, it may be difficult or even impossible to analyse the complex and interacting factors that predict success or failure of IT projects in a socio-technical environment. © 2006 Ammenwerth et al; licensee BioMed Central Ltd.&quot;,&quot;volume&quot;:&quot;6&quot;},&quot;isTemporary&quot;:false}]},{&quot;citationID&quot;:&quot;MENDELEY_CITATION_8e41d427-ee87-4c38-8021-6bbf26f820f6&quot;,&quot;properties&quot;:{&quot;noteIndex&quot;:0},&quot;isEdited&quot;:false,&quot;manualOverride&quot;:{&quot;isManuallyOverridden&quot;:false,&quot;citeprocText&quot;:&quot;(Berg, 1999; Cresswell and Sheikh, 2013; Sittig and Singh, 2015; Greenhalgh and Abimbola, 2019)&quot;,&quot;manualOverrideText&quot;:&quot;&quot;},&quot;citationTag&quot;:&quot;MENDELEY_CITATION_v3_eyJjaXRhdGlvbklEIjoiTUVOREVMRVlfQ0lUQVRJT05fOGU0MWQ0MjctZWU4Ny00YzM4LTgwMjEtNmJiZjI2ZjgyMGY2IiwicHJvcGVydGllcyI6eyJub3RlSW5kZXgiOjB9LCJpc0VkaXRlZCI6ZmFsc2UsIm1hbnVhbE92ZXJyaWRlIjp7ImlzTWFudWFsbHlPdmVycmlkZGVuIjpmYWxzZSwiY2l0ZXByb2NUZXh0IjoiKEJlcmcsIDE5OTk7IENyZXNzd2VsbCBhbmQgU2hlaWtoLCAyMDEzOyBTaXR0aWcgYW5kIFNpbmdoLCAyMDE1OyBHcmVlbmhhbGdoIGFuZCBBYmltYm9sYSwgMjAxOSkiLCJtYW51YWxPdmVycmlkZVRleHQiOiIifSwiY2l0YXRpb25JdGVtcyI6W3siaWQiOiJkMGI4ZWNhZC1hYTNlLTMyNmUtODhkMi0xYmQ0YWY2YmE3NjEiLCJpdGVtRGF0YSI6eyJ0eXBlIjoiYXJ0aWNsZS1qb3VybmFsIiwiaWQiOiJkMGI4ZWNhZC1hYTNlLTMyNmUtODhkMi0xYmQ0YWY2YmE3NjEiLCJ0aXRsZSI6IlRoZSBOQVNTUyBGcmFtZXdvcmsgQSBTeW50aGVzaXMgb2YgTXVsdGlwbGUgVGhlb3JpZXMgb2YgVGVjaG5vbG9neSBJbXBsZW1lbnRhdGlvbiIsImF1dGhvciI6W3siZmFtaWx5IjoiR3JlZW5oYWxnaCIsImdpdmVuIjoiVHJpc2hhIiwicGFyc2UtbmFtZXMiOmZhbHNlLCJkcm9wcGluZy1wYXJ0aWNsZSI6IiIsIm5vbi1kcm9wcGluZy1wYXJ0aWNsZSI6IiJ9LHsiZmFtaWx5IjoiQWJpbWJvbGEiLCJnaXZlbiI6IlNleWUiLCJwYXJzZS1uYW1lcyI6ZmFsc2UsImRyb3BwaW5nLXBhcnRpY2xlIjoiIiwibm9uLWRyb3BwaW5nLXBhcnRpY2xlIjoiIn1dLCJjb250YWluZXItdGl0bGUiOiJTdHVkaWVzIGluIEhlYWx0aCBUZWNobm9sb2d5IGFuZCBJbmZvcm1hdGljcyIsImNvbnRhaW5lci10aXRsZS1zaG9ydCI6IlN0dWQuIEhlYWx0aCBUZWNobm9sLiBJbmZvcm0uIiwiYWNjZXNzZWQiOnsiZGF0ZS1wYXJ0cyI6W1syMDI1LDEyLDVdXX0sIkRPSSI6IjEwLjMyMzMvU0hUSTE5MDEyMyIsIklTU04iOiIxODc5ODM2NSIsIlVSTCI6ImZpbGU6Ly8vQzovVXNlcnMvam8wNDU1NDkvQXBwRGF0YS9Mb2NhbC9UZW1wL01pY3Jvc29mdEVkZ2VEb3dubG9hZHMvMThmM2ZiODgtYWZiNS00ZjUwLWEwZTgtOThmZGUyZjIxOWNlL1NIVEktMjYzLVNIVEkxOTAxMjMucGRmIiwiaXNzdWVkIjp7ImRhdGUtcGFydHMiOltbMjAxOV1dfSwiYWJzdHJhY3QiOiJUZWNobm9sb2dpZXMgYXJlIG9mdGVuIHZpZXdlZCBhcyB0aGUgcm91dGUgdG8gYmV0dGVyLCBzYWZlciBhbmQgbW9yZSBlZmZpY2llbnQgY2FyZSwgYnV0IHRlY2hub2xvZ3kgcHJvamVjdHMgcmFyZWx5IGRlbGl2ZXIgYWxsIHRoZSBiZW5lZml0cyBleHBlY3RlZCBvZiB0aGVtLiBCYXNlZCBvbiBhIGxpdGVyYXR1cmUgcmV2aWV3IGFuZCBlbXBpcmljYWwgY2FzZSBzdHVkaWVzLCB3ZSBkZXZlbG9wZWQgYSBmcmFtZXdvcmsgKE5BU1NTKSBmb3Igc3R1ZHlpbmcgdGhlIG5vbi1hZG9wdGlvbiwgYWJhbmRvbm1lbnQgYW5kIGNoYWxsZW5nZXMgdG8gc2NhbGUtdXAsIHNwcmVhZCBhbmQgc3VzdGFpbmFiaWxpdHkgb2YgdGVjaG5vbG9neS1zdXBwb3J0ZWQgY2hhbmdlIGVmZm9ydHMgaW4gaGVhbHRoIGFuZCBzb2NpYWwgY2FyZS4gU3VjaCBwcm9qZWN0cyBtZWV0IHByb2JsZW1zIHVzdWFsbHkgYmVjYXVzZSB0aGV5IGFyZSB0b28gY29tcGxleCAtIGFuZCBiZWNhdXNlIHRoZSBjb21wbGV4aXR5IGlzIHN1Yi1vcHRpbWFsbHkgaGFuZGxlZC4gTkFTU1MgY29uc2lzdHMgb2Ygc2l4IGRvbWFpbnMgLSB0aGUgaWxsbmVzcyBvciBjb25kaXRpb24sIHRoZSB0ZWNobm9sb2d5LCB0aGUgdmFsdWUgcHJvcG9zaXRpb24sIHRoZSBpbmRpdmlkdWFscyBpbnRlbmRlZCB0byBhZG9wdCB0aGUgdGVjaG5vbG9neSwgdGhlIG9yZ2FuaXNhdGlvbihzKSBhbmQgdGhlIHdpZGVyIHN5c3RlbSAtIGFsb25nIHdpdGggYSBzZXZlbnRoIGRvbWFpbiB0aGF0IGNvbnNpZGVycyBob3cgYWxsIHRoZXNlIGV2b2x2ZSBvdmVyIHRpbWUuIFRoZSBOQVNTUyBmcmFtZXdvcmsgaW5jb3Jwb3JhdGVzIGEgbnVtYmVyIG9mIG90aGVyIHRoZW9yaWVzIGFuZCBhbmFseXRpYyBhcHByb2FjaGVzIGRlc2NyaWJlZCBlbHNld2hlcmUgaW4gdGhpcyBib29rLiBJdCBpcyBub3QgaW50ZW5kZWQgdG8gb2ZmZXIgYSBwcmVkaWN0aXZlIG9yIGZvcm11bGFpYyBzb2x1dGlvbiB0byB0ZWNobm9sb2d5IGFkb3B0aW9uLiBSYXRoZXIsIE5BU1NTIHNob3VsZCBiZSB1c2VkIHRvIGdlbmVyYXRlIGEgcmljaCBhbmQgc2l0dWF0ZWQgbmFycmF0aXZlIG9mIHRoZSBtdWx0aXBsZSBpbmZsdWVuY2VzIG9uIGEgY29tcGxleCBwcm9qZWN0OyB0byBpZGVudGlmeSBwYXJ0cyBvZiB0aGUgcHJvamVjdCB3aGVyZSBjb21wbGV4aXR5IG1pZ2h0IGJlIHJlZHVjZWQ7IGFuZCB0byBjb25zaWRlciBob3cgaW5kaXZpZHVhbHMgYW5kIG9yZ2FuaXNhdGlvbnMgbWlnaHQgYmUgc3VwcG9ydGVkIHRvIGhhbmRsZSB0aGUgcmVtYWluaW5nIGNvbXBsZXhpdGllcyBiZXR0ZXIuIiwidm9sdW1lIjoiMjYzIn0sImlzVGVtcG9yYXJ5IjpmYWxzZX0seyJpZCI6IjgwYzNhMDY3LTkzZDQtMzU3OC05YjhlLWY5MzViOTc4ZWMyNCIsIml0ZW1EYXRhIjp7InR5cGUiOiJjaGFwdGVyIiwiaWQiOiI4MGMzYTA2Ny05M2Q0LTM1NzgtOWI4ZS1mOTM1Yjk3OGVjMjQiLCJ0aXRsZSI6IkEgbmV3IHNvY2lvLXRlY2huaWNhbCBtb2RlbCBmb3Igc3R1ZHlpbmcgaGVhbHRoIGluZm9ybWF0aW9uIHRlY2hub2xvZ3kgaW4gY29tcGxleCBhZGFwdGl2ZSBoZWFsdGhjYXJlIHN5c3RlbXMiLCJhdXRob3IiOlt7ImZhbWlseSI6IlNpdHRpZyIsImdpdmVuIjoiRGVhbiBGLiIsInBhcnNlLW5hbWVzIjpmYWxzZSwiZHJvcHBpbmctcGFydGljbGUiOiIiLCJub24tZHJvcHBpbmctcGFydGljbGUiOiIifSx7ImZhbWlseSI6IlNpbmdoIiwiZ2l2ZW4iOiJIYXJkZWVwIiwicGFyc2UtbmFtZXMiOmZhbHNlLCJkcm9wcGluZy1wYXJ0aWNsZSI6IiIsIm5vbi1kcm9wcGluZy1wYXJ0aWNsZSI6IiJ9XSwiY29udGFpbmVyLXRpdGxlIjoiU0FGRVIgRWxlY3Ryb25pYyBIZWFsdGggUmVjb3JkczogU2FmZXR5IEFzc3VyYW5jZSBGYWN0b3JzIGZvciBFSFIgUmVzaWxpZW5jZSIsImFjY2Vzc2VkIjp7ImRhdGUtcGFydHMiOltbMjAyNSwxMiw1XV19LCJET0kiOiIxMC4xMjAxL2IxODM3MS05IiwiVVJMIjoiaHR0cHM6Ly9xdWFsaXR5c2FmZXR5LmJtai5jb20vY29udGVudC8xOS9TdXBwbF8zL2k2OC5zaG9ydCIsImlzc3VlZCI6eyJkYXRlLXBhcnRzIjpbWzIwMTVdXX0sImNvbnRhaW5lci10aXRsZS1zaG9ydCI6IiJ9LCJpc1RlbXBvcmFyeSI6ZmFsc2V9LHsiaWQiOiIxZGU3ZWJiZi0xNzZkLTMyZDQtODg5Zi1mMzEwYTQ3YzRkODYiLCJpdGVtRGF0YSI6eyJ0eXBlIjoiYXJ0aWNsZS1qb3VybmFsIiwiaWQiOiIxZGU3ZWJiZi0xNzZkLTMyZDQtODg5Zi1mMzEwYTQ3YzRkODYiLCJ0aXRsZSI6Ik9yZ2FuaXphdGlvbmFsIGlzc3VlcyBpbiB0aGUgaW1wbGVtZW50YXRpb24gYW5kIGFkb3B0aW9uIG9mIGhlYWx0aCBpbmZvcm1hdGlvbiB0ZWNobm9sb2d5IGlubm92YXRpb25zOiBBbiBpbnRlcnByZXRhdGl2ZSByZXZpZXciLCJhdXRob3IiOlt7ImZhbWlseSI6IkNyZXNzd2VsbCIsImdpdmVuIjoiS2F0aHJpbiIsInBhcnNlLW5hbWVzIjpmYWxzZSwiZHJvcHBpbmctcGFydGljbGUiOiIiLCJub24tZHJvcHBpbmctcGFydGljbGUiOiIifSx7ImZhbWlseSI6IlNoZWlraCIsImdpdmVuIjoiQXppeiIsInBhcnNlLW5hbWVzIjpmYWxzZSwiZHJvcHBpbmctcGFydGljbGUiOiIiLCJub24tZHJvcHBpbmctcGFydGljbGUiOiIifV0sImNvbnRhaW5lci10aXRsZSI6IkludGVybmF0aW9uYWwgSm91cm5hbCBvZiBNZWRpY2FsIEluZm9ybWF0aWNzIiwiY29udGFpbmVyLXRpdGxlLXNob3J0IjoiSW50LiBKLiBNZWQuIEluZm9ybS4iLCJhY2Nlc3NlZCI6eyJkYXRlLXBhcnRzIjpbWzIwMjUsMTIsNV1dfSwiRE9JIjoiMTAuMTAxNi9KLklKTUVESU5GLjIwMTIuMTAuMDA3IiwiSVNTTiI6IjEzODYtNTA1NiIsIlBNSUQiOiIyMzE0NjYyNiIsIlVSTCI6Imh0dHBzOi8vd3d3LnNjaWVuY2VkaXJlY3QuY29tL3NjaWVuY2UvYXJ0aWNsZS9waWkvUzEzODY1MDU2MTIwMDE5OTIiLCJpc3N1ZWQiOnsiZGF0ZS1wYXJ0cyI6W1syMDEzLDUsMV1dfSwicGFnZSI6ImU3My1lODYiLCJhYnN0cmFjdCI6IlB1cnBvc2U6IEltcGxlbWVudGF0aW9ucyBvZiBoZWFsdGggaW5mb3JtYXRpb24gdGVjaG5vbG9naWVzIGFyZSBub3RvcmlvdXNseSBkaWZmaWN1bHQsIHdoaWNoIGlzIGR1ZSB0byBhIHJhbmdlIG9mIGludGVyLXJlbGF0ZWQgdGVjaG5pY2FsLCBzb2NpYWwgYW5kIG9yZ2FuaXphdGlvbmFsIGZhY3RvcnMgdGhhdCBuZWVkIHRvIGJlIGNvbnNpZGVyZWQuIEluIHRoZSBsaWdodCBvZiBhbiBhcHBhcmVudCBsYWNrIG9mIGVtcGlyaWNhbGx5IGJhc2VkIGludGVncmF0ZWQgYWNjb3VudHMgc3Vycm91bmRpbmcgdGhlc2UgaXNzdWVzLCB0aGlzIGludGVycHJldGF0aXZlIHJldmlldyBhaW1zIHRvIHByb3ZpZGUgYW4gb3ZlcnZpZXcgYW5kIGV4dHJhY3QgcG90ZW50aWFsbHkgZ2VuZXJhbGl6YWJsZSBmaW5kaW5ncyBhY3Jvc3Mgc2V0dGluZ3MuIE1ldGhvZHM6IFdlIGNvbmR1Y3RlZCBhIHN5c3RlbWF0aWMgc2VhcmNoIGFuZCBjcml0aXF1ZSBvZiB0aGUgZW1waXJpY2FsIGxpdGVyYXR1cmUgcHVibGlzaGVkIGJldHdlZW4gMTk5NyBhbmQgMjAxMC4gSW4gZG9pbmcgc28sIHdlIHNlYXJjaGVkIGEgcmFuZ2Ugb2YgbWVkaWNhbCBkYXRhYmFzZXMgdG8gaWRlbnRpZnkgcmV2aWV3IHBhcGVycyB0aGF0IHJlbGF0ZWQgdG8gdGhlIGltcGxlbWVudGF0aW9uIGFuZCBhZG9wdGlvbiBvZiBlSGVhbHRoIGFwcGxpY2F0aW9ucyBpbiBvcmdhbml6YXRpb25hbCBzZXR0aW5ncy4gV2UgcXVhbGl0YXRpdmVseSBzeW50aGVzaXplZCB0aGlzIGxpdGVyYXR1cmUgZXh0cmFjdGluZyBkYXRhIHJlbGF0aW5nIHRvIHRlY2hub2xvZ2llcywgY29udGV4dHMsIHN0YWtlaG9sZGVycywgYW5kIHRoZWlyIGludGVyLXJlbGF0aW9uc2hpcHMuIFJlc3VsdHM6IEZyb20gYSB0b3RhbCBib2R5IG9mIDEyMSBzeXN0ZW1hdGljIHJldmlld3MsIHdlIGlkZW50aWZpZWQgMTMgc3lzdGVtYXRpYyByZXZpZXdzIGVuY29tcGFzc2luZyBvcmdhbml6YXRpb25hbCBpc3N1ZXMgc3Vycm91bmRpbmcgaGVhbHRoIGluZm9ybWF0aW9uIHRlY2hub2xvZ3kgaW1wbGVtZW50YXRpb25zLiBCeSBhbmQgbGFyZ2UsIHRoZSBldmlkZW5jZSBpbmRpY2F0ZXMgdGhhdCB0aGVyZSBhcmUgYSByYW5nZSBvZiB0ZWNobmljYWwsIHNvY2lhbCBhbmQgb3JnYW5pemF0aW9uYWwgY29uc2lkZXJhdGlvbnMgdGhhdCBuZWVkIHRvIGJlIGRlbGliZXJhdGVkIHdoZW4gYXR0ZW1wdGluZyB0byBlbnN1cmUgdGhhdCB0ZWNobm9sb2dpY2FsIGlubm92YXRpb25zIGFyZSB1c2VmdWwgZm9yIGJvdGggaW5kaXZpZHVhbHMgYW5kIG9yZ2FuaXphdGlvbmFsIHByb2Nlc3Nlcy4gSG93ZXZlciwgdGhlc2UgZGltZW5zaW9ucyBhcmUgaW50ZXItcmVsYXRlZCwgcmVxdWlyaW5nIGEgY2FyZWZ1bCBiYWxhbmNpbmcgYWN0IG9mIHN0cmF0ZWdpYyBpbXBsZW1lbnRhdGlvbiBkZWNpc2lvbnMgaW4gb3JkZXIgdG8gZW5zdXJlIHRoYXQgdW5pbnRlbmRlZCBjb25zZXF1ZW5jZXMgcmVzdWx0aW5nIGZyb20gdGVjaG5vbG9neSBpbnRyb2R1Y3Rpb24gZG8gbm90IHBvc2UgYSB0aHJlYXQgdG8gcGF0aWVudHMuIENvbmNsdXNpb25zOiBPcmdhbml6YXRpb25hbCBpc3N1ZXMgc3Vycm91bmRpbmcgdGVjaG5vbG9neSBpbXBsZW1lbnRhdGlvbnMgaW4gaGVhbHRoY2FyZSBzZXR0aW5ncyBhcmUgY3J1Y2lhbGx5IGltcG9ydGFudCwgYnV0IGhhdmUgYXMgeWV0IG5vdCByZWNlaXZlZCBhZGVxdWF0ZSByZXNlYXJjaCBhdHRlbnRpb24uIFRoaXMgbWF5IGluIHBhcnQgYmUgZHVlIHRvIHRoZSBzdWJqZWN0aXZlIG5hdHVyZSBvZiBmYWN0b3JzLCBidXQgYWxzbyBkdWUgdG8gYSBsYWNrIG9mIGNvb3JkaW5hdGVkIGVmZm9ydHMgdG93YXJkIG1vcmUgdGhlb3JldGljYWxseS1pbmZvcm1lZCB3b3JrLiBPdXIgZmluZGluZ3MgbWF5IGJlIHVzZWQgYXMgdGhlIGJhc2lzIGZvciB0aGUgZGV2ZWxvcG1lbnQgb2YgYmVzdCBwcmFjdGljZSBndWlkZWxpbmVzIGluIHRoaXMgYXJlYS4gwqkgMjAxMiBFbHNldmllciBJcmVsYW5kIEx0ZC4iLCJwdWJsaXNoZXIiOiJFbHNldmllciIsImlzc3VlIjoiNSIsInZvbHVtZSI6IjgyIn0sImlzVGVtcG9yYXJ5IjpmYWxzZX0seyJpZCI6IjhiNzc4MzhiLTM0ZDQtM2ZmZS05ZjM0LTcyYjAxMjZhNzUxNSIsIml0ZW1EYXRhIjp7InR5cGUiOiJhcnRpY2xlLWpvdXJuYWwiLCJpZCI6IjhiNzc4MzhiLTM0ZDQtM2ZmZS05ZjM0LTcyYjAxMjZhNzUxNSIsInRpdGxlIjoiQWNjdW11bGF0aW5nIGFuZCBDb29yZGluYXRpbmc6IE9jY2FzaW9ucyBmb3IgSW5mb3JtYXRpb24gVGVjaG5vbG9naWVzIGluIE1lZGljYWwgV29yayIsImF1dGhvciI6W3siZmFtaWx5IjoiQmVyZyIsImdpdmVuIjoiTWFyYyIsInBhcnNlLW5hbWVzIjpmYWxzZSwiZHJvcHBpbmctcGFydGljbGUiOiIiLCJub24tZHJvcHBpbmctcGFydGljbGUiOiIifV0sImNvbnRhaW5lci10aXRsZSI6IkNvbXB1dGVyIFN1cHBvcnRlZCBDb29wZXJhdGl2ZSBXb3JrIiwiRE9JIjoiMTAuMTAyMy9BOjEwMDg3NTcxMTU0MDQiLCJJU1NOIjoiMDkyNTk3MjQiLCJpc3N1ZWQiOnsiZGF0ZS1wYXJ0cyI6W1sxOTk5XV19LCJhYnN0cmFjdCI6IlRoaXMgcGFwZXIgYXR0ZW1wdHMgdG8gcHJvdmlkZSBhIHJlbGF0aW9uYWwgdW5kZXJzdGFuZGluZyBvZiB0aGUgZ2VuZXJhdGl2ZSBwb3dlciBvZiBpbmZvcm1hdGlvbiB0ZWNobm9sb2dpZXM6IGFuIHVuZGVyc3RhbmRpbmcgdGhhdCBzZWVzIGluZm9ybWF0aW9uIHRlY2hub2xvZ2llcyBhcyBlbWJlZGRlZCBpbiB3b3JrLXByYWN0aWNlcy4gVGhpcyB0aGVvcmV0aWNhbCB1bmRlcnRha2luZywgaW5zcGlyZWQgYnkgYWN0b3ItbmV0d29yayB0aGVvcnkgYW5kIHdvcmsgd2l0aGluIENTQ1csIGhhcyBhIHByYWN0aWNhbCBhbmQgcG9saXRpY2FsIGFpbS4gVGhlIHByb2JsZW1zIGl0IGRpc2N1c3NlcyBhcmUgZGlyZWN0bHkgcmVsZXZhbnQgZm9yIHRoZSBhaW1zIGFuZCBob3BlcyBvZiBDU0NXOiB0aGUgZGVzaWduIG9mIHN5c3RlbXMgdGhhdCBmaXQgd29ya3ByYWN0aWNlcyBiZXR0ZXIgdGhhbiB0cmFkaXRpb25hbGx5IGRlc2lnbmVkIHN5c3RlbXMsIGFuZCB0aGF0IGVuaGFuY2Ugd29ya2VyJ3MgY29tcGV0ZW5jaWVzIGFuZCByZXNwb25zaWJpbGl0aWVzLiBUaGUgcGFwZXIgZGVwaWN0cyBpbmZvcm1hdGlvbiB0ZWNobm9sb2dpZXMgYXMgcmVhZGluZyBhbmQgd3JpdGluZyBhcnRpZmFjdHMuIFRha2luZyBwYXJ0cyBvZiB0aGUgbWVkaWNhbCByZWNvcmQgYXMgYW4gZXhhbXBsZSwgdGhlIHBhcGVyIGFyZ3VlcyB0aGF0IHRob3NlIHRvb2xzIC0gaW4gcmVsYXRpb24gd2l0aCB0aGUgcmVhZGluZyBhbmQgd3JpdGluZyBhY3Rpdml0aWVzIG9mIG51cnNlcywgZG9jdG9ycywgbGFib3JhdG9yeSBzeXN0ZW1zIC0gY2FuIGJlIHNlZW4gdG8gcGVyZm9ybSB0d28gcm9sZXMgaW4gd29yayBwcmFjdGljZXMuIFRoZXkgYWNjdW11bGF0ZSBpbnNjcmlwdGlvbnMgYW5kIGNvb3JkaW5hdGUgYWN0aXZpdGllcyBvZiBvdGhlciBlbnRpdGllcyBpbiB0aGUgd29yayBwcmFjdGljZSwgYW5kIGluIHRoYXQgd2F5IGFmZm9yZCB0aGUgaGFuZGxpbmcgb2YgbW9yZSBjb21wbGV4IHdvcmt0YXNrcy4gVGhpcyBmb2N1cyBvbiB0aGUgZ2VuZXJhdGl2ZSBwb3dlciBvZiB0aGVzZSBhcnRpZmFjdHMgbGVhZHMgdG8gYSByZWNvbnNpZGVyYXRpb24gb2YgdGhlIG5vdGlvbnMgb2YgJ3N1cHBvcnRpbmcnIHdvcmsgYW5kICd0cmFuc3BhcmVudCcgdGVjaG5vbG9naWVzLCBhbmQgdG8gYSBzZXJpZXMgb2Ygc3BlY2lmaWMgZW50cnktcG9pbnRzIGZvciBhIHBvbGl0aWNzIG9mIElULiIsImlzc3VlIjoiNCIsInZvbHVtZSI6IjgiLCJjb250YWluZXItdGl0bGUtc2hvcnQiOiIifSwiaXNUZW1wb3JhcnkiOmZhbHNlfV19&quot;,&quot;citationItems&quot;:[{&quot;id&quot;:&quot;d0b8ecad-aa3e-326e-88d2-1bd4af6ba761&quot;,&quot;itemData&quot;:{&quot;type&quot;:&quot;article-journal&quot;,&quot;id&quot;:&quot;d0b8ecad-aa3e-326e-88d2-1bd4af6ba761&quot;,&quot;title&quot;:&quot;The NASSS Framework A Synthesis of Multiple Theories of Technology Implementation&quot;,&quot;author&quot;:[{&quot;family&quot;:&quot;Greenhalgh&quot;,&quot;given&quot;:&quot;Trisha&quot;,&quot;parse-names&quot;:false,&quot;dropping-particle&quot;:&quot;&quot;,&quot;non-dropping-particle&quot;:&quot;&quot;},{&quot;family&quot;:&quot;Abimbola&quot;,&quot;given&quot;:&quot;Seye&quot;,&quot;parse-names&quot;:false,&quot;dropping-particle&quot;:&quot;&quot;,&quot;non-dropping-particle&quot;:&quot;&quot;}],&quot;container-title&quot;:&quot;Studies in Health Technology and Informatics&quot;,&quot;container-title-short&quot;:&quot;Stud. Health Technol. Inform.&quot;,&quot;accessed&quot;:{&quot;date-parts&quot;:[[2025,12,5]]},&quot;DOI&quot;:&quot;10.3233/SHTI190123&quot;,&quot;ISSN&quot;:&quot;18798365&quot;,&quot;URL&quot;:&quot;file:///C:/Users/jo045549/AppData/Local/Temp/MicrosoftEdgeDownloads/18f3fb88-afb5-4f50-a0e8-98fde2f219ce/SHTI-263-SHTI190123.pdf&quot;,&quot;issued&quot;:{&quot;date-parts&quot;:[[2019]]},&quot;abstract&quot;:&quot;Technologies are often viewed as the route to better, safer and more efficient care, but technology projects rarely deliver all the benefits expected of them. Based on a literature review and empirical case studies, we developed a framework (NASSS) for studying the non-adoption, abandonment and challenges to scale-up, spread and sustainability of technology-supported change efforts in health and social care. Such projects meet problems usually because they are too complex - and because the complexity is sub-optimally handled. NASSS consists of six domains - the illness or condition, the technology, the value proposition, the individuals intended to adopt the technology, the organisation(s) and the wider system - along with a seventh domain that considers how all these evolve over time. The NASSS framework incorporates a number of other theories and analytic approaches described elsewhere in this book. It is not intended to offer a predictive or formulaic solution to technology adoption. Rather, NASSS should be used to generate a rich and situated narrative of the multiple influences on a complex project; to identify parts of the project where complexity might be reduced; and to consider how individuals and organisations might be supported to handle the remaining complexities better.&quot;,&quot;volume&quot;:&quot;263&quot;},&quot;isTemporary&quot;:false},{&quot;id&quot;:&quot;80c3a067-93d4-3578-9b8e-f935b978ec24&quot;,&quot;itemData&quot;:{&quot;type&quot;:&quot;chapter&quot;,&quot;id&quot;:&quot;80c3a067-93d4-3578-9b8e-f935b978ec24&quot;,&quot;title&quot;:&quot;A new socio-technical model for studying health information technology in complex adaptive healthcare systems&quot;,&quot;author&quot;:[{&quot;family&quot;:&quot;Sittig&quot;,&quot;given&quot;:&quot;Dean F.&quot;,&quot;parse-names&quot;:false,&quot;dropping-particle&quot;:&quot;&quot;,&quot;non-dropping-particle&quot;:&quot;&quot;},{&quot;family&quot;:&quot;Singh&quot;,&quot;given&quot;:&quot;Hardeep&quot;,&quot;parse-names&quot;:false,&quot;dropping-particle&quot;:&quot;&quot;,&quot;non-dropping-particle&quot;:&quot;&quot;}],&quot;container-title&quot;:&quot;SAFER Electronic Health Records: Safety Assurance Factors for EHR Resilience&quot;,&quot;accessed&quot;:{&quot;date-parts&quot;:[[2025,12,5]]},&quot;DOI&quot;:&quot;10.1201/b18371-9&quot;,&quot;URL&quot;:&quot;https://qualitysafety.bmj.com/content/19/Suppl_3/i68.short&quot;,&quot;issued&quot;:{&quot;date-parts&quot;:[[2015]]},&quot;container-title-short&quot;:&quot;&quot;},&quot;isTemporary&quot;:false},{&quot;id&quot;:&quot;1de7ebbf-176d-32d4-889f-f310a47c4d86&quot;,&quot;itemData&quot;:{&quot;type&quot;:&quot;article-journal&quot;,&quot;id&quot;:&quot;1de7ebbf-176d-32d4-889f-f310a47c4d86&quot;,&quot;title&quot;:&quot;Organizational issues in the implementation and adoption of health information technology innovations: An interpretative review&quot;,&quot;author&quot;:[{&quot;family&quot;:&quot;Cresswell&quot;,&quot;given&quot;:&quot;Kathrin&quot;,&quot;parse-names&quot;:false,&quot;dropping-particle&quot;:&quot;&quot;,&quot;non-dropping-particle&quot;:&quot;&quot;},{&quot;family&quot;:&quot;Sheikh&quot;,&quot;given&quot;:&quot;Aziz&quot;,&quot;parse-names&quot;:false,&quot;dropping-particle&quot;:&quot;&quot;,&quot;non-dropping-particle&quot;:&quot;&quot;}],&quot;container-title&quot;:&quot;International Journal of Medical Informatics&quot;,&quot;container-title-short&quot;:&quot;Int. J. Med. Inform.&quot;,&quot;accessed&quot;:{&quot;date-parts&quot;:[[2025,12,5]]},&quot;DOI&quot;:&quot;10.1016/J.IJMEDINF.2012.10.007&quot;,&quot;ISSN&quot;:&quot;1386-5056&quot;,&quot;PMID&quot;:&quot;23146626&quot;,&quot;URL&quot;:&quot;https://www.sciencedirect.com/science/article/pii/S1386505612001992&quot;,&quot;issued&quot;:{&quot;date-parts&quot;:[[2013,5,1]]},&quot;page&quot;:&quot;e73-e86&quot;,&quot;abstract&quot;:&quot;Purpose: Implementations of health information technologies are notoriously difficult, which is due to a range of inter-related technical, social and organizational factors that need to be considered. In the light of an apparent lack of empirically based integrated accounts surrounding these issues, this interpretative review aims to provide an overview and extract potentially generalizable findings across settings. Methods: We conducted a systematic search and critique of the empirical literature published between 1997 and 2010. In doing so, we searched a range of medical databases to identify review papers that related to the implementation and adoption of eHealth applications in organizational settings. We qualitatively synthesized this literature extracting data relating to technologies, contexts, stakeholders, and their inter-relationships. Results: From a total body of 121 systematic reviews, we identified 13 systematic reviews encompassing organizational issues surrounding health information technology implementations. By and large, the evidence indicates that there are a range of technical, social and organizational considerations that need to be deliberated when attempting to ensure that technological innovations are useful for both individuals and organizational processes. However, these dimensions are inter-related, requiring a careful balancing act of strategic implementation decisions in order to ensure that unintended consequences resulting from technology introduction do not pose a threat to patients. Conclusions: Organizational issues surrounding technology implementations in healthcare settings are crucially important, but have as yet not received adequate research attention. This may in part be due to the subjective nature of factors, but also due to a lack of coordinated efforts toward more theoretically-informed work. Our findings may be used as the basis for the development of best practice guidelines in this area. © 2012 Elsevier Ireland Ltd.&quot;,&quot;publisher&quot;:&quot;Elsevier&quot;,&quot;issue&quot;:&quot;5&quot;,&quot;volume&quot;:&quot;82&quot;},&quot;isTemporary&quot;:false},{&quot;id&quot;:&quot;8b77838b-34d4-3ffe-9f34-72b0126a7515&quot;,&quot;itemData&quot;:{&quot;type&quot;:&quot;article-journal&quot;,&quot;id&quot;:&quot;8b77838b-34d4-3ffe-9f34-72b0126a7515&quot;,&quot;title&quot;:&quot;Accumulating and Coordinating: Occasions for Information Technologies in Medical Work&quot;,&quot;author&quot;:[{&quot;family&quot;:&quot;Berg&quot;,&quot;given&quot;:&quot;Marc&quot;,&quot;parse-names&quot;:false,&quot;dropping-particle&quot;:&quot;&quot;,&quot;non-dropping-particle&quot;:&quot;&quot;}],&quot;container-title&quot;:&quot;Computer Supported Cooperative Work&quot;,&quot;DOI&quot;:&quot;10.1023/A:1008757115404&quot;,&quot;ISSN&quot;:&quot;09259724&quot;,&quot;issued&quot;:{&quot;date-parts&quot;:[[1999]]},&quot;abstract&quot;:&quot;This paper attempts to provide a relational understanding of the generative power of information technologies: an understanding that sees information technologies as embedded in work-practices. This theoretical undertaking, inspired by actor-network theory and work within CSCW, has a practical and political aim. The problems it discusses are directly relevant for the aims and hopes of CSCW: the design of systems that fit workpractices better than traditionally designed systems, and that enhance worker's competencies and responsibilities. The paper depicts information technologies as reading and writing artifacts. Taking parts of the medical record as an example, the paper argues that those tools - in relation with the reading and writing activities of nurses, doctors, laboratory systems - can be seen to perform two roles in work practices. They accumulate inscriptions and coordinate activities of other entities in the work practice, and in that way afford the handling of more complex worktasks. This focus on the generative power of these artifacts leads to a reconsideration of the notions of 'supporting' work and 'transparent' technologies, and to a series of specific entry-points for a politics of IT.&quot;,&quot;issue&quot;:&quot;4&quot;,&quot;volume&quot;:&quot;8&quot;,&quot;container-title-short&quot;:&quot;&quot;},&quot;isTemporary&quot;:false}]},{&quot;citationID&quot;:&quot;MENDELEY_CITATION_d8af2e59-4318-4340-8c7c-6e07fe1d6759&quot;,&quot;properties&quot;:{&quot;noteIndex&quot;:0},&quot;isEdited&quot;:false,&quot;manualOverride&quot;:{&quot;isManuallyOverridden&quot;:false,&quot;citeprocText&quot;:&quot;(Ward and Daniel, 2015)&quot;,&quot;manualOverrideText&quot;:&quot;&quot;},&quot;citationTag&quot;:&quot;MENDELEY_CITATION_v3_eyJjaXRhdGlvbklEIjoiTUVOREVMRVlfQ0lUQVRJT05fZDhhZjJlNTktNDMxOC00MzQwLThjN2MtNmUwN2ZlMWQ2NzU5IiwicHJvcGVydGllcyI6eyJub3RlSW5kZXgiOjB9LCJpc0VkaXRlZCI6ZmFsc2UsIm1hbnVhbE92ZXJyaWRlIjp7ImlzTWFudWFsbHlPdmVycmlkZGVuIjpmYWxzZSwiY2l0ZXByb2NUZXh0IjoiKFdhcmQgYW5kIERhbmllbCwgMjAxNSkiLCJtYW51YWxPdmVycmlkZVRleHQiOiIifSwiY2l0YXRpb25JdGVtcyI6W3siaWQiOiI4ZTVhOWRhNy03NTY1LTM1NmMtOGU4OC1jODc0ZDM3NzJmOGYiLCJpdGVtRGF0YSI6eyJ0eXBlIjoiYm9vayIsImlkIjoiOGU1YTlkYTctNzU2NS0zNTZjLThlODgtYzg3NGQzNzcyZjhmIiwidGl0bGUiOiJCZW5lZml0cyBNYW5hZ2VtZW50OiBIb3cgdG8gaW5jcmVhc2UgdGhlIGJ1c2luZXNzIHZhbHVlIG9mIHlvdXIgaXQgcHJvamVjdHMsIFNlY29uZCBFZGl0aW9uIiwiYXV0aG9yIjpbeyJmYW1pbHkiOiJXYXJkIiwiZ2l2ZW4iOiJKb2huIiwicGFyc2UtbmFtZXMiOmZhbHNlLCJkcm9wcGluZy1wYXJ0aWNsZSI6IiIsIm5vbi1kcm9wcGluZy1wYXJ0aWNsZSI6IiJ9LHsiZmFtaWx5IjoiRGFuaWVsIiwiZ2l2ZW4iOiJFbGl6YWJldGgiLCJwYXJzZS1uYW1lcyI6ZmFsc2UsImRyb3BwaW5nLXBhcnRpY2xlIjoiIiwibm9uLWRyb3BwaW5nLXBhcnRpY2xlIjoiIn1dLCJjb250YWluZXItdGl0bGUiOiJCZW5lZml0cyBNYW5hZ2VtZW50OiBIb3cgdG8gaW5jcmVhc2UgdGhlIGJ1c2luZXNzIHZhbHVlIG9mIHlvdXIgaXQgcHJvamVjdHMsIFNlY29uZCBFZGl0aW9uIiwiRE9JIjoiMTAuMTAwMi85NzgxMTE5MjA4MjQyIiwiaXNzdWVkIjp7ImRhdGUtcGFydHMiOltbMjAxNV1dfSwiYWJzdHJhY3QiOiJUaGUgc2Vjb25kIGVkaXRpb24gb2YgQmVuZWZpdHMgTWFuYWdlbWVudCBoYXMgYmVlbiB1cGRhdGVkIHdpdGggY3VycmVudCBleGFtcGxlcywgZnVydGhlciBpbnNpZ2h0cyBmcm9tIGV4cGVyaWVuY2UgYW5kIHJlY2VudCByZXNlYXJjaC4gSXQgc2hvd3MgaG93IHRoZSBlbmR1cmluZyBjaGFsbGVuZ2VzIGFjaGlldmluZyBidXNpbmVzcyB2YWx1ZSBmcm9tIGluZm9ybWF0aW9uIHN5c3RlbXMgYW5kIHRlY2hub2xvZ3kgcHJvamVjdHMgY2FuIGJlIGFkZHJlc3NlZCBzdWNjZXNzZnVsbHkuIFRoZSBhcHByb2FjaCwgd2hpY2ggaXMgc3ludGhlc2l6ZWQgZnJvbSBiZXN0IHByYWN0aWNlcywgc291bmQgdGhlb3JpZXMgYW5kIHByb3ZlbiB0ZWNobmlxdWVzIGZyb20gYSByYW5nZSBvZiBtYW5hZ2VtZW50IGRpc2NpcGxpbmVzLCBpcyBleGVtcGxpZmllZCBmcm9tIHRoZSBhdXRob3JzJyBleHRlbnNpdmUgZXhwZXJpZW5jZSBvZiB3b3JraW5nIHdpdGggYSB3aWRlIHJhbmdlIG9mIG9yZ2FuaXphdGlvbnMuIFRoZSBib29rIGluY2x1ZGVzIGV4YW1wbGVzIGZyb20gYSB3aWRlIHZhcmlldHkgb2YgcHJvamVjdHMgaW5jbHVkaW5nIG5vbi1JVCBwcm9qZWN0cy4gVGhlIGJvb2sgaXMgd3JpdHRlbiBpbiBhbiBhY2Nlc3NpYmxlIHN0eWxlLCBpZGVhbCBmb3IgcHJhY3RpY2luZyBtYW5hZ2VycywgYW5kIGluY2x1ZGVzIGNoZWNrIGxpc3RzIGFuZCB0ZW1wbGF0ZXMgZm9yIHVzaW5nIHRoZSBwcm9jZXNzZXMsIHRvb2xzIGFuZCB0ZWNobmlxdWVzIGFuZCByZWFsLWxpZmUgY2FzZSBzdHVkaWVzIG9mIHRoZWlyIGFwcGxpY2F0aW9uIGFuZCBpbXBhY3RzLiBUaGUgYm9vayBub3cgYWxzbyBpbmNsdWRlczogSW50ZXJuYXRpb25hbCBzdXJ2ZXkgcmVzdWx0cyB0aGF0IHJlaW5mb3JjZSB0aGUgaW1wb3J0YW5jZSBvZiB0aGUgdG9waWMsIHRoZSBrZXkgbWFuYWdlbWVudCBpc3N1ZXMgYW5kIGV2aWRlbmNlIG9mIGhvdyB0aGUgbW9yZSBzdWNjZXNzZnVsIG9yZ2FuaXphdGlvbnMnIHByYWN0aWNlcyBhcmUgY2xvc2VseSBhbGlnbmVkIHdpdGggdGhvc2UgZGVzY3JpYmVkIGluIHRoZSBib29rLiBBIEJlbmVmaXRzIE1hbmFnZW1lbnQgTWF0dXJpdHkgZGlhZ25vc3RpYyB3aGljaCBlbmFibGVzIG9yZ2FuaXphdGlvbnMgdG8gdW5kZXJzdGFuZCB0aGUgcmVhc29ucyBmb3IgdGhlaXIgY3VycmVudCBpbnZlc3RtZW50IHN1Y2Nlc3MgbGV2ZWxzIGFuZCB0aGVuIGhvdyB0byBpbmNyZWFzZSB0aGVtLiBEaXNjdXNzaW9uIG9mIHRoZSByb2xlIGFuZCBjb250cmlidXRpb24gUHJvamVjdCBNYW5hZ2VtZW50IE9mZmljZXMgKFBNT3MpOiBob3cgdGhleSBjYW4gaW1wcm92ZSB0aGUgZGVsaXZlcnkgb2YgdmFsdWUgSVQgcHJvamVjdHMuIEZ1cnRoZXIgcHJhY3RpY2FsIGFkdmljZSBhbmQgZ3VpZGFuY2Ugb24gUHJvZ3JhbSBhbmQgUG9ydGZvbGlvIE1hbmFnZW1lbnQsIGluY2x1ZGluZyBmaW5kaW5ncyBmcm9tIHRoZSBhdXRob3Jz4oCZIHJlY2VudCByZXNlYXJjaCBpbiBzZXZlcmFsIGxhcmdlIG9yZ2FuaXphdGlvbnMuIiwiY29udGFpbmVyLXRpdGxlLXNob3J0IjoiIn0sImlzVGVtcG9yYXJ5IjpmYWxzZX1dfQ==&quot;,&quot;citationItems&quot;:[{&quot;id&quot;:&quot;8e5a9da7-7565-356c-8e88-c874d3772f8f&quot;,&quot;itemData&quot;:{&quot;type&quot;:&quot;book&quot;,&quot;id&quot;:&quot;8e5a9da7-7565-356c-8e88-c874d3772f8f&quot;,&quot;title&quot;:&quot;Benefits Management: How to increase the business value of your it projects, Second Edition&quot;,&quot;author&quot;:[{&quot;family&quot;:&quot;Ward&quot;,&quot;given&quot;:&quot;John&quot;,&quot;parse-names&quot;:false,&quot;dropping-particle&quot;:&quot;&quot;,&quot;non-dropping-particle&quot;:&quot;&quot;},{&quot;family&quot;:&quot;Daniel&quot;,&quot;given&quot;:&quot;Elizabeth&quot;,&quot;parse-names&quot;:false,&quot;dropping-particle&quot;:&quot;&quot;,&quot;non-dropping-particle&quot;:&quot;&quot;}],&quot;container-title&quot;:&quot;Benefits Management: How to increase the business value of your it projects, Second Edition&quot;,&quot;DOI&quot;:&quot;10.1002/9781119208242&quot;,&quot;issued&quot;:{&quot;date-parts&quot;:[[2015]]},&quot;abstract&quot;:&quot;The second edition of Benefits Management has been updated with current examples, further insights from experience and recent research. It shows how the enduring challenges achieving business value from information systems and technology projects can be addressed successfully. The approach, which is synthesized from best practices, sound theories and proven techniques from a range of management disciplines, is exemplified from the authors' extensive experience of working with a wide range of organizations. The book includes examples from a wide variety of projects including non-IT projects. The book is written in an accessible style, ideal for practicing managers, and includes check lists and templates for using the processes, tools and techniques and real-life case studies of their application and impacts. The book now also includes: International survey results that reinforce the importance of the topic, the key management issues and evidence of how the more successful organizations' practices are closely aligned with those described in the book. A Benefits Management Maturity diagnostic which enables organizations to understand the reasons for their current investment success levels and then how to increase them. Discussion of the role and contribution Project Management Offices (PMOs): how they can improve the delivery of value IT projects. Further practical advice and guidance on Program and Portfolio Management, including findings from the authors’ recent research in several large organizations.&quot;,&quot;container-title-short&quot;:&quot;&quot;},&quot;isTemporary&quot;:false}]},{&quot;citationID&quot;:&quot;MENDELEY_CITATION_e86a15d0-61cf-44da-8a79-e027bc4aba5a&quot;,&quot;properties&quot;:{&quot;noteIndex&quot;:0},&quot;isEdited&quot;:false,&quot;manualOverride&quot;:{&quot;isManuallyOverridden&quot;:false,&quot;citeprocText&quot;:&quot;(Sittig and Singh, 2015)&quot;,&quot;manualOverrideText&quot;:&quot;&quot;},&quot;citationTag&quot;:&quot;MENDELEY_CITATION_v3_eyJjaXRhdGlvbklEIjoiTUVOREVMRVlfQ0lUQVRJT05fZTg2YTE1ZDAtNjFjZi00NGRhLThhNzktZTAyN2JjNGFiYTVhIiwicHJvcGVydGllcyI6eyJub3RlSW5kZXgiOjB9LCJpc0VkaXRlZCI6ZmFsc2UsIm1hbnVhbE92ZXJyaWRlIjp7ImlzTWFudWFsbHlPdmVycmlkZGVuIjpmYWxzZSwiY2l0ZXByb2NUZXh0IjoiKFNpdHRpZyBhbmQgU2luZ2gsIDIwMTUpIiwibWFudWFsT3ZlcnJpZGVUZXh0IjoiIn0sImNpdGF0aW9uSXRlbXMiOlt7ImlkIjoiODBjM2EwNjctOTNkNC0zNTc4LTliOGUtZjkzNWI5NzhlYzI0IiwiaXRlbURhdGEiOnsidHlwZSI6ImNoYXB0ZXIiLCJpZCI6IjgwYzNhMDY3LTkzZDQtMzU3OC05YjhlLWY5MzViOTc4ZWMyNCIsInRpdGxlIjoiQSBuZXcgc29jaW8tdGVjaG5pY2FsIG1vZGVsIGZvciBzdHVkeWluZyBoZWFsdGggaW5mb3JtYXRpb24gdGVjaG5vbG9neSBpbiBjb21wbGV4IGFkYXB0aXZlIGhlYWx0aGNhcmUgc3lzdGVtcyIsImF1dGhvciI6W3siZmFtaWx5IjoiU2l0dGlnIiwiZ2l2ZW4iOiJEZWFuIEYuIiwicGFyc2UtbmFtZXMiOmZhbHNlLCJkcm9wcGluZy1wYXJ0aWNsZSI6IiIsIm5vbi1kcm9wcGluZy1wYXJ0aWNsZSI6IiJ9LHsiZmFtaWx5IjoiU2luZ2giLCJnaXZlbiI6IkhhcmRlZXAiLCJwYXJzZS1uYW1lcyI6ZmFsc2UsImRyb3BwaW5nLXBhcnRpY2xlIjoiIiwibm9uLWRyb3BwaW5nLXBhcnRpY2xlIjoiIn1dLCJjb250YWluZXItdGl0bGUiOiJTQUZFUiBFbGVjdHJvbmljIEhlYWx0aCBSZWNvcmRzOiBTYWZldHkgQXNzdXJhbmNlIEZhY3RvcnMgZm9yIEVIUiBSZXNpbGllbmNlIiwiYWNjZXNzZWQiOnsiZGF0ZS1wYXJ0cyI6W1syMDI1LDEyLDVdXX0sIkRPSSI6IjEwLjEyMDEvYjE4MzcxLTkiLCJVUkwiOiJodHRwczovL3F1YWxpdHlzYWZldHkuYm1qLmNvbS9jb250ZW50LzE5L1N1cHBsXzMvaTY4LnNob3J0IiwiaXNzdWVkIjp7ImRhdGUtcGFydHMiOltbMjAxNV1dfSwiY29udGFpbmVyLXRpdGxlLXNob3J0IjoiIn0sImlzVGVtcG9yYXJ5IjpmYWxzZX1dfQ==&quot;,&quot;citationItems&quot;:[{&quot;id&quot;:&quot;80c3a067-93d4-3578-9b8e-f935b978ec24&quot;,&quot;itemData&quot;:{&quot;type&quot;:&quot;chapter&quot;,&quot;id&quot;:&quot;80c3a067-93d4-3578-9b8e-f935b978ec24&quot;,&quot;title&quot;:&quot;A new socio-technical model for studying health information technology in complex adaptive healthcare systems&quot;,&quot;author&quot;:[{&quot;family&quot;:&quot;Sittig&quot;,&quot;given&quot;:&quot;Dean F.&quot;,&quot;parse-names&quot;:false,&quot;dropping-particle&quot;:&quot;&quot;,&quot;non-dropping-particle&quot;:&quot;&quot;},{&quot;family&quot;:&quot;Singh&quot;,&quot;given&quot;:&quot;Hardeep&quot;,&quot;parse-names&quot;:false,&quot;dropping-particle&quot;:&quot;&quot;,&quot;non-dropping-particle&quot;:&quot;&quot;}],&quot;container-title&quot;:&quot;SAFER Electronic Health Records: Safety Assurance Factors for EHR Resilience&quot;,&quot;accessed&quot;:{&quot;date-parts&quot;:[[2025,12,5]]},&quot;DOI&quot;:&quot;10.1201/b18371-9&quot;,&quot;URL&quot;:&quot;https://qualitysafety.bmj.com/content/19/Suppl_3/i68.short&quot;,&quot;issued&quot;:{&quot;date-parts&quot;:[[2015]]},&quot;container-title-short&quot;:&quot;&quot;},&quot;isTemporary&quot;:false}]},{&quot;citationID&quot;:&quot;MENDELEY_CITATION_9a041b58-12ef-4832-88d3-87ebcacc6976&quot;,&quot;properties&quot;:{&quot;noteIndex&quot;:0},&quot;isEdited&quot;:false,&quot;manualOverride&quot;:{&quot;isManuallyOverridden&quot;:true,&quot;citeprocText&quot;:&quot;(ABUHB, 2023b, 2024a; James, 2024)&quot;,&quot;manualOverrideText&quot;:&quot;(ABUHB, 2023b, 2024a; James, 2024).&quot;},&quot;citationTag&quot;:&quot;MENDELEY_CITATION_v3_eyJjaXRhdGlvbklEIjoiTUVOREVMRVlfQ0lUQVRJT05fOWEwNDFiNTgtMTJlZi00ODMyLTg4ZDMtODdlYmNhY2M2OTc2IiwicHJvcGVydGllcyI6eyJub3RlSW5kZXgiOjB9LCJpc0VkaXRlZCI6ZmFsc2UsIm1hbnVhbE92ZXJyaWRlIjp7ImlzTWFudWFsbHlPdmVycmlkZGVuIjp0cnVlLCJjaXRlcHJvY1RleHQiOiIoQUJVSEIsIDIwMjNiLCAyMDI0YTsgSmFtZXMsIDIwMjQpIiwibWFudWFsT3ZlcnJpZGVUZXh0IjoiKEFCVUhCLCAyMDIzYiwgMjAyNGE7IEphbWVzLCAyMDI0KS4ifSwiY2l0YXRpb25JdGVtcyI6W3siaWQiOiJmZDk2MTdhMS04NzlhLTM2MWEtYTVhOS00MmFjOWE4MDg4Y2UiLCJpdGVtRGF0YSI6eyJ0eXBlIjoiYXJ0aWNsZSIsImlkIjoiZmQ5NjE3YTEtODc5YS0zNjFhLWE1YTktNDJhYzlhODA4OGNlIiwidGl0bGUiOiJXQ0NJUyBNSCZMRCBVc2VyIFN0b3JpZXMgIC0gSW50ZXJuYWwgRG9jdW1lbnQuIFVucHVibGlzaGVkIiwiYXV0aG9yIjpbeyJmYW1pbHkiOiJBQlVIQiIsImdpdmVuIjoiIiwicGFyc2UtbmFtZXMiOmZhbHNlLCJkcm9wcGluZy1wYXJ0aWNsZSI6IiIsIm5vbi1kcm9wcGluZy1wYXJ0aWNsZSI6IiJ9XSwiY29udGFpbmVyLXRpdGxlIjoiVW5wdWJsaXNoZWQiLCJpc3N1ZWQiOnsiZGF0ZS1wYXJ0cyI6W1syMDIzXV19LCJjb250YWluZXItdGl0bGUtc2hvcnQiOiIifSwiaXNUZW1wb3JhcnkiOmZhbHNlfSx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kyM2QyYWM1LTc4MTQtMzI5Yi1hMGI1LTU5ODc0MTA4MDk2OCIsIml0ZW1EYXRhIjp7InR5cGUiOiJyZXBvcnQiLCJpZCI6IjkyM2QyYWM1LTc4MTQtMzI5Yi1hMGI1LTU5ODc0MTA4MDk2OCIsInRpdGxlIjoiRGlnaXRhbCBDb21tdW5pdHkg4oCTIE1IJkxEIEJlbmVmaXRzIFdvcmtzaG9wIC0gSW50ZXJuYWwgRG9jdW1lbnQuIFVucHVibGlzaGVkIiwiYXV0aG9yIjpbeyJmYW1pbHkiOiJBQlVIQiIsImdpdmVuIjoiIiwicGFyc2UtbmFtZXMiOmZhbHNlLCJkcm9wcGluZy1wYXJ0aWNsZSI6IiIsIm5vbi1kcm9wcGluZy1wYXJ0aWNsZSI6IiJ9XSwiaXNzdWVkIjp7ImRhdGUtcGFydHMiOltbMjAyNF1dfSwiY29udGFpbmVyLXRpdGxlLXNob3J0IjoiIn0sImlzVGVtcG9yYXJ5IjpmYWxzZX1dfQ==&quot;,&quot;citationItems&quot;:[{&quot;id&quot;:&quot;fd9617a1-879a-361a-a5a9-42ac9a8088ce&quot;,&quot;itemData&quot;:{&quot;type&quot;:&quot;article&quot;,&quot;id&quot;:&quot;fd9617a1-879a-361a-a5a9-42ac9a8088ce&quot;,&quot;title&quot;:&quot;WCCIS MH&amp;LD User Stories  - Internal Document. Unpublished&quot;,&quot;author&quot;:[{&quot;family&quot;:&quot;ABUHB&quot;,&quot;given&quot;:&quot;&quot;,&quot;parse-names&quot;:false,&quot;dropping-particle&quot;:&quot;&quot;,&quot;non-dropping-particle&quot;:&quot;&quot;}],&quot;container-title&quot;:&quot;Unpublished&quot;,&quot;issued&quot;:{&quot;date-parts&quot;:[[2023]]},&quot;container-title-short&quot;:&quot;&quot;},&quot;isTemporary&quot;:false},{&quot;id&quot;:&quot;26265a0a-e4ed-3e6e-aebf-8a93e6d97e82&quot;,&quot;itemData&quot;:{&quot;type&quot;:&quot;report&quot;,&quot;id&quot;:&quot;26265a0a-e4ed-3e6e-aebf-8a93e6d97e82&quot;,&quot;title&quot;:&quot;Business Change Handover Report - Internal Document. Unpublished&quot;,&quot;author&quot;:[{&quot;family&quot;:&quot;James&quot;,&quot;given&quot;:&quot;Joanne&quot;,&quot;parse-names&quot;:false,&quot;dropping-particle&quot;:&quot;&quot;,&quot;non-dropping-particle&quot;:&quot;&quot;}],&quot;issued&quot;:{&quot;date-parts&quot;:[[2024]]},&quot;container-title-short&quot;:&quot;&quot;},&quot;isTemporary&quot;:false},{&quot;id&quot;:&quot;923d2ac5-7814-329b-a0b5-598741080968&quot;,&quot;itemData&quot;:{&quot;type&quot;:&quot;report&quot;,&quot;id&quot;:&quot;923d2ac5-7814-329b-a0b5-598741080968&quot;,&quot;title&quot;:&quot;Digital Community – MH&amp;LD Benefits Workshop - Internal Document. Unpublished&quot;,&quot;author&quot;:[{&quot;family&quot;:&quot;ABUHB&quot;,&quot;given&quot;:&quot;&quot;,&quot;parse-names&quot;:false,&quot;dropping-particle&quot;:&quot;&quot;,&quot;non-dropping-particle&quot;:&quot;&quot;}],&quot;issued&quot;:{&quot;date-parts&quot;:[[2024]]},&quot;container-title-short&quot;:&quot;&quot;},&quot;isTemporary&quot;:false}]},{&quot;citationID&quot;:&quot;MENDELEY_CITATION_8994f677-12c8-411e-b91e-383c3d28ae95&quot;,&quot;properties&quot;:{&quot;noteIndex&quot;:0},&quot;isEdited&quot;:false,&quot;manualOverride&quot;:{&quot;isManuallyOverridden&quot;:false,&quot;citeprocText&quot;:&quot;(ABUHB, 2024c)&quot;,&quot;manualOverrideText&quot;:&quot;&quot;},&quot;citationTag&quot;:&quot;MENDELEY_CITATION_v3_eyJjaXRhdGlvbklEIjoiTUVOREVMRVlfQ0lUQVRJT05fODk5NGY2NzctMTJjOC00MTFlLWI5MWUtMzgzYzNkMjhhZTk1IiwicHJvcGVydGllcyI6eyJub3RlSW5kZXgiOjB9LCJpc0VkaXRlZCI6ZmFsc2UsIm1hbnVhbE92ZXJyaWRlIjp7ImlzTWFudWFsbHlPdmVycmlkZGVuIjpmYWxzZSwiY2l0ZXByb2NUZXh0IjoiKEFCVUhCLCAyMDI0YykiLCJtYW51YWxPdmVycmlkZVRleHQiOiIifSwiY2l0YXRpb25JdGVtcyI6W3siaWQiOiI1YWY1N2UyNS1jMTQyLTM2NDQtODE3Ni0zZDZmZGMwOWQ1NzkiLCJpdGVtRGF0YSI6eyJ0eXBlIjoicmVwb3J0IiwiaWQiOiI1YWY1N2UyNS1jMTQyLTM2NDQtODE3Ni0zZDZmZGMwOWQ1NzkiLCJ0aXRsZSI6IldDQ0lTIEJ1c2luZXNzIENvbnRpbnVpdHkgUGxhbiAtIEludGVybmFsIERvY3VtZW50LiBVbnB1Ymxpc2hlZCIsImF1dGhvciI6W3siZmFtaWx5IjoiQUJVSEIiLCJnaXZlbiI6IiIsInBhcnNlLW5hbWVzIjpmYWxzZSwiZHJvcHBpbmctcGFydGljbGUiOiIiLCJub24tZHJvcHBpbmctcGFydGljbGUiOiIifV0sImlzc3VlZCI6eyJkYXRlLXBhcnRzIjpbWzIwMjRdXX0sImNvbnRhaW5lci10aXRsZS1zaG9ydCI6IiJ9LCJpc1RlbXBvcmFyeSI6ZmFsc2V9XX0=&quot;,&quot;citationItems&quot;:[{&quot;id&quot;:&quot;5af57e25-c142-3644-8176-3d6fdc09d579&quot;,&quot;itemData&quot;:{&quot;type&quot;:&quot;report&quot;,&quot;id&quot;:&quot;5af57e25-c142-3644-8176-3d6fdc09d579&quot;,&quot;title&quot;:&quot;WCCIS Business Continuity Plan - Internal Document. Unpublished&quot;,&quot;author&quot;:[{&quot;family&quot;:&quot;ABUHB&quot;,&quot;given&quot;:&quot;&quot;,&quot;parse-names&quot;:false,&quot;dropping-particle&quot;:&quot;&quot;,&quot;non-dropping-particle&quot;:&quot;&quot;}],&quot;issued&quot;:{&quot;date-parts&quot;:[[2024]]},&quot;container-title-short&quot;:&quot;&quot;},&quot;isTemporary&quot;:false}]},{&quot;citationID&quot;:&quot;MENDELEY_CITATION_3c050663-6104-4fdd-96e9-e259c7df9caf&quot;,&quot;properties&quot;:{&quot;noteIndex&quot;:0},&quot;isEdited&quot;:false,&quot;manualOverride&quot;:{&quot;isManuallyOverridden&quot;:false,&quot;citeprocText&quot;:&quot;(ABUHB, 2024d, 2024b; James, 2024)&quot;,&quot;manualOverrideText&quot;:&quot;&quot;},&quot;citationTag&quot;:&quot;MENDELEY_CITATION_v3_eyJjaXRhdGlvbklEIjoiTUVOREVMRVlfQ0lUQVRJT05fM2MwNTA2NjMtNjEwNC00ZmRkLTk2ZTktZTI1OWM3ZGY5Y2FmIiwicHJvcGVydGllcyI6eyJub3RlSW5kZXgiOjB9LCJpc0VkaXRlZCI6ZmFsc2UsIm1hbnVhbE92ZXJyaWRlIjp7ImlzTWFudWFsbHlPdmVycmlkZGVuIjpmYWxzZSwiY2l0ZXByb2NUZXh0IjoiKEFCVUhCLCAyMDI0ZCwgMjAyNGI7IEphbWVzLCAyMDI0KSIsIm1hbnVhbE92ZXJyaWRlVGV4dCI6IiJ9LCJjaXRhdGlvbkl0ZW1zIjpbeyJpZCI6IjMxNDhkM2VkLTI2NzMtMzdiZC04YmY2LTc5Njk5ZWEyYWVjMCIsIml0ZW1EYXRhIjp7InR5cGUiOiJhcnRpY2xlIiwiaWQiOiIzMTQ4ZDNlZC0yNjczLTM3YmQtOGJmNi03OTY5OWVhMmFlYzAiLCJ0aXRsZSI6IldDQ0lTIFJpc2sgTG9nIC0gSW50ZXJuYWwgRG9jdW1lbnQuIFVucHVibGlzaGVkIiwiYXV0aG9yIjpbeyJmYW1pbHkiOiJBQlVIQiIsImdpdmVuIjoiIiwicGFyc2UtbmFtZXMiOmZhbHNlLCJkcm9wcGluZy1wYXJ0aWNsZSI6IiIsIm5vbi1kcm9wcGluZy1wYXJ0aWNsZSI6IiJ9XSwiY29udGFpbmVyLXRpdGxlIjoiVW5wdWJsaXNoZWQiLCJpc3N1ZWQiOnsiZGF0ZS1wYXJ0cyI6W1syMDI0XV19LCJjb250YWluZXItdGl0bGUtc2hvcnQiOiIifSwiaXNUZW1wb3JhcnkiOmZhbHNlfSx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XX0=&quot;,&quot;citationItems&quot;:[{&quot;id&quot;:&quot;3148d3ed-2673-37bd-8bf6-79699ea2aec0&quot;,&quot;itemData&quot;:{&quot;type&quot;:&quot;article&quot;,&quot;id&quot;:&quot;3148d3ed-2673-37bd-8bf6-79699ea2aec0&quot;,&quot;title&quot;:&quot;WCCIS Risk Log - Internal Document. Unpublished&quot;,&quot;author&quot;:[{&quot;family&quot;:&quot;ABUHB&quot;,&quot;given&quot;:&quot;&quot;,&quot;parse-names&quot;:false,&quot;dropping-particle&quot;:&quot;&quot;,&quot;non-dropping-particle&quot;:&quot;&quot;}],&quot;container-title&quot;:&quot;Unpublished&quot;,&quot;issued&quot;:{&quot;date-parts&quot;:[[2024]]},&quot;container-title-short&quot;:&quot;&quot;},&quot;isTemporary&quot;:false},{&quot;id&quot;:&quot;26265a0a-e4ed-3e6e-aebf-8a93e6d97e82&quot;,&quot;itemData&quot;:{&quot;type&quot;:&quot;report&quot;,&quot;id&quot;:&quot;26265a0a-e4ed-3e6e-aebf-8a93e6d97e82&quot;,&quot;title&quot;:&quot;Business Change Handover Report - Internal Document. Unpublished&quot;,&quot;author&quot;:[{&quot;family&quot;:&quot;James&quot;,&quot;given&quot;:&quot;Joanne&quot;,&quot;parse-names&quot;:false,&quot;dropping-particle&quot;:&quot;&quot;,&quot;non-dropping-particle&quot;:&quot;&quot;}],&quot;issued&quot;:{&quot;date-parts&quot;:[[2024]]},&quot;container-title-short&quot;:&quot;&quot;},&quot;isTemporary&quot;:false},{&quot;id&quot;:&quot;8fe8ae64-6c18-30ac-994a-68120c4061b4&quot;,&quot;itemData&quot;:{&quot;type&quot;:&quot;report&quot;,&quot;id&quot;:&quot;8fe8ae64-6c18-30ac-994a-68120c4061b4&quot;,&quot;title&quot;:&quot;SBAR Reports (RTT, PCMHSS and MH&amp;LD) - Internal Documents. Unpublished&quot;,&quot;author&quot;:[{&quot;family&quot;:&quot;ABUHB&quot;,&quot;given&quot;:&quot;&quot;,&quot;parse-names&quot;:false,&quot;dropping-particle&quot;:&quot;&quot;,&quot;non-dropping-particle&quot;:&quot;&quot;}],&quot;issued&quot;:{&quot;date-parts&quot;:[[2024]]},&quot;container-title-short&quot;:&quot;&quot;},&quot;isTemporary&quot;:false}]},{&quot;citationID&quot;:&quot;MENDELEY_CITATION_1c4cb72b-f4f0-4733-b199-7018ad4ded77&quot;,&quot;properties&quot;:{&quot;noteIndex&quot;:0},&quot;isEdited&quot;:false,&quot;manualOverride&quot;:{&quot;isManuallyOverridden&quot;:false,&quot;citeprocText&quot;:&quot;(ABUHB and Gwent Local Authorities, 2024)&quot;,&quot;manualOverrideText&quot;:&quot;&quot;},&quot;citationTag&quot;:&quot;MENDELEY_CITATION_v3_eyJjaXRhdGlvbklEIjoiTUVOREVMRVlfQ0lUQVRJT05fMWM0Y2I3MmItZjRmMC00NzMzLWIxOTktNzAxOGFkNGRlZDc3IiwicHJvcGVydGllcyI6eyJub3RlSW5kZXgiOjB9LCJpc0VkaXRlZCI6ZmFsc2UsIm1hbnVhbE92ZXJyaWRlIjp7ImlzTWFudWFsbHlPdmVycmlkZGVuIjpmYWxzZSwiY2l0ZXByb2NUZXh0IjoiKEFCVUhCIGFuZCBHd2VudCBMb2NhbCBBdXRob3JpdGllcywgMjAyNCkiLCJtYW51YWxPdmVycmlkZVRleHQiOiIifSwiY2l0YXRpb25JdGVtcyI6W3siaWQiOiI2MzJkYTY1Yi02NzE1LTM3YzYtODBlZS1lYTNkMDI0NDMyMDYiLCJpdGVtRGF0YSI6eyJ0eXBlIjoiYXJ0aWNsZSIsImlkIjoiNjMyZGE2NWItNjcxNS0zN2M2LTgwZWUtZWEzZDAyNDQzMjA2IiwidGl0bGUiOiJXQ0NJUyBHd2VudCBDYXNlIFNoYXJpbmcgRGFzaGJvYXJkIC0gSW50ZXJuYWwgRG9jdW1lbnQuIFVucHVibGlzaGVkIiwiYXV0aG9yIjpbeyJmYW1pbHkiOiJBQlVIQiIsImdpdmVuIjoiIiwicGFyc2UtbmFtZXMiOmZhbHNlLCJkcm9wcGluZy1wYXJ0aWNsZSI6IiIsIm5vbi1kcm9wcGluZy1wYXJ0aWNsZSI6IiJ9LHsiZmFtaWx5IjoiR3dlbnQgTG9jYWwgQXV0aG9yaXRpZXMiLCJnaXZlbiI6IiIsInBhcnNlLW5hbWVzIjpmYWxzZSwiZHJvcHBpbmctcGFydGljbGUiOiIiLCJub24tZHJvcHBpbmctcGFydGljbGUiOiIifV0sImlzc3VlZCI6eyJkYXRlLXBhcnRzIjpbWzIwMjRdXX0sImNvbnRhaW5lci10aXRsZS1zaG9ydCI6IiJ9LCJpc1RlbXBvcmFyeSI6ZmFsc2V9XX0=&quot;,&quot;citationItems&quot;:[{&quot;id&quot;:&quot;632da65b-6715-37c6-80ee-ea3d02443206&quot;,&quot;itemData&quot;:{&quot;type&quot;:&quot;article&quot;,&quot;id&quot;:&quot;632da65b-6715-37c6-80ee-ea3d02443206&quot;,&quot;title&quot;:&quot;WCCIS Gwent Case Sharing Dashboard - Internal Document. Unpublished&quot;,&quot;author&quot;:[{&quot;family&quot;:&quot;ABUHB&quot;,&quot;given&quot;:&quot;&quot;,&quot;parse-names&quot;:false,&quot;dropping-particle&quot;:&quot;&quot;,&quot;non-dropping-particle&quot;:&quot;&quot;},{&quot;family&quot;:&quot;Gwent Local Authorities&quot;,&quot;given&quot;:&quot;&quot;,&quot;parse-names&quot;:false,&quot;dropping-particle&quot;:&quot;&quot;,&quot;non-dropping-particle&quot;:&quot;&quot;}],&quot;issued&quot;:{&quot;date-parts&quot;:[[2024]]},&quot;container-title-short&quot;:&quot;&quot;},&quot;isTemporary&quot;:false}]},{&quot;citationID&quot;:&quot;MENDELEY_CITATION_e5c10092-6d9e-4a41-b953-d48017f82154&quot;,&quot;properties&quot;:{&quot;noteIndex&quot;:0},&quot;isEdited&quot;:false,&quot;manualOverride&quot;:{&quot;isManuallyOverridden&quot;:false,&quot;citeprocText&quot;:&quot;(ABUHB, 2023b)&quot;,&quot;manualOverrideText&quot;:&quot;&quot;},&quot;citationTag&quot;:&quot;MENDELEY_CITATION_v3_eyJjaXRhdGlvbklEIjoiTUVOREVMRVlfQ0lUQVRJT05fZTVjMTAwOTItNmQ5ZS00YTQxLWI5NTMtZDQ4MDE3ZjgyMTU0IiwicHJvcGVydGllcyI6eyJub3RlSW5kZXgiOjB9LCJpc0VkaXRlZCI6ZmFsc2UsIm1hbnVhbE92ZXJyaWRlIjp7ImlzTWFudWFsbHlPdmVycmlkZGVuIjpmYWxzZSwiY2l0ZXByb2NUZXh0IjoiKEFCVUhCLCAyMDIzYikiLCJtYW51YWxPdmVycmlkZVRleHQiOiIifSwiY2l0YXRpb25JdGVtcyI6W3siaWQiOiJmZDk2MTdhMS04NzlhLTM2MWEtYTVhOS00MmFjOWE4MDg4Y2UiLCJpdGVtRGF0YSI6eyJ0eXBlIjoiYXJ0aWNsZSIsImlkIjoiZmQ5NjE3YTEtODc5YS0zNjFhLWE1YTktNDJhYzlhODA4OGNlIiwidGl0bGUiOiJXQ0NJUyBNSCZMRCBVc2VyIFN0b3JpZXMgIC0gSW50ZXJuYWwgRG9jdW1lbnQuIFVucHVibGlzaGVkIiwiYXV0aG9yIjpbeyJmYW1pbHkiOiJBQlVIQiIsImdpdmVuIjoiIiwicGFyc2UtbmFtZXMiOmZhbHNlLCJkcm9wcGluZy1wYXJ0aWNsZSI6IiIsIm5vbi1kcm9wcGluZy1wYXJ0aWNsZSI6IiJ9XSwiY29udGFpbmVyLXRpdGxlIjoiVW5wdWJsaXNoZWQiLCJpc3N1ZWQiOnsiZGF0ZS1wYXJ0cyI6W1syMDIzXV19LCJjb250YWluZXItdGl0bGUtc2hvcnQiOiIifSwiaXNUZW1wb3JhcnkiOmZhbHNlfV19&quot;,&quot;citationItems&quot;:[{&quot;id&quot;:&quot;fd9617a1-879a-361a-a5a9-42ac9a8088ce&quot;,&quot;itemData&quot;:{&quot;type&quot;:&quot;article&quot;,&quot;id&quot;:&quot;fd9617a1-879a-361a-a5a9-42ac9a8088ce&quot;,&quot;title&quot;:&quot;WCCIS MH&amp;LD User Stories  - Internal Document. Unpublished&quot;,&quot;author&quot;:[{&quot;family&quot;:&quot;ABUHB&quot;,&quot;given&quot;:&quot;&quot;,&quot;parse-names&quot;:false,&quot;dropping-particle&quot;:&quot;&quot;,&quot;non-dropping-particle&quot;:&quot;&quot;}],&quot;container-title&quot;:&quot;Unpublished&quot;,&quot;issued&quot;:{&quot;date-parts&quot;:[[2023]]},&quot;container-title-short&quot;:&quot;&quot;},&quot;isTemporary&quot;:false}]},{&quot;citationID&quot;:&quot;MENDELEY_CITATION_43461512-1ed6-4b9a-ac24-e40f5eb26132&quot;,&quot;properties&quot;:{&quot;noteIndex&quot;:0},&quot;isEdited&quot;:false,&quot;manualOverride&quot;:{&quot;isManuallyOverridden&quot;:true,&quot;citeprocText&quot;:&quot;(Ward and Daniel, 2015; ABUHB, 2022, 2023b)&quot;,&quot;manualOverrideText&quot;:&quot;(ABUHB, 2022, 2023b)&quot;},&quot;citationTag&quot;:&quot;MENDELEY_CITATION_v3_eyJjaXRhdGlvbklEIjoiTUVOREVMRVlfQ0lUQVRJT05fNDM0NjE1MTItMWVkNi00YjlhLWFjMjQtZTQwZjVlYjI2MTMyIiwicHJvcGVydGllcyI6eyJub3RlSW5kZXgiOjB9LCJpc0VkaXRlZCI6ZmFsc2UsIm1hbnVhbE92ZXJyaWRlIjp7ImlzTWFudWFsbHlPdmVycmlkZGVuIjp0cnVlLCJjaXRlcHJvY1RleHQiOiIoV2FyZCBhbmQgRGFuaWVsLCAyMDE1OyBBQlVIQiwgMjAyMiwgMjAyM2IpIiwibWFudWFsT3ZlcnJpZGVUZXh0IjoiKEFCVUhCLCAyMDIyLCAyMDIzYikifSwiY2l0YXRpb25JdGVtcyI6W3siaWQiOiJiZDQ3Njc5MC0xN2JjLTMyOTItODJiYS1iNjVjNzQxYWEzMDciLCJpdGVtRGF0YSI6eyJ0eXBlIjoicmVwb3J0IiwiaWQiOiJiZDQ3Njc5MC0xN2JjLTMyOTItODJiYS1iNjVjNzQxYWEzMDciLCJ0aXRsZSI6IldDQ0lTIEJlbmVmaXRzIFJlZ2lzdGVyIC0gSW50ZXJuYWwgRG9jdW1lbnQuIFVucHVibGlzaGVkIiwiYXV0aG9yIjpbeyJmYW1pbHkiOiJBQlVIQiIsImdpdmVuIjoiIiwicGFyc2UtbmFtZXMiOmZhbHNlLCJkcm9wcGluZy1wYXJ0aWNsZSI6IiIsIm5vbi1kcm9wcGluZy1wYXJ0aWNsZSI6IiJ9XSwiaXNzdWVkIjp7ImRhdGUtcGFydHMiOltbMjAyMl1dfSwiY29udGFpbmVyLXRpdGxlLXNob3J0IjoiIn0sImlzVGVtcG9yYXJ5IjpmYWxzZX0seyJpZCI6ImZkOTYxN2ExLTg3OWEtMzYxYS1hNWE5LTQyYWM5YTgwODhjZSIsIml0ZW1EYXRhIjp7InR5cGUiOiJhcnRpY2xlIiwiaWQiOiJmZDk2MTdhMS04NzlhLTM2MWEtYTVhOS00MmFjOWE4MDg4Y2UiLCJ0aXRsZSI6IldDQ0lTIE1IJkxEIFVzZXIgU3RvcmllcyAgLSBJbnRlcm5hbCBEb2N1bWVudC4gVW5wdWJsaXNoZWQiLCJhdXRob3IiOlt7ImZhbWlseSI6IkFCVUhCIiwiZ2l2ZW4iOiIiLCJwYXJzZS1uYW1lcyI6ZmFsc2UsImRyb3BwaW5nLXBhcnRpY2xlIjoiIiwibm9uLWRyb3BwaW5nLXBhcnRpY2xlIjoiIn1dLCJjb250YWluZXItdGl0bGUiOiJVbnB1Ymxpc2hlZCIsImlzc3VlZCI6eyJkYXRlLXBhcnRzIjpbWzIwMjNdXX0sImNvbnRhaW5lci10aXRsZS1zaG9ydCI6IiJ9LCJpc1RlbXBvcmFyeSI6ZmFsc2V9LHsiaWQiOiI4ZTVhOWRhNy03NTY1LTM1NmMtOGU4OC1jODc0ZDM3NzJmOGYiLCJpdGVtRGF0YSI6eyJ0eXBlIjoiYm9vayIsImlkIjoiOGU1YTlkYTctNzU2NS0zNTZjLThlODgtYzg3NGQzNzcyZjhmIiwidGl0bGUiOiJCZW5lZml0cyBNYW5hZ2VtZW50OiBIb3cgdG8gaW5jcmVhc2UgdGhlIGJ1c2luZXNzIHZhbHVlIG9mIHlvdXIgaXQgcHJvamVjdHMsIFNlY29uZCBFZGl0aW9uIiwiYXV0aG9yIjpbeyJmYW1pbHkiOiJXYXJkIiwiZ2l2ZW4iOiJKb2huIiwicGFyc2UtbmFtZXMiOmZhbHNlLCJkcm9wcGluZy1wYXJ0aWNsZSI6IiIsIm5vbi1kcm9wcGluZy1wYXJ0aWNsZSI6IiJ9LHsiZmFtaWx5IjoiRGFuaWVsIiwiZ2l2ZW4iOiJFbGl6YWJldGgiLCJwYXJzZS1uYW1lcyI6ZmFsc2UsImRyb3BwaW5nLXBhcnRpY2xlIjoiIiwibm9uLWRyb3BwaW5nLXBhcnRpY2xlIjoiIn1dLCJjb250YWluZXItdGl0bGUiOiJCZW5lZml0cyBNYW5hZ2VtZW50OiBIb3cgdG8gaW5jcmVhc2UgdGhlIGJ1c2luZXNzIHZhbHVlIG9mIHlvdXIgaXQgcHJvamVjdHMsIFNlY29uZCBFZGl0aW9uIiwiRE9JIjoiMTAuMTAwMi85NzgxMTE5MjA4MjQyIiwiaXNzdWVkIjp7ImRhdGUtcGFydHMiOltbMjAxNV1dfSwiYWJzdHJhY3QiOiJUaGUgc2Vjb25kIGVkaXRpb24gb2YgQmVuZWZpdHMgTWFuYWdlbWVudCBoYXMgYmVlbiB1cGRhdGVkIHdpdGggY3VycmVudCBleGFtcGxlcywgZnVydGhlciBpbnNpZ2h0cyBmcm9tIGV4cGVyaWVuY2UgYW5kIHJlY2VudCByZXNlYXJjaC4gSXQgc2hvd3MgaG93IHRoZSBlbmR1cmluZyBjaGFsbGVuZ2VzIGFjaGlldmluZyBidXNpbmVzcyB2YWx1ZSBmcm9tIGluZm9ybWF0aW9uIHN5c3RlbXMgYW5kIHRlY2hub2xvZ3kgcHJvamVjdHMgY2FuIGJlIGFkZHJlc3NlZCBzdWNjZXNzZnVsbHkuIFRoZSBhcHByb2FjaCwgd2hpY2ggaXMgc3ludGhlc2l6ZWQgZnJvbSBiZXN0IHByYWN0aWNlcywgc291bmQgdGhlb3JpZXMgYW5kIHByb3ZlbiB0ZWNobmlxdWVzIGZyb20gYSByYW5nZSBvZiBtYW5hZ2VtZW50IGRpc2NpcGxpbmVzLCBpcyBleGVtcGxpZmllZCBmcm9tIHRoZSBhdXRob3JzJyBleHRlbnNpdmUgZXhwZXJpZW5jZSBvZiB3b3JraW5nIHdpdGggYSB3aWRlIHJhbmdlIG9mIG9yZ2FuaXphdGlvbnMuIFRoZSBib29rIGluY2x1ZGVzIGV4YW1wbGVzIGZyb20gYSB3aWRlIHZhcmlldHkgb2YgcHJvamVjdHMgaW5jbHVkaW5nIG5vbi1JVCBwcm9qZWN0cy4gVGhlIGJvb2sgaXMgd3JpdHRlbiBpbiBhbiBhY2Nlc3NpYmxlIHN0eWxlLCBpZGVhbCBmb3IgcHJhY3RpY2luZyBtYW5hZ2VycywgYW5kIGluY2x1ZGVzIGNoZWNrIGxpc3RzIGFuZCB0ZW1wbGF0ZXMgZm9yIHVzaW5nIHRoZSBwcm9jZXNzZXMsIHRvb2xzIGFuZCB0ZWNobmlxdWVzIGFuZCByZWFsLWxpZmUgY2FzZSBzdHVkaWVzIG9mIHRoZWlyIGFwcGxpY2F0aW9uIGFuZCBpbXBhY3RzLiBUaGUgYm9vayBub3cgYWxzbyBpbmNsdWRlczogSW50ZXJuYXRpb25hbCBzdXJ2ZXkgcmVzdWx0cyB0aGF0IHJlaW5mb3JjZSB0aGUgaW1wb3J0YW5jZSBvZiB0aGUgdG9waWMsIHRoZSBrZXkgbWFuYWdlbWVudCBpc3N1ZXMgYW5kIGV2aWRlbmNlIG9mIGhvdyB0aGUgbW9yZSBzdWNjZXNzZnVsIG9yZ2FuaXphdGlvbnMnIHByYWN0aWNlcyBhcmUgY2xvc2VseSBhbGlnbmVkIHdpdGggdGhvc2UgZGVzY3JpYmVkIGluIHRoZSBib29rLiBBIEJlbmVmaXRzIE1hbmFnZW1lbnQgTWF0dXJpdHkgZGlhZ25vc3RpYyB3aGljaCBlbmFibGVzIG9yZ2FuaXphdGlvbnMgdG8gdW5kZXJzdGFuZCB0aGUgcmVhc29ucyBmb3IgdGhlaXIgY3VycmVudCBpbnZlc3RtZW50IHN1Y2Nlc3MgbGV2ZWxzIGFuZCB0aGVuIGhvdyB0byBpbmNyZWFzZSB0aGVtLiBEaXNjdXNzaW9uIG9mIHRoZSByb2xlIGFuZCBjb250cmlidXRpb24gUHJvamVjdCBNYW5hZ2VtZW50IE9mZmljZXMgKFBNT3MpOiBob3cgdGhleSBjYW4gaW1wcm92ZSB0aGUgZGVsaXZlcnkgb2YgdmFsdWUgSVQgcHJvamVjdHMuIEZ1cnRoZXIgcHJhY3RpY2FsIGFkdmljZSBhbmQgZ3VpZGFuY2Ugb24gUHJvZ3JhbSBhbmQgUG9ydGZvbGlvIE1hbmFnZW1lbnQsIGluY2x1ZGluZyBmaW5kaW5ncyBmcm9tIHRoZSBhdXRob3Jz4oCZIHJlY2VudCByZXNlYXJjaCBpbiBzZXZlcmFsIGxhcmdlIG9yZ2FuaXphdGlvbnMuIiwiY29udGFpbmVyLXRpdGxlLXNob3J0IjoiIn0sImlzVGVtcG9yYXJ5IjpmYWxzZX1dfQ==&quot;,&quot;citationItems&quot;:[{&quot;id&quot;:&quot;bd476790-17bc-3292-82ba-b65c741aa307&quot;,&quot;itemData&quot;:{&quot;type&quot;:&quot;report&quot;,&quot;id&quot;:&quot;bd476790-17bc-3292-82ba-b65c741aa307&quot;,&quot;title&quot;:&quot;WCCIS Benefits Register - Internal Document. Unpublished&quot;,&quot;author&quot;:[{&quot;family&quot;:&quot;ABUHB&quot;,&quot;given&quot;:&quot;&quot;,&quot;parse-names&quot;:false,&quot;dropping-particle&quot;:&quot;&quot;,&quot;non-dropping-particle&quot;:&quot;&quot;}],&quot;issued&quot;:{&quot;date-parts&quot;:[[2022]]},&quot;container-title-short&quot;:&quot;&quot;},&quot;isTemporary&quot;:false},{&quot;id&quot;:&quot;fd9617a1-879a-361a-a5a9-42ac9a8088ce&quot;,&quot;itemData&quot;:{&quot;type&quot;:&quot;article&quot;,&quot;id&quot;:&quot;fd9617a1-879a-361a-a5a9-42ac9a8088ce&quot;,&quot;title&quot;:&quot;WCCIS MH&amp;LD User Stories  - Internal Document. Unpublished&quot;,&quot;author&quot;:[{&quot;family&quot;:&quot;ABUHB&quot;,&quot;given&quot;:&quot;&quot;,&quot;parse-names&quot;:false,&quot;dropping-particle&quot;:&quot;&quot;,&quot;non-dropping-particle&quot;:&quot;&quot;}],&quot;container-title&quot;:&quot;Unpublished&quot;,&quot;issued&quot;:{&quot;date-parts&quot;:[[2023]]},&quot;container-title-short&quot;:&quot;&quot;},&quot;isTemporary&quot;:false},{&quot;id&quot;:&quot;8e5a9da7-7565-356c-8e88-c874d3772f8f&quot;,&quot;itemData&quot;:{&quot;type&quot;:&quot;book&quot;,&quot;id&quot;:&quot;8e5a9da7-7565-356c-8e88-c874d3772f8f&quot;,&quot;title&quot;:&quot;Benefits Management: How to increase the business value of your it projects, Second Edition&quot;,&quot;author&quot;:[{&quot;family&quot;:&quot;Ward&quot;,&quot;given&quot;:&quot;John&quot;,&quot;parse-names&quot;:false,&quot;dropping-particle&quot;:&quot;&quot;,&quot;non-dropping-particle&quot;:&quot;&quot;},{&quot;family&quot;:&quot;Daniel&quot;,&quot;given&quot;:&quot;Elizabeth&quot;,&quot;parse-names&quot;:false,&quot;dropping-particle&quot;:&quot;&quot;,&quot;non-dropping-particle&quot;:&quot;&quot;}],&quot;container-title&quot;:&quot;Benefits Management: How to increase the business value of your it projects, Second Edition&quot;,&quot;DOI&quot;:&quot;10.1002/9781119208242&quot;,&quot;issued&quot;:{&quot;date-parts&quot;:[[2015]]},&quot;abstract&quot;:&quot;The second edition of Benefits Management has been updated with current examples, further insights from experience and recent research. It shows how the enduring challenges achieving business value from information systems and technology projects can be addressed successfully. The approach, which is synthesized from best practices, sound theories and proven techniques from a range of management disciplines, is exemplified from the authors' extensive experience of working with a wide range of organizations. The book includes examples from a wide variety of projects including non-IT projects. The book is written in an accessible style, ideal for practicing managers, and includes check lists and templates for using the processes, tools and techniques and real-life case studies of their application and impacts. The book now also includes: International survey results that reinforce the importance of the topic, the key management issues and evidence of how the more successful organizations' practices are closely aligned with those described in the book. A Benefits Management Maturity diagnostic which enables organizations to understand the reasons for their current investment success levels and then how to increase them. Discussion of the role and contribution Project Management Offices (PMOs): how they can improve the delivery of value IT projects. Further practical advice and guidance on Program and Portfolio Management, including findings from the authors’ recent research in several large organizations.&quot;,&quot;container-title-short&quot;:&quot;&quot;},&quot;isTemporary&quot;:false}]},{&quot;citationID&quot;:&quot;MENDELEY_CITATION_35a9797f-012e-4a60-8967-4f0a5a8b7ec6&quot;,&quot;properties&quot;:{&quot;noteIndex&quot;:0},&quot;isEdited&quot;:false,&quot;manualOverride&quot;:{&quot;isManuallyOverridden&quot;:false,&quot;citeprocText&quot;:&quot;(ABUHB, 2023a, 2024b)&quot;,&quot;manualOverrideText&quot;:&quot;&quot;},&quot;citationTag&quot;:&quot;MENDELEY_CITATION_v3_eyJjaXRhdGlvbklEIjoiTUVOREVMRVlfQ0lUQVRJT05fMzVhOTc5N2YtMDEyZS00YTYwLTg5NjctNGYwYTVhOGI3ZWM2IiwicHJvcGVydGllcyI6eyJub3RlSW5kZXgiOjB9LCJpc0VkaXRlZCI6ZmFsc2UsIm1hbnVhbE92ZXJyaWRlIjp7ImlzTWFudWFsbHlPdmVycmlkZGVuIjpmYWxzZSwiY2l0ZXByb2NUZXh0IjoiKEFCVUhCLCAyMDIzYSwgMjAyNGIpIiwibWFudWFsT3ZlcnJpZGVUZXh0IjoiIn0sImNpdGF0aW9uSXRlbXMiOlt7ImlkIjoiMTBkYWY4OGMtODcxZS0zNTc0LTkzMDAtYjI2ZjQ0MTY1NDVhIiwiaXRlbURhdGEiOnsidHlwZSI6ImFydGljbGUtam91cm5hbCIsImlkIjoiMTBkYWY4OGMtODcxZS0zNTc0LTkzMDAtYjI2ZjQ0MTY1NDVhIiwidGl0bGUiOiJXQ0NJUyAzNjAgUmV2aWV3IC0gSW50ZXJuYWwgRG9jdW1lbnQuIFVucHVibGlzaGVkIiwiYXV0aG9yIjpbeyJmYW1pbHkiOiJBQlVIQiIsImdpdmVuIjoiIiwicGFyc2UtbmFtZXMiOmZhbHNlLCJkcm9wcGluZy1wYXJ0aWNsZSI6IiIsIm5vbi1kcm9wcGluZy1wYXJ0aWNsZSI6IiJ9XSwiaXNzdWVkIjp7ImRhdGUtcGFydHMiOltbMjAyM1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XX0=&quot;,&quot;citationItems&quot;:[{&quot;id&quot;:&quot;10daf88c-871e-3574-9300-b26f4416545a&quot;,&quot;itemData&quot;:{&quot;type&quot;:&quot;article-journal&quot;,&quot;id&quot;:&quot;10daf88c-871e-3574-9300-b26f4416545a&quot;,&quot;title&quot;:&quot;WCCIS 360 Review - Internal Document. Unpublished&quot;,&quot;author&quot;:[{&quot;family&quot;:&quot;ABUHB&quot;,&quot;given&quot;:&quot;&quot;,&quot;parse-names&quot;:false,&quot;dropping-particle&quot;:&quot;&quot;,&quot;non-dropping-particle&quot;:&quot;&quot;}],&quot;issued&quot;:{&quot;date-parts&quot;:[[2023]]},&quot;container-title-short&quot;:&quot;&quot;},&quot;isTemporary&quot;:false},{&quot;id&quot;:&quot;8fe8ae64-6c18-30ac-994a-68120c4061b4&quot;,&quot;itemData&quot;:{&quot;type&quot;:&quot;report&quot;,&quot;id&quot;:&quot;8fe8ae64-6c18-30ac-994a-68120c4061b4&quot;,&quot;title&quot;:&quot;SBAR Reports (RTT, PCMHSS and MH&amp;LD) - Internal Documents. Unpublished&quot;,&quot;author&quot;:[{&quot;family&quot;:&quot;ABUHB&quot;,&quot;given&quot;:&quot;&quot;,&quot;parse-names&quot;:false,&quot;dropping-particle&quot;:&quot;&quot;,&quot;non-dropping-particle&quot;:&quot;&quot;}],&quot;issued&quot;:{&quot;date-parts&quot;:[[2024]]},&quot;container-title-short&quot;:&quot;&quot;},&quot;isTemporary&quot;:false}]},{&quot;citationID&quot;:&quot;MENDELEY_CITATION_7173e480-4743-40b4-a70c-53cbcf696e0c&quot;,&quot;properties&quot;:{&quot;noteIndex&quot;:0},&quot;isEdited&quot;:false,&quot;manualOverride&quot;:{&quot;isManuallyOverridden&quot;:false,&quot;citeprocText&quot;:&quot;(ABUHB, 2024b, 2024d)&quot;,&quot;manualOverrideText&quot;:&quot;&quot;},&quot;citationTag&quot;:&quot;MENDELEY_CITATION_v3_eyJjaXRhdGlvbklEIjoiTUVOREVMRVlfQ0lUQVRJT05fNzE3M2U0ODAtNDc0My00MGI0LWE3MGMtNTNjYmNmNjk2ZTBjIiwicHJvcGVydGllcyI6eyJub3RlSW5kZXgiOjB9LCJpc0VkaXRlZCI6ZmFsc2UsIm1hbnVhbE92ZXJyaWRlIjp7ImlzTWFudWFsbHlPdmVycmlkZGVuIjpmYWxzZSwiY2l0ZXByb2NUZXh0IjoiKEFCVUhCLCAyMDI0YiwgMjAyNGQpIiwibWFudWFsT3ZlcnJpZGVUZXh0IjoiIn0sImNpdGF0aW9uSXRlbXMiOlt7ImlkIjoiOGZlOGFlNjQtNmMxOC0zMGFjLTk5NGEtNjgxMjBjNDA2MWI0IiwiaXRlbURhdGEiOnsidHlwZSI6InJlcG9ydCIsImlkIjoiOGZlOGFlNjQtNmMxOC0zMGFjLTk5NGEtNjgxMjBjNDA2MWI0IiwidGl0bGUiOiJTQkFSIFJlcG9ydHMgKFJUVCwgUENNSFNTIGFuZCBNSCZMRCkgLSBJbnRlcm5hbCBEb2N1bWVudHMuIFVucHVibGlzaGVkIiwiYXV0aG9yIjpbeyJmYW1pbHkiOiJBQlVIQiIsImdpdmVuIjoiIiwicGFyc2UtbmFtZXMiOmZhbHNlLCJkcm9wcGluZy1wYXJ0aWNsZSI6IiIsIm5vbi1kcm9wcGluZy1wYXJ0aWNsZSI6IiJ9XSwiaXNzdWVkIjp7ImRhdGUtcGFydHMiOltbMjAyNF1dfSwiY29udGFpbmVyLXRpdGxlLXNob3J0IjoiIn0sImlzVGVtcG9yYXJ5IjpmYWxzZX0seyJpZCI6IjMxNDhkM2VkLTI2NzMtMzdiZC04YmY2LTc5Njk5ZWEyYWVjMCIsIml0ZW1EYXRhIjp7InR5cGUiOiJhcnRpY2xlIiwiaWQiOiIzMTQ4ZDNlZC0yNjczLTM3YmQtOGJmNi03OTY5OWVhMmFlYzAiLCJ0aXRsZSI6IldDQ0lTIFJpc2sgTG9nIC0gSW50ZXJuYWwgRG9jdW1lbnQuIFVucHVibGlzaGVkIiwiYXV0aG9yIjpbeyJmYW1pbHkiOiJBQlVIQiIsImdpdmVuIjoiIiwicGFyc2UtbmFtZXMiOmZhbHNlLCJkcm9wcGluZy1wYXJ0aWNsZSI6IiIsIm5vbi1kcm9wcGluZy1wYXJ0aWNsZSI6IiJ9XSwiY29udGFpbmVyLXRpdGxlIjoiVW5wdWJsaXNoZWQiLCJpc3N1ZWQiOnsiZGF0ZS1wYXJ0cyI6W1syMDI0XV19LCJjb250YWluZXItdGl0bGUtc2hvcnQiOiIifSwiaXNUZW1wb3JhcnkiOmZhbHNlfV19&quot;,&quot;citationItems&quot;:[{&quot;id&quot;:&quot;8fe8ae64-6c18-30ac-994a-68120c4061b4&quot;,&quot;itemData&quot;:{&quot;type&quot;:&quot;report&quot;,&quot;id&quot;:&quot;8fe8ae64-6c18-30ac-994a-68120c4061b4&quot;,&quot;title&quot;:&quot;SBAR Reports (RTT, PCMHSS and MH&amp;LD) - Internal Documents. Unpublished&quot;,&quot;author&quot;:[{&quot;family&quot;:&quot;ABUHB&quot;,&quot;given&quot;:&quot;&quot;,&quot;parse-names&quot;:false,&quot;dropping-particle&quot;:&quot;&quot;,&quot;non-dropping-particle&quot;:&quot;&quot;}],&quot;issued&quot;:{&quot;date-parts&quot;:[[2024]]},&quot;container-title-short&quot;:&quot;&quot;},&quot;isTemporary&quot;:false},{&quot;id&quot;:&quot;3148d3ed-2673-37bd-8bf6-79699ea2aec0&quot;,&quot;itemData&quot;:{&quot;type&quot;:&quot;article&quot;,&quot;id&quot;:&quot;3148d3ed-2673-37bd-8bf6-79699ea2aec0&quot;,&quot;title&quot;:&quot;WCCIS Risk Log - Internal Document. Unpublished&quot;,&quot;author&quot;:[{&quot;family&quot;:&quot;ABUHB&quot;,&quot;given&quot;:&quot;&quot;,&quot;parse-names&quot;:false,&quot;dropping-particle&quot;:&quot;&quot;,&quot;non-dropping-particle&quot;:&quot;&quot;}],&quot;container-title&quot;:&quot;Unpublished&quot;,&quot;issued&quot;:{&quot;date-parts&quot;:[[2024]]},&quot;container-title-short&quot;:&quot;&quot;},&quot;isTemporary&quot;:false}]},{&quot;citationID&quot;:&quot;MENDELEY_CITATION_f63164d4-ada1-4c15-82ac-5e840d80ca34&quot;,&quot;properties&quot;:{&quot;noteIndex&quot;:0},&quot;isEdited&quot;:false,&quot;manualOverride&quot;:{&quot;isManuallyOverridden&quot;:false,&quot;citeprocText&quot;:&quot;(Ammenwerth, Iller and Mahler, 2006; Scott and Briggs, 2010; Greenhalgh and Abimbola, 2019)&quot;,&quot;manualOverrideText&quot;:&quot;&quot;},&quot;citationTag&quot;:&quot;MENDELEY_CITATION_v3_eyJjaXRhdGlvbklEIjoiTUVOREVMRVlfQ0lUQVRJT05fZjYzMTY0ZDQtYWRhMS00YzE1LTgyYWMtNWU4NDBkODBjYTM0IiwicHJvcGVydGllcyI6eyJub3RlSW5kZXgiOjB9LCJpc0VkaXRlZCI6ZmFsc2UsIm1hbnVhbE92ZXJyaWRlIjp7ImlzTWFudWFsbHlPdmVycmlkZGVuIjpmYWxzZSwiY2l0ZXByb2NUZXh0IjoiKEFtbWVud2VydGgsIElsbGVyIGFuZCBNYWhsZXIsIDIwMDY7IFNjb3R0IGFuZCBCcmlnZ3MsIDIwMTA7IEdyZWVuaGFsZ2ggYW5kIEFiaW1ib2xhLCAyMDE5KSIsIm1hbnVhbE92ZXJyaWRlVGV4dCI6IiJ9LCJjaXRhdGlvbkl0ZW1zIjpbeyJpZCI6ImQwYjhlY2FkLWFhM2UtMzI2ZS04OGQyLTFiZDRhZjZiYTc2MSIsIml0ZW1EYXRhIjp7InR5cGUiOiJhcnRpY2xlLWpvdXJuYWwiLCJpZCI6ImQwYjhlY2FkLWFhM2UtMzI2ZS04OGQyLTFiZDRhZjZiYTc2MSIsInRpdGxlIjoiVGhlIE5BU1NTIEZyYW1ld29yayBBIFN5bnRoZXNpcyBvZiBNdWx0aXBsZSBUaGVvcmllcyBvZiBUZWNobm9sb2d5IEltcGxlbWVudGF0aW9uIiwiYXV0aG9yIjpbeyJmYW1pbHkiOiJHcmVlbmhhbGdoIiwiZ2l2ZW4iOiJUcmlzaGEiLCJwYXJzZS1uYW1lcyI6ZmFsc2UsImRyb3BwaW5nLXBhcnRpY2xlIjoiIiwibm9uLWRyb3BwaW5nLXBhcnRpY2xlIjoiIn0seyJmYW1pbHkiOiJBYmltYm9sYSIsImdpdmVuIjoiU2V5ZSIsInBhcnNlLW5hbWVzIjpmYWxzZSwiZHJvcHBpbmctcGFydGljbGUiOiIiLCJub24tZHJvcHBpbmctcGFydGljbGUiOiIifV0sImNvbnRhaW5lci10aXRsZSI6IlN0dWRpZXMgaW4gSGVhbHRoIFRlY2hub2xvZ3kgYW5kIEluZm9ybWF0aWNzIiwiY29udGFpbmVyLXRpdGxlLXNob3J0IjoiU3R1ZC4gSGVhbHRoIFRlY2hub2wuIEluZm9ybS4iLCJhY2Nlc3NlZCI6eyJkYXRlLXBhcnRzIjpbWzIwMjUsMTIsNV1dfSwiRE9JIjoiMTAuMzIzMy9TSFRJMTkwMTIzIiwiSVNTTiI6IjE4Nzk4MzY1IiwiVVJMIjoiZmlsZTovLy9DOi9Vc2Vycy9qbzA0NTU0OS9BcHBEYXRhL0xvY2FsL1RlbXAvTWljcm9zb2Z0RWRnZURvd25sb2Fkcy8xOGYzZmI4OC1hZmI1LTRmNTAtYTBlOC05OGZkZTJmMjE5Y2UvU0hUSS0yNjMtU0hUSTE5MDEyMy5wZGYiLCJpc3N1ZWQiOnsiZGF0ZS1wYXJ0cyI6W1syMDE5XV19LCJhYnN0cmFjdCI6IlRlY2hub2xvZ2llcyBhcmUgb2Z0ZW4gdmlld2VkIGFzIHRoZSByb3V0ZSB0byBiZXR0ZXIsIHNhZmVyIGFuZCBtb3JlIGVmZmljaWVudCBjYXJlLCBidXQgdGVjaG5vbG9neSBwcm9qZWN0cyByYXJlbHkgZGVsaXZlciBhbGwgdGhlIGJlbmVmaXRzIGV4cGVjdGVkIG9mIHRoZW0uIEJhc2VkIG9uIGEgbGl0ZXJhdHVyZSByZXZpZXcgYW5kIGVtcGlyaWNhbCBjYXNlIHN0dWRpZXMsIHdlIGRldmVsb3BlZCBhIGZyYW1ld29yayAoTkFTU1MpIGZvciBzdHVkeWluZyB0aGUgbm9uLWFkb3B0aW9uLCBhYmFuZG9ubWVudCBhbmQgY2hhbGxlbmdlcyB0byBzY2FsZS11cCwgc3ByZWFkIGFuZCBzdXN0YWluYWJpbGl0eSBvZiB0ZWNobm9sb2d5LXN1cHBvcnRlZCBjaGFuZ2UgZWZmb3J0cyBpbiBoZWFsdGggYW5kIHNvY2lhbCBjYXJlLiBTdWNoIHByb2plY3RzIG1lZXQgcHJvYmxlbXMgdXN1YWxseSBiZWNhdXNlIHRoZXkgYXJlIHRvbyBjb21wbGV4IC0gYW5kIGJlY2F1c2UgdGhlIGNvbXBsZXhpdHkgaXMgc3ViLW9wdGltYWxseSBoYW5kbGVkLiBOQVNTUyBjb25zaXN0cyBvZiBzaXggZG9tYWlucyAtIHRoZSBpbGxuZXNzIG9yIGNvbmRpdGlvbiwgdGhlIHRlY2hub2xvZ3ksIHRoZSB2YWx1ZSBwcm9wb3NpdGlvbiwgdGhlIGluZGl2aWR1YWxzIGludGVuZGVkIHRvIGFkb3B0IHRoZSB0ZWNobm9sb2d5LCB0aGUgb3JnYW5pc2F0aW9uKHMpIGFuZCB0aGUgd2lkZXIgc3lzdGVtIC0gYWxvbmcgd2l0aCBhIHNldmVudGggZG9tYWluIHRoYXQgY29uc2lkZXJzIGhvdyBhbGwgdGhlc2UgZXZvbHZlIG92ZXIgdGltZS4gVGhlIE5BU1NTIGZyYW1ld29yayBpbmNvcnBvcmF0ZXMgYSBudW1iZXIgb2Ygb3RoZXIgdGhlb3JpZXMgYW5kIGFuYWx5dGljIGFwcHJvYWNoZXMgZGVzY3JpYmVkIGVsc2V3aGVyZSBpbiB0aGlzIGJvb2suIEl0IGlzIG5vdCBpbnRlbmRlZCB0byBvZmZlciBhIHByZWRpY3RpdmUgb3IgZm9ybXVsYWljIHNvbHV0aW9uIHRvIHRlY2hub2xvZ3kgYWRvcHRpb24uIFJhdGhlciwgTkFTU1Mgc2hvdWxkIGJlIHVzZWQgdG8gZ2VuZXJhdGUgYSByaWNoIGFuZCBzaXR1YXRlZCBuYXJyYXRpdmUgb2YgdGhlIG11bHRpcGxlIGluZmx1ZW5jZXMgb24gYSBjb21wbGV4IHByb2plY3Q7IHRvIGlkZW50aWZ5IHBhcnRzIG9mIHRoZSBwcm9qZWN0IHdoZXJlIGNvbXBsZXhpdHkgbWlnaHQgYmUgcmVkdWNlZDsgYW5kIHRvIGNvbnNpZGVyIGhvdyBpbmRpdmlkdWFscyBhbmQgb3JnYW5pc2F0aW9ucyBtaWdodCBiZSBzdXBwb3J0ZWQgdG8gaGFuZGxlIHRoZSByZW1haW5pbmcgY29tcGxleGl0aWVzIGJldHRlci4iLCJ2b2x1bWUiOiIyNjMifSwiaXNUZW1wb3JhcnkiOmZhbHNlfSx7ImlkIjoiZTJmYzY1YmQtNjY1Yi0zN2U3LThlYTMtMjc3ZDhjMjlkNWY3IiwiaXRlbURhdGEiOnsidHlwZSI6ImFydGljbGUtam91cm5hbCIsImlkIjoiZTJmYzY1YmQtNjY1Yi0zN2U3LThlYTMtMjc3ZDhjMjlkNWY3IiwidGl0bGUiOiJJVC1hZG9wdGlvbiBhbmQgdGhlIGludGVyYWN0aW9uIG9mIHRhc2ssIHRlY2hub2xvZ3kgYW5kIGluZGl2aWR1YWxzOiBBIGZpdCBmcmFtZXdvcmsgYW5kIGEgY2FzZSBzdHVkeSIsImF1dGhvciI6W3siZmFtaWx5IjoiQW1tZW53ZXJ0aCIsImdpdmVuIjoiRWxza2UiLCJwYXJzZS1uYW1lcyI6ZmFsc2UsImRyb3BwaW5nLXBhcnRpY2xlIjoiIiwibm9uLWRyb3BwaW5nLXBhcnRpY2xlIjoiIn0seyJmYW1pbHkiOiJJbGxlciIsImdpdmVuIjoiQ2Fyb2xhIiwicGFyc2UtbmFtZXMiOmZhbHNlLCJkcm9wcGluZy1wYXJ0aWNsZSI6IiIsIm5vbi1kcm9wcGluZy1wYXJ0aWNsZSI6IiJ9LHsiZmFtaWx5IjoiTWFobGVyIiwiZ2l2ZW4iOiJDb3JuZWxpYSIsInBhcnNlLW5hbWVzIjpmYWxzZSwiZHJvcHBpbmctcGFydGljbGUiOiIiLCJub24tZHJvcHBpbmctcGFydGljbGUiOiIifV0sImNvbnRhaW5lci10aXRsZSI6IkJNQyBNZWRpY2FsIEluZm9ybWF0aWNzIGFuZCBEZWNpc2lvbiBNYWtpbmciLCJjb250YWluZXItdGl0bGUtc2hvcnQiOiJCTUMgTWVkLiBJbmZvcm0uIERlY2lzLiBNYWsuIiwiRE9JIjoiMTAuMTE4Ni8xNDcyLTY5NDctNi0zIiwiSVNTTiI6IjE0NzI2OTQ3IiwiaXNzdWVkIjp7ImRhdGUtcGFydHMiOltbMjAwNl1dfSwiYWJzdHJhY3QiOiJCYWNrZ3JvdW5kOiBGYWN0b3JzIG9mIElUIGFkb3B0aW9uIGhhdmUgbGFyZ2VseSBiZWVuIGRpc2N1c3NlZCBpbiB0aGUgbGl0ZXJhdHVyZS4gSG93ZXZlciwgZXhpc3RpbmcgZnJhbWV3b3JrcyAoc3VjaCBhcyBUQU0gb3IgVFRGKSBhcmUgZmFpbGluZyB0byBpbmNsdWRlIG9uZSBpbXBvcnRhbnQgYXNwZWN0LCB0aGUgaW50ZXJhY3Rpb24gYmV0d2VlbiB1c2VyIGFuZCB0YXNrLiBNZXRob2Q6IEJhc2VkIG9uIGEgbGl0ZXJhdHVyZSBzdHVkeSBhbmQgYSBjYXNlIHN0dWR5LCB3ZSBkZXZlbG9wZWQgdGhlIEZJVFQgZnJhbWV3b3JrIHRvIGhlbHAgYW5hbHlzZSB0aGUgc29jaW8tb3JnYW5pc2F0aW9uYWwtdGVjaG5pY2FsIGZhY3RvcnMgdGhhdCBpbmZsdWVuY2UgSVQgYWRvcHRpb24gaW4gYSBoZWFsdGggY2FyZSBzZXR0aW5nLiBSZXN1bHRzOiBPdXIgRklUVCBmcmFtZXdvcmsgKFwiRml0IGJldHdlZW4gSW5kaXZpZHVhbHMsIFRhc2sgYW5kIFRlY2hub2xvZ3lcIikgaXMgYmFzZWQgb24gdGhlIGlkZWEgdGhhdCBJVCBhZG9wdGlvbiBpbiBhIGNsaW5pY2FsIGVudmlyb25tZW50IGRlcGVuZHMgb24gdGhlIGZpdCBiZXR3ZWVuIHRoZSBhdHRyaWJ1dGVzIG9mIHRoZSBpbmRpdmlkdWFsIHVzZXJzIChlLmcuIGNvbXB1dGVyIGFueGlldHksIG1vdGl2YXRpb24pLCBhdHRyaWJ1dGVzIG9mIHRoZSB0ZWNobm9sb2d5IChlLmcuIHVzYWJpbGl0eSwgZnVuY3Rpb25hbGl0eSwgcGVyZm9ybWFuY2UpLCBhbmQgYXR0cmlidXRlcyBvZiB0aGUgY2xpbmljYWwgdGFza3MgYW5kIHByb2Nlc3NlcyAoZS5nLiBvcmdhbmlzYXRpb24sIHRhc2sgY29tcGxleGl0eSkuIFdlIHVzZWQgdGhpcyBmcmFtZXdvcmsgaW4gdGhlIHJldHJvc3BlY3RpdmUgYW5hbHlzaXMgb2YgYSB0aHJlZS15ZWFyIGNhc2Ugc3R1ZHksIGRlc2NyaWJpbmcgdGhlIGFkb3B0aW9uIG9mIGEgbnVyc2luZyBkb2N1bWVudGF0aW9uIHN5c3RlbSBpbiB2YXJpb3VzIGRlcGFydG1lbnRzIGluIGEgR2VybWFuIFVuaXZlcnNpdHkgSG9zcGl0YWwuIFdlIHdpbGwgc2hvdyBob3cgdGhlIEZJVFQgZnJhbWV3b3JrIGhlbHBlZCBhbmFseXppbmcgdGhlIHByb2Nlc3Mgb2YgSVQgYWRvcHRpb24gZHVyaW5nIGFuIElUIGltcGxlbWVudGF0aW9uOiB3ZSB3ZXJlIGFibGUgdG8gZGVzY3JpYmUgZXZlcnkgZm91bmQgSVQgYWRvcHRpb24gcHJvYmxlbSB3aXRoIHJlZ2FyZCB0byB0aGUgdGhyZWUgZml0IGRpbWVuc2lvbnMsIGFuZCBhbnkgaW50ZXJ2ZW50aW9uIG9uIHRoZSBmaXQgY2FuIGJlIGRlc2NyaWJlZCB3aXRoIHJlZ2FyZCB0byB0aGUgdGhyZWUgb2JqZWN0cyBvZiB0aGUgRklUVCBmcmFtZXdvcmsgKGluZGl2aWR1YWwsIHRhc2ssIHRlY2hub2xvZ3kpLiBXZSBhbHNvIGRlcml2ZSBmYWNpbGl0YXRvcnMgYW5kIGJhcnJpZXJzIHRvIElUIGFkb3B0aW9uIG9mIGNsaW5pY2FsIGluZm9ybWF0aW9uIHN5c3RlbXMuIENvbmNsdXNpb246IFRoaXMgd29yayBzaG91bGQgc3VwcG9ydCBhIGJldHRlciB1bmRlcnN0YW5kaW5nIG9mIHRoZSByZWFzb25zIGZvciBJVCBhZG9wdGlvbiBmYWlsdXJlcyBhbmQgdGhlcmVmb3JlIGVuYWJsZSBiZXR0ZXIgcHJlcGFyZWQgYW5kIG1vcmUgc3VjY2Vzc2Z1bCBJVCBpbnRyb2R1Y3Rpb24gcHJvamVjdHMuIFdlIHdpbGwgZGlzY3VzcywgaG93ZXZlciwgdGhhdCBmcm9tIGEgbW9yZSBlcGlzdGVtb2xvZ2ljYWwgcG9pbnQgb2YgdmlldywgaXQgbWF5IGJlIGRpZmZpY3VsdCBvciBldmVuIGltcG9zc2libGUgdG8gYW5hbHlzZSB0aGUgY29tcGxleCBhbmQgaW50ZXJhY3RpbmcgZmFjdG9ycyB0aGF0IHByZWRpY3Qgc3VjY2VzcyBvciBmYWlsdXJlIG9mIElUIHByb2plY3RzIGluIGEgc29jaW8tdGVjaG5pY2FsIGVudmlyb25tZW50LiDCqSAyMDA2IEFtbWVud2VydGggZXQgYWw7IGxpY2Vuc2VlIEJpb01lZCBDZW50cmFsIEx0ZC4iLCJ2b2x1bWUiOiI2In0sImlzVGVtcG9yYXJ5IjpmYWxzZX0seyJpZCI6ImJlZmVjYjNmLTJjNTEtMzMwOS05YjZiLTg4ZmQ2ZDE3NjlmNCIsIml0ZW1EYXRhIjp7InR5cGUiOiJhcnRpY2xlLWpvdXJuYWwiLCJpZCI6ImJlZmVjYjNmLTJjNTEtMzMwOS05YjZiLTg4ZmQ2ZDE3NjlmNCIsInRpdGxlIjoiU1RBVC1ISTogQSBTb2Npby1UZWNobmljYWwgQXNzZXNzbWVudCBUb29sIGZvciBIZWFsdGggSW5mb3JtYXRpY3MgSW1wbGVtZW50YXRpb25zIiwiYXV0aG9yIjpbeyJmYW1pbHkiOiJTY290dCIsImdpdmVuIjoiUGhpbGlwIEoiLCJwYXJzZS1uYW1lcyI6ZmFsc2UsImRyb3BwaW5nLXBhcnRpY2xlIjoiIiwibm9uLWRyb3BwaW5nLXBhcnRpY2xlIjoiIn0seyJmYW1pbHkiOiJCcmlnZ3MiLCJnaXZlbiI6IkphbWVzIFMiLCJwYXJzZS1uYW1lcyI6ZmFsc2UsImRyb3BwaW5nLXBhcnRpY2xlIjoiIiwibm9uLWRyb3BwaW5nLXBhcnRpY2xlIjoiIn1dLCJjb250YWluZXItdGl0bGUiOiJUaGUgT3BlbiBNZWRpY2FsIEluZm9ybWF0aWNzIEpvdXJuYWwiLCJjb250YWluZXItdGl0bGUtc2hvcnQiOiJPcGVuIE1lZC4gSW5mb3JtLiBKLiIsIkRPSSI6IjEwLjIxNzQvMTg3NDQzMTEwMTAwNDAxMDIxNCIsIklTU04iOiIxODc0LTQzMTEiLCJpc3N1ZWQiOnsiZGF0ZS1wYXJ0cyI6W1syMDEwLDksMTVdXX0sInBhZ2UiOiIyMTQtMjIwIiwiYWJzdHJhY3QiOiI8cD5UaGlzIHBhcGVyIHByb3Bvc2VzIGEgc29jaW8tdGVjaG5pY2FsIGFzc2Vzc21lbnQgdG9vbCAoU1RBVC1ISSkgZm9yIGhlYWx0aCBpbmZvcm1hdGljcyBpbXBsZW1lbnRhdGlvbnMuIFdlIGV4cGxvcmUgd2h5IGV2ZW4gcHJvamVjdHMgYWxsZWdlZGx5IHVzaW5nIHNvdW5kIG1ldGhvZG9sb2dpZXMgcmVwZWF0ZWRseSBmYWlsIHRvIGdpdmUgYWRlcXVhdGUgYXR0ZW50aW9uIHRvIHNvY2lvLXRlY2huaWNhbCBpc3N1ZXMsIGFuZCB3ZSBwcmVzZW50IGFuIGluaXRpYWwgZHJhZnQgb2YgYSBzdHJ1Y3R1cmVkIGFzc2Vzc21lbnQgdG9vbCBmb3IgaGVhbHRoIGluZm9ybWF0aWNzIGltcGxlbWVudGF0aW9uIHRoYXQgZW5jYXBzdWxhdGVzIHNvY2lvLXRlY2huaWNhbCBnb29kIHByYWN0aWNlLiBGdXJ0aGVyIHdvcmsgaXMgcHJvcG9zZWQgdG8gZW5yaWNoIGFuZCB2YWxpZGF0ZSB0aGUgcHJvcG9zZWQgaW5zdHJ1bWVudC4gVGhpcyBwcm9wb3NhbCB3YXMgcHJlc2VudGVkIGZvciBkaXNjdXNzaW9uIGF0IGEgbWVldGluZyBvZiB0aGUgVUsgRmFjdWx0eSBvZiBIZWFsdGggSW5mb3JtYXRpY3MgaW4gRGVjZW1iZXIgMjAwOS48L3A+IiwiaXNzdWUiOiIxIiwidm9sdW1lIjoiNCJ9LCJpc1RlbXBvcmFyeSI6ZmFsc2V9XX0=&quot;,&quot;citationItems&quot;:[{&quot;id&quot;:&quot;d0b8ecad-aa3e-326e-88d2-1bd4af6ba761&quot;,&quot;itemData&quot;:{&quot;type&quot;:&quot;article-journal&quot;,&quot;id&quot;:&quot;d0b8ecad-aa3e-326e-88d2-1bd4af6ba761&quot;,&quot;title&quot;:&quot;The NASSS Framework A Synthesis of Multiple Theories of Technology Implementation&quot;,&quot;author&quot;:[{&quot;family&quot;:&quot;Greenhalgh&quot;,&quot;given&quot;:&quot;Trisha&quot;,&quot;parse-names&quot;:false,&quot;dropping-particle&quot;:&quot;&quot;,&quot;non-dropping-particle&quot;:&quot;&quot;},{&quot;family&quot;:&quot;Abimbola&quot;,&quot;given&quot;:&quot;Seye&quot;,&quot;parse-names&quot;:false,&quot;dropping-particle&quot;:&quot;&quot;,&quot;non-dropping-particle&quot;:&quot;&quot;}],&quot;container-title&quot;:&quot;Studies in Health Technology and Informatics&quot;,&quot;container-title-short&quot;:&quot;Stud. Health Technol. Inform.&quot;,&quot;accessed&quot;:{&quot;date-parts&quot;:[[2025,12,5]]},&quot;DOI&quot;:&quot;10.3233/SHTI190123&quot;,&quot;ISSN&quot;:&quot;18798365&quot;,&quot;URL&quot;:&quot;file:///C:/Users/jo045549/AppData/Local/Temp/MicrosoftEdgeDownloads/18f3fb88-afb5-4f50-a0e8-98fde2f219ce/SHTI-263-SHTI190123.pdf&quot;,&quot;issued&quot;:{&quot;date-parts&quot;:[[2019]]},&quot;abstract&quot;:&quot;Technologies are often viewed as the route to better, safer and more efficient care, but technology projects rarely deliver all the benefits expected of them. Based on a literature review and empirical case studies, we developed a framework (NASSS) for studying the non-adoption, abandonment and challenges to scale-up, spread and sustainability of technology-supported change efforts in health and social care. Such projects meet problems usually because they are too complex - and because the complexity is sub-optimally handled. NASSS consists of six domains - the illness or condition, the technology, the value proposition, the individuals intended to adopt the technology, the organisation(s) and the wider system - along with a seventh domain that considers how all these evolve over time. The NASSS framework incorporates a number of other theories and analytic approaches described elsewhere in this book. It is not intended to offer a predictive or formulaic solution to technology adoption. Rather, NASSS should be used to generate a rich and situated narrative of the multiple influences on a complex project; to identify parts of the project where complexity might be reduced; and to consider how individuals and organisations might be supported to handle the remaining complexities better.&quot;,&quot;volume&quot;:&quot;263&quot;},&quot;isTemporary&quot;:false},{&quot;id&quot;:&quot;e2fc65bd-665b-37e7-8ea3-277d8c29d5f7&quot;,&quot;itemData&quot;:{&quot;type&quot;:&quot;article-journal&quot;,&quot;id&quot;:&quot;e2fc65bd-665b-37e7-8ea3-277d8c29d5f7&quot;,&quot;title&quot;:&quot;IT-adoption and the interaction of task, technology and individuals: A fit framework and a case study&quot;,&quot;author&quot;:[{&quot;family&quot;:&quot;Ammenwerth&quot;,&quot;given&quot;:&quot;Elske&quot;,&quot;parse-names&quot;:false,&quot;dropping-particle&quot;:&quot;&quot;,&quot;non-dropping-particle&quot;:&quot;&quot;},{&quot;family&quot;:&quot;Iller&quot;,&quot;given&quot;:&quot;Carola&quot;,&quot;parse-names&quot;:false,&quot;dropping-particle&quot;:&quot;&quot;,&quot;non-dropping-particle&quot;:&quot;&quot;},{&quot;family&quot;:&quot;Mahler&quot;,&quot;given&quot;:&quot;Cornelia&quot;,&quot;parse-names&quot;:false,&quot;dropping-particle&quot;:&quot;&quot;,&quot;non-dropping-particle&quot;:&quot;&quot;}],&quot;container-title&quot;:&quot;BMC Medical Informatics and Decision Making&quot;,&quot;container-title-short&quot;:&quot;BMC Med. Inform. Decis. Mak.&quot;,&quot;DOI&quot;:&quot;10.1186/1472-6947-6-3&quot;,&quot;ISSN&quot;:&quot;14726947&quot;,&quot;issued&quot;:{&quot;date-parts&quot;:[[2006]]},&quot;abstract&quot;:&quot;Background: Factors of IT adoption have largely been discussed in the literature. However, existing frameworks (such as TAM or TTF) are failing to include one important aspect, the interaction between user and task. Method: Based on a literature study and a case study, we developed the FITT framework to help analyse the socio-organisational-technical factors that influence IT adoption in a health care setting. Results: Our FITT framework (\&quot;Fit between Individuals, Task and Technology\&quot;) is based on the idea that IT adoption in a clinical environment depends on the fit between the attributes of the individual users (e.g. computer anxiety, motivation), attributes of the technology (e.g. usability, functionality, performance), and attributes of the clinical tasks and processes (e.g. organisation, task complexity). We used this framework in the retrospective analysis of a three-year case study, describing the adoption of a nursing documentation system in various departments in a German University Hospital. We will show how the FITT framework helped analyzing the process of IT adoption during an IT implementation: we were able to describe every found IT adoption problem with regard to the three fit dimensions, and any intervention on the fit can be described with regard to the three objects of the FITT framework (individual, task, technology). We also derive facilitators and barriers to IT adoption of clinical information systems. Conclusion: This work should support a better understanding of the reasons for IT adoption failures and therefore enable better prepared and more successful IT introduction projects. We will discuss, however, that from a more epistemological point of view, it may be difficult or even impossible to analyse the complex and interacting factors that predict success or failure of IT projects in a socio-technical environment. © 2006 Ammenwerth et al; licensee BioMed Central Ltd.&quot;,&quot;volume&quot;:&quot;6&quot;},&quot;isTemporary&quot;:false},{&quot;id&quot;:&quot;befecb3f-2c51-3309-9b6b-88fd6d1769f4&quot;,&quot;itemData&quot;:{&quot;type&quot;:&quot;article-journal&quot;,&quot;id&quot;:&quot;befecb3f-2c51-3309-9b6b-88fd6d1769f4&quot;,&quot;title&quot;:&quot;STAT-HI: A Socio-Technical Assessment Tool for Health Informatics Implementations&quot;,&quot;author&quot;:[{&quot;family&quot;:&quot;Scott&quot;,&quot;given&quot;:&quot;Philip J&quot;,&quot;parse-names&quot;:false,&quot;dropping-particle&quot;:&quot;&quot;,&quot;non-dropping-particle&quot;:&quot;&quot;},{&quot;family&quot;:&quot;Briggs&quot;,&quot;given&quot;:&quot;James S&quot;,&quot;parse-names&quot;:false,&quot;dropping-particle&quot;:&quot;&quot;,&quot;non-dropping-particle&quot;:&quot;&quot;}],&quot;container-title&quot;:&quot;The Open Medical Informatics Journal&quot;,&quot;container-title-short&quot;:&quot;Open Med. Inform. J.&quot;,&quot;DOI&quot;:&quot;10.2174/1874431101004010214&quot;,&quot;ISSN&quot;:&quot;1874-4311&quot;,&quot;issued&quot;:{&quot;date-parts&quot;:[[2010,9,15]]},&quot;page&quot;:&quot;214-220&quot;,&quot;abstract&quot;:&quot;&lt;p&gt;This paper proposes a socio-technical assessment tool (STAT-HI) for health informatics implementations. We explore why even projects allegedly using sound methodologies repeatedly fail to give adequate attention to socio-technical issues, and we present an initial draft of a structured assessment tool for health informatics implementation that encapsulates socio-technical good practice. Further work is proposed to enrich and validate the proposed instrument. This proposal was presented for discussion at a meeting of the UK Faculty of Health Informatics in December 2009.&lt;/p&gt;&quot;,&quot;issue&quot;:&quot;1&quot;,&quot;volume&quot;:&quot;4&quot;},&quot;isTemporary&quot;:false}]},{&quot;citationID&quot;:&quot;MENDELEY_CITATION_bfa15749-1ed4-4d3d-8f17-7527a0457606&quot;,&quot;properties&quot;:{&quot;noteIndex&quot;:0},&quot;isEdited&quot;:false,&quot;manualOverride&quot;:{&quot;isManuallyOverridden&quot;:true,&quot;citeprocText&quot;:&quot;(Kujala &lt;i&gt;et al.&lt;/i&gt;, 2011)&quot;,&quot;manualOverrideText&quot;:&quot;(Kujala et al., 2011).&quot;},&quot;citationTag&quot;:&quot;MENDELEY_CITATION_v3_eyJjaXRhdGlvbklEIjoiTUVOREVMRVlfQ0lUQVRJT05fYmZhMTU3NDktMWVkNC00ZDNkLThmMTctNzUyN2EwNDU3NjA2IiwicHJvcGVydGllcyI6eyJub3RlSW5kZXgiOjB9LCJpc0VkaXRlZCI6ZmFsc2UsIm1hbnVhbE92ZXJyaWRlIjp7ImlzTWFudWFsbHlPdmVycmlkZGVuIjp0cnVlLCJjaXRlcHJvY1RleHQiOiIoS3VqYWxhIDxpPmV0IGFsLjwvaT4sIDIwMTEpIiwibWFudWFsT3ZlcnJpZGVUZXh0IjoiKEt1amFsYSBldCBhbC4sIDIwMTEpLiJ9LCJjaXRhdGlvbkl0ZW1zIjpbeyJpZCI6ImE1YmQ1NjgxLTkwYzEtMzJkOC1hMjM3LTkxM2JjYmJjNjUwNyIsIml0ZW1EYXRhIjp7InR5cGUiOiJhcnRpY2xlLWpvdXJuYWwiLCJpZCI6ImE1YmQ1NjgxLTkwYzEtMzJkOC1hMjM3LTkxM2JjYmJjNjUwNyIsInRpdGxlIjoiSW50ZXJhY3Rpbmcgd2l0aCBDb21wdXRlcnMgVVggQ3VydmUgOiBBIG1ldGhvZCBmb3IgZXZhbHVhdGluZyBsb25nLXRlcm0gdXNlciBleHBlcmllbmNlIiwiYXV0aG9yIjpbeyJmYW1pbHkiOiJLdWphbGEiLCJnaXZlbiI6IlNhcmkiLCJwYXJzZS1uYW1lcyI6ZmFsc2UsImRyb3BwaW5nLXBhcnRpY2xlIjoiIiwibm9uLWRyb3BwaW5nLXBhcnRpY2xlIjoiIn0seyJmYW1pbHkiOiJSb3RvIiwiZ2l2ZW4iOiJWaXJwaSIsInBhcnNlLW5hbWVzIjpmYWxzZSwiZHJvcHBpbmctcGFydGljbGUiOiIiLCJub24tZHJvcHBpbmctcGFydGljbGUiOiIifSx7ImZhbWlseSI6IlbDpMOkbsOkbmVuLXZhaW5pby1tYXR0aWxhIiwiZ2l2ZW4iOiJLYWlzYSIsInBhcnNlLW5hbWVzIjpmYWxzZSwiZHJvcHBpbmctcGFydGljbGUiOiIiLCJub24tZHJvcHBpbmctcGFydGljbGUiOiIifSx7ImZhbWlseSI6IkthcmFwYW5vcyIsImdpdmVuIjoiRXZhbmdlbG9zIiwicGFyc2UtbmFtZXMiOmZhbHNlLCJkcm9wcGluZy1wYXJ0aWNsZSI6IiIsIm5vbi1kcm9wcGluZy1wYXJ0aWNsZSI6IiJ9LHsiZmFtaWx5IjoiU2lubmVsw6QiLCJnaXZlbiI6IkFydG8iLCJwYXJzZS1uYW1lcyI6ZmFsc2UsImRyb3BwaW5nLXBhcnRpY2xlIjoiIiwibm9uLWRyb3BwaW5nLXBhcnRpY2xlIjoiIn1dLCJjb250YWluZXItdGl0bGUiOiJJbnRlcmFjdGluZyB3aXRoIENvbXB1dGVycyIsImNvbnRhaW5lci10aXRsZS1zaG9ydCI6IkludGVyYWN0LiBDb21wdXQuIiwiSVNTTiI6IjA5NTMtNTQzOCIsImlzc3VlZCI6eyJkYXRlLXBhcnRzIjpbWzIwMTFdXX0sImFic3RyYWN0IjoiVGhlIGdvYWwgb2YgdXNlciBleHBlcmllbmNlIGRlc2lnbiBpbiBpbmR1c3RyeSBpcyB0byBpbXByb3ZlIGN1c3RvbWVyIHNhdGlzZmFjdGlvbiBhbmQgbG95YWx0eSB0aHJvdWdoIHRoZSB1dGlsaXR5LCBlYXNlIG9mIHVzZSwgYW5kIHBsZWFzdXJlIHByb3ZpZGVkIGluIHRoZSBpbnRlcmFjdGlvbiB3aXRoIGEgcHJvZHVjdC4gU28gZmFyLCB1c2VyIGV4cGVyaWVuY2Ugc3R1ZGllcyBoYXZlIG1vc3RseSBmb2N1c2VkIG9uIHNob3J0LXRlcm0gZXZhbHVhdGlvbnMgYW5kIGNvbnNlcXVlbnRseSBvbiBhc3BlY3RzIHJlbGF0aW5nIHRvIHRoZSBpbml0aWFsIGFkb3AtIHRpb24gb2YgbmV3IHByb2R1Y3QgZGVzaWducy4gTmV2ZXJ0aGVsZXNzLCB0aGUgcmVsYXRpb25zaGlwIGJldHdlZW4gdGhlIHVzZXIgYW5kIHRoZSBwcm9kdWN0IGV2b2x2ZXMgb3ZlciBsb25nIHBlcmlvZHMgb2YgdGltZSBhbmQgdGhlIHJlbGV2YW5jZSBvZiBwcm9sb25nZWQgdXNlIGZvciBtYXJrZXQgc3VjY2VzcyBoYXMgYmVlbiByZWNlbnRseSBoaWdoLSBsaWdodGVkLiBJbiB0aGlzIHBhcGVyLCB3ZSBhcmd1ZSBmb3IgdGhlIGNvc3QtZWZmZWN0aXZlIGVsaWNpdGF0aW9uIG9mIGxvbmdpdHVkaW5hbCB1c2VyIGV4cGVyaWVuY2UgZGF0YS4gV2UgcHJvcG9zZSBhIG1ldGhvZCBjYWxsZWQgdGhlIOKAmOKAmFVYIEN1cnZl4oCZ4oCZIHdoaWNoIGFpbXMgYXQgYXNzaXN0aW5nIHVzZXJzIGluIHJldHJvc3BlY3RpdmVseSByZXBvcnRpbmcgaG93IGFuZCB3aHkgdGhlaXIgZXhwZXJpZW5jZSB3aXRoIGEgcHJvZHVjdCBoYXMgY2hhbmdlZCBvdmVyIHRpbWUuIFRoZSB1c2VmdWxuZXNzIG9mIHRoZSBVWCBDdXJ2ZSBtZXRob2Qgd2FzIGFzc2Vzc2VkIGluIGEgcXVhbGl0YXRpdmUgc3R1ZHkgd2l0aCAyMCBtb2JpbGUgcGhvbmUgdXNlcnMuIEluIHBhcnRpY3VsYXIsIHdlIGludmVzdGlnYXRlZCBob3cgdXNlcnPigJkgc3BlY2lmaWMgbWVtb3JpZXMgb2YgdGhlaXIgZXhwZXJpZW5jZXMgd2l0aCB0aGVpciBtb2JpbGUgcGhvbmVzIGd1aWRlIHRoZWlyIGJlaGF2aW9yIGFuZCB0aGVpciB3aWxsaW5nLSBuZXNzIHRvIHJlY29tbWVuZCB0aGUgcHJvZHVjdCB0byBvdGhlcnMuIFRoZSByZXN1bHRzIHN1Z2dlc3QgdGhhdCB0aGUgVVggQ3VydmUgbWV0aG9kIGVuYWJsZXMgdXNlcnMgYW5kIHJlc2VhcmNoZXJzIHRvIGRldGVybWluZSB0aGUgcXVhbGl0eSBvZiBsb25nLXRlcm0gdXNlciBleHBlcmllbmNlIGFuZCB0aGUgaW5mbHVlbmNlcyB0aGF0IGltcHJvdmUgdXNlciBleHBlcmllbmNlIG92ZXIgdGltZSBvciBjYXVzZSBpdCB0byBkZXRlcmlvcmF0ZS4gVGhlIG1ldGhvZCBwcm92aWRlZCByaWNoIHF1YWxpdGF0aXZlIGRhdGEgYW5kIHdlIGZvdW5kIHRoYXQgYW4gaW1wcm92aW5nIHRyZW5kIG9mIHBlcmNlaXZlZCBhdHRyYWN0aXZlbmVzcyBvZiBtb2JpbGUgcGhvbmVzIHdhcyByZWxhdGVkIHRvIHVzZXIgc2F0aXNmYWMtIHRpb24gYW5kIHdpbGxpbmduZXNzIHRvIHJlY29tbWVuZCB0aGVpciBwaG9uZSB0byBmcmllbmRzLiBUaGlzIGhpZ2hsaWdodHMgdGhhdCBzdXN0YWluaW5nIHBlcmNlaXZlZCBhdHRyYWN0aXZlbmVzcyBjYW4gYmUgYSBkaWZmZXJlbnRpYXRpbmcgZmFjdG9yIGluIHRoZSB1c2VyIGFjY2VwdGFuY2Ugb2YgcGVyc29uYWwgaW50ZXJhY3RpdmUgcHJvZHVjdHMgc3VjaCBhcyBtb2JpbGUgcGhvbmVzLiBUaGUgc3R1ZHkgc3VnZ2VzdHMgdGhhdCB0aGUgcHJvcG9zZWQgbWV0aG9kIGNhbiBiZSB1c2VkIGFzIGEgc3RyYWlnaHRmb3J3YXJkIHRvb2wgZm9yIHVuZGVyc3RhbmRpbmcgdGhlIHJlYXNvbnMgd2h5IHVzZXIgZXhwZXJpZW5jZSBpbXByb3ZlcyBvciB3b3JzZW5zIGluIGxvbmctdGVybSBwcm9kdWN0IHVzZSBhbmQgaG93IHRoZXNlIHJlYXNvbnMgcmVsYXRlIHRvIGN1c3RvbWVyIGxveWFsdHkuIO6AgiIsImlzc3VlIjoiNSIsInZvbHVtZSI6IjIzIn0sImlzVGVtcG9yYXJ5IjpmYWxzZX1dfQ==&quot;,&quot;citationItems&quot;:[{&quot;id&quot;:&quot;a5bd5681-90c1-32d8-a237-913bcbbc6507&quot;,&quot;itemData&quot;:{&quot;type&quot;:&quot;article-journal&quot;,&quot;id&quot;:&quot;a5bd5681-90c1-32d8-a237-913bcbbc6507&quot;,&quot;title&quot;:&quot;Interacting with Computers UX Curve : A method for evaluating long-term user experience&quot;,&quot;author&quot;:[{&quot;family&quot;:&quot;Kujala&quot;,&quot;given&quot;:&quot;Sari&quot;,&quot;parse-names&quot;:false,&quot;dropping-particle&quot;:&quot;&quot;,&quot;non-dropping-particle&quot;:&quot;&quot;},{&quot;family&quot;:&quot;Roto&quot;,&quot;given&quot;:&quot;Virpi&quot;,&quot;parse-names&quot;:false,&quot;dropping-particle&quot;:&quot;&quot;,&quot;non-dropping-particle&quot;:&quot;&quot;},{&quot;family&quot;:&quot;Väänänen-vainio-mattila&quot;,&quot;given&quot;:&quot;Kaisa&quot;,&quot;parse-names&quot;:false,&quot;dropping-particle&quot;:&quot;&quot;,&quot;non-dropping-particle&quot;:&quot;&quot;},{&quot;family&quot;:&quot;Karapanos&quot;,&quot;given&quot;:&quot;Evangelos&quot;,&quot;parse-names&quot;:false,&quot;dropping-particle&quot;:&quot;&quot;,&quot;non-dropping-particle&quot;:&quot;&quot;},{&quot;family&quot;:&quot;Sinnelä&quot;,&quot;given&quot;:&quot;Arto&quot;,&quot;parse-names&quot;:false,&quot;dropping-particle&quot;:&quot;&quot;,&quot;non-dropping-particle&quot;:&quot;&quot;}],&quot;container-title&quot;:&quot;Interacting with Computers&quot;,&quot;container-title-short&quot;:&quot;Interact. Comput.&quot;,&quot;ISSN&quot;:&quot;0953-5438&quot;,&quot;issued&quot;:{&quot;date-parts&quot;:[[2011]]},&quot;abstract&quot;:&quot;The goal of user experience design in industry is to improve customer satisfaction and loyalty through the utility, ease of use, and pleasure provided in the interaction with a product. So far, user experience studies have mostly focused on short-term evaluations and consequently on aspects relating to the initial adop- tion of new product designs. Nevertheless, the relationship between the user and the product evolves over long periods of time and the relevance of prolonged use for market success has been recently high- lighted. In this paper, we argue for the cost-effective elicitation of longitudinal user experience data. We propose a method called the ‘‘UX Curve’’ which aims at assisting users in retrospectively reporting how and why their experience with a product has changed over time. The usefulness of the UX Curve method was assessed in a qualitative study with 20 mobile phone users. In particular, we investigated how users’ specific memories of their experiences with their mobile phones guide their behavior and their willing- ness to recommend the product to others. The results suggest that the UX Curve method enables users and researchers to determine the quality of long-term user experience and the influences that improve user experience over time or cause it to deteriorate. The method provided rich qualitative data and we found that an improving trend of perceived attractiveness of mobile phones was related to user satisfac- tion and willingness to recommend their phone to friends. This highlights that sustaining perceived attractiveness can be a differentiating factor in the user acceptance of personal interactive products such as mobile phones. The study suggests that the proposed method can be used as a straightforward tool for understanding the reasons why user experience improves or worsens in long-term product use and how these reasons relate to customer loyalty. &quot;,&quot;issue&quot;:&quot;5&quot;,&quot;volume&quot;:&quot;23&quot;},&quot;isTemporary&quot;:false}]},{&quot;citationID&quot;:&quot;MENDELEY_CITATION_21ff3afc-ef70-4695-8f98-96487bbccdfe&quot;,&quot;properties&quot;:{&quot;noteIndex&quot;:0},&quot;isEdited&quot;:false,&quot;manualOverride&quot;:{&quot;isManuallyOverridden&quot;:false,&quot;citeprocText&quot;:&quot;(Berg, 1999)&quot;,&quot;manualOverrideText&quot;:&quot;&quot;},&quot;citationTag&quot;:&quot;MENDELEY_CITATION_v3_eyJjaXRhdGlvbklEIjoiTUVOREVMRVlfQ0lUQVRJT05fMjFmZjNhZmMtZWY3MC00Njk1LThmOTgtOTY0ODdiYmNjZGZlIiwicHJvcGVydGllcyI6eyJub3RlSW5kZXgiOjB9LCJpc0VkaXRlZCI6ZmFsc2UsIm1hbnVhbE92ZXJyaWRlIjp7ImlzTWFudWFsbHlPdmVycmlkZGVuIjpmYWxzZSwiY2l0ZXByb2NUZXh0IjoiKEJlcmcsIDE5OTkpIiwibWFudWFsT3ZlcnJpZGVUZXh0IjoiIn0sImNpdGF0aW9uSXRlbXMiOlt7ImlkIjoiOGI3NzgzOGItMzRkNC0zZmZlLTlmMzQtNzJiMDEyNmE3NTE1IiwiaXRlbURhdGEiOnsidHlwZSI6ImFydGljbGUtam91cm5hbCIsImlkIjoiOGI3NzgzOGItMzRkNC0zZmZlLTlmMzQtNzJiMDEyNmE3NTE1IiwidGl0bGUiOiJBY2N1bXVsYXRpbmcgYW5kIENvb3JkaW5hdGluZzogT2NjYXNpb25zIGZvciBJbmZvcm1hdGlvbiBUZWNobm9sb2dpZXMgaW4gTWVkaWNhbCBXb3JrIiwiYXV0aG9yIjpbeyJmYW1pbHkiOiJCZXJnIiwiZ2l2ZW4iOiJNYXJjIiwicGFyc2UtbmFtZXMiOmZhbHNlLCJkcm9wcGluZy1wYXJ0aWNsZSI6IiIsIm5vbi1kcm9wcGluZy1wYXJ0aWNsZSI6IiJ9XSwiY29udGFpbmVyLXRpdGxlIjoiQ29tcHV0ZXIgU3VwcG9ydGVkIENvb3BlcmF0aXZlIFdvcmsiLCJET0kiOiIxMC4xMDIzL0E6MTAwODc1NzExNTQwNCIsIklTU04iOiIwOTI1OTcyNCIsImlzc3VlZCI6eyJkYXRlLXBhcnRzIjpbWzE5OTldXX0sImFic3RyYWN0IjoiVGhpcyBwYXBlciBhdHRlbXB0cyB0byBwcm92aWRlIGEgcmVsYXRpb25hbCB1bmRlcnN0YW5kaW5nIG9mIHRoZSBnZW5lcmF0aXZlIHBvd2VyIG9mIGluZm9ybWF0aW9uIHRlY2hub2xvZ2llczogYW4gdW5kZXJzdGFuZGluZyB0aGF0IHNlZXMgaW5mb3JtYXRpb24gdGVjaG5vbG9naWVzIGFzIGVtYmVkZGVkIGluIHdvcmstcHJhY3RpY2VzLiBUaGlzIHRoZW9yZXRpY2FsIHVuZGVydGFraW5nLCBpbnNwaXJlZCBieSBhY3Rvci1uZXR3b3JrIHRoZW9yeSBhbmQgd29yayB3aXRoaW4gQ1NDVywgaGFzIGEgcHJhY3RpY2FsIGFuZCBwb2xpdGljYWwgYWltLiBUaGUgcHJvYmxlbXMgaXQgZGlzY3Vzc2VzIGFyZSBkaXJlY3RseSByZWxldmFudCBmb3IgdGhlIGFpbXMgYW5kIGhvcGVzIG9mIENTQ1c6IHRoZSBkZXNpZ24gb2Ygc3lzdGVtcyB0aGF0IGZpdCB3b3JrcHJhY3RpY2VzIGJldHRlciB0aGFuIHRyYWRpdGlvbmFsbHkgZGVzaWduZWQgc3lzdGVtcywgYW5kIHRoYXQgZW5oYW5jZSB3b3JrZXIncyBjb21wZXRlbmNpZXMgYW5kIHJlc3BvbnNpYmlsaXRpZXMuIFRoZSBwYXBlciBkZXBpY3RzIGluZm9ybWF0aW9uIHRlY2hub2xvZ2llcyBhcyByZWFkaW5nIGFuZCB3cml0aW5nIGFydGlmYWN0cy4gVGFraW5nIHBhcnRzIG9mIHRoZSBtZWRpY2FsIHJlY29yZCBhcyBhbiBleGFtcGxlLCB0aGUgcGFwZXIgYXJndWVzIHRoYXQgdGhvc2UgdG9vbHMgLSBpbiByZWxhdGlvbiB3aXRoIHRoZSByZWFkaW5nIGFuZCB3cml0aW5nIGFjdGl2aXRpZXMgb2YgbnVyc2VzLCBkb2N0b3JzLCBsYWJvcmF0b3J5IHN5c3RlbXMgLSBjYW4gYmUgc2VlbiB0byBwZXJmb3JtIHR3byByb2xlcyBpbiB3b3JrIHByYWN0aWNlcy4gVGhleSBhY2N1bXVsYXRlIGluc2NyaXB0aW9ucyBhbmQgY29vcmRpbmF0ZSBhY3Rpdml0aWVzIG9mIG90aGVyIGVudGl0aWVzIGluIHRoZSB3b3JrIHByYWN0aWNlLCBhbmQgaW4gdGhhdCB3YXkgYWZmb3JkIHRoZSBoYW5kbGluZyBvZiBtb3JlIGNvbXBsZXggd29ya3Rhc2tzLiBUaGlzIGZvY3VzIG9uIHRoZSBnZW5lcmF0aXZlIHBvd2VyIG9mIHRoZXNlIGFydGlmYWN0cyBsZWFkcyB0byBhIHJlY29uc2lkZXJhdGlvbiBvZiB0aGUgbm90aW9ucyBvZiAnc3VwcG9ydGluZycgd29yayBhbmQgJ3RyYW5zcGFyZW50JyB0ZWNobm9sb2dpZXMsIGFuZCB0byBhIHNlcmllcyBvZiBzcGVjaWZpYyBlbnRyeS1wb2ludHMgZm9yIGEgcG9saXRpY3Mgb2YgSVQuIiwiaXNzdWUiOiI0Iiwidm9sdW1lIjoiOCIsImNvbnRhaW5lci10aXRsZS1zaG9ydCI6IiJ9LCJpc1RlbXBvcmFyeSI6ZmFsc2V9XX0=&quot;,&quot;citationItems&quot;:[{&quot;id&quot;:&quot;8b77838b-34d4-3ffe-9f34-72b0126a7515&quot;,&quot;itemData&quot;:{&quot;type&quot;:&quot;article-journal&quot;,&quot;id&quot;:&quot;8b77838b-34d4-3ffe-9f34-72b0126a7515&quot;,&quot;title&quot;:&quot;Accumulating and Coordinating: Occasions for Information Technologies in Medical Work&quot;,&quot;author&quot;:[{&quot;family&quot;:&quot;Berg&quot;,&quot;given&quot;:&quot;Marc&quot;,&quot;parse-names&quot;:false,&quot;dropping-particle&quot;:&quot;&quot;,&quot;non-dropping-particle&quot;:&quot;&quot;}],&quot;container-title&quot;:&quot;Computer Supported Cooperative Work&quot;,&quot;DOI&quot;:&quot;10.1023/A:1008757115404&quot;,&quot;ISSN&quot;:&quot;09259724&quot;,&quot;issued&quot;:{&quot;date-parts&quot;:[[1999]]},&quot;abstract&quot;:&quot;This paper attempts to provide a relational understanding of the generative power of information technologies: an understanding that sees information technologies as embedded in work-practices. This theoretical undertaking, inspired by actor-network theory and work within CSCW, has a practical and political aim. The problems it discusses are directly relevant for the aims and hopes of CSCW: the design of systems that fit workpractices better than traditionally designed systems, and that enhance worker's competencies and responsibilities. The paper depicts information technologies as reading and writing artifacts. Taking parts of the medical record as an example, the paper argues that those tools - in relation with the reading and writing activities of nurses, doctors, laboratory systems - can be seen to perform two roles in work practices. They accumulate inscriptions and coordinate activities of other entities in the work practice, and in that way afford the handling of more complex worktasks. This focus on the generative power of these artifacts leads to a reconsideration of the notions of 'supporting' work and 'transparent' technologies, and to a series of specific entry-points for a politics of IT.&quot;,&quot;issue&quot;:&quot;4&quot;,&quot;volume&quot;:&quot;8&quot;,&quot;container-title-short&quot;:&quot;&quot;},&quot;isTemporary&quot;:false}]},{&quot;citationID&quot;:&quot;MENDELEY_CITATION_8e450b9e-b6cf-471f-9287-6052d46d08fa&quot;,&quot;properties&quot;:{&quot;noteIndex&quot;:0},&quot;isEdited&quot;:false,&quot;manualOverride&quot;:{&quot;isManuallyOverridden&quot;:false,&quot;citeprocText&quot;:&quot;(Greenhalgh and Abimbola, 2019)&quot;,&quot;manualOverrideText&quot;:&quot;&quot;},&quot;citationTag&quot;:&quot;MENDELEY_CITATION_v3_eyJjaXRhdGlvbklEIjoiTUVOREVMRVlfQ0lUQVRJT05fOGU0NTBiOWUtYjZjZi00NzFmLTkyODctNjA1MmQ0NmQwOGZhIiwicHJvcGVydGllcyI6eyJub3RlSW5kZXgiOjB9LCJpc0VkaXRlZCI6ZmFsc2UsIm1hbnVhbE92ZXJyaWRlIjp7ImlzTWFudWFsbHlPdmVycmlkZGVuIjpmYWxzZSwiY2l0ZXByb2NUZXh0IjoiKEdyZWVuaGFsZ2ggYW5kIEFiaW1ib2xhLCAyMDE5KSIsIm1hbnVhbE92ZXJyaWRlVGV4dCI6IiJ9LCJjaXRhdGlvbkl0ZW1zIjpbeyJpZCI6ImQwYjhlY2FkLWFhM2UtMzI2ZS04OGQyLTFiZDRhZjZiYTc2MSIsIml0ZW1EYXRhIjp7InR5cGUiOiJhcnRpY2xlLWpvdXJuYWwiLCJpZCI6ImQwYjhlY2FkLWFhM2UtMzI2ZS04OGQyLTFiZDRhZjZiYTc2MSIsInRpdGxlIjoiVGhlIE5BU1NTIEZyYW1ld29yayBBIFN5bnRoZXNpcyBvZiBNdWx0aXBsZSBUaGVvcmllcyBvZiBUZWNobm9sb2d5IEltcGxlbWVudGF0aW9uIiwiYXV0aG9yIjpbeyJmYW1pbHkiOiJHcmVlbmhhbGdoIiwiZ2l2ZW4iOiJUcmlzaGEiLCJwYXJzZS1uYW1lcyI6ZmFsc2UsImRyb3BwaW5nLXBhcnRpY2xlIjoiIiwibm9uLWRyb3BwaW5nLXBhcnRpY2xlIjoiIn0seyJmYW1pbHkiOiJBYmltYm9sYSIsImdpdmVuIjoiU2V5ZSIsInBhcnNlLW5hbWVzIjpmYWxzZSwiZHJvcHBpbmctcGFydGljbGUiOiIiLCJub24tZHJvcHBpbmctcGFydGljbGUiOiIifV0sImNvbnRhaW5lci10aXRsZSI6IlN0dWRpZXMgaW4gSGVhbHRoIFRlY2hub2xvZ3kgYW5kIEluZm9ybWF0aWNzIiwiY29udGFpbmVyLXRpdGxlLXNob3J0IjoiU3R1ZC4gSGVhbHRoIFRlY2hub2wuIEluZm9ybS4iLCJhY2Nlc3NlZCI6eyJkYXRlLXBhcnRzIjpbWzIwMjUsMTIsNV1dfSwiRE9JIjoiMTAuMzIzMy9TSFRJMTkwMTIzIiwiSVNTTiI6IjE4Nzk4MzY1IiwiVVJMIjoiZmlsZTovLy9DOi9Vc2Vycy9qbzA0NTU0OS9BcHBEYXRhL0xvY2FsL1RlbXAvTWljcm9zb2Z0RWRnZURvd25sb2Fkcy8xOGYzZmI4OC1hZmI1LTRmNTAtYTBlOC05OGZkZTJmMjE5Y2UvU0hUSS0yNjMtU0hUSTE5MDEyMy5wZGYiLCJpc3N1ZWQiOnsiZGF0ZS1wYXJ0cyI6W1syMDE5XV19LCJhYnN0cmFjdCI6IlRlY2hub2xvZ2llcyBhcmUgb2Z0ZW4gdmlld2VkIGFzIHRoZSByb3V0ZSB0byBiZXR0ZXIsIHNhZmVyIGFuZCBtb3JlIGVmZmljaWVudCBjYXJlLCBidXQgdGVjaG5vbG9neSBwcm9qZWN0cyByYXJlbHkgZGVsaXZlciBhbGwgdGhlIGJlbmVmaXRzIGV4cGVjdGVkIG9mIHRoZW0uIEJhc2VkIG9uIGEgbGl0ZXJhdHVyZSByZXZpZXcgYW5kIGVtcGlyaWNhbCBjYXNlIHN0dWRpZXMsIHdlIGRldmVsb3BlZCBhIGZyYW1ld29yayAoTkFTU1MpIGZvciBzdHVkeWluZyB0aGUgbm9uLWFkb3B0aW9uLCBhYmFuZG9ubWVudCBhbmQgY2hhbGxlbmdlcyB0byBzY2FsZS11cCwgc3ByZWFkIGFuZCBzdXN0YWluYWJpbGl0eSBvZiB0ZWNobm9sb2d5LXN1cHBvcnRlZCBjaGFuZ2UgZWZmb3J0cyBpbiBoZWFsdGggYW5kIHNvY2lhbCBjYXJlLiBTdWNoIHByb2plY3RzIG1lZXQgcHJvYmxlbXMgdXN1YWxseSBiZWNhdXNlIHRoZXkgYXJlIHRvbyBjb21wbGV4IC0gYW5kIGJlY2F1c2UgdGhlIGNvbXBsZXhpdHkgaXMgc3ViLW9wdGltYWxseSBoYW5kbGVkLiBOQVNTUyBjb25zaXN0cyBvZiBzaXggZG9tYWlucyAtIHRoZSBpbGxuZXNzIG9yIGNvbmRpdGlvbiwgdGhlIHRlY2hub2xvZ3ksIHRoZSB2YWx1ZSBwcm9wb3NpdGlvbiwgdGhlIGluZGl2aWR1YWxzIGludGVuZGVkIHRvIGFkb3B0IHRoZSB0ZWNobm9sb2d5LCB0aGUgb3JnYW5pc2F0aW9uKHMpIGFuZCB0aGUgd2lkZXIgc3lzdGVtIC0gYWxvbmcgd2l0aCBhIHNldmVudGggZG9tYWluIHRoYXQgY29uc2lkZXJzIGhvdyBhbGwgdGhlc2UgZXZvbHZlIG92ZXIgdGltZS4gVGhlIE5BU1NTIGZyYW1ld29yayBpbmNvcnBvcmF0ZXMgYSBudW1iZXIgb2Ygb3RoZXIgdGhlb3JpZXMgYW5kIGFuYWx5dGljIGFwcHJvYWNoZXMgZGVzY3JpYmVkIGVsc2V3aGVyZSBpbiB0aGlzIGJvb2suIEl0IGlzIG5vdCBpbnRlbmRlZCB0byBvZmZlciBhIHByZWRpY3RpdmUgb3IgZm9ybXVsYWljIHNvbHV0aW9uIHRvIHRlY2hub2xvZ3kgYWRvcHRpb24uIFJhdGhlciwgTkFTU1Mgc2hvdWxkIGJlIHVzZWQgdG8gZ2VuZXJhdGUgYSByaWNoIGFuZCBzaXR1YXRlZCBuYXJyYXRpdmUgb2YgdGhlIG11bHRpcGxlIGluZmx1ZW5jZXMgb24gYSBjb21wbGV4IHByb2plY3Q7IHRvIGlkZW50aWZ5IHBhcnRzIG9mIHRoZSBwcm9qZWN0IHdoZXJlIGNvbXBsZXhpdHkgbWlnaHQgYmUgcmVkdWNlZDsgYW5kIHRvIGNvbnNpZGVyIGhvdyBpbmRpdmlkdWFscyBhbmQgb3JnYW5pc2F0aW9ucyBtaWdodCBiZSBzdXBwb3J0ZWQgdG8gaGFuZGxlIHRoZSByZW1haW5pbmcgY29tcGxleGl0aWVzIGJldHRlci4iLCJ2b2x1bWUiOiIyNjMifSwiaXNUZW1wb3JhcnkiOmZhbHNlfV19&quot;,&quot;citationItems&quot;:[{&quot;id&quot;:&quot;d0b8ecad-aa3e-326e-88d2-1bd4af6ba761&quot;,&quot;itemData&quot;:{&quot;type&quot;:&quot;article-journal&quot;,&quot;id&quot;:&quot;d0b8ecad-aa3e-326e-88d2-1bd4af6ba761&quot;,&quot;title&quot;:&quot;The NASSS Framework A Synthesis of Multiple Theories of Technology Implementation&quot;,&quot;author&quot;:[{&quot;family&quot;:&quot;Greenhalgh&quot;,&quot;given&quot;:&quot;Trisha&quot;,&quot;parse-names&quot;:false,&quot;dropping-particle&quot;:&quot;&quot;,&quot;non-dropping-particle&quot;:&quot;&quot;},{&quot;family&quot;:&quot;Abimbola&quot;,&quot;given&quot;:&quot;Seye&quot;,&quot;parse-names&quot;:false,&quot;dropping-particle&quot;:&quot;&quot;,&quot;non-dropping-particle&quot;:&quot;&quot;}],&quot;container-title&quot;:&quot;Studies in Health Technology and Informatics&quot;,&quot;container-title-short&quot;:&quot;Stud. Health Technol. Inform.&quot;,&quot;accessed&quot;:{&quot;date-parts&quot;:[[2025,12,5]]},&quot;DOI&quot;:&quot;10.3233/SHTI190123&quot;,&quot;ISSN&quot;:&quot;18798365&quot;,&quot;URL&quot;:&quot;file:///C:/Users/jo045549/AppData/Local/Temp/MicrosoftEdgeDownloads/18f3fb88-afb5-4f50-a0e8-98fde2f219ce/SHTI-263-SHTI190123.pdf&quot;,&quot;issued&quot;:{&quot;date-parts&quot;:[[2019]]},&quot;abstract&quot;:&quot;Technologies are often viewed as the route to better, safer and more efficient care, but technology projects rarely deliver all the benefits expected of them. Based on a literature review and empirical case studies, we developed a framework (NASSS) for studying the non-adoption, abandonment and challenges to scale-up, spread and sustainability of technology-supported change efforts in health and social care. Such projects meet problems usually because they are too complex - and because the complexity is sub-optimally handled. NASSS consists of six domains - the illness or condition, the technology, the value proposition, the individuals intended to adopt the technology, the organisation(s) and the wider system - along with a seventh domain that considers how all these evolve over time. The NASSS framework incorporates a number of other theories and analytic approaches described elsewhere in this book. It is not intended to offer a predictive or formulaic solution to technology adoption. Rather, NASSS should be used to generate a rich and situated narrative of the multiple influences on a complex project; to identify parts of the project where complexity might be reduced; and to consider how individuals and organisations might be supported to handle the remaining complexities better.&quot;,&quot;volume&quot;:&quot;263&quot;},&quot;isTemporary&quot;:false}]},{&quot;citationID&quot;:&quot;MENDELEY_CITATION_9717c312-e147-4a79-8818-a4e84c981a04&quot;,&quot;properties&quot;:{&quot;noteIndex&quot;:0},&quot;isEdited&quot;:false,&quot;manualOverride&quot;:{&quot;isManuallyOverridden&quot;:false,&quot;citeprocText&quot;:&quot;(ABUHB, 2024b; James, 2024)&quot;,&quot;manualOverrideText&quot;:&quot;&quot;},&quot;citationTag&quot;:&quot;MENDELEY_CITATION_v3_eyJjaXRhdGlvbklEIjoiTUVOREVMRVlfQ0lUQVRJT05fOTcxN2MzMTItZTE0Ny00YTc5LTg4MTgtYTRlODRjOTgxYTA0IiwicHJvcGVydGllcyI6eyJub3RlSW5kZXgiOjB9LCJpc0VkaXRlZCI6ZmFsc2UsIm1hbnVhbE92ZXJyaWRlIjp7ImlzTWFudWFsbHlPdmVycmlkZGVuIjpmYWxzZSwiY2l0ZXByb2NUZXh0IjoiKEFCVUhCLCAyMDI0YjsgSmFtZXMsIDIwMjQpIiwibWFudWFsT3ZlcnJpZGVUZXh0IjoiIn0sImNpdGF0aW9uSXRlbXMiOlt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0seyJpZCI6IjhmZThhZTY0LTZjMTgtMzBhYy05OTRhLTY4MTIwYzQwNjFiNCIsIml0ZW1EYXRhIjp7InR5cGUiOiJyZXBvcnQiLCJpZCI6IjhmZThhZTY0LTZjMTgtMzBhYy05OTRhLTY4MTIwYzQwNjFiNCIsInRpdGxlIjoiU0JBUiBSZXBvcnRzIChSVFQsIFBDTUhTUyBhbmQgTUgmTEQpIC0gSW50ZXJuYWwgRG9jdW1lbnRzLiBVbnB1Ymxpc2hlZCIsImF1dGhvciI6W3siZmFtaWx5IjoiQUJVSEIiLCJnaXZlbiI6IiIsInBhcnNlLW5hbWVzIjpmYWxzZSwiZHJvcHBpbmctcGFydGljbGUiOiIiLCJub24tZHJvcHBpbmctcGFydGljbGUiOiIifV0sImlzc3VlZCI6eyJkYXRlLXBhcnRzIjpbWzIwMjRdXX0sImNvbnRhaW5lci10aXRsZS1zaG9ydCI6IiJ9LCJpc1RlbXBvcmFyeSI6ZmFsc2V9XX0=&quot;,&quot;citationItems&quot;:[{&quot;id&quot;:&quot;26265a0a-e4ed-3e6e-aebf-8a93e6d97e82&quot;,&quot;itemData&quot;:{&quot;type&quot;:&quot;report&quot;,&quot;id&quot;:&quot;26265a0a-e4ed-3e6e-aebf-8a93e6d97e82&quot;,&quot;title&quot;:&quot;Business Change Handover Report - Internal Document. Unpublished&quot;,&quot;author&quot;:[{&quot;family&quot;:&quot;James&quot;,&quot;given&quot;:&quot;Joanne&quot;,&quot;parse-names&quot;:false,&quot;dropping-particle&quot;:&quot;&quot;,&quot;non-dropping-particle&quot;:&quot;&quot;}],&quot;issued&quot;:{&quot;date-parts&quot;:[[2024]]},&quot;container-title-short&quot;:&quot;&quot;},&quot;isTemporary&quot;:false},{&quot;id&quot;:&quot;8fe8ae64-6c18-30ac-994a-68120c4061b4&quot;,&quot;itemData&quot;:{&quot;type&quot;:&quot;report&quot;,&quot;id&quot;:&quot;8fe8ae64-6c18-30ac-994a-68120c4061b4&quot;,&quot;title&quot;:&quot;SBAR Reports (RTT, PCMHSS and MH&amp;LD) - Internal Documents. Unpublished&quot;,&quot;author&quot;:[{&quot;family&quot;:&quot;ABUHB&quot;,&quot;given&quot;:&quot;&quot;,&quot;parse-names&quot;:false,&quot;dropping-particle&quot;:&quot;&quot;,&quot;non-dropping-particle&quot;:&quot;&quot;}],&quot;issued&quot;:{&quot;date-parts&quot;:[[2024]]},&quot;container-title-short&quot;:&quot;&quot;},&quot;isTemporary&quot;:false}]},{&quot;citationID&quot;:&quot;MENDELEY_CITATION_9b63447d-3bf7-4ccc-951f-98b1bfc8fe18&quot;,&quot;properties&quot;:{&quot;noteIndex&quot;:0},&quot;isEdited&quot;:false,&quot;manualOverride&quot;:{&quot;isManuallyOverridden&quot;:false,&quot;citeprocText&quot;:&quot;(Cresswell and Sheikh, 2013)&quot;,&quot;manualOverrideText&quot;:&quot;&quot;},&quot;citationTag&quot;:&quot;MENDELEY_CITATION_v3_eyJjaXRhdGlvbklEIjoiTUVOREVMRVlfQ0lUQVRJT05fOWI2MzQ0N2QtM2JmNy00Y2NjLTk1MWYtOThiMWJmYzhmZTE4IiwicHJvcGVydGllcyI6eyJub3RlSW5kZXgiOjB9LCJpc0VkaXRlZCI6ZmFsc2UsIm1hbnVhbE92ZXJyaWRlIjp7ImlzTWFudWFsbHlPdmVycmlkZGVuIjpmYWxzZSwiY2l0ZXByb2NUZXh0IjoiKENyZXNzd2VsbCBhbmQgU2hlaWtoLCAyMDEzKSIsIm1hbnVhbE92ZXJyaWRlVGV4dCI6IiJ9LCJjaXRhdGlvbkl0ZW1zIjpbeyJpZCI6IjFkZTdlYmJmLTE3NmQtMzJkNC04ODlmLWYzMTBhNDdjNGQ4NiIsIml0ZW1EYXRhIjp7InR5cGUiOiJhcnRpY2xlLWpvdXJuYWwiLCJpZCI6IjFkZTdlYmJmLTE3NmQtMzJkNC04ODlmLWYzMTBhNDdjNGQ4NiIsInRpdGxlIjoiT3JnYW5pemF0aW9uYWwgaXNzdWVzIGluIHRoZSBpbXBsZW1lbnRhdGlvbiBhbmQgYWRvcHRpb24gb2YgaGVhbHRoIGluZm9ybWF0aW9uIHRlY2hub2xvZ3kgaW5ub3ZhdGlvbnM6IEFuIGludGVycHJldGF0aXZlIHJldmlldyIsImF1dGhvciI6W3siZmFtaWx5IjoiQ3Jlc3N3ZWxsIiwiZ2l2ZW4iOiJLYXRocmluIiwicGFyc2UtbmFtZXMiOmZhbHNlLCJkcm9wcGluZy1wYXJ0aWNsZSI6IiIsIm5vbi1kcm9wcGluZy1wYXJ0aWNsZSI6IiJ9LHsiZmFtaWx5IjoiU2hlaWtoIiwiZ2l2ZW4iOiJBeml6IiwicGFyc2UtbmFtZXMiOmZhbHNlLCJkcm9wcGluZy1wYXJ0aWNsZSI6IiIsIm5vbi1kcm9wcGluZy1wYXJ0aWNsZSI6IiJ9XSwiY29udGFpbmVyLXRpdGxlIjoiSW50ZXJuYXRpb25hbCBKb3VybmFsIG9mIE1lZGljYWwgSW5mb3JtYXRpY3MiLCJjb250YWluZXItdGl0bGUtc2hvcnQiOiJJbnQuIEouIE1lZC4gSW5mb3JtLiIsImFjY2Vzc2VkIjp7ImRhdGUtcGFydHMiOltbMjAyNSwxMiw1XV19LCJET0kiOiIxMC4xMDE2L0ouSUpNRURJTkYuMjAxMi4xMC4wMDciLCJJU1NOIjoiMTM4Ni01MDU2IiwiUE1JRCI6IjIzMTQ2NjI2IiwiVVJMIjoiaHR0cHM6Ly93d3cuc2NpZW5jZWRpcmVjdC5jb20vc2NpZW5jZS9hcnRpY2xlL3BpaS9TMTM4NjUwNTYxMjAwMTk5MiIsImlzc3VlZCI6eyJkYXRlLXBhcnRzIjpbWzIwMTMsNSwxXV19LCJwYWdlIjoiZTczLWU4NiIsImFic3RyYWN0IjoiUHVycG9zZTogSW1wbGVtZW50YXRpb25zIG9mIGhlYWx0aCBpbmZvcm1hdGlvbiB0ZWNobm9sb2dpZXMgYXJlIG5vdG9yaW91c2x5IGRpZmZpY3VsdCwgd2hpY2ggaXMgZHVlIHRvIGEgcmFuZ2Ugb2YgaW50ZXItcmVsYXRlZCB0ZWNobmljYWwsIHNvY2lhbCBhbmQgb3JnYW5pemF0aW9uYWwgZmFjdG9ycyB0aGF0IG5lZWQgdG8gYmUgY29uc2lkZXJlZC4gSW4gdGhlIGxpZ2h0IG9mIGFuIGFwcGFyZW50IGxhY2sgb2YgZW1waXJpY2FsbHkgYmFzZWQgaW50ZWdyYXRlZCBhY2NvdW50cyBzdXJyb3VuZGluZyB0aGVzZSBpc3N1ZXMsIHRoaXMgaW50ZXJwcmV0YXRpdmUgcmV2aWV3IGFpbXMgdG8gcHJvdmlkZSBhbiBvdmVydmlldyBhbmQgZXh0cmFjdCBwb3RlbnRpYWxseSBnZW5lcmFsaXphYmxlIGZpbmRpbmdzIGFjcm9zcyBzZXR0aW5ncy4gTWV0aG9kczogV2UgY29uZHVjdGVkIGEgc3lzdGVtYXRpYyBzZWFyY2ggYW5kIGNyaXRpcXVlIG9mIHRoZSBlbXBpcmljYWwgbGl0ZXJhdHVyZSBwdWJsaXNoZWQgYmV0d2VlbiAxOTk3IGFuZCAyMDEwLiBJbiBkb2luZyBzbywgd2Ugc2VhcmNoZWQgYSByYW5nZSBvZiBtZWRpY2FsIGRhdGFiYXNlcyB0byBpZGVudGlmeSByZXZpZXcgcGFwZXJzIHRoYXQgcmVsYXRlZCB0byB0aGUgaW1wbGVtZW50YXRpb24gYW5kIGFkb3B0aW9uIG9mIGVIZWFsdGggYXBwbGljYXRpb25zIGluIG9yZ2FuaXphdGlvbmFsIHNldHRpbmdzLiBXZSBxdWFsaXRhdGl2ZWx5IHN5bnRoZXNpemVkIHRoaXMgbGl0ZXJhdHVyZSBleHRyYWN0aW5nIGRhdGEgcmVsYXRpbmcgdG8gdGVjaG5vbG9naWVzLCBjb250ZXh0cywgc3Rha2Vob2xkZXJzLCBhbmQgdGhlaXIgaW50ZXItcmVsYXRpb25zaGlwcy4gUmVzdWx0czogRnJvbSBhIHRvdGFsIGJvZHkgb2YgMTIxIHN5c3RlbWF0aWMgcmV2aWV3cywgd2UgaWRlbnRpZmllZCAxMyBzeXN0ZW1hdGljIHJldmlld3MgZW5jb21wYXNzaW5nIG9yZ2FuaXphdGlvbmFsIGlzc3VlcyBzdXJyb3VuZGluZyBoZWFsdGggaW5mb3JtYXRpb24gdGVjaG5vbG9neSBpbXBsZW1lbnRhdGlvbnMuIEJ5IGFuZCBsYXJnZSwgdGhlIGV2aWRlbmNlIGluZGljYXRlcyB0aGF0IHRoZXJlIGFyZSBhIHJhbmdlIG9mIHRlY2huaWNhbCwgc29jaWFsIGFuZCBvcmdhbml6YXRpb25hbCBjb25zaWRlcmF0aW9ucyB0aGF0IG5lZWQgdG8gYmUgZGVsaWJlcmF0ZWQgd2hlbiBhdHRlbXB0aW5nIHRvIGVuc3VyZSB0aGF0IHRlY2hub2xvZ2ljYWwgaW5ub3ZhdGlvbnMgYXJlIHVzZWZ1bCBmb3IgYm90aCBpbmRpdmlkdWFscyBhbmQgb3JnYW5pemF0aW9uYWwgcHJvY2Vzc2VzLiBIb3dldmVyLCB0aGVzZSBkaW1lbnNpb25zIGFyZSBpbnRlci1yZWxhdGVkLCByZXF1aXJpbmcgYSBjYXJlZnVsIGJhbGFuY2luZyBhY3Qgb2Ygc3RyYXRlZ2ljIGltcGxlbWVudGF0aW9uIGRlY2lzaW9ucyBpbiBvcmRlciB0byBlbnN1cmUgdGhhdCB1bmludGVuZGVkIGNvbnNlcXVlbmNlcyByZXN1bHRpbmcgZnJvbSB0ZWNobm9sb2d5IGludHJvZHVjdGlvbiBkbyBub3QgcG9zZSBhIHRocmVhdCB0byBwYXRpZW50cy4gQ29uY2x1c2lvbnM6IE9yZ2FuaXphdGlvbmFsIGlzc3VlcyBzdXJyb3VuZGluZyB0ZWNobm9sb2d5IGltcGxlbWVudGF0aW9ucyBpbiBoZWFsdGhjYXJlIHNldHRpbmdzIGFyZSBjcnVjaWFsbHkgaW1wb3J0YW50LCBidXQgaGF2ZSBhcyB5ZXQgbm90IHJlY2VpdmVkIGFkZXF1YXRlIHJlc2VhcmNoIGF0dGVudGlvbi4gVGhpcyBtYXkgaW4gcGFydCBiZSBkdWUgdG8gdGhlIHN1YmplY3RpdmUgbmF0dXJlIG9mIGZhY3RvcnMsIGJ1dCBhbHNvIGR1ZSB0byBhIGxhY2sgb2YgY29vcmRpbmF0ZWQgZWZmb3J0cyB0b3dhcmQgbW9yZSB0aGVvcmV0aWNhbGx5LWluZm9ybWVkIHdvcmsuIE91ciBmaW5kaW5ncyBtYXkgYmUgdXNlZCBhcyB0aGUgYmFzaXMgZm9yIHRoZSBkZXZlbG9wbWVudCBvZiBiZXN0IHByYWN0aWNlIGd1aWRlbGluZXMgaW4gdGhpcyBhcmVhLiDCqSAyMDEyIEVsc2V2aWVyIElyZWxhbmQgTHRkLiIsInB1Ymxpc2hlciI6IkVsc2V2aWVyIiwiaXNzdWUiOiI1Iiwidm9sdW1lIjoiODIifSwiaXNUZW1wb3JhcnkiOmZhbHNlfV19&quot;,&quot;citationItems&quot;:[{&quot;id&quot;:&quot;1de7ebbf-176d-32d4-889f-f310a47c4d86&quot;,&quot;itemData&quot;:{&quot;type&quot;:&quot;article-journal&quot;,&quot;id&quot;:&quot;1de7ebbf-176d-32d4-889f-f310a47c4d86&quot;,&quot;title&quot;:&quot;Organizational issues in the implementation and adoption of health information technology innovations: An interpretative review&quot;,&quot;author&quot;:[{&quot;family&quot;:&quot;Cresswell&quot;,&quot;given&quot;:&quot;Kathrin&quot;,&quot;parse-names&quot;:false,&quot;dropping-particle&quot;:&quot;&quot;,&quot;non-dropping-particle&quot;:&quot;&quot;},{&quot;family&quot;:&quot;Sheikh&quot;,&quot;given&quot;:&quot;Aziz&quot;,&quot;parse-names&quot;:false,&quot;dropping-particle&quot;:&quot;&quot;,&quot;non-dropping-particle&quot;:&quot;&quot;}],&quot;container-title&quot;:&quot;International Journal of Medical Informatics&quot;,&quot;container-title-short&quot;:&quot;Int. J. Med. Inform.&quot;,&quot;accessed&quot;:{&quot;date-parts&quot;:[[2025,12,5]]},&quot;DOI&quot;:&quot;10.1016/J.IJMEDINF.2012.10.007&quot;,&quot;ISSN&quot;:&quot;1386-5056&quot;,&quot;PMID&quot;:&quot;23146626&quot;,&quot;URL&quot;:&quot;https://www.sciencedirect.com/science/article/pii/S1386505612001992&quot;,&quot;issued&quot;:{&quot;date-parts&quot;:[[2013,5,1]]},&quot;page&quot;:&quot;e73-e86&quot;,&quot;abstract&quot;:&quot;Purpose: Implementations of health information technologies are notoriously difficult, which is due to a range of inter-related technical, social and organizational factors that need to be considered. In the light of an apparent lack of empirically based integrated accounts surrounding these issues, this interpretative review aims to provide an overview and extract potentially generalizable findings across settings. Methods: We conducted a systematic search and critique of the empirical literature published between 1997 and 2010. In doing so, we searched a range of medical databases to identify review papers that related to the implementation and adoption of eHealth applications in organizational settings. We qualitatively synthesized this literature extracting data relating to technologies, contexts, stakeholders, and their inter-relationships. Results: From a total body of 121 systematic reviews, we identified 13 systematic reviews encompassing organizational issues surrounding health information technology implementations. By and large, the evidence indicates that there are a range of technical, social and organizational considerations that need to be deliberated when attempting to ensure that technological innovations are useful for both individuals and organizational processes. However, these dimensions are inter-related, requiring a careful balancing act of strategic implementation decisions in order to ensure that unintended consequences resulting from technology introduction do not pose a threat to patients. Conclusions: Organizational issues surrounding technology implementations in healthcare settings are crucially important, but have as yet not received adequate research attention. This may in part be due to the subjective nature of factors, but also due to a lack of coordinated efforts toward more theoretically-informed work. Our findings may be used as the basis for the development of best practice guidelines in this area. © 2012 Elsevier Ireland Ltd.&quot;,&quot;publisher&quot;:&quot;Elsevier&quot;,&quot;issue&quot;:&quot;5&quot;,&quot;volume&quot;:&quot;82&quot;},&quot;isTemporary&quot;:false}]},{&quot;citationID&quot;:&quot;MENDELEY_CITATION_6a43dee2-6503-4205-9642-9adb80e508fe&quot;,&quot;properties&quot;:{&quot;noteIndex&quot;:0},&quot;isEdited&quot;:false,&quot;manualOverride&quot;:{&quot;isManuallyOverridden&quot;:false,&quot;citeprocText&quot;:&quot;(Wachter, 2016)&quot;,&quot;manualOverrideText&quot;:&quot;&quot;},&quot;citationTag&quot;:&quot;MENDELEY_CITATION_v3_eyJjaXRhdGlvbklEIjoiTUVOREVMRVlfQ0lUQVRJT05fNmE0M2RlZTItNjUwMy00MjA1LTk2NDItOWFkYjgwZTUwOGZlIiwicHJvcGVydGllcyI6eyJub3RlSW5kZXgiOjB9LCJpc0VkaXRlZCI6ZmFsc2UsIm1hbnVhbE92ZXJyaWRlIjp7ImlzTWFudWFsbHlPdmVycmlkZGVuIjpmYWxzZSwiY2l0ZXByb2NUZXh0IjoiKFdhY2h0ZXIsIDIwMTYpIiwibWFudWFsT3ZlcnJpZGVUZXh0IjoiIn0sImNpdGF0aW9uSXRlbXMiOlt7ImlkIjoiMzQ3NTkxMjctY2E4OS0zYTE3LWI3ZDYtYzVkMTZmNGJjNzM2IiwiaXRlbURhdGEiOnsidHlwZSI6InJlcG9ydCIsImlkIjoiMzQ3NTkxMjctY2E4OS0zYTE3LWI3ZDYtYzVkMTZmNGJjNzM2IiwidGl0bGUiOiJNYWtpbmcgaXQgd29yazogaGFybmVzc2luZyB0aGUgcG93ZXIgb2YgaGVhbHRoIGluZm9ybWF0aW9uIHRlY2hub2xvZ3kgdG8gaW1wcm92ZSBjYXJlIGluIEVuZ2xhbmQiLCJhdXRob3IiOlt7ImZhbWlseSI6IldhY2h0ZXIiLCJnaXZlbiI6IlJvYmVydCBNLiIsInBhcnNlLW5hbWVzIjpmYWxzZSwiZHJvcHBpbmctcGFydGljbGUiOiIiLCJub24tZHJvcHBpbmctcGFydGljbGUiOiIifV0sImNvbnRhaW5lci10aXRsZSI6Ik1ha2luZyBJVCBXb3JrIiwiaXNzdWVkIjp7ImRhdGUtcGFydHMiOltbMjAxNl1dfSwiYWJzdHJhY3QiOiJFeGVjdXRpdmUgU3VtbWFyeSBJbiBvcmRlciBmb3IgdGhlIE5hdGlvbmFsIEhlYWx0aCBTZXJ2aWNlIChOSFMpIHRvIGNvbnRpbnVlIHRvIHByb3ZpZGUgYSBoaWdoIGxldmVsIG9mIGhlYWx0aGNhcmUgYXQgYW4gYWZmb3JkYWJsZSBjb3N0LCBpdCBzaW1wbHkgbXVzdCBtb2Rlcm5pc2UgYW5kIHRyYW5zZm9ybS4gVGhpcyB0cmFuc2Zvcm1hdGlvbiB3aWxsIGludm9sdmUgZW5vcm1vdXMgY2hhbmdlcyBpbiBjdWx0dXJlLCBzdHJ1Y3R1cmUsIGdvdmVybmFuY2UsIHdvcmtmb3JjZSwgYW5kIHRyYWluaW5nLiBCdXQgbm9uZSBvZiB0aGUgY2hhbmdlcyBhcmUgbGlrZWx5IHRvIGJlIGFzIHN3ZWVwaW5nLCBhcyBpbXBvcnRhbnQsIG9yIGFzIGNoYWxsZW5naW5nIGFzIGNyZWF0aW5nIGEgZnVsbHkgZGlnaXRpc2VkIE5IUy4gSW1wcmVzc2l2ZWx5LCB0aGUgRW5nbGlzaCBHUCBzZWN0b3IgYmVnYW4gZGlnaXRpc2luZyBpbiB0aGUgMTk4MHMsIGFuZCBieSB0aGUgbWlkLTIwMDAncyB3YXMgbmVhcmx5IDEwMCUgZGlnaXRhbC4gQnkgY29udHJhc3QsIGFuIGFtYml0aW91cyBwcm9ncmFtbWUgdG8gZGlnaXRpc2Ugc2Vjb25kYXJ5IGNhcmUg4oCTIHRoZSBOYXRpb25hbCBQcm9ncmFtbWUgZm9yIEluZm9ybWF0aW9uIFRlY2hub2xvZ3kgKE5QZklUKSwgbGF1bmNoZWQgaW4gMjAwMiDigJMgd2FzIHNodXQgZG93biBpbiAyMDExIGFmdGVyIGhhdmluZyBtb3N0bHkgZmFpbGVkIHRvIGFjaGlldmUgaXRzIGdvYWxzLiBBbmFseXNlcyBvZiBOUGZJVCBjcml0aWNpc2VkIHRoZSBwcm9ncmFtbWUgZm9yIGJlaW5nIHRvbyBjZW50cmFsaXNlZCwgZm9yIG5vdCBlbmdhZ2luZyB3aXRoIHRydXN0cyBhbmQgdGhlaXIgaGVhbHRoY2FyZSBwcm9mZXNzaW9uYWxzLCBhbmQgZm9yIHRyeWluZyB0byBhY2NvbXBsaXNoIHRvbyBtdWNoIHRvbyBxdWlja2x5LiBBIGNvbnNlbnN1cyBoYXMgc2luY2UgZW1lcmdlZCB0aGF0IHRoZSB0aW1lIGhhcyBjb21lIHRvIG1vdmUgZm9yd2FyZCwgYW5kLCBpbiAyMDE2LCB0aGUgVHJlYXN1cnkgYWxsb2NhdGVkIMKjNC4yIGJpbGxpb24gdG8gc3VwcG9ydCB0aGUgZGlnaXRpc2F0aW9uIG9mIHRoZSBOSFMuIEluIGxhdGUgMjAxNSwgdGhlIE5hdGlvbmFsIEFkdmlzb3J5IEdyb3VwIG9uIEhlYWx0aCBJbmZvcm1hdGlvbiBUZWNobm9sb2d5IGluIEVuZ2xhbmQgd2FzIGZvcm1lZCB0byBhZHZpc2UgdGhlIERlcGFydG1lbnQgb2YgSGVhbHRoIGFuZCBOSFMgRW5nbGFuZCBvbiBpdHMgZWZmb3J0cyB0byBkaWdpdGlzZSB0aGUgc2Vjb25kYXJ5IGNhcmUgc3lzdGVtLiBPdXIgcmVjb21tZW5kYXRpb25zIGZhbGwgaW50byB0d28gYnJvYWQgY2F0ZWdvcmllczogdGVuIG92ZXJhbGwgZmluZGluZ3MgYW5kIHByaW5jaXBsZXMsIGZvbGxvd2VkIGJ5IHRlbiBpbXBsZW1lbnRhdGlvbiByZWNvbW1lbmRhdGlvbnMuIE92ZXJhbGwgZmluZGluZ3MgYW5kIHByaW5jaXBsZXMgMS4gRGlnaXRpc2UgZm9yIHRoZSBDb3JyZWN0IFJlYXNvbnMgVGhlIGdvYWwgb2YgZGlnaXRpc2F0aW9uIG9mIGhlYWx0aCBzeXN0ZW1zIGlzIHRvIHByb21vdGUgd2hhdCBoYXMgYmVjb21lIHdpZGVseSBrbm93biBhcyBoZWFsdGhjYXJlJ3MgVHJpcGxlIEFpbTogYmV0dGVyIGhlYWx0aCwgYmV0dGVyIGhlYWx0aGNhcmUsIGFuZCBsb3dlciBjb3N0LiBUaGVzZSBhaW1zIGFyZSBjb25zaXN0ZW50IHdpdGggdGhvc2Ugb2YgdGhlIE5IUydzIDIwMTQgRml2ZSBZZWFyIEZvcndhcmQgVmlldywgd2hpY2ggY2FsbGVkIGZvciBpbXByb3ZlbWVudHMgaW4gcXVhbGl0eSBhbmQgc2VydmljZSwgYXMgd2VsbCBhcyDCozIyIGJpbGxpb24gaW4gZWZmaWNpZW5jaWVzLiBUaGUgQWR2aXNvcnkgR3JvdXAgYmVsaWV2ZXMgdGhhdCB0cnlpbmcgdG8gYWNoaWV2ZSB0aGUgYWltcyBvZiB0aGUgRml2ZSBZZWFyIEZvcndhcmQgVmlldyB3aXRob3V0IGdpdmluZyBoaWdoZXN0IHByaW9yaXR5IHRvIGRpZ2l0aXNhdGlvbiB3b3VsZCBiZSBhIGNvc3RseSBhbmQgcGFpbmZ1bCBtaXN0YWtlLiIsImNvbnRhaW5lci10aXRsZS1zaG9ydCI6IiJ9LCJpc1RlbXBvcmFyeSI6ZmFsc2V9XX0=&quot;,&quot;citationItems&quot;:[{&quot;id&quot;:&quot;34759127-ca89-3a17-b7d6-c5d16f4bc736&quot;,&quot;itemData&quot;:{&quot;type&quot;:&quot;report&quot;,&quot;id&quot;:&quot;34759127-ca89-3a17-b7d6-c5d16f4bc736&quot;,&quot;title&quot;:&quot;Making it work: harnessing the power of health information technology to improve care in England&quot;,&quot;author&quot;:[{&quot;family&quot;:&quot;Wachter&quot;,&quot;given&quot;:&quot;Robert M.&quot;,&quot;parse-names&quot;:false,&quot;dropping-particle&quot;:&quot;&quot;,&quot;non-dropping-particle&quot;:&quot;&quot;}],&quot;container-title&quot;:&quot;Making IT Work&quot;,&quot;issued&quot;:{&quot;date-parts&quot;:[[2016]]},&quot;abstract&quot;:&quot;Executive Summary In order for the National Health Service (NHS) to continue to provide a high level of healthcare at an affordable cost, it simply must modernise and transform. This transformation will involve enormous changes in culture, structure, governance, workforce, and training. But none of the changes are likely to be as sweeping, as important, or as challenging as creating a fully digitised NHS. Impressively, the English GP sector began digitising in the 1980s, and by the mid-2000's was nearly 100% digital. By contrast, an ambitious programme to digitise secondary care – the National Programme for Information Technology (NPfIT), launched in 2002 – was shut down in 2011 after having mostly failed to achieve its goals. Analyses of NPfIT criticised the programme for being too centralised, for not engaging with trusts and their healthcare professionals, and for trying to accomplish too much too quickly. A consensus has since emerged that the time has come to move forward, and, in 2016, the Treasury allocated £4.2 billion to support the digitisation of the NHS. In late 2015, the National Advisory Group on Health Information Technology in England was formed to advise the Department of Health and NHS England on its efforts to digitise the secondary care system. Our recommendations fall into two broad categories: ten overall findings and principles, followed by ten implementation recommendations. Overall findings and principles 1. Digitise for the Correct Reasons The goal of digitisation of health systems is to promote what has become widely known as healthcare's Triple Aim: better health, better healthcare, and lower cost. These aims are consistent with those of the NHS's 2014 Five Year Forward View, which called for improvements in quality and service, as well as £22 billion in efficiencies. The Advisory Group believes that trying to achieve the aims of the Five Year Forward View without giving highest priority to digitisation would be a costly and painful mistake.&quot;,&quot;container-title-short&quot;:&quot;&quot;},&quot;isTemporary&quot;:false}]},{&quot;citationID&quot;:&quot;MENDELEY_CITATION_40435f04-c8af-455a-986c-fa7acd4a96aa&quot;,&quot;properties&quot;:{&quot;noteIndex&quot;:0},&quot;isEdited&quot;:false,&quot;manualOverride&quot;:{&quot;isManuallyOverridden&quot;:true,&quot;citeprocText&quot;:&quot;(James, 2024; Murad &lt;i&gt;et al.&lt;/i&gt;, 2024; Provenzano &lt;i&gt;et al.&lt;/i&gt;, 2024)&quot;,&quot;manualOverrideText&quot;:&quot;(James, 2024; Murad et al., 2024; Provenzano et al., 2024).&quot;},&quot;citationTag&quot;:&quot;MENDELEY_CITATION_v3_eyJjaXRhdGlvbklEIjoiTUVOREVMRVlfQ0lUQVRJT05fNDA0MzVmMDQtYzhhZi00NTVhLTk4NmMtZmE3YWNkNGE5NmFhIiwicHJvcGVydGllcyI6eyJub3RlSW5kZXgiOjB9LCJpc0VkaXRlZCI6ZmFsc2UsIm1hbnVhbE92ZXJyaWRlIjp7ImlzTWFudWFsbHlPdmVycmlkZGVuIjp0cnVlLCJjaXRlcHJvY1RleHQiOiIoSmFtZXMsIDIwMjQ7IE11cmFkIDxpPmV0IGFsLjwvaT4sIDIwMjQ7IFByb3Zlbnphbm8gPGk+ZXQgYWwuPC9pPiwgMjAyNCkiLCJtYW51YWxPdmVycmlkZVRleHQiOiIoSmFtZXMsIDIwMjQ7IE11cmFkIGV0IGFsLiwgMjAyNDsgUHJvdmVuemFubyBldCBhbC4sIDIwMjQpLiJ9LCJjaXRhdGlvbkl0ZW1zIjpbeyJpZCI6ImFlNmI2NWQ0LTA5NjQtMzIxMC1iN2M0LTFmNDI1MGFiODBkNiIsIml0ZW1EYXRhIjp7InR5cGUiOiJhcnRpY2xlLWpvdXJuYWwiLCJpZCI6ImFlNmI2NWQ0LTA5NjQtMzIxMC1iN2M0LTFmNDI1MGFiODBkNiIsInRpdGxlIjoiRWxlY3Ryb25pYyBIZWFsdGggUmVjb3JkIEFkb3B0aW9uIGFuZCBJdHMgRWZmZWN0cyBvbiBIZWFsdGhjYXJlIFN0YWZmOiBBIFF1YWxpdGF0aXZlIFN0dWR5IG9mIFdlbGwtQmVpbmcgYW5kIFdvcmtwbGFjZSBTdHJlc3MiLCJhdXRob3IiOlt7ImZhbWlseSI6IlByb3Zlbnphbm8iLCJnaXZlbiI6Ik1hcmlhIiwicGFyc2UtbmFtZXMiOmZhbHNlLCJkcm9wcGluZy1wYXJ0aWNsZSI6IiIsIm5vbi1kcm9wcGluZy1wYXJ0aWNsZSI6IiJ9LHsiZmFtaWx5IjoiQ2lsbGFyYSIsImdpdmVuIjoiTmljb2xhIiwicGFyc2UtbmFtZXMiOmZhbHNlLCJkcm9wcGluZy1wYXJ0aWNsZSI6IiIsIm5vbi1kcm9wcGluZy1wYXJ0aWNsZSI6IiJ9LHsiZmFtaWx5IjoiQ3VyY2lvIiwiZ2l2ZW4iOiJGZWxpY2UiLCJwYXJzZS1uYW1lcyI6ZmFsc2UsImRyb3BwaW5nLXBhcnRpY2xlIjoiIiwibm9uLWRyb3BwaW5nLXBhcnRpY2xlIjoiIn0seyJmYW1pbHkiOiJQaXN1IiwiZ2l2ZW4iOiJNYXJpYSBPcnNvbGEiLCJwYXJzZS1uYW1lcyI6ZmFsc2UsImRyb3BwaW5nLXBhcnRpY2xlIjoiIiwibm9uLWRyb3BwaW5nLXBhcnRpY2xlIjoiIn0seyJmYW1pbHkiOiJHb256w6FsZXoiLCJnaXZlbiI6IkNlc2FyIEl2w6FuIEF2aWzDqXMiLCJwYXJzZS1uYW1lcyI6ZmFsc2UsImRyb3BwaW5nLXBhcnRpY2xlIjoiIiwibm9uLWRyb3BwaW5nLXBhcnRpY2xlIjoiIn0seyJmYW1pbHkiOiJKaW3DqW5lei1IZXJyZXJhIiwiZ2l2ZW4iOiJNYXJpYSBGcmFuY2lzY2EiLCJwYXJzZS1uYW1lcyI6ZmFsc2UsImRyb3BwaW5nLXBhcnRpY2xlIjoiIiwibm9uLWRyb3BwaW5nLXBhcnRpY2xlIjoiIn1dLCJjb250YWluZXItdGl0bGUiOiJJbnRlcm5hdGlvbmFsIEpvdXJuYWwgb2YgRW52aXJvbm1lbnRhbCBSZXNlYXJjaCBhbmQgUHVibGljIEhlYWx0aCIsImNvbnRhaW5lci10aXRsZS1zaG9ydCI6IkludC4gSi4gRW52aXJvbi4gUmVzLiBQdWJsaWMgSGVhbHRoIiwiRE9JIjoiMTAuMzM5MC9pamVycGgyMTExMTQzMCIsIklTU04iOiIxNjYwNDYwMSIsImlzc3VlZCI6eyJkYXRlLXBhcnRzIjpbWzIwMjRdXX0sImFic3RyYWN0IjoiQWRvcHRpbmcgZWxlY3Ryb25pYyBoZWFsdGggcmVjb3JkcyAoRUhScykgb2ZmZXJzIGltcHJvdmVkIGNvbW11bmljYXRpb24gYW5kIGluZm9ybWF0aW9uIHNoYXJpbmcgYW5kIHJlZHVjZXMgbWVkaWNhbCBzdGFmZiBlcnJvcnMuIERlc3BpdGUgdGhlc2UgcG90ZW50aWFsIGJlbmVmaXRzLCBFSFIgYWRvcHRpb24gb2Z0ZW4gaW50cm9kdWNlcyBuZXcgY2hhbGxlbmdlcyBmb3IgaGVhbHRoY2FyZSBzdGFmZiwgaW5jbHVkaW5nIGluY3JlYXNlZCBhZG1pbmlzdHJhdGl2ZSBidXJkZW5zIGFuZCB3b3JrcGxhY2Ugc3RyZXNzLiBUaGlzIHN0dWR5IGV4YW1pbmVzIHRoZSBpbXBhY3Qgb2YgRUhSIHN5c3RlbXMgb24gdGhlIHdlbGwtYmVpbmcgYW5kIHdvcmtwbGFjZSBzdHJlc3Mgb2YgaGVhbHRoY2FyZSBzdGFmZiBpbiBhIGhvc3BpdGFsIHNldHRpbmcuIFVzaW5nIGEgcXVhbGl0YXRpdmUgbXVsdGktcGVyc3BlY3RpdmUgcmVzZWFyY2ggYXBwcm9hY2gsIDE2IGd1aWRlbGluZS1iYXNlZCBpbnRlcnZpZXdzIHdlcmUgY29uZHVjdGVkIHRvIGV4cGxvcmUgZXhwZXJpZW5jZXMsIGluc2lnaHQsIGFuZCBwZXJjZXB0aW9ucyBzdXJyb3VuZGluZyB0aGUgYW50aWNpcGF0ZWQgaW50cm9kdWN0aW9uIG9mIEVIUnMuIERhdGEgYW5hbHlzaXMgcmV2ZWFscyBhIGNvbXBsZXggaW50ZXJwbGF5IGJldHdlZW4gdGhlIHBlcmNlaXZlZCBhZHZhbnRhZ2VzIG9mIEVIUnMsIHN1Y2ggYXMgaW1wcm92ZWQgZGF0YSBhY2Nlc3NpYmlsaXR5IGFuZCBwYXRpZW50IHNhZmV0eSwgYW5kIHRoZSBjaGFsbGVuZ2VzIHJlbGF0ZWQgdG8gaW5jcmVhc2VkIHdvcmtsb2FkLiBCYXNlZCBvbiBpbnRlcnZpZXdlcnPigJkgcGVyY2VwdGlvbnMsIGVtZXJnaW5nIHRoZW1lcyB3ZXJlIGNhdGVnb3JpemVkIGFzIHRlY2hub3N0cmVzcyBjcmVhdG9ycyBvciBpbmhpYml0b3JzLiBUaGUgZmluZGluZ3MgaGlnaGxpZ2h0IGEgZHVhbCBpbXBhY3Qgb2YgRUhSczogd2hpbGUgcGFydGljaXBhbnRzIGFja25vd2xlZGdlZCBpbXByb3ZlbWVudHMgaW4gcGF0aWVudCBzYWZldHkgYW5kIGluZm9ybWF0aW9uIGFjY2VzcywgdGhleSBhbHNvIGV4cHJlc3NlZCBjb25jZXJucyBhYm91dCBpbmNyZWFzZWQgd29ya2xvYWQsIHRlY2hub3N0cmVzcywgYW5kIHBvdGVudGlhbCBkaXNydXB0aW9ucyB0byB0ZWFtIGR5bmFtaWNzLiBUaGlzIHN0dWR5IGlkZW50aWZpZWQgdHdvIG1ham9yIHRoZW1lczog4oCcRUhSIEFkb3B0aW9uIGFzIGEgRG91YmxlLUVkZ2VkIFN3b3Jk4oCdIGFuZCDigJxFSFJz4oCZIEluZmx1ZW5jZSBvbiBQcm9mZXNzaW9uYWwgRHluYW1pY3PigJ0uIFRoZXNlIGZpbmRpbmdzIHVuZGVyc2NvcmUgdGhlIG5lZWQgZm9yIG9yZ2FuaXphdGlvbmFsIHJlYWRpbmVzcyBhbmQgc3RhZmYgc3VwcG9ydCB0byBtaXRpZ2F0ZSB0aGUgbmVnYXRpdmUgaW1wYWN0cyBvZiBFSFJzIG9uIGhlYWx0aGNhcmUgd29ya2Vyc+KAmSB3ZWxsLWJlaW5nIGFuZCBqb2Igc2F0aXNmYWN0aW9uLiIsImlzc3VlIjoiMTEiLCJ2b2x1bWUiOiIyMSJ9LCJpc1RlbXBvcmFyeSI6ZmFsc2V9LHsiaWQiOiI3MzA5NDVkYi0zYWYyLTM5YzktOGE2OC1mMWIwMzMwYmM0YzQiLCJpdGVtRGF0YSI6eyJ0eXBlIjoiYXJ0aWNsZSIsImlkIjoiNzMwOTQ1ZGItM2FmMi0zOWM5LThhNjgtZjFiMDMzMGJjNGM0IiwidGl0bGUiOiJNZWFzdXJpbmcgRG9jdW1lbnRhdGlvbiBCdXJkZW4gaW4gSGVhbHRoY2FyZSIsImF1dGhvciI6W3siZmFtaWx5IjoiTXVyYWQiLCJnaXZlbiI6Ik0uIEhhc3NhbiIsInBhcnNlLW5hbWVzIjpmYWxzZSwiZHJvcHBpbmctcGFydGljbGUiOiIiLCJub24tZHJvcHBpbmctcGFydGljbGUiOiIifSx7ImZhbWlseSI6IlZhYSBTdGVsbGluZyIsImdpdmVuIjoiQnJpYW5uYSBFLiIsInBhcnNlLW5hbWVzIjpmYWxzZSwiZHJvcHBpbmctcGFydGljbGUiOiIiLCJub24tZHJvcHBpbmctcGFydGljbGUiOiIifSx7ImZhbWlseSI6Ildlc3QiLCJnaXZlbiI6IkNvbGluIFAuIiwicGFyc2UtbmFtZXMiOmZhbHNlLCJkcm9wcGluZy1wYXJ0aWNsZSI6IiIsIm5vbi1kcm9wcGluZy1wYXJ0aWNsZSI6IiJ9LHsiZmFtaWx5IjoiSGFzYW4iLCJnaXZlbiI6IkJhc2hhciIsInBhcnNlLW5hbWVzIjpmYWxzZSwiZHJvcHBpbmctcGFydGljbGUiOiIiLCJub24tZHJvcHBpbmctcGFydGljbGUiOiIifSx7ImZhbWlseSI6IlNpbWhhIiwiZ2l2ZW4iOiJTdXZ5YWt0aGEiLCJwYXJzZS1uYW1lcyI6ZmFsc2UsImRyb3BwaW5nLXBhcnRpY2xlIjoiIiwibm9uLWRyb3BwaW5nLXBhcnRpY2xlIjoiIn0seyJmYW1pbHkiOiJTYWFkaSIsImdpdmVuIjoiU2FtZXIiLCJwYXJzZS1uYW1lcyI6ZmFsc2UsImRyb3BwaW5nLXBhcnRpY2xlIjoiIiwibm9uLWRyb3BwaW5nLXBhcnRpY2xlIjoiIn0seyJmYW1pbHkiOiJGaXJ3YW5hIiwiZ2l2ZW4iOiJNb2hhbW1lZCIsInBhcnNlLW5hbWVzIjpmYWxzZSwiZHJvcHBpbmctcGFydGljbGUiOiIiLCJub24tZHJvcHBpbmctcGFydGljbGUiOiIifSx7ImZhbWlseSI6IlZpb2xhIiwiZ2l2ZW4iOiJLZWxseSBFLiIsInBhcnNlLW5hbWVzIjpmYWxzZSwiZHJvcHBpbmctcGFydGljbGUiOiIiLCJub24tZHJvcHBpbmctcGFydGljbGUiOiIifSx7ImZhbWlseSI6IlByb2tvcCIsImdpdmVuIjoiTGFycnkgSi4iLCJwYXJzZS1uYW1lcyI6ZmFsc2UsImRyb3BwaW5nLXBhcnRpY2xlIjoiIiwibm9uLWRyb3BwaW5nLXBhcnRpY2xlIjoiIn0seyJmYW1pbHkiOiJOYXlmZWgiLCJnaXZlbiI6IlRhcmVrIiwicGFyc2UtbmFtZXMiOmZhbHNlLCJkcm9wcGluZy1wYXJ0aWNsZSI6IiIsIm5vbi1kcm9wcGluZy1wYXJ0aWNsZSI6IiJ9LHsiZmFtaWx5IjoiV2FuZyIsImdpdmVuIjoiWmhlbiIsInBhcnNlLW5hbWVzIjpmYWxzZSwiZHJvcHBpbmctcGFydGljbGUiOiIiLCJub24tZHJvcHBpbmctcGFydGljbGUiOiIifV0sImNvbnRhaW5lci10aXRsZSI6IkpvdXJuYWwgb2YgR2VuZXJhbCBJbnRlcm5hbCBNZWRpY2luZSIsImNvbnRhaW5lci10aXRsZS1zaG9ydCI6IkouIEdlbi4gSW50ZXJuLiBNZWQuIiwiRE9JIjoiMTAuMTAwNy9zMTE2MDYtMDI0LTA4OTU2LTgiLCJJU1NOIjoiMTUyNTE0OTciLCJpc3N1ZWQiOnsiZGF0ZS1wYXJ0cyI6W1syMDI0XV19LCJhYnN0cmFjdCI6IkJhY2tncm91bmQ6IFRoZSBlbmFjdG1lbnQgb2YgdGhlIEhlYWx0aCBJbmZvcm1hdGlvbiBUZWNobm9sb2d5IGZvciBFY29ub21pYyBhbmQgQ2xpbmljYWwgSGVhbHRoIEFjdCBhbmQgdGhlIHdpZGUgYWRvcHRpb24gb2YgZWxlY3Ryb25pYyBoZWFsdGggcmVjb3JkIChFSFIpIHN5c3RlbXMgaGF2ZSB1c2hlcmVkIGluIGluY3JlYXNpbmcgZG9jdW1lbnRhdGlvbiBidXJkZW4sIGZyZXF1ZW50bHkgY2l0ZWQgYXMgYSBrZXkgZmFjdG9yIGFmZmVjdGluZyB0aGUgd29yayBleHBlcmllbmNlIG9mIGhlYWx0aGNhcmUgcHJvZmVzc2lvbmFscyBhbmQgYSBjb250cmlidXRvciB0byBidXJub3V0LiBUaGlzIHN5c3RlbWF0aWMgcmV2aWV3IGFpbXMgdG8gaWRlbnRpZnkgYW5kIGNoYXJhY3Rlcml6ZSBtZWFzdXJlcyBvZiBkb2N1bWVudGF0aW9uIGJ1cmRlbi4gTWV0aG9kczogV2UgaW50ZWdyYXRlZCBkaXNjdXNzaW9ucyB3aXRoIEtleSBJbmZvcm1hbnRzIGFuZCBhIGNvbXByZWhlbnNpdmUgc2VhcmNoIG9mIHRoZSBsaXRlcmF0dXJlLCBpbmNsdWRpbmcgTUVETElORSwgRW1iYXNlLCBTY29wdXMsIGFuZCBncmF5IGxpdGVyYXR1cmUgcHVibGlzaGVkIGJldHdlZW4gMjAxMCBhbmQgMjAyMy4gRGF0YSB3ZXJlIG5hcnJhdGl2ZWx5IGFuZCB0aGVtYXRpY2FsbHkgc3ludGhlc2l6ZWQuIFJlc3VsdHM6IFdlIGlkZW50aWZpZWQgMTM1IGFydGljbGVzIGFib3V0IG1lYXN1cmluZyBkb2N1bWVudGF0aW9uIGJ1cmRlbi4gV2UgY2xhc3NpZmllZCBtZWFzdXJlcyBpbnRvIDExIGNhdGVnb3JpZXM6IG92ZXJhbGwgdGltZSBzcGVudCBpbiBFSFIsIGFjdGl2aXRpZXMgcmVsYXRlZCB0byBjbGluaWNhbCBkb2N1bWVudGF0aW9uLCBpbmJveCBtYW5hZ2VtZW50LCB0aW1lIHNwZW50IGluIGNsaW5pY2FsIHJldmlldywgdGltZSBzcGVudCBpbiBvcmRlcnMsIHdvcmsgb3V0c2lkZSB3b3JrL2FmdGVyIGhvdXJzLCBhZG1pbmlzdHJhdGl2ZSB0YXNrcyAoYmlsbGluZyBhbmQgaW5zdXJhbmNlIHJlbGF0ZWQpLCBmcmFnbWVudGF0aW9uIG9mIHdvcmtmbG93LCBtZWFzdXJlcyBvZiBlZmZpY2llbmN5LCBFSFIgYWN0aXZpdHkgcmF0ZSwgYW5kIHVzYWJpbGl0eS4gVGhlIG1vc3QgY29tbW9uIHNvdXJjZSBvZiBkYXRhIGZvciBtb3N0IG1lYXN1cmVzIHdhcyBFSFIgdXNhZ2UgbG9ncy4gRGlyZWN0IHRyYWNraW5nIHN1Y2ggYXMgdGhyb3VnaCB0aW1l4oCTbW90aW9uIGFuYWx5c2lzIHdhcyBmYWlybHkgdW5jb21tb24uIE1lYXN1cmVzIHdlcmUgZGV2ZWxvcGVkIGFuZCBhcHBsaWVkIGFjcm9zcyB2YXJpb3VzIHNldHRpbmdzIGFuZCBwb3B1bGF0aW9ucywgd2l0aCBwaHlzaWNpYW5zIGFuZCBudXJzZXMgaW4gdGhlIFVTQSBiZWluZyB0aGUgbW9zdCBmcmVxdWVudGx5IHJlcHJlc2VudGVkIGhlYWx0aGNhcmUgcHJvZmVzc2lvbmFscy4gRXZpZGVuY2Ugb2YgdmFsaWRpdHkgb2YgdGhlc2UgbWVhc3VyZXMgd2FzIGxpbWl0ZWQgYW5kIGluY29tcGxldGUuIERhdGEgb24gdGhlIGFwcHJvcHJpYXRlbmVzcyBvZiBtZWFzdXJlcyBpbiB0ZXJtcyBvZiBzY2FsYWJpbGl0eSwgZmVhc2liaWxpdHksIG9yIGVxdWl0eSBhY3Jvc3MgdmFyaW91cyBjb250ZXh0cyB3ZXJlIGxpbWl0ZWQuIFRoZSBwaHlzaWNpYW4gcGVyc3BlY3RpdmUgd2FzIHRoZSBtb3N0IHJvYnVzdGx5IGNhcHR1cmVkIGFuZCBwcm9taW5lbnRseSBmb2N1c2VkIG9uIGluY3JlYXNlZCBzdHJlc3MgYW5kIGJ1cm5vdXQuIERpc2N1c3Npb246IE51bWVyb3VzIG1lYXN1cmVzIGZvciBkb2N1bWVudGF0aW9uIGJ1cmRlbiBhcmUgYXZhaWxhYmxlIGFuZCBoYXZlIGJlZW4gdGVzdGVkIGluIGEgdmFyaWV0eSBvZiBzZXR0aW5ncyBhbmQgY29udGV4dHMuIEhvd2V2ZXIsIG1vc3QgYXJlIG9uZS1kaW1lbnNpb25hbCwgZG8gbm90IGNhcHR1cmUgdmFyaW91cyBkb21haW5zIG9mIHRoaXMgY29uc3RydWN0LCBhbmQgbGFjayByb2J1c3QgdmFsaWRpdHkgZXZpZGVuY2UuIFRoaXMgcmVwb3J0IHNlcnZlcyBhcyBhIGNhbGwgdG8gYWN0aW9uIGhpZ2hsaWdodGluZyBhbiB1cmdlbnQgbmVlZCBmb3IgbWVhc3VyZSBkZXZlbG9wbWVudCB0aGF0IHJlcHJlc2VudHMgZGl2ZXJzZSBjbGluaWNhbCBjb250ZXh0cyBhbmQgc3VwcG9ydCBmdXR1cmUgaW50ZXJ2ZW50aW9ucy4iLCJpc3N1ZSI6IjE0Iiwidm9sdW1lIjoiMzkifSwiaXNUZW1wb3JhcnkiOmZhbHNlfSx7ImlkIjoiMjYyNjVhMGEtZTRlZC0zZTZlLWFlYmYtOGE5M2U2ZDk3ZTgyIiwiaXRlbURhdGEiOnsidHlwZSI6InJlcG9ydCIsImlkIjoiMjYyNjVhMGEtZTRlZC0zZTZlLWFlYmYtOGE5M2U2ZDk3ZTgyIiwidGl0bGUiOiJCdXNpbmVzcyBDaGFuZ2UgSGFuZG92ZXIgUmVwb3J0IC0gSW50ZXJuYWwgRG9jdW1lbnQuIFVucHVibGlzaGVkIiwiYXV0aG9yIjpbeyJmYW1pbHkiOiJKYW1lcyIsImdpdmVuIjoiSm9hbm5lIiwicGFyc2UtbmFtZXMiOmZhbHNlLCJkcm9wcGluZy1wYXJ0aWNsZSI6IiIsIm5vbi1kcm9wcGluZy1wYXJ0aWNsZSI6IiJ9XSwiaXNzdWVkIjp7ImRhdGUtcGFydHMiOltbMjAyNF1dfSwiY29udGFpbmVyLXRpdGxlLXNob3J0IjoiIn0sImlzVGVtcG9yYXJ5IjpmYWxzZX1dfQ==&quot;,&quot;citationItems&quot;:[{&quot;id&quot;:&quot;ae6b65d4-0964-3210-b7c4-1f4250ab80d6&quot;,&quot;itemData&quot;:{&quot;type&quot;:&quot;article-journal&quot;,&quot;id&quot;:&quot;ae6b65d4-0964-3210-b7c4-1f4250ab80d6&quot;,&quot;title&quot;:&quot;Electronic Health Record Adoption and Its Effects on Healthcare Staff: A Qualitative Study of Well-Being and Workplace Stress&quot;,&quot;author&quot;:[{&quot;family&quot;:&quot;Provenzano&quot;,&quot;given&quot;:&quot;Maria&quot;,&quot;parse-names&quot;:false,&quot;dropping-particle&quot;:&quot;&quot;,&quot;non-dropping-particle&quot;:&quot;&quot;},{&quot;family&quot;:&quot;Cillara&quot;,&quot;given&quot;:&quot;Nicola&quot;,&quot;parse-names&quot;:false,&quot;dropping-particle&quot;:&quot;&quot;,&quot;non-dropping-particle&quot;:&quot;&quot;},{&quot;family&quot;:&quot;Curcio&quot;,&quot;given&quot;:&quot;Felice&quot;,&quot;parse-names&quot;:false,&quot;dropping-particle&quot;:&quot;&quot;,&quot;non-dropping-particle&quot;:&quot;&quot;},{&quot;family&quot;:&quot;Pisu&quot;,&quot;given&quot;:&quot;Maria Orsola&quot;,&quot;parse-names&quot;:false,&quot;dropping-particle&quot;:&quot;&quot;,&quot;non-dropping-particle&quot;:&quot;&quot;},{&quot;family&quot;:&quot;González&quot;,&quot;given&quot;:&quot;Cesar Iván Avilés&quot;,&quot;parse-names&quot;:false,&quot;dropping-particle&quot;:&quot;&quot;,&quot;non-dropping-particle&quot;:&quot;&quot;},{&quot;family&quot;:&quot;Jiménez-Herrera&quot;,&quot;given&quot;:&quot;Maria Francisca&quot;,&quot;parse-names&quot;:false,&quot;dropping-particle&quot;:&quot;&quot;,&quot;non-dropping-particle&quot;:&quot;&quot;}],&quot;container-title&quot;:&quot;International Journal of Environmental Research and Public Health&quot;,&quot;container-title-short&quot;:&quot;Int. J. Environ. Res. Public Health&quot;,&quot;DOI&quot;:&quot;10.3390/ijerph21111430&quot;,&quot;ISSN&quot;:&quot;16604601&quot;,&quot;issued&quot;:{&quot;date-parts&quot;:[[2024]]},&quot;abstract&quot;:&quot;Adopting electronic health records (EHRs) offers improved communication and information sharing and reduces medical staff errors. Despite these potential benefits, EHR adoption often introduces new challenges for healthcare staff, including increased administrative burdens and workplace stress. This study examines the impact of EHR systems on the well-being and workplace stress of healthcare staff in a hospital setting. Using a qualitative multi-perspective research approach, 16 guideline-based interviews were conducted to explore experiences, insight, and perceptions surrounding the anticipated introduction of EHRs. Data analysis reveals a complex interplay between the perceived advantages of EHRs, such as improved data accessibility and patient safety, and the challenges related to increased workload. Based on interviewers’ perceptions, emerging themes were categorized as technostress creators or inhibitors. The findings highlight a dual impact of EHRs: while participants acknowledged improvements in patient safety and information access, they also expressed concerns about increased workload, technostress, and potential disruptions to team dynamics. This study identified two major themes: “EHR Adoption as a Double-Edged Sword” and “EHRs’ Influence on Professional Dynamics”. These findings underscore the need for organizational readiness and staff support to mitigate the negative impacts of EHRs on healthcare workers’ well-being and job satisfaction.&quot;,&quot;issue&quot;:&quot;11&quot;,&quot;volume&quot;:&quot;21&quot;},&quot;isTemporary&quot;:false},{&quot;id&quot;:&quot;730945db-3af2-39c9-8a68-f1b0330bc4c4&quot;,&quot;itemData&quot;:{&quot;type&quot;:&quot;article&quot;,&quot;id&quot;:&quot;730945db-3af2-39c9-8a68-f1b0330bc4c4&quot;,&quot;title&quot;:&quot;Measuring Documentation Burden in Healthcare&quot;,&quot;author&quot;:[{&quot;family&quot;:&quot;Murad&quot;,&quot;given&quot;:&quot;M. Hassan&quot;,&quot;parse-names&quot;:false,&quot;dropping-particle&quot;:&quot;&quot;,&quot;non-dropping-particle&quot;:&quot;&quot;},{&quot;family&quot;:&quot;Vaa Stelling&quot;,&quot;given&quot;:&quot;Brianna E.&quot;,&quot;parse-names&quot;:false,&quot;dropping-particle&quot;:&quot;&quot;,&quot;non-dropping-particle&quot;:&quot;&quot;},{&quot;family&quot;:&quot;West&quot;,&quot;given&quot;:&quot;Colin P.&quot;,&quot;parse-names&quot;:false,&quot;dropping-particle&quot;:&quot;&quot;,&quot;non-dropping-particle&quot;:&quot;&quot;},{&quot;family&quot;:&quot;Hasan&quot;,&quot;given&quot;:&quot;Bashar&quot;,&quot;parse-names&quot;:false,&quot;dropping-particle&quot;:&quot;&quot;,&quot;non-dropping-particle&quot;:&quot;&quot;},{&quot;family&quot;:&quot;Simha&quot;,&quot;given&quot;:&quot;Suvyaktha&quot;,&quot;parse-names&quot;:false,&quot;dropping-particle&quot;:&quot;&quot;,&quot;non-dropping-particle&quot;:&quot;&quot;},{&quot;family&quot;:&quot;Saadi&quot;,&quot;given&quot;:&quot;Samer&quot;,&quot;parse-names&quot;:false,&quot;dropping-particle&quot;:&quot;&quot;,&quot;non-dropping-particle&quot;:&quot;&quot;},{&quot;family&quot;:&quot;Firwana&quot;,&quot;given&quot;:&quot;Mohammed&quot;,&quot;parse-names&quot;:false,&quot;dropping-particle&quot;:&quot;&quot;,&quot;non-dropping-particle&quot;:&quot;&quot;},{&quot;family&quot;:&quot;Viola&quot;,&quot;given&quot;:&quot;Kelly E.&quot;,&quot;parse-names&quot;:false,&quot;dropping-particle&quot;:&quot;&quot;,&quot;non-dropping-particle&quot;:&quot;&quot;},{&quot;family&quot;:&quot;Prokop&quot;,&quot;given&quot;:&quot;Larry J.&quot;,&quot;parse-names&quot;:false,&quot;dropping-particle&quot;:&quot;&quot;,&quot;non-dropping-particle&quot;:&quot;&quot;},{&quot;family&quot;:&quot;Nayfeh&quot;,&quot;given&quot;:&quot;Tarek&quot;,&quot;parse-names&quot;:false,&quot;dropping-particle&quot;:&quot;&quot;,&quot;non-dropping-particle&quot;:&quot;&quot;},{&quot;family&quot;:&quot;Wang&quot;,&quot;given&quot;:&quot;Zhen&quot;,&quot;parse-names&quot;:false,&quot;dropping-particle&quot;:&quot;&quot;,&quot;non-dropping-particle&quot;:&quot;&quot;}],&quot;container-title&quot;:&quot;Journal of General Internal Medicine&quot;,&quot;container-title-short&quot;:&quot;J. Gen. Intern. Med.&quot;,&quot;DOI&quot;:&quot;10.1007/s11606-024-08956-8&quot;,&quot;ISSN&quot;:&quot;15251497&quot;,&quot;issued&quot;:{&quot;date-parts&quot;:[[2024]]},&quot;abstract&quot;:&quot;Background: The enactment of the Health Information Technology for Economic and Clinical Health Act and the wide adoption of electronic health record (EHR) systems have ushered in increasing documentation burden, frequently cited as a key factor affecting the work experience of healthcare professionals and a contributor to burnout. This systematic review aims to identify and characterize measures of documentation burden. Methods: We integrated discussions with Key Informants and a comprehensive search of the literature, including MEDLINE, Embase, Scopus, and gray literature published between 2010 and 2023. Data were narratively and thematically synthesized. Results: We identified 135 articles about measuring documentation burden. We classified measures into 11 categories: overall time spent in EHR, activities related to clinical documentation, inbox management, time spent in clinical review, time spent in orders, work outside work/after hours, administrative tasks (billing and insurance related), fragmentation of workflow, measures of efficiency, EHR activity rate, and usability. The most common source of data for most measures was EHR usage logs. Direct tracking such as through time–motion analysis was fairly uncommon. Measures were developed and applied across various settings and populations, with physicians and nurses in the USA being the most frequently represented healthcare professionals. Evidence of validity of these measures was limited and incomplete. Data on the appropriateness of measures in terms of scalability, feasibility, or equity across various contexts were limited. The physician perspective was the most robustly captured and prominently focused on increased stress and burnout. Discussion: Numerous measures for documentation burden are available and have been tested in a variety of settings and contexts. However, most are one-dimensional, do not capture various domains of this construct, and lack robust validity evidence. This report serves as a call to action highlighting an urgent need for measure development that represents diverse clinical contexts and support future interventions.&quot;,&quot;issue&quot;:&quot;14&quot;,&quot;volume&quot;:&quot;39&quot;},&quot;isTemporary&quot;:false},{&quot;id&quot;:&quot;26265a0a-e4ed-3e6e-aebf-8a93e6d97e82&quot;,&quot;itemData&quot;:{&quot;type&quot;:&quot;report&quot;,&quot;id&quot;:&quot;26265a0a-e4ed-3e6e-aebf-8a93e6d97e82&quot;,&quot;title&quot;:&quot;Business Change Handover Report - Internal Document. Unpublished&quot;,&quot;author&quot;:[{&quot;family&quot;:&quot;James&quot;,&quot;given&quot;:&quot;Joanne&quot;,&quot;parse-names&quot;:false,&quot;dropping-particle&quot;:&quot;&quot;,&quot;non-dropping-particle&quot;:&quot;&quot;}],&quot;issued&quot;:{&quot;date-parts&quot;:[[2024]]},&quot;container-title-short&quot;:&quot;&quot;},&quot;isTemporary&quot;:false}]},{&quot;citationID&quot;:&quot;MENDELEY_CITATION_fdc246f8-388c-4dfe-a737-43852ac14028&quot;,&quot;properties&quot;:{&quot;noteIndex&quot;:0},&quot;isEdited&quot;:false,&quot;manualOverride&quot;:{&quot;isManuallyOverridden&quot;:false,&quot;citeprocText&quot;:&quot;(Sittig and Singh, 2015)&quot;,&quot;manualOverrideText&quot;:&quot;&quot;},&quot;citationTag&quot;:&quot;MENDELEY_CITATION_v3_eyJjaXRhdGlvbklEIjoiTUVOREVMRVlfQ0lUQVRJT05fZmRjMjQ2ZjgtMzg4Yy00ZGZlLWE3MzctNDM4NTJhYzE0MDI4IiwicHJvcGVydGllcyI6eyJub3RlSW5kZXgiOjB9LCJpc0VkaXRlZCI6ZmFsc2UsIm1hbnVhbE92ZXJyaWRlIjp7ImlzTWFudWFsbHlPdmVycmlkZGVuIjpmYWxzZSwiY2l0ZXByb2NUZXh0IjoiKFNpdHRpZyBhbmQgU2luZ2gsIDIwMTUpIiwibWFudWFsT3ZlcnJpZGVUZXh0IjoiIn0sImNpdGF0aW9uSXRlbXMiOlt7ImlkIjoiODBjM2EwNjctOTNkNC0zNTc4LTliOGUtZjkzNWI5NzhlYzI0IiwiaXRlbURhdGEiOnsidHlwZSI6ImNoYXB0ZXIiLCJpZCI6IjgwYzNhMDY3LTkzZDQtMzU3OC05YjhlLWY5MzViOTc4ZWMyNCIsInRpdGxlIjoiQSBuZXcgc29jaW8tdGVjaG5pY2FsIG1vZGVsIGZvciBzdHVkeWluZyBoZWFsdGggaW5mb3JtYXRpb24gdGVjaG5vbG9neSBpbiBjb21wbGV4IGFkYXB0aXZlIGhlYWx0aGNhcmUgc3lzdGVtcyIsImF1dGhvciI6W3siZmFtaWx5IjoiU2l0dGlnIiwiZ2l2ZW4iOiJEZWFuIEYuIiwicGFyc2UtbmFtZXMiOmZhbHNlLCJkcm9wcGluZy1wYXJ0aWNsZSI6IiIsIm5vbi1kcm9wcGluZy1wYXJ0aWNsZSI6IiJ9LHsiZmFtaWx5IjoiU2luZ2giLCJnaXZlbiI6IkhhcmRlZXAiLCJwYXJzZS1uYW1lcyI6ZmFsc2UsImRyb3BwaW5nLXBhcnRpY2xlIjoiIiwibm9uLWRyb3BwaW5nLXBhcnRpY2xlIjoiIn1dLCJjb250YWluZXItdGl0bGUiOiJTQUZFUiBFbGVjdHJvbmljIEhlYWx0aCBSZWNvcmRzOiBTYWZldHkgQXNzdXJhbmNlIEZhY3RvcnMgZm9yIEVIUiBSZXNpbGllbmNlIiwiYWNjZXNzZWQiOnsiZGF0ZS1wYXJ0cyI6W1syMDI1LDEyLDVdXX0sIkRPSSI6IjEwLjEyMDEvYjE4MzcxLTkiLCJVUkwiOiJodHRwczovL3F1YWxpdHlzYWZldHkuYm1qLmNvbS9jb250ZW50LzE5L1N1cHBsXzMvaTY4LnNob3J0IiwiaXNzdWVkIjp7ImRhdGUtcGFydHMiOltbMjAxNV1dfSwiY29udGFpbmVyLXRpdGxlLXNob3J0IjoiIn0sImlzVGVtcG9yYXJ5IjpmYWxzZX1dfQ==&quot;,&quot;citationItems&quot;:[{&quot;id&quot;:&quot;80c3a067-93d4-3578-9b8e-f935b978ec24&quot;,&quot;itemData&quot;:{&quot;type&quot;:&quot;chapter&quot;,&quot;id&quot;:&quot;80c3a067-93d4-3578-9b8e-f935b978ec24&quot;,&quot;title&quot;:&quot;A new socio-technical model for studying health information technology in complex adaptive healthcare systems&quot;,&quot;author&quot;:[{&quot;family&quot;:&quot;Sittig&quot;,&quot;given&quot;:&quot;Dean F.&quot;,&quot;parse-names&quot;:false,&quot;dropping-particle&quot;:&quot;&quot;,&quot;non-dropping-particle&quot;:&quot;&quot;},{&quot;family&quot;:&quot;Singh&quot;,&quot;given&quot;:&quot;Hardeep&quot;,&quot;parse-names&quot;:false,&quot;dropping-particle&quot;:&quot;&quot;,&quot;non-dropping-particle&quot;:&quot;&quot;}],&quot;container-title&quot;:&quot;SAFER Electronic Health Records: Safety Assurance Factors for EHR Resilience&quot;,&quot;accessed&quot;:{&quot;date-parts&quot;:[[2025,12,5]]},&quot;DOI&quot;:&quot;10.1201/b18371-9&quot;,&quot;URL&quot;:&quot;https://qualitysafety.bmj.com/content/19/Suppl_3/i68.short&quot;,&quot;issued&quot;:{&quot;date-parts&quot;:[[2015]]},&quot;container-title-short&quot;:&quot;&quot;},&quot;isTemporary&quot;:false}]},{&quot;citationID&quot;:&quot;MENDELEY_CITATION_a51dde76-04b2-4c9b-ae69-ddd8ccadc965&quot;,&quot;properties&quot;:{&quot;noteIndex&quot;:0},&quot;isEdited&quot;:false,&quot;manualOverride&quot;:{&quot;isManuallyOverridden&quot;:false,&quot;citeprocText&quot;:&quot;(Greenhalgh and Abimbola, 2019)&quot;,&quot;manualOverrideText&quot;:&quot;&quot;},&quot;citationTag&quot;:&quot;MENDELEY_CITATION_v3_eyJjaXRhdGlvbklEIjoiTUVOREVMRVlfQ0lUQVRJT05fYTUxZGRlNzYtMDRiMi00YzliLWFlNjktZGRkOGNjYWRjOTY1IiwicHJvcGVydGllcyI6eyJub3RlSW5kZXgiOjB9LCJpc0VkaXRlZCI6ZmFsc2UsIm1hbnVhbE92ZXJyaWRlIjp7ImlzTWFudWFsbHlPdmVycmlkZGVuIjpmYWxzZSwiY2l0ZXByb2NUZXh0IjoiKEdyZWVuaGFsZ2ggYW5kIEFiaW1ib2xhLCAyMDE5KSIsIm1hbnVhbE92ZXJyaWRlVGV4dCI6IiJ9LCJjaXRhdGlvbkl0ZW1zIjpbeyJpZCI6ImQwYjhlY2FkLWFhM2UtMzI2ZS04OGQyLTFiZDRhZjZiYTc2MSIsIml0ZW1EYXRhIjp7InR5cGUiOiJhcnRpY2xlLWpvdXJuYWwiLCJpZCI6ImQwYjhlY2FkLWFhM2UtMzI2ZS04OGQyLTFiZDRhZjZiYTc2MSIsInRpdGxlIjoiVGhlIE5BU1NTIEZyYW1ld29yayBBIFN5bnRoZXNpcyBvZiBNdWx0aXBsZSBUaGVvcmllcyBvZiBUZWNobm9sb2d5IEltcGxlbWVudGF0aW9uIiwiYXV0aG9yIjpbeyJmYW1pbHkiOiJHcmVlbmhhbGdoIiwiZ2l2ZW4iOiJUcmlzaGEiLCJwYXJzZS1uYW1lcyI6ZmFsc2UsImRyb3BwaW5nLXBhcnRpY2xlIjoiIiwibm9uLWRyb3BwaW5nLXBhcnRpY2xlIjoiIn0seyJmYW1pbHkiOiJBYmltYm9sYSIsImdpdmVuIjoiU2V5ZSIsInBhcnNlLW5hbWVzIjpmYWxzZSwiZHJvcHBpbmctcGFydGljbGUiOiIiLCJub24tZHJvcHBpbmctcGFydGljbGUiOiIifV0sImNvbnRhaW5lci10aXRsZSI6IlN0dWRpZXMgaW4gSGVhbHRoIFRlY2hub2xvZ3kgYW5kIEluZm9ybWF0aWNzIiwiY29udGFpbmVyLXRpdGxlLXNob3J0IjoiU3R1ZC4gSGVhbHRoIFRlY2hub2wuIEluZm9ybS4iLCJhY2Nlc3NlZCI6eyJkYXRlLXBhcnRzIjpbWzIwMjUsMTIsNV1dfSwiRE9JIjoiMTAuMzIzMy9TSFRJMTkwMTIzIiwiSVNTTiI6IjE4Nzk4MzY1IiwiVVJMIjoiZmlsZTovLy9DOi9Vc2Vycy9qbzA0NTU0OS9BcHBEYXRhL0xvY2FsL1RlbXAvTWljcm9zb2Z0RWRnZURvd25sb2Fkcy8xOGYzZmI4OC1hZmI1LTRmNTAtYTBlOC05OGZkZTJmMjE5Y2UvU0hUSS0yNjMtU0hUSTE5MDEyMy5wZGYiLCJpc3N1ZWQiOnsiZGF0ZS1wYXJ0cyI6W1syMDE5XV19LCJhYnN0cmFjdCI6IlRlY2hub2xvZ2llcyBhcmUgb2Z0ZW4gdmlld2VkIGFzIHRoZSByb3V0ZSB0byBiZXR0ZXIsIHNhZmVyIGFuZCBtb3JlIGVmZmljaWVudCBjYXJlLCBidXQgdGVjaG5vbG9neSBwcm9qZWN0cyByYXJlbHkgZGVsaXZlciBhbGwgdGhlIGJlbmVmaXRzIGV4cGVjdGVkIG9mIHRoZW0uIEJhc2VkIG9uIGEgbGl0ZXJhdHVyZSByZXZpZXcgYW5kIGVtcGlyaWNhbCBjYXNlIHN0dWRpZXMsIHdlIGRldmVsb3BlZCBhIGZyYW1ld29yayAoTkFTU1MpIGZvciBzdHVkeWluZyB0aGUgbm9uLWFkb3B0aW9uLCBhYmFuZG9ubWVudCBhbmQgY2hhbGxlbmdlcyB0byBzY2FsZS11cCwgc3ByZWFkIGFuZCBzdXN0YWluYWJpbGl0eSBvZiB0ZWNobm9sb2d5LXN1cHBvcnRlZCBjaGFuZ2UgZWZmb3J0cyBpbiBoZWFsdGggYW5kIHNvY2lhbCBjYXJlLiBTdWNoIHByb2plY3RzIG1lZXQgcHJvYmxlbXMgdXN1YWxseSBiZWNhdXNlIHRoZXkgYXJlIHRvbyBjb21wbGV4IC0gYW5kIGJlY2F1c2UgdGhlIGNvbXBsZXhpdHkgaXMgc3ViLW9wdGltYWxseSBoYW5kbGVkLiBOQVNTUyBjb25zaXN0cyBvZiBzaXggZG9tYWlucyAtIHRoZSBpbGxuZXNzIG9yIGNvbmRpdGlvbiwgdGhlIHRlY2hub2xvZ3ksIHRoZSB2YWx1ZSBwcm9wb3NpdGlvbiwgdGhlIGluZGl2aWR1YWxzIGludGVuZGVkIHRvIGFkb3B0IHRoZSB0ZWNobm9sb2d5LCB0aGUgb3JnYW5pc2F0aW9uKHMpIGFuZCB0aGUgd2lkZXIgc3lzdGVtIC0gYWxvbmcgd2l0aCBhIHNldmVudGggZG9tYWluIHRoYXQgY29uc2lkZXJzIGhvdyBhbGwgdGhlc2UgZXZvbHZlIG92ZXIgdGltZS4gVGhlIE5BU1NTIGZyYW1ld29yayBpbmNvcnBvcmF0ZXMgYSBudW1iZXIgb2Ygb3RoZXIgdGhlb3JpZXMgYW5kIGFuYWx5dGljIGFwcHJvYWNoZXMgZGVzY3JpYmVkIGVsc2V3aGVyZSBpbiB0aGlzIGJvb2suIEl0IGlzIG5vdCBpbnRlbmRlZCB0byBvZmZlciBhIHByZWRpY3RpdmUgb3IgZm9ybXVsYWljIHNvbHV0aW9uIHRvIHRlY2hub2xvZ3kgYWRvcHRpb24uIFJhdGhlciwgTkFTU1Mgc2hvdWxkIGJlIHVzZWQgdG8gZ2VuZXJhdGUgYSByaWNoIGFuZCBzaXR1YXRlZCBuYXJyYXRpdmUgb2YgdGhlIG11bHRpcGxlIGluZmx1ZW5jZXMgb24gYSBjb21wbGV4IHByb2plY3Q7IHRvIGlkZW50aWZ5IHBhcnRzIG9mIHRoZSBwcm9qZWN0IHdoZXJlIGNvbXBsZXhpdHkgbWlnaHQgYmUgcmVkdWNlZDsgYW5kIHRvIGNvbnNpZGVyIGhvdyBpbmRpdmlkdWFscyBhbmQgb3JnYW5pc2F0aW9ucyBtaWdodCBiZSBzdXBwb3J0ZWQgdG8gaGFuZGxlIHRoZSByZW1haW5pbmcgY29tcGxleGl0aWVzIGJldHRlci4iLCJ2b2x1bWUiOiIyNjMifSwiaXNUZW1wb3JhcnkiOmZhbHNlfV19&quot;,&quot;citationItems&quot;:[{&quot;id&quot;:&quot;d0b8ecad-aa3e-326e-88d2-1bd4af6ba761&quot;,&quot;itemData&quot;:{&quot;type&quot;:&quot;article-journal&quot;,&quot;id&quot;:&quot;d0b8ecad-aa3e-326e-88d2-1bd4af6ba761&quot;,&quot;title&quot;:&quot;The NASSS Framework A Synthesis of Multiple Theories of Technology Implementation&quot;,&quot;author&quot;:[{&quot;family&quot;:&quot;Greenhalgh&quot;,&quot;given&quot;:&quot;Trisha&quot;,&quot;parse-names&quot;:false,&quot;dropping-particle&quot;:&quot;&quot;,&quot;non-dropping-particle&quot;:&quot;&quot;},{&quot;family&quot;:&quot;Abimbola&quot;,&quot;given&quot;:&quot;Seye&quot;,&quot;parse-names&quot;:false,&quot;dropping-particle&quot;:&quot;&quot;,&quot;non-dropping-particle&quot;:&quot;&quot;}],&quot;container-title&quot;:&quot;Studies in Health Technology and Informatics&quot;,&quot;container-title-short&quot;:&quot;Stud. Health Technol. Inform.&quot;,&quot;accessed&quot;:{&quot;date-parts&quot;:[[2025,12,5]]},&quot;DOI&quot;:&quot;10.3233/SHTI190123&quot;,&quot;ISSN&quot;:&quot;18798365&quot;,&quot;URL&quot;:&quot;file:///C:/Users/jo045549/AppData/Local/Temp/MicrosoftEdgeDownloads/18f3fb88-afb5-4f50-a0e8-98fde2f219ce/SHTI-263-SHTI190123.pdf&quot;,&quot;issued&quot;:{&quot;date-parts&quot;:[[2019]]},&quot;abstract&quot;:&quot;Technologies are often viewed as the route to better, safer and more efficient care, but technology projects rarely deliver all the benefits expected of them. Based on a literature review and empirical case studies, we developed a framework (NASSS) for studying the non-adoption, abandonment and challenges to scale-up, spread and sustainability of technology-supported change efforts in health and social care. Such projects meet problems usually because they are too complex - and because the complexity is sub-optimally handled. NASSS consists of six domains - the illness or condition, the technology, the value proposition, the individuals intended to adopt the technology, the organisation(s) and the wider system - along with a seventh domain that considers how all these evolve over time. The NASSS framework incorporates a number of other theories and analytic approaches described elsewhere in this book. It is not intended to offer a predictive or formulaic solution to technology adoption. Rather, NASSS should be used to generate a rich and situated narrative of the multiple influences on a complex project; to identify parts of the project where complexity might be reduced; and to consider how individuals and organisations might be supported to handle the remaining complexities better.&quot;,&quot;volume&quot;:&quot;263&quot;},&quot;isTemporary&quot;:false}]},{&quot;citationID&quot;:&quot;MENDELEY_CITATION_0770a8a3-c826-4090-b164-9f8458f55b37&quot;,&quot;properties&quot;:{&quot;noteIndex&quot;:0},&quot;isEdited&quot;:false,&quot;manualOverride&quot;:{&quot;isManuallyOverridden&quot;:false,&quot;citeprocText&quot;:&quot;(Ward and Daniel, 2015)&quot;,&quot;manualOverrideText&quot;:&quot;&quot;},&quot;citationTag&quot;:&quot;MENDELEY_CITATION_v3_eyJjaXRhdGlvbklEIjoiTUVOREVMRVlfQ0lUQVRJT05fMDc3MGE4YTMtYzgyNi00MDkwLWIxNjQtOWY4NDU4ZjU1YjM3IiwicHJvcGVydGllcyI6eyJub3RlSW5kZXgiOjB9LCJpc0VkaXRlZCI6ZmFsc2UsIm1hbnVhbE92ZXJyaWRlIjp7ImlzTWFudWFsbHlPdmVycmlkZGVuIjpmYWxzZSwiY2l0ZXByb2NUZXh0IjoiKFdhcmQgYW5kIERhbmllbCwgMjAxNSkiLCJtYW51YWxPdmVycmlkZVRleHQiOiIifSwiY2l0YXRpb25JdGVtcyI6W3siaWQiOiI4ZTVhOWRhNy03NTY1LTM1NmMtOGU4OC1jODc0ZDM3NzJmOGYiLCJpdGVtRGF0YSI6eyJ0eXBlIjoiYm9vayIsImlkIjoiOGU1YTlkYTctNzU2NS0zNTZjLThlODgtYzg3NGQzNzcyZjhmIiwidGl0bGUiOiJCZW5lZml0cyBNYW5hZ2VtZW50OiBIb3cgdG8gaW5jcmVhc2UgdGhlIGJ1c2luZXNzIHZhbHVlIG9mIHlvdXIgaXQgcHJvamVjdHMsIFNlY29uZCBFZGl0aW9uIiwiYXV0aG9yIjpbeyJmYW1pbHkiOiJXYXJkIiwiZ2l2ZW4iOiJKb2huIiwicGFyc2UtbmFtZXMiOmZhbHNlLCJkcm9wcGluZy1wYXJ0aWNsZSI6IiIsIm5vbi1kcm9wcGluZy1wYXJ0aWNsZSI6IiJ9LHsiZmFtaWx5IjoiRGFuaWVsIiwiZ2l2ZW4iOiJFbGl6YWJldGgiLCJwYXJzZS1uYW1lcyI6ZmFsc2UsImRyb3BwaW5nLXBhcnRpY2xlIjoiIiwibm9uLWRyb3BwaW5nLXBhcnRpY2xlIjoiIn1dLCJjb250YWluZXItdGl0bGUiOiJCZW5lZml0cyBNYW5hZ2VtZW50OiBIb3cgdG8gaW5jcmVhc2UgdGhlIGJ1c2luZXNzIHZhbHVlIG9mIHlvdXIgaXQgcHJvamVjdHMsIFNlY29uZCBFZGl0aW9uIiwiRE9JIjoiMTAuMTAwMi85NzgxMTE5MjA4MjQyIiwiaXNzdWVkIjp7ImRhdGUtcGFydHMiOltbMjAxNV1dfSwiYWJzdHJhY3QiOiJUaGUgc2Vjb25kIGVkaXRpb24gb2YgQmVuZWZpdHMgTWFuYWdlbWVudCBoYXMgYmVlbiB1cGRhdGVkIHdpdGggY3VycmVudCBleGFtcGxlcywgZnVydGhlciBpbnNpZ2h0cyBmcm9tIGV4cGVyaWVuY2UgYW5kIHJlY2VudCByZXNlYXJjaC4gSXQgc2hvd3MgaG93IHRoZSBlbmR1cmluZyBjaGFsbGVuZ2VzIGFjaGlldmluZyBidXNpbmVzcyB2YWx1ZSBmcm9tIGluZm9ybWF0aW9uIHN5c3RlbXMgYW5kIHRlY2hub2xvZ3kgcHJvamVjdHMgY2FuIGJlIGFkZHJlc3NlZCBzdWNjZXNzZnVsbHkuIFRoZSBhcHByb2FjaCwgd2hpY2ggaXMgc3ludGhlc2l6ZWQgZnJvbSBiZXN0IHByYWN0aWNlcywgc291bmQgdGhlb3JpZXMgYW5kIHByb3ZlbiB0ZWNobmlxdWVzIGZyb20gYSByYW5nZSBvZiBtYW5hZ2VtZW50IGRpc2NpcGxpbmVzLCBpcyBleGVtcGxpZmllZCBmcm9tIHRoZSBhdXRob3JzJyBleHRlbnNpdmUgZXhwZXJpZW5jZSBvZiB3b3JraW5nIHdpdGggYSB3aWRlIHJhbmdlIG9mIG9yZ2FuaXphdGlvbnMuIFRoZSBib29rIGluY2x1ZGVzIGV4YW1wbGVzIGZyb20gYSB3aWRlIHZhcmlldHkgb2YgcHJvamVjdHMgaW5jbHVkaW5nIG5vbi1JVCBwcm9qZWN0cy4gVGhlIGJvb2sgaXMgd3JpdHRlbiBpbiBhbiBhY2Nlc3NpYmxlIHN0eWxlLCBpZGVhbCBmb3IgcHJhY3RpY2luZyBtYW5hZ2VycywgYW5kIGluY2x1ZGVzIGNoZWNrIGxpc3RzIGFuZCB0ZW1wbGF0ZXMgZm9yIHVzaW5nIHRoZSBwcm9jZXNzZXMsIHRvb2xzIGFuZCB0ZWNobmlxdWVzIGFuZCByZWFsLWxpZmUgY2FzZSBzdHVkaWVzIG9mIHRoZWlyIGFwcGxpY2F0aW9uIGFuZCBpbXBhY3RzLiBUaGUgYm9vayBub3cgYWxzbyBpbmNsdWRlczogSW50ZXJuYXRpb25hbCBzdXJ2ZXkgcmVzdWx0cyB0aGF0IHJlaW5mb3JjZSB0aGUgaW1wb3J0YW5jZSBvZiB0aGUgdG9waWMsIHRoZSBrZXkgbWFuYWdlbWVudCBpc3N1ZXMgYW5kIGV2aWRlbmNlIG9mIGhvdyB0aGUgbW9yZSBzdWNjZXNzZnVsIG9yZ2FuaXphdGlvbnMnIHByYWN0aWNlcyBhcmUgY2xvc2VseSBhbGlnbmVkIHdpdGggdGhvc2UgZGVzY3JpYmVkIGluIHRoZSBib29rLiBBIEJlbmVmaXRzIE1hbmFnZW1lbnQgTWF0dXJpdHkgZGlhZ25vc3RpYyB3aGljaCBlbmFibGVzIG9yZ2FuaXphdGlvbnMgdG8gdW5kZXJzdGFuZCB0aGUgcmVhc29ucyBmb3IgdGhlaXIgY3VycmVudCBpbnZlc3RtZW50IHN1Y2Nlc3MgbGV2ZWxzIGFuZCB0aGVuIGhvdyB0byBpbmNyZWFzZSB0aGVtLiBEaXNjdXNzaW9uIG9mIHRoZSByb2xlIGFuZCBjb250cmlidXRpb24gUHJvamVjdCBNYW5hZ2VtZW50IE9mZmljZXMgKFBNT3MpOiBob3cgdGhleSBjYW4gaW1wcm92ZSB0aGUgZGVsaXZlcnkgb2YgdmFsdWUgSVQgcHJvamVjdHMuIEZ1cnRoZXIgcHJhY3RpY2FsIGFkdmljZSBhbmQgZ3VpZGFuY2Ugb24gUHJvZ3JhbSBhbmQgUG9ydGZvbGlvIE1hbmFnZW1lbnQsIGluY2x1ZGluZyBmaW5kaW5ncyBmcm9tIHRoZSBhdXRob3Jz4oCZIHJlY2VudCByZXNlYXJjaCBpbiBzZXZlcmFsIGxhcmdlIG9yZ2FuaXphdGlvbnMuIiwiY29udGFpbmVyLXRpdGxlLXNob3J0IjoiIn0sImlzVGVtcG9yYXJ5IjpmYWxzZX1dfQ==&quot;,&quot;citationItems&quot;:[{&quot;id&quot;:&quot;8e5a9da7-7565-356c-8e88-c874d3772f8f&quot;,&quot;itemData&quot;:{&quot;type&quot;:&quot;book&quot;,&quot;id&quot;:&quot;8e5a9da7-7565-356c-8e88-c874d3772f8f&quot;,&quot;title&quot;:&quot;Benefits Management: How to increase the business value of your it projects, Second Edition&quot;,&quot;author&quot;:[{&quot;family&quot;:&quot;Ward&quot;,&quot;given&quot;:&quot;John&quot;,&quot;parse-names&quot;:false,&quot;dropping-particle&quot;:&quot;&quot;,&quot;non-dropping-particle&quot;:&quot;&quot;},{&quot;family&quot;:&quot;Daniel&quot;,&quot;given&quot;:&quot;Elizabeth&quot;,&quot;parse-names&quot;:false,&quot;dropping-particle&quot;:&quot;&quot;,&quot;non-dropping-particle&quot;:&quot;&quot;}],&quot;container-title&quot;:&quot;Benefits Management: How to increase the business value of your it projects, Second Edition&quot;,&quot;DOI&quot;:&quot;10.1002/9781119208242&quot;,&quot;issued&quot;:{&quot;date-parts&quot;:[[2015]]},&quot;abstract&quot;:&quot;The second edition of Benefits Management has been updated with current examples, further insights from experience and recent research. It shows how the enduring challenges achieving business value from information systems and technology projects can be addressed successfully. The approach, which is synthesized from best practices, sound theories and proven techniques from a range of management disciplines, is exemplified from the authors' extensive experience of working with a wide range of organizations. The book includes examples from a wide variety of projects including non-IT projects. The book is written in an accessible style, ideal for practicing managers, and includes check lists and templates for using the processes, tools and techniques and real-life case studies of their application and impacts. The book now also includes: International survey results that reinforce the importance of the topic, the key management issues and evidence of how the more successful organizations' practices are closely aligned with those described in the book. A Benefits Management Maturity diagnostic which enables organizations to understand the reasons for their current investment success levels and then how to increase them. Discussion of the role and contribution Project Management Offices (PMOs): how they can improve the delivery of value IT projects. Further practical advice and guidance on Program and Portfolio Management, including findings from the authors’ recent research in several large organizations.&quot;,&quot;container-title-short&quot;:&quot;&quot;},&quot;isTemporary&quot;:false}]},{&quot;citationID&quot;:&quot;MENDELEY_CITATION_66c8acd1-a791-416f-9bcd-16fd3fe3c213&quot;,&quot;properties&quot;:{&quot;noteIndex&quot;:0},&quot;isEdited&quot;:false,&quot;manualOverride&quot;:{&quot;isManuallyOverridden&quot;:false,&quot;citeprocText&quot;:&quot;(Burton-Jones &lt;i&gt;et al.&lt;/i&gt;, 2020)&quot;,&quot;manualOverrideText&quot;:&quot;&quot;},&quot;citationTag&quot;:&quot;MENDELEY_CITATION_v3_eyJjaXRhdGlvbklEIjoiTUVOREVMRVlfQ0lUQVRJT05fNjZjOGFjZDEtYTc5MS00MTZmLTliY2QtMTZmZDNmZTNjMjEzIiwicHJvcGVydGllcyI6eyJub3RlSW5kZXgiOjB9LCJpc0VkaXRlZCI6ZmFsc2UsIm1hbnVhbE92ZXJyaWRlIjp7ImlzTWFudWFsbHlPdmVycmlkZGVuIjpmYWxzZSwiY2l0ZXByb2NUZXh0IjoiKEJ1cnRvbi1Kb25lcyA8aT5ldCBhbC48L2k+LCAyMDIwKSIsIm1hbnVhbE92ZXJyaWRlVGV4dCI6IiJ9LCJjaXRhdGlvbkl0ZW1zIjpbeyJpZCI6IjA5ZTJjNmM0LTRlNzUtMzM2ZC04ZTdhLTI0ZDc4MzE4YmVlNiIsIml0ZW1EYXRhIjp7InR5cGUiOiJhcnRpY2xlLWpvdXJuYWwiLCJpZCI6IjA5ZTJjNmM0LTRlNzUtMzM2ZC04ZTdhLTI0ZDc4MzE4YmVlNiIsInRpdGxlIjoiQ2hhbmdpbmcgdGhlIGNvbnZlcnNhdGlvbiBvbiBldmFsdWF0aW5nIGRpZ2l0YWwgdHJhbnNmb3JtYXRpb24gaW4gaGVhbHRoY2FyZTogSW5zaWdodHMgZnJvbSBhbiBpbnN0aXR1dGlvbmFsIGFuYWx5c2lzIiwiYXV0aG9yIjpbeyJmYW1pbHkiOiJCdXJ0b24tSm9uZXMiLCJnaXZlbiI6IkFuZHJldyIsInBhcnNlLW5hbWVzIjpmYWxzZSwiZHJvcHBpbmctcGFydGljbGUiOiIiLCJub24tZHJvcHBpbmctcGFydGljbGUiOiIifSx7ImZhbWlseSI6IkFraGxhZ2hwb3VyIiwiZ2l2ZW4iOiJTYWVlZCIsInBhcnNlLW5hbWVzIjpmYWxzZSwiZHJvcHBpbmctcGFydGljbGUiOiIiLCJub24tZHJvcHBpbmctcGFydGljbGUiOiIifSx7ImZhbWlseSI6IkF5cmUiLCJnaXZlbiI6IlN0ZXBoZW4iLCJwYXJzZS1uYW1lcyI6ZmFsc2UsImRyb3BwaW5nLXBhcnRpY2xlIjoiIiwibm9uLWRyb3BwaW5nLXBhcnRpY2xlIjoiIn0seyJmYW1pbHkiOiJCYXJkZSIsImdpdmVuIjoiUGF5YWwiLCJwYXJzZS1uYW1lcyI6ZmFsc2UsImRyb3BwaW5nLXBhcnRpY2xlIjoiIiwibm9uLWRyb3BwaW5nLXBhcnRpY2xlIjoiIn0seyJmYW1pbHkiOiJTdGFpYiIsImdpdmVuIjoiQW5kcmV3IiwicGFyc2UtbmFtZXMiOmZhbHNlLCJkcm9wcGluZy1wYXJ0aWNsZSI6IiIsIm5vbi1kcm9wcGluZy1wYXJ0aWNsZSI6IiJ9LHsiZmFtaWx5IjoiU3VsbGl2YW4iLCJnaXZlbiI6IkNsYWlyIiwicGFyc2UtbmFtZXMiOmZhbHNlLCJkcm9wcGluZy1wYXJ0aWNsZSI6IiIsIm5vbi1kcm9wcGluZy1wYXJ0aWNsZSI6IiJ9XSwiY29udGFpbmVyLXRpdGxlIjoiSW5mb3JtYXRpb24gYW5kIE9yZ2FuaXphdGlvbiIsIkRPSSI6IjEwLjEwMTYvai5pbmZvYW5kb3JnLjIwMTkuMTAwMjU1IiwiSVNTTiI6IjE0NzE3NzI3IiwiaXNzdWVkIjp7ImRhdGUtcGFydHMiOltbMjAyMF1dfSwiYWJzdHJhY3QiOiJUaGUgZ2xvYmFsIGhlYWx0aCBzZWN0b3IgaXMgZW5nYWdlZCBpbiBzaWduaWZpY2FudCBkaWdpdGFsIHRyYW5zZm9ybWF0aW9uLiBFdmFsdWF0aW5nIHRoZXNlIHRyYW5zZm9ybWF0aW9ucyBpcyBpbXBvcnRhbnQgZ2l2ZW4gdGhlIG1ham9yIGludmVzdG1lbnRzIGludm9sdmVkIGFuZCB0aGVpciBtYWpvciBwb3RlbnRpYWwgY29uc2VxdWVuY2VzLiBIb3dldmVyLCBzdHVkaWVzIGhhdmUgY3JpdGlxdWVkIGJvdGggdGhlIHF1YWxpdHkgb2YgZXZhbHVhdGlvbnMgYW5kIHRoZSBxdWFsaXR5IG9mIGV2YWx1YXRpb24gcmVzZWFyY2guIFRoZSBwZXJzaXN0ZW50IGxhY2sgb2YgcHJvZ3Jlc3MgaGFzIGxlZCByZXNlYXJjaGVycyB0byBhc2sgZGVlcGVyIHF1ZXN0aW9ucyBhYm91dCB3aGF0IGlzIGFjdHVhbGx5IG9jY3VycmluZyB3aGVuIHRlYW1zIGV2YWx1YXRlIHRoZSBiZW5lZml0cyBvZiBkaWdpdGFsIHRyYW5zZm9ybWF0aW9uLiBUaGlzIHRyYW5zbGF0aW9uYWwgcmVzZWFyY2ggZXNzYXkgZXhwbG9yZXMgaG93IGluc3RpdHV0aW9uYWwgdGhlb3J5IG9mZmVycyBhIGxlbnMgZm9yIHVuZGVyc3RhbmRpbmcgdGhlIGNvbXBsZXhpdGllcyBvZiBldmFsdWF0aW5nIGRpZ2l0YWwgdHJhbnNmb3JtYXRpb25zIGluIGhlYWx0aGNhcmUgYW5kIHByb3ZpZGVzIGluc2lnaHRzIGZvciBpbXByb3ZpbmcgaXQuIEluIHBhcnRpY3VsYXIsIHdlIHNob3cgaG93IGluc3RpdHV0aW9uYWwgdGhlb3J5IGNhbiBleHBsYWluIGJlaGF2aW9ycyBvYnNlcnZlZCBpbiB0aGUgbGl0ZXJhdHVyZSBhbmQgaW4gb3VyIG93biBjYXNlIHN0dWR5LiBXZSBhbHNvIHNob3cgaG93IGluc3RpdHV0aW9uYWwgdGhlb3J5IGNhbiBiZW5lZml0IGZyb20gdGhlIGluc2lnaHRzIG9ic2VydmVkIGluIGV2YWx1YXRpb24gd29yay4gTW90aXZhdGVkIGJ5IHRoZXNlIG9wcG9ydHVuaXRpZXMsIHdlIHN1Z2dlc3QgYW4gYWdlbmRhIHRocm91Z2ggd2hpY2ggcHJhY3RpdGlvbmVycyBhbmQgcmVzZWFyY2hlcnMgY2FuIGpvaW50bHkgaW1wcm92ZSB3b3JrIGluIHRoaXMgYXJlYS4iLCJpc3N1ZSI6IjEiLCJ2b2x1bWUiOiIzMCIsImNvbnRhaW5lci10aXRsZS1zaG9ydCI6IiJ9LCJpc1RlbXBvcmFyeSI6ZmFsc2V9XX0=&quot;,&quot;citationItems&quot;:[{&quot;id&quot;:&quot;09e2c6c4-4e75-336d-8e7a-24d78318bee6&quot;,&quot;itemData&quot;:{&quot;type&quot;:&quot;article-journal&quot;,&quot;id&quot;:&quot;09e2c6c4-4e75-336d-8e7a-24d78318bee6&quot;,&quot;title&quot;:&quot;Changing the conversation on evaluating digital transformation in healthcare: Insights from an institutional analysis&quot;,&quot;author&quot;:[{&quot;family&quot;:&quot;Burton-Jones&quot;,&quot;given&quot;:&quot;Andrew&quot;,&quot;parse-names&quot;:false,&quot;dropping-particle&quot;:&quot;&quot;,&quot;non-dropping-particle&quot;:&quot;&quot;},{&quot;family&quot;:&quot;Akhlaghpour&quot;,&quot;given&quot;:&quot;Saeed&quot;,&quot;parse-names&quot;:false,&quot;dropping-particle&quot;:&quot;&quot;,&quot;non-dropping-particle&quot;:&quot;&quot;},{&quot;family&quot;:&quot;Ayre&quot;,&quot;given&quot;:&quot;Stephen&quot;,&quot;parse-names&quot;:false,&quot;dropping-particle&quot;:&quot;&quot;,&quot;non-dropping-particle&quot;:&quot;&quot;},{&quot;family&quot;:&quot;Barde&quot;,&quot;given&quot;:&quot;Payal&quot;,&quot;parse-names&quot;:false,&quot;dropping-particle&quot;:&quot;&quot;,&quot;non-dropping-particle&quot;:&quot;&quot;},{&quot;family&quot;:&quot;Staib&quot;,&quot;given&quot;:&quot;Andrew&quot;,&quot;parse-names&quot;:false,&quot;dropping-particle&quot;:&quot;&quot;,&quot;non-dropping-particle&quot;:&quot;&quot;},{&quot;family&quot;:&quot;Sullivan&quot;,&quot;given&quot;:&quot;Clair&quot;,&quot;parse-names&quot;:false,&quot;dropping-particle&quot;:&quot;&quot;,&quot;non-dropping-particle&quot;:&quot;&quot;}],&quot;container-title&quot;:&quot;Information and Organization&quot;,&quot;DOI&quot;:&quot;10.1016/j.infoandorg.2019.100255&quot;,&quot;ISSN&quot;:&quot;14717727&quot;,&quot;issued&quot;:{&quot;date-parts&quot;:[[2020]]},&quot;abstract&quot;:&quot;The global health sector is engaged in significant digital transformation. Evaluating these transformations is important given the major investments involved and their major potential consequences. However, studies have critiqued both the quality of evaluations and the quality of evaluation research. The persistent lack of progress has led researchers to ask deeper questions about what is actually occurring when teams evaluate the benefits of digital transformation. This translational research essay explores how institutional theory offers a lens for understanding the complexities of evaluating digital transformations in healthcare and provides insights for improving it. In particular, we show how institutional theory can explain behaviors observed in the literature and in our own case study. We also show how institutional theory can benefit from the insights observed in evaluation work. Motivated by these opportunities, we suggest an agenda through which practitioners and researchers can jointly improve work in this area.&quot;,&quot;issue&quot;:&quot;1&quot;,&quot;volume&quot;:&quot;30&quot;,&quot;container-title-short&quot;:&quot;&quot;},&quot;isTemporary&quot;:false}]},{&quot;citationID&quot;:&quot;MENDELEY_CITATION_1865dc76-622e-4394-a09f-d6d1af09d4b7&quot;,&quot;properties&quot;:{&quot;noteIndex&quot;:0},&quot;isEdited&quot;:false,&quot;manualOverride&quot;:{&quot;isManuallyOverridden&quot;:false,&quot;citeprocText&quot;:&quot;(Welsh Government, 2021; DHCW, 2024; James, 2024)&quot;,&quot;manualOverrideText&quot;:&quot;&quot;},&quot;citationTag&quot;:&quot;MENDELEY_CITATION_v3_eyJjaXRhdGlvbklEIjoiTUVOREVMRVlfQ0lUQVRJT05fMTg2NWRjNzYtNjIyZS00Mzk0LWEwOWYtZDZkMWFmMDlkNGI3IiwicHJvcGVydGllcyI6eyJub3RlSW5kZXgiOjB9LCJpc0VkaXRlZCI6ZmFsc2UsIm1hbnVhbE92ZXJyaWRlIjp7ImlzTWFudWFsbHlPdmVycmlkZGVuIjpmYWxzZSwiY2l0ZXByb2NUZXh0IjoiKFdlbHNoIEdvdmVybm1lbnQsIDIwMjE7IERIQ1csIDIwMjQ7IEphbWVzLCAyMDI0KSIsIm1hbnVhbE92ZXJyaWRlVGV4dCI6IiJ9LCJjaXRhdGlvbkl0ZW1zIjpbeyJpZCI6IjAzZjQyY2FmLTk3MDctM2Y4OS1iNmJjLWVjZDAwOTVhNzJjMSIsIml0ZW1EYXRhIjp7InR5cGUiOiJyZXBvcnQiLCJpZCI6IjAzZjQyY2FmLTk3MDctM2Y4OS1iNmJjLWVjZDAwOTVhNzJjMSIsInRpdGxlIjoiQSBIZWFsdGhpZXIgV2FsZXM6ICBvdXIgUGxhbiBmb3IgSGVhbHRoIGFuZCBTb2NpYWwgQ2FyZSIsImF1dGhvciI6W3siZmFtaWx5IjoiV2Vsc2ggR292ZXJubWVudCIsImdpdmVuIjoiIiwicGFyc2UtbmFtZXMiOmZhbHNlLCJkcm9wcGluZy1wYXJ0aWNsZSI6IiIsIm5vbi1kcm9wcGluZy1wYXJ0aWNsZSI6IiJ9XSwiYWNjZXNzZWQiOnsiZGF0ZS1wYXJ0cyI6W1syMDI1LDEwLDMwXV19LCJJU0JOIjoiSVNCTjk3OC0xLTgwMTk1LTgwOS03IiwiVVJMIjoiaHR0cHM6Ly93d3cuZ292LndhbGVzL3NpdGVzL2RlZmF1bHQvZmlsZXMvcHVibGljYXRpb25zLzIwMjEtMDkvYS1oZWFsdGhpZXItd2FsZXMtb3VyLXBsYW4tZm9yLWhlYWx0aC1hbmQtc29jaWFsLWNhcmUucGRmIiwiaXNzdWVkIjp7ImRhdGUtcGFydHMiOltbMjAyMV1dfSwiY29udGFpbmVyLXRpdGxlLXNob3J0IjoiIn0sImlzVGVtcG9yYXJ5IjpmYWxzZX0seyJpZCI6IjBlOTA4MGEzLWVmYWYtMzhiYS1hMGExLTY0OTYwOTA0ZWFiNyIsIml0ZW1EYXRhIjp7InR5cGUiOiJyZXBvcnQiLCJpZCI6IjBlOTA4MGEzLWVmYWYtMzhiYS1hMGExLTY0OTYwOTA0ZWFiNyIsInRpdGxlIjoiQ29ubmVjdGluZyBDYXJlIEJ1c2luZXNzIENhc2UgLSBJbnRlcm5hbCBEb2N1bWVudC4gVW5wdWJsaXNoZWQiLCJhdXRob3IiOlt7ImZhbWlseSI6IkRIQ1ciLCJnaXZlbiI6IiIsInBhcnNlLW5hbWVzIjpmYWxzZSwiZHJvcHBpbmctcGFydGljbGUiOiIiLCJub24tZHJvcHBpbmctcGFydGljbGUiOiIifV0sImlzc3VlZCI6eyJkYXRlLXBhcnRzIjpbWzIwMjRdXX0sImNvbnRhaW5lci10aXRsZS1zaG9ydCI6IiJ9LCJpc1RlbXBvcmFyeSI6ZmFsc2V9LHsiaWQiOiIyNjI2NWEwYS1lNGVkLTNlNmUtYWViZi04YTkzZTZkOTdlODIiLCJpdGVtRGF0YSI6eyJ0eXBlIjoicmVwb3J0IiwiaWQiOiIyNjI2NWEwYS1lNGVkLTNlNmUtYWViZi04YTkzZTZkOTdlODIiLCJ0aXRsZSI6IkJ1c2luZXNzIENoYW5nZSBIYW5kb3ZlciBSZXBvcnQgLSBJbnRlcm5hbCBEb2N1bWVudC4gVW5wdWJsaXNoZWQiLCJhdXRob3IiOlt7ImZhbWlseSI6IkphbWVzIiwiZ2l2ZW4iOiJKb2FubmUiLCJwYXJzZS1uYW1lcyI6ZmFsc2UsImRyb3BwaW5nLXBhcnRpY2xlIjoiIiwibm9uLWRyb3BwaW5nLXBhcnRpY2xlIjoiIn1dLCJpc3N1ZWQiOnsiZGF0ZS1wYXJ0cyI6W1syMDI0XV19LCJjb250YWluZXItdGl0bGUtc2hvcnQiOiIifSwiaXNUZW1wb3JhcnkiOmZhbHNlfV19&quot;,&quot;citationItems&quot;:[{&quot;id&quot;:&quot;03f42caf-9707-3f89-b6bc-ecd0095a72c1&quot;,&quot;itemData&quot;:{&quot;type&quot;:&quot;report&quot;,&quot;id&quot;:&quot;03f42caf-9707-3f89-b6bc-ecd0095a72c1&quot;,&quot;title&quot;:&quot;A Healthier Wales:  our Plan for Health and Social Care&quot;,&quot;author&quot;:[{&quot;family&quot;:&quot;Welsh Government&quot;,&quot;given&quot;:&quot;&quot;,&quot;parse-names&quot;:false,&quot;dropping-particle&quot;:&quot;&quot;,&quot;non-dropping-particle&quot;:&quot;&quot;}],&quot;accessed&quot;:{&quot;date-parts&quot;:[[2025,10,30]]},&quot;ISBN&quot;:&quot;ISBN978-1-80195-809-7&quot;,&quot;URL&quot;:&quot;https://www.gov.wales/sites/default/files/publications/2021-09/a-healthier-wales-our-plan-for-health-and-social-care.pdf&quot;,&quot;issued&quot;:{&quot;date-parts&quot;:[[2021]]},&quot;container-title-short&quot;:&quot;&quot;},&quot;isTemporary&quot;:false},{&quot;id&quot;:&quot;0e9080a3-efaf-38ba-a0a1-64960904eab7&quot;,&quot;itemData&quot;:{&quot;type&quot;:&quot;report&quot;,&quot;id&quot;:&quot;0e9080a3-efaf-38ba-a0a1-64960904eab7&quot;,&quot;title&quot;:&quot;Connecting Care Business Case - Internal Document. Unpublished&quot;,&quot;author&quot;:[{&quot;family&quot;:&quot;DHCW&quot;,&quot;given&quot;:&quot;&quot;,&quot;parse-names&quot;:false,&quot;dropping-particle&quot;:&quot;&quot;,&quot;non-dropping-particle&quot;:&quot;&quot;}],&quot;issued&quot;:{&quot;date-parts&quot;:[[2024]]},&quot;container-title-short&quot;:&quot;&quot;},&quot;isTemporary&quot;:false},{&quot;id&quot;:&quot;26265a0a-e4ed-3e6e-aebf-8a93e6d97e82&quot;,&quot;itemData&quot;:{&quot;type&quot;:&quot;report&quot;,&quot;id&quot;:&quot;26265a0a-e4ed-3e6e-aebf-8a93e6d97e82&quot;,&quot;title&quot;:&quot;Business Change Handover Report - Internal Document. Unpublished&quot;,&quot;author&quot;:[{&quot;family&quot;:&quot;James&quot;,&quot;given&quot;:&quot;Joanne&quot;,&quot;parse-names&quot;:false,&quot;dropping-particle&quot;:&quot;&quot;,&quot;non-dropping-particle&quot;:&quot;&quot;}],&quot;issued&quot;:{&quot;date-parts&quot;:[[2024]]},&quot;container-title-short&quot;:&quot;&quot;},&quot;isTemporary&quot;:false}]},{&quot;citationID&quot;:&quot;MENDELEY_CITATION_1baa238d-499a-4148-baf5-8b68ebbfe780&quot;,&quot;properties&quot;:{&quot;noteIndex&quot;:0},&quot;isEdited&quot;:false,&quot;manualOverride&quot;:{&quot;isManuallyOverridden&quot;:false,&quot;citeprocText&quot;:&quot;(Scott and Briggs, 2010; Sittig and Singh, 2015)&quot;,&quot;manualOverrideText&quot;:&quot;&quot;},&quot;citationTag&quot;:&quot;MENDELEY_CITATION_v3_eyJjaXRhdGlvbklEIjoiTUVOREVMRVlfQ0lUQVRJT05fMWJhYTIzOGQtNDk5YS00MTQ4LWJhZjUtOGI2OGViYmZlNzgwIiwicHJvcGVydGllcyI6eyJub3RlSW5kZXgiOjB9LCJpc0VkaXRlZCI6ZmFsc2UsIm1hbnVhbE92ZXJyaWRlIjp7ImlzTWFudWFsbHlPdmVycmlkZGVuIjpmYWxzZSwiY2l0ZXByb2NUZXh0IjoiKFNjb3R0IGFuZCBCcmlnZ3MsIDIwMTA7IFNpdHRpZyBhbmQgU2luZ2gsIDIwMTUpIiwibWFudWFsT3ZlcnJpZGVUZXh0IjoiIn0sImNpdGF0aW9uSXRlbXMiOlt7ImlkIjoiYmVmZWNiM2YtMmM1MS0zMzA5LTliNmItODhmZDZkMTc2OWY0IiwiaXRlbURhdGEiOnsidHlwZSI6ImFydGljbGUtam91cm5hbCIsImlkIjoiYmVmZWNiM2YtMmM1MS0zMzA5LTliNmItODhmZDZkMTc2OWY0IiwidGl0bGUiOiJTVEFULUhJOiBBIFNvY2lvLVRlY2huaWNhbCBBc3Nlc3NtZW50IFRvb2wgZm9yIEhlYWx0aCBJbmZvcm1hdGljcyBJbXBsZW1lbnRhdGlvbnMiLCJhdXRob3IiOlt7ImZhbWlseSI6IlNjb3R0IiwiZ2l2ZW4iOiJQaGlsaXAgSiIsInBhcnNlLW5hbWVzIjpmYWxzZSwiZHJvcHBpbmctcGFydGljbGUiOiIiLCJub24tZHJvcHBpbmctcGFydGljbGUiOiIifSx7ImZhbWlseSI6IkJyaWdncyIsImdpdmVuIjoiSmFtZXMgUyIsInBhcnNlLW5hbWVzIjpmYWxzZSwiZHJvcHBpbmctcGFydGljbGUiOiIiLCJub24tZHJvcHBpbmctcGFydGljbGUiOiIifV0sImNvbnRhaW5lci10aXRsZSI6IlRoZSBPcGVuIE1lZGljYWwgSW5mb3JtYXRpY3MgSm91cm5hbCIsImNvbnRhaW5lci10aXRsZS1zaG9ydCI6Ik9wZW4gTWVkLiBJbmZvcm0uIEouIiwiRE9JIjoiMTAuMjE3NC8xODc0NDMxMTAxMDA0MDEwMjE0IiwiSVNTTiI6IjE4NzQtNDMxMSIsImlzc3VlZCI6eyJkYXRlLXBhcnRzIjpbWzIwMTAsOSwxNV1dfSwicGFnZSI6IjIxNC0yMjAiLCJhYnN0cmFjdCI6IjxwPlRoaXMgcGFwZXIgcHJvcG9zZXMgYSBzb2Npby10ZWNobmljYWwgYXNzZXNzbWVudCB0b29sIChTVEFULUhJKSBmb3IgaGVhbHRoIGluZm9ybWF0aWNzIGltcGxlbWVudGF0aW9ucy4gV2UgZXhwbG9yZSB3aHkgZXZlbiBwcm9qZWN0cyBhbGxlZ2VkbHkgdXNpbmcgc291bmQgbWV0aG9kb2xvZ2llcyByZXBlYXRlZGx5IGZhaWwgdG8gZ2l2ZSBhZGVxdWF0ZSBhdHRlbnRpb24gdG8gc29jaW8tdGVjaG5pY2FsIGlzc3VlcywgYW5kIHdlIHByZXNlbnQgYW4gaW5pdGlhbCBkcmFmdCBvZiBhIHN0cnVjdHVyZWQgYXNzZXNzbWVudCB0b29sIGZvciBoZWFsdGggaW5mb3JtYXRpY3MgaW1wbGVtZW50YXRpb24gdGhhdCBlbmNhcHN1bGF0ZXMgc29jaW8tdGVjaG5pY2FsIGdvb2QgcHJhY3RpY2UuIEZ1cnRoZXIgd29yayBpcyBwcm9wb3NlZCB0byBlbnJpY2ggYW5kIHZhbGlkYXRlIHRoZSBwcm9wb3NlZCBpbnN0cnVtZW50LiBUaGlzIHByb3Bvc2FsIHdhcyBwcmVzZW50ZWQgZm9yIGRpc2N1c3Npb24gYXQgYSBtZWV0aW5nIG9mIHRoZSBVSyBGYWN1bHR5IG9mIEhlYWx0aCBJbmZvcm1hdGljcyBpbiBEZWNlbWJlciAyMDA5LjwvcD4iLCJpc3N1ZSI6IjEiLCJ2b2x1bWUiOiI0In0sImlzVGVtcG9yYXJ5IjpmYWxzZX0seyJpZCI6IjgwYzNhMDY3LTkzZDQtMzU3OC05YjhlLWY5MzViOTc4ZWMyNCIsIml0ZW1EYXRhIjp7InR5cGUiOiJjaGFwdGVyIiwiaWQiOiI4MGMzYTA2Ny05M2Q0LTM1NzgtOWI4ZS1mOTM1Yjk3OGVjMjQiLCJ0aXRsZSI6IkEgbmV3IHNvY2lvLXRlY2huaWNhbCBtb2RlbCBmb3Igc3R1ZHlpbmcgaGVhbHRoIGluZm9ybWF0aW9uIHRlY2hub2xvZ3kgaW4gY29tcGxleCBhZGFwdGl2ZSBoZWFsdGhjYXJlIHN5c3RlbXMiLCJhdXRob3IiOlt7ImZhbWlseSI6IlNpdHRpZyIsImdpdmVuIjoiRGVhbiBGLiIsInBhcnNlLW5hbWVzIjpmYWxzZSwiZHJvcHBpbmctcGFydGljbGUiOiIiLCJub24tZHJvcHBpbmctcGFydGljbGUiOiIifSx7ImZhbWlseSI6IlNpbmdoIiwiZ2l2ZW4iOiJIYXJkZWVwIiwicGFyc2UtbmFtZXMiOmZhbHNlLCJkcm9wcGluZy1wYXJ0aWNsZSI6IiIsIm5vbi1kcm9wcGluZy1wYXJ0aWNsZSI6IiJ9XSwiY29udGFpbmVyLXRpdGxlIjoiU0FGRVIgRWxlY3Ryb25pYyBIZWFsdGggUmVjb3JkczogU2FmZXR5IEFzc3VyYW5jZSBGYWN0b3JzIGZvciBFSFIgUmVzaWxpZW5jZSIsImFjY2Vzc2VkIjp7ImRhdGUtcGFydHMiOltbMjAyNSwxMiw1XV19LCJET0kiOiIxMC4xMjAxL2IxODM3MS05IiwiVVJMIjoiaHR0cHM6Ly9xdWFsaXR5c2FmZXR5LmJtai5jb20vY29udGVudC8xOS9TdXBwbF8zL2k2OC5zaG9ydCIsImlzc3VlZCI6eyJkYXRlLXBhcnRzIjpbWzIwMTVdXX0sImNvbnRhaW5lci10aXRsZS1zaG9ydCI6IiJ9LCJpc1RlbXBvcmFyeSI6ZmFsc2V9XX0=&quot;,&quot;citationItems&quot;:[{&quot;id&quot;:&quot;befecb3f-2c51-3309-9b6b-88fd6d1769f4&quot;,&quot;itemData&quot;:{&quot;type&quot;:&quot;article-journal&quot;,&quot;id&quot;:&quot;befecb3f-2c51-3309-9b6b-88fd6d1769f4&quot;,&quot;title&quot;:&quot;STAT-HI: A Socio-Technical Assessment Tool for Health Informatics Implementations&quot;,&quot;author&quot;:[{&quot;family&quot;:&quot;Scott&quot;,&quot;given&quot;:&quot;Philip J&quot;,&quot;parse-names&quot;:false,&quot;dropping-particle&quot;:&quot;&quot;,&quot;non-dropping-particle&quot;:&quot;&quot;},{&quot;family&quot;:&quot;Briggs&quot;,&quot;given&quot;:&quot;James S&quot;,&quot;parse-names&quot;:false,&quot;dropping-particle&quot;:&quot;&quot;,&quot;non-dropping-particle&quot;:&quot;&quot;}],&quot;container-title&quot;:&quot;The Open Medical Informatics Journal&quot;,&quot;container-title-short&quot;:&quot;Open Med. Inform. J.&quot;,&quot;DOI&quot;:&quot;10.2174/1874431101004010214&quot;,&quot;ISSN&quot;:&quot;1874-4311&quot;,&quot;issued&quot;:{&quot;date-parts&quot;:[[2010,9,15]]},&quot;page&quot;:&quot;214-220&quot;,&quot;abstract&quot;:&quot;&lt;p&gt;This paper proposes a socio-technical assessment tool (STAT-HI) for health informatics implementations. We explore why even projects allegedly using sound methodologies repeatedly fail to give adequate attention to socio-technical issues, and we present an initial draft of a structured assessment tool for health informatics implementation that encapsulates socio-technical good practice. Further work is proposed to enrich and validate the proposed instrument. This proposal was presented for discussion at a meeting of the UK Faculty of Health Informatics in December 2009.&lt;/p&gt;&quot;,&quot;issue&quot;:&quot;1&quot;,&quot;volume&quot;:&quot;4&quot;},&quot;isTemporary&quot;:false},{&quot;id&quot;:&quot;80c3a067-93d4-3578-9b8e-f935b978ec24&quot;,&quot;itemData&quot;:{&quot;type&quot;:&quot;chapter&quot;,&quot;id&quot;:&quot;80c3a067-93d4-3578-9b8e-f935b978ec24&quot;,&quot;title&quot;:&quot;A new socio-technical model for studying health information technology in complex adaptive healthcare systems&quot;,&quot;author&quot;:[{&quot;family&quot;:&quot;Sittig&quot;,&quot;given&quot;:&quot;Dean F.&quot;,&quot;parse-names&quot;:false,&quot;dropping-particle&quot;:&quot;&quot;,&quot;non-dropping-particle&quot;:&quot;&quot;},{&quot;family&quot;:&quot;Singh&quot;,&quot;given&quot;:&quot;Hardeep&quot;,&quot;parse-names&quot;:false,&quot;dropping-particle&quot;:&quot;&quot;,&quot;non-dropping-particle&quot;:&quot;&quot;}],&quot;container-title&quot;:&quot;SAFER Electronic Health Records: Safety Assurance Factors for EHR Resilience&quot;,&quot;accessed&quot;:{&quot;date-parts&quot;:[[2025,12,5]]},&quot;DOI&quot;:&quot;10.1201/b18371-9&quot;,&quot;URL&quot;:&quot;https://qualitysafety.bmj.com/content/19/Suppl_3/i68.short&quot;,&quot;issued&quot;:{&quot;date-parts&quot;:[[2015]]},&quot;container-title-short&quot;:&quot;&quot;},&quot;isTemporary&quot;:false}]},{&quot;citationID&quot;:&quot;MENDELEY_CITATION_9ef08a8d-ef7e-49c2-b943-0ce14b2fc796&quot;,&quot;properties&quot;:{&quot;noteIndex&quot;:0},&quot;isEdited&quot;:false,&quot;manualOverride&quot;:{&quot;isManuallyOverridden&quot;:false,&quot;citeprocText&quot;:&quot;(Berg, 2001)&quot;,&quot;manualOverrideText&quot;:&quot;&quot;},&quot;citationTag&quot;:&quot;MENDELEY_CITATION_v3_eyJjaXRhdGlvbklEIjoiTUVOREVMRVlfQ0lUQVRJT05fOWVmMDhhOGQtZWY3ZS00OWMyLWI5NDMtMGNlMTRiMmZjNzk2IiwicHJvcGVydGllcyI6eyJub3RlSW5kZXgiOjB9LCJpc0VkaXRlZCI6ZmFsc2UsIm1hbnVhbE92ZXJyaWRlIjp7ImlzTWFudWFsbHlPdmVycmlkZGVuIjpmYWxzZSwiY2l0ZXByb2NUZXh0IjoiKEJlcmcsIDIwMDEpIiwibWFudWFsT3ZlcnJpZGVUZXh0IjoiIn0sImNpdGF0aW9uSXRlbXMiOlt7ImlkIjoiODBmYTAzOWItNTBlZC0zODcwLTllZWQtMjkyYjk0MDVhOGNiIiwiaXRlbURhdGEiOnsidHlwZSI6InBhcGVyLWNvbmZlcmVuY2UiLCJpZCI6IjgwZmEwMzliLTUwZWQtMzg3MC05ZWVkLTI5MmI5NDA1YThjYiIsInRpdGxlIjoiSW1wbGVtZW50aW5nIGluZm9ybWF0aW9uIHN5c3RlbXMgaW4gaGVhbHRoIGNhcmUgb3JnYW5pemF0aW9uczogTXl0aHMgYW5kIGNoYWxsZW5nZXMiLCJhdXRob3IiOlt7ImZhbWlseSI6IkJlcmciLCJnaXZlbiI6Ik1hcmMiLCJwYXJzZS1uYW1lcyI6ZmFsc2UsImRyb3BwaW5nLXBhcnRpY2xlIjoiIiwibm9uLWRyb3BwaW5nLXBhcnRpY2xlIjoiIn1dLCJjb250YWluZXItdGl0bGUiOiJJbnRlcm5hdGlvbmFsIEpvdXJuYWwgb2YgTWVkaWNhbCBJbmZvcm1hdGljcyIsImNvbnRhaW5lci10aXRsZS1zaG9ydCI6IkludC4gSi4gTWVkLiBJbmZvcm0uIiwiRE9JIjoiMTAuMTAxNi9TMTM4Ni01MDU2KDAxKTAwMjAwLTMiLCJJU1NOIjoiMTM4NjUwNTYiLCJpc3N1ZWQiOnsiZGF0ZS1wYXJ0cyI6W1syMDAxXV19LCJhYnN0cmFjdCI6IlN1Y2Nlc3NmdWxseSBpbXBsZW1lbnRpbmcgcGF0aWVudCBjYXJlIGluZm9ybWF0aW9uIHN5c3RlbXMgKFBDSVMpIGluIGhlYWx0aCBjYXJlIG9yZ2FuaXphdGlvbnMgYXBwZWFycyB0byBiZSBhIGRpZmZpY3VsdCB0YXNrLiBBZnRlciBjcml0aWNhbGx5IGV4YW1pbmluZyB0aGUgdmVyeSBub3Rpb25zIG9mICdzdWNjZXNzJyBhbmQgJ2ZhaWx1cmUnLCBhbmQgYWZ0ZXIgZGlzY3Vzc2luZyB0aGUgcHJvYmxlbWF0aWMgbmF0dXJlIG9mIGxpc3RzIG9mICdjcml0aWNhbCBzdWNjZXNzLSBvciBmYWlsdXJlIGZhY3RvcnMnLCB0aGlzIHBhcGVyIGRpc2N1c3NlcyB0aHJlZSBteXRocyB0aGF0IG9mdGVuIGhhbXBlciBpbXBsZW1lbnRhdGlvbiBwcm9jZXNzZXMuIEFsdGVybmF0aXZlIGluc2lnaHRzIGFyZSBwcmVzZW50ZWQsIGFuZCBpbGx1c3RyYXRlZCB3aXRoIGNvbmNyZXRlIGV4YW1wbGVzLiBGaXJzdCBvZiBhbGwsIHRoZSBpbXBsZW1lbnRhdGlvbiBvZiBhIFBDSVMgaXMgYSBwcm9jZXNzIG9mIG11dHVhbCB0cmFuc2Zvcm1hdGlvbjsgdGhlIG9yZ2FuaXphdGlvbiBhbmQgdGhlIHRlY2hub2xvZ3kgdHJhbnNmb3JtIGVhY2ggb3RoZXIgZHVyaW5nIHRoZSBpbXBsZW1lbnRhdGlvbiBwcm9jZXNzLiBXaGVuIHRoaXMgaXMgZm9yZXNlZW4sIFBDSVMgaW1wbGVtZW50YXRpb25zIGNhbiBiZSBpbnRlbmRlZCBzdHJhdGVnaWNhbGx5IHRvIGhlbHAgdHJhbnNmb3JtIHRoZSBvcmdhbml6YXRpb24uIFNlY29uZCwgc3VjaCBhIHByb2Nlc3MgY2FuIG9ubHkgZ2V0IG9mZiB0aGUgZ3JvdW5kIHdoZW4gcHJvcGVybHkgc3VwcG9ydGVkIGJ5IGJvdGggY2VudHJhbCBtYW5hZ2VtZW50IGFuZCBmdXR1cmUgdXNlcnMuIEEgdG9wIGRvd24gZnJhbWV3b3JrIGZvciB0aGUgaW1wbGVtZW50YXRpb24gaXMgY3J1Y2lhbCB0byB0dXJuIHVzZXItaW5wdXQgaW50byBhIGNvaGVyZW50IHN0ZWVyaW5nIGZvcmNlLCBjcmVhdGluZyBhIHNvbGlkIGJhc2lzIGZvciBvcmdhbml6YXRpb25hbCB0cmFuc2Zvcm1hdGlvbi4gRmluYWxseSwgdGhlIG1hbmFnZW1lbnQgb2YgSVMgaW1wbGVtZW50YXRpb24gcHJvY2Vzc2VzIGlzIGEgY2FyZWZ1bCBiYWxhbmNpbmcgYWN0IGJldHdlZW4gaW5pdGlhdGluZyBvcmdhbml6YXRpb25hbCBjaGFuZ2UsIGFuZCBkcmF3aW5nIHVwb24gSVMgYXMgYSBjaGFuZ2UgYWdlbnQsIHdpdGhvdXQgYXR0ZW1wdGluZyB0byBwcmUtc3BlY2lmeSBhbmQgY29udHJvbCB0aGlzIHByb2Nlc3MuIEFjY2VwdGluZywgYW5kIGV2ZW4gZHJhd2luZyB1cG9uLCB0aGlzIGluZXZpdGFibGUgdW5jZXJ0YWludHkgbWlnaHQgYmUgdGhlIGhhcmRlc3QgbGVzc29uIHRvIGxlYXJuLiBDb3B5cmlnaHQgwqkgMjAwMSBFbHNldmllciBTY2llbmNlIElyZWxhbmQgTHRkLiIsImlzc3VlIjoiMi0zIiwidm9sdW1lIjoiNjQifSwiaXNUZW1wb3JhcnkiOmZhbHNlfV19&quot;,&quot;citationItems&quot;:[{&quot;id&quot;:&quot;80fa039b-50ed-3870-9eed-292b9405a8cb&quot;,&quot;itemData&quot;:{&quot;type&quot;:&quot;paper-conference&quot;,&quot;id&quot;:&quot;80fa039b-50ed-3870-9eed-292b9405a8cb&quot;,&quot;title&quot;:&quot;Implementing information systems in health care organizations: Myths and challenges&quot;,&quot;author&quot;:[{&quot;family&quot;:&quot;Berg&quot;,&quot;given&quot;:&quot;Marc&quot;,&quot;parse-names&quot;:false,&quot;dropping-particle&quot;:&quot;&quot;,&quot;non-dropping-particle&quot;:&quot;&quot;}],&quot;container-title&quot;:&quot;International Journal of Medical Informatics&quot;,&quot;container-title-short&quot;:&quot;Int. J. Med. Inform.&quot;,&quot;DOI&quot;:&quot;10.1016/S1386-5056(01)00200-3&quot;,&quot;ISSN&quot;:&quot;13865056&quot;,&quot;issued&quot;:{&quot;date-parts&quot;:[[2001]]},&quot;abstract&quot;:&quot;Successfully implementing patient care information systems (PCIS) in health care organizations appears to be a difficult task. After critically examining the very notions of 'success' and 'failure', and after discussing the problematic nature of lists of 'critical success- or failure factors', this paper discusses three myths that often hamper implementation processes. Alternative insights are presented, and illustrated with concrete examples. First of all, the implementation of a PCIS is a process of mutual transformation; the organization and the technology transform each other during the implementation process. When this is foreseen, PCIS implementations can be intended strategically to help transform the organization. Second, such a process can only get off the ground when properly supported by both central management and future users. A top down framework for the implementation is crucial to turn user-input into a coherent steering force, creating a solid basis for organizational transformation. Finally, the management of IS implementation processes is a careful balancing act between initiating organizational change, and drawing upon IS as a change agent, without attempting to pre-specify and control this process. Accepting, and even drawing upon, this inevitable uncertainty might be the hardest lesson to learn. Copyright © 2001 Elsevier Science Ireland Ltd.&quot;,&quot;issue&quot;:&quot;2-3&quot;,&quot;volume&quot;:&quot;64&quot;},&quot;isTemporary&quot;:false}]},{&quot;citationID&quot;:&quot;MENDELEY_CITATION_d5686d59-98a8-40a4-8722-afc3157c032a&quot;,&quot;properties&quot;:{&quot;noteIndex&quot;:0},&quot;isEdited&quot;:false,&quot;manualOverride&quot;:{&quot;isManuallyOverridden&quot;:false,&quot;citeprocText&quot;:&quot;(Ammenwerth, Iller and Mahler, 2006)&quot;,&quot;manualOverrideText&quot;:&quot;&quot;},&quot;citationTag&quot;:&quot;MENDELEY_CITATION_v3_eyJjaXRhdGlvbklEIjoiTUVOREVMRVlfQ0lUQVRJT05fZDU2ODZkNTktOThhOC00MGE0LTg3MjItYWZjMzE1N2MwMzJhIiwicHJvcGVydGllcyI6eyJub3RlSW5kZXgiOjB9LCJpc0VkaXRlZCI6ZmFsc2UsIm1hbnVhbE92ZXJyaWRlIjp7ImlzTWFudWFsbHlPdmVycmlkZGVuIjpmYWxzZSwiY2l0ZXByb2NUZXh0IjoiKEFtbWVud2VydGgsIElsbGVyIGFuZCBNYWhsZXIsIDIwMDYpIiwibWFudWFsT3ZlcnJpZGVUZXh0IjoiIn0sImNpdGF0aW9uSXRlbXMiOlt7ImlkIjoiZTJmYzY1YmQtNjY1Yi0zN2U3LThlYTMtMjc3ZDhjMjlkNWY3IiwiaXRlbURhdGEiOnsidHlwZSI6ImFydGljbGUtam91cm5hbCIsImlkIjoiZTJmYzY1YmQtNjY1Yi0zN2U3LThlYTMtMjc3ZDhjMjlkNWY3IiwidGl0bGUiOiJJVC1hZG9wdGlvbiBhbmQgdGhlIGludGVyYWN0aW9uIG9mIHRhc2ssIHRlY2hub2xvZ3kgYW5kIGluZGl2aWR1YWxzOiBBIGZpdCBmcmFtZXdvcmsgYW5kIGEgY2FzZSBzdHVkeSIsImF1dGhvciI6W3siZmFtaWx5IjoiQW1tZW53ZXJ0aCIsImdpdmVuIjoiRWxza2UiLCJwYXJzZS1uYW1lcyI6ZmFsc2UsImRyb3BwaW5nLXBhcnRpY2xlIjoiIiwibm9uLWRyb3BwaW5nLXBhcnRpY2xlIjoiIn0seyJmYW1pbHkiOiJJbGxlciIsImdpdmVuIjoiQ2Fyb2xhIiwicGFyc2UtbmFtZXMiOmZhbHNlLCJkcm9wcGluZy1wYXJ0aWNsZSI6IiIsIm5vbi1kcm9wcGluZy1wYXJ0aWNsZSI6IiJ9LHsiZmFtaWx5IjoiTWFobGVyIiwiZ2l2ZW4iOiJDb3JuZWxpYSIsInBhcnNlLW5hbWVzIjpmYWxzZSwiZHJvcHBpbmctcGFydGljbGUiOiIiLCJub24tZHJvcHBpbmctcGFydGljbGUiOiIifV0sImNvbnRhaW5lci10aXRsZSI6IkJNQyBNZWRpY2FsIEluZm9ybWF0aWNzIGFuZCBEZWNpc2lvbiBNYWtpbmciLCJjb250YWluZXItdGl0bGUtc2hvcnQiOiJCTUMgTWVkLiBJbmZvcm0uIERlY2lzLiBNYWsuIiwiRE9JIjoiMTAuMTE4Ni8xNDcyLTY5NDctNi0zIiwiSVNTTiI6IjE0NzI2OTQ3IiwiaXNzdWVkIjp7ImRhdGUtcGFydHMiOltbMjAwNl1dfSwiYWJzdHJhY3QiOiJCYWNrZ3JvdW5kOiBGYWN0b3JzIG9mIElUIGFkb3B0aW9uIGhhdmUgbGFyZ2VseSBiZWVuIGRpc2N1c3NlZCBpbiB0aGUgbGl0ZXJhdHVyZS4gSG93ZXZlciwgZXhpc3RpbmcgZnJhbWV3b3JrcyAoc3VjaCBhcyBUQU0gb3IgVFRGKSBhcmUgZmFpbGluZyB0byBpbmNsdWRlIG9uZSBpbXBvcnRhbnQgYXNwZWN0LCB0aGUgaW50ZXJhY3Rpb24gYmV0d2VlbiB1c2VyIGFuZCB0YXNrLiBNZXRob2Q6IEJhc2VkIG9uIGEgbGl0ZXJhdHVyZSBzdHVkeSBhbmQgYSBjYXNlIHN0dWR5LCB3ZSBkZXZlbG9wZWQgdGhlIEZJVFQgZnJhbWV3b3JrIHRvIGhlbHAgYW5hbHlzZSB0aGUgc29jaW8tb3JnYW5pc2F0aW9uYWwtdGVjaG5pY2FsIGZhY3RvcnMgdGhhdCBpbmZsdWVuY2UgSVQgYWRvcHRpb24gaW4gYSBoZWFsdGggY2FyZSBzZXR0aW5nLiBSZXN1bHRzOiBPdXIgRklUVCBmcmFtZXdvcmsgKFwiRml0IGJldHdlZW4gSW5kaXZpZHVhbHMsIFRhc2sgYW5kIFRlY2hub2xvZ3lcIikgaXMgYmFzZWQgb24gdGhlIGlkZWEgdGhhdCBJVCBhZG9wdGlvbiBpbiBhIGNsaW5pY2FsIGVudmlyb25tZW50IGRlcGVuZHMgb24gdGhlIGZpdCBiZXR3ZWVuIHRoZSBhdHRyaWJ1dGVzIG9mIHRoZSBpbmRpdmlkdWFsIHVzZXJzIChlLmcuIGNvbXB1dGVyIGFueGlldHksIG1vdGl2YXRpb24pLCBhdHRyaWJ1dGVzIG9mIHRoZSB0ZWNobm9sb2d5IChlLmcuIHVzYWJpbGl0eSwgZnVuY3Rpb25hbGl0eSwgcGVyZm9ybWFuY2UpLCBhbmQgYXR0cmlidXRlcyBvZiB0aGUgY2xpbmljYWwgdGFza3MgYW5kIHByb2Nlc3NlcyAoZS5nLiBvcmdhbmlzYXRpb24sIHRhc2sgY29tcGxleGl0eSkuIFdlIHVzZWQgdGhpcyBmcmFtZXdvcmsgaW4gdGhlIHJldHJvc3BlY3RpdmUgYW5hbHlzaXMgb2YgYSB0aHJlZS15ZWFyIGNhc2Ugc3R1ZHksIGRlc2NyaWJpbmcgdGhlIGFkb3B0aW9uIG9mIGEgbnVyc2luZyBkb2N1bWVudGF0aW9uIHN5c3RlbSBpbiB2YXJpb3VzIGRlcGFydG1lbnRzIGluIGEgR2VybWFuIFVuaXZlcnNpdHkgSG9zcGl0YWwuIFdlIHdpbGwgc2hvdyBob3cgdGhlIEZJVFQgZnJhbWV3b3JrIGhlbHBlZCBhbmFseXppbmcgdGhlIHByb2Nlc3Mgb2YgSVQgYWRvcHRpb24gZHVyaW5nIGFuIElUIGltcGxlbWVudGF0aW9uOiB3ZSB3ZXJlIGFibGUgdG8gZGVzY3JpYmUgZXZlcnkgZm91bmQgSVQgYWRvcHRpb24gcHJvYmxlbSB3aXRoIHJlZ2FyZCB0byB0aGUgdGhyZWUgZml0IGRpbWVuc2lvbnMsIGFuZCBhbnkgaW50ZXJ2ZW50aW9uIG9uIHRoZSBmaXQgY2FuIGJlIGRlc2NyaWJlZCB3aXRoIHJlZ2FyZCB0byB0aGUgdGhyZWUgb2JqZWN0cyBvZiB0aGUgRklUVCBmcmFtZXdvcmsgKGluZGl2aWR1YWwsIHRhc2ssIHRlY2hub2xvZ3kpLiBXZSBhbHNvIGRlcml2ZSBmYWNpbGl0YXRvcnMgYW5kIGJhcnJpZXJzIHRvIElUIGFkb3B0aW9uIG9mIGNsaW5pY2FsIGluZm9ybWF0aW9uIHN5c3RlbXMuIENvbmNsdXNpb246IFRoaXMgd29yayBzaG91bGQgc3VwcG9ydCBhIGJldHRlciB1bmRlcnN0YW5kaW5nIG9mIHRoZSByZWFzb25zIGZvciBJVCBhZG9wdGlvbiBmYWlsdXJlcyBhbmQgdGhlcmVmb3JlIGVuYWJsZSBiZXR0ZXIgcHJlcGFyZWQgYW5kIG1vcmUgc3VjY2Vzc2Z1bCBJVCBpbnRyb2R1Y3Rpb24gcHJvamVjdHMuIFdlIHdpbGwgZGlzY3VzcywgaG93ZXZlciwgdGhhdCBmcm9tIGEgbW9yZSBlcGlzdGVtb2xvZ2ljYWwgcG9pbnQgb2YgdmlldywgaXQgbWF5IGJlIGRpZmZpY3VsdCBvciBldmVuIGltcG9zc2libGUgdG8gYW5hbHlzZSB0aGUgY29tcGxleCBhbmQgaW50ZXJhY3RpbmcgZmFjdG9ycyB0aGF0IHByZWRpY3Qgc3VjY2VzcyBvciBmYWlsdXJlIG9mIElUIHByb2plY3RzIGluIGEgc29jaW8tdGVjaG5pY2FsIGVudmlyb25tZW50LiDCqSAyMDA2IEFtbWVud2VydGggZXQgYWw7IGxpY2Vuc2VlIEJpb01lZCBDZW50cmFsIEx0ZC4iLCJ2b2x1bWUiOiI2In0sImlzVGVtcG9yYXJ5IjpmYWxzZX1dfQ==&quot;,&quot;citationItems&quot;:[{&quot;id&quot;:&quot;e2fc65bd-665b-37e7-8ea3-277d8c29d5f7&quot;,&quot;itemData&quot;:{&quot;type&quot;:&quot;article-journal&quot;,&quot;id&quot;:&quot;e2fc65bd-665b-37e7-8ea3-277d8c29d5f7&quot;,&quot;title&quot;:&quot;IT-adoption and the interaction of task, technology and individuals: A fit framework and a case study&quot;,&quot;author&quot;:[{&quot;family&quot;:&quot;Ammenwerth&quot;,&quot;given&quot;:&quot;Elske&quot;,&quot;parse-names&quot;:false,&quot;dropping-particle&quot;:&quot;&quot;,&quot;non-dropping-particle&quot;:&quot;&quot;},{&quot;family&quot;:&quot;Iller&quot;,&quot;given&quot;:&quot;Carola&quot;,&quot;parse-names&quot;:false,&quot;dropping-particle&quot;:&quot;&quot;,&quot;non-dropping-particle&quot;:&quot;&quot;},{&quot;family&quot;:&quot;Mahler&quot;,&quot;given&quot;:&quot;Cornelia&quot;,&quot;parse-names&quot;:false,&quot;dropping-particle&quot;:&quot;&quot;,&quot;non-dropping-particle&quot;:&quot;&quot;}],&quot;container-title&quot;:&quot;BMC Medical Informatics and Decision Making&quot;,&quot;container-title-short&quot;:&quot;BMC Med. Inform. Decis. Mak.&quot;,&quot;DOI&quot;:&quot;10.1186/1472-6947-6-3&quot;,&quot;ISSN&quot;:&quot;14726947&quot;,&quot;issued&quot;:{&quot;date-parts&quot;:[[2006]]},&quot;abstract&quot;:&quot;Background: Factors of IT adoption have largely been discussed in the literature. However, existing frameworks (such as TAM or TTF) are failing to include one important aspect, the interaction between user and task. Method: Based on a literature study and a case study, we developed the FITT framework to help analyse the socio-organisational-technical factors that influence IT adoption in a health care setting. Results: Our FITT framework (\&quot;Fit between Individuals, Task and Technology\&quot;) is based on the idea that IT adoption in a clinical environment depends on the fit between the attributes of the individual users (e.g. computer anxiety, motivation), attributes of the technology (e.g. usability, functionality, performance), and attributes of the clinical tasks and processes (e.g. organisation, task complexity). We used this framework in the retrospective analysis of a three-year case study, describing the adoption of a nursing documentation system in various departments in a German University Hospital. We will show how the FITT framework helped analyzing the process of IT adoption during an IT implementation: we were able to describe every found IT adoption problem with regard to the three fit dimensions, and any intervention on the fit can be described with regard to the three objects of the FITT framework (individual, task, technology). We also derive facilitators and barriers to IT adoption of clinical information systems. Conclusion: This work should support a better understanding of the reasons for IT adoption failures and therefore enable better prepared and more successful IT introduction projects. We will discuss, however, that from a more epistemological point of view, it may be difficult or even impossible to analyse the complex and interacting factors that predict success or failure of IT projects in a socio-technical environment. © 2006 Ammenwerth et al; licensee BioMed Central Ltd.&quot;,&quot;volume&quot;:&quot;6&quot;},&quot;isTemporary&quot;:false}]}]"/>
    <we:property name="MENDELEY_CITATIONS_LOCALE_CODE" value="&quot;en-GB&quot;"/>
    <we:property name="MENDELEY_CITATIONS_STYLE" value="{&quot;id&quot;:&quot;https://www.zotero.org/styles/harvard-cite-them-right&quot;,&quot;title&quot;:&quot;Cite Them Right 12th edition (author-date/Harvard)&quot;,&quot;format&quot;:&quot;author-date&quot;,&quot;defaultLocale&quot;:null,&quot;isLocaleCodeValid&quot;: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2013-01-26T00:00:00</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804480DD28E28D48BA0DCAAE9381AA60" ma:contentTypeVersion="18" ma:contentTypeDescription="Create a new document." ma:contentTypeScope="" ma:versionID="84b75ff22a486536f70d4a28d0812a76">
  <xsd:schema xmlns:xsd="http://www.w3.org/2001/XMLSchema" xmlns:xs="http://www.w3.org/2001/XMLSchema" xmlns:p="http://schemas.microsoft.com/office/2006/metadata/properties" xmlns:ns3="14f886ef-4092-4ed8-a31e-891c76461312" xmlns:ns4="137ca15d-9ca5-4969-9050-6a8af13b1758" targetNamespace="http://schemas.microsoft.com/office/2006/metadata/properties" ma:root="true" ma:fieldsID="64d9173429be9577d83ca0da84810299" ns3:_="" ns4:_="">
    <xsd:import namespace="14f886ef-4092-4ed8-a31e-891c76461312"/>
    <xsd:import namespace="137ca15d-9ca5-4969-9050-6a8af13b17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Location" minOccurs="0"/>
                <xsd:element ref="ns4:_activity" minOccurs="0"/>
                <xsd:element ref="ns4:MediaServiceObjectDetectorVersions" minOccurs="0"/>
                <xsd:element ref="ns4:MediaServiceSystemTag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f886ef-4092-4ed8-a31e-891c7646131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37ca15d-9ca5-4969-9050-6a8af13b17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Length (seconds)" ma:internalName="MediaLengthInSeconds" ma:readOnly="true">
      <xsd:simpleType>
        <xsd:restriction base="dms:Unknow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_activity xmlns="137ca15d-9ca5-4969-9050-6a8af13b1758"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FB2DB806-F41A-4691-927D-26045C345C29}">
  <ds:schemaRefs>
    <ds:schemaRef ds:uri="http://schemas.openxmlformats.org/officeDocument/2006/bibliography"/>
  </ds:schemaRefs>
</ds:datastoreItem>
</file>

<file path=customXml/itemProps3.xml><?xml version="1.0" encoding="utf-8"?>
<ds:datastoreItem xmlns:ds="http://schemas.openxmlformats.org/officeDocument/2006/customXml" ds:itemID="{4F7ABA69-8FB2-44D8-827C-4873AC92AE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4f886ef-4092-4ed8-a31e-891c76461312"/>
    <ds:schemaRef ds:uri="137ca15d-9ca5-4969-9050-6a8af13b1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51FB902A-5011-4F0A-901F-245F2F0BC429}">
  <ds:schemaRefs>
    <ds:schemaRef ds:uri="http://schemas.microsoft.com/sharepoint/v3/contenttype/forms"/>
  </ds:schemaRefs>
</ds:datastoreItem>
</file>

<file path=customXml/itemProps5.xml><?xml version="1.0" encoding="utf-8"?>
<ds:datastoreItem xmlns:ds="http://schemas.openxmlformats.org/officeDocument/2006/customXml" ds:itemID="{169312B4-ACDE-4656-8C26-1BAC02FFEB12}">
  <ds:schemaRefs>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http://purl.org/dc/dcmitype/"/>
    <ds:schemaRef ds:uri="137ca15d-9ca5-4969-9050-6a8af13b1758"/>
    <ds:schemaRef ds:uri="14f886ef-4092-4ed8-a31e-891c76461312"/>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Normal.dotm</Template>
  <TotalTime>10</TotalTime>
  <Pages>10</Pages>
  <Words>3408</Words>
  <Characters>19091</Characters>
  <Application>Microsoft Office Word</Application>
  <DocSecurity>0</DocSecurity>
  <Lines>909</Lines>
  <Paragraphs>548</Paragraphs>
  <ScaleCrop>false</ScaleCrop>
  <HeadingPairs>
    <vt:vector size="2" baseType="variant">
      <vt:variant>
        <vt:lpstr>Title</vt:lpstr>
      </vt:variant>
      <vt:variant>
        <vt:i4>1</vt:i4>
      </vt:variant>
    </vt:vector>
  </HeadingPairs>
  <TitlesOfParts>
    <vt:vector size="1" baseType="lpstr">
      <vt:lpstr>Evaluating Socio-Technical Fit in Mental Health and Learning Disabilities: Lessons from the Implementation of WCCIS</vt:lpstr>
    </vt:vector>
  </TitlesOfParts>
  <Company/>
  <LinksUpToDate>false</LinksUpToDate>
  <CharactersWithSpaces>21951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Socio-Technical Fit in Mental Health and Learning Disabilities: Lessons From the Implementation of WCCIS</dc:title>
  <dc:subject>BMDS7009 Programme, Project and Change Management in Health and Social Care</dc:subject>
  <dc:creator>Joanne James - 2516963</dc:creator>
  <cp:keywords/>
  <dc:description/>
  <cp:lastModifiedBy>Joanne James (Aneurin Bevan UHB - Surgery)</cp:lastModifiedBy>
  <cp:revision>4</cp:revision>
  <cp:lastPrinted>2026-01-30T14:44:00Z</cp:lastPrinted>
  <dcterms:created xsi:type="dcterms:W3CDTF">2026-02-05T18:28:00Z</dcterms:created>
  <dcterms:modified xsi:type="dcterms:W3CDTF">2026-02-05T18:36:00Z</dcterms:modified>
  <cp:category>MSc in Digital Transformation for the Health and Care Professions</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78971af2-d510-477f-a162-2ac2e93943bf</vt:lpwstr>
  </property>
  <property fmtid="{D5CDD505-2E9C-101B-9397-08002B2CF9AE}" pid="3" name="ContentTypeId">
    <vt:lpwstr>0x010100804480DD28E28D48BA0DCAAE9381AA60</vt:lpwstr>
  </property>
</Properties>
</file>