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4" r:id="rId7"/>
    <p:sldId id="261" r:id="rId8"/>
    <p:sldId id="262" r:id="rId9"/>
    <p:sldId id="265" r:id="rId10"/>
    <p:sldId id="263" r:id="rId11"/>
    <p:sldId id="266" r:id="rId12"/>
    <p:sldId id="271" r:id="rId13"/>
    <p:sldId id="268" r:id="rId14"/>
    <p:sldId id="270" r:id="rId15"/>
    <p:sldId id="269" r:id="rId16"/>
    <p:sldId id="274" r:id="rId17"/>
    <p:sldId id="276" r:id="rId18"/>
    <p:sldId id="26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184" autoAdjust="0"/>
  </p:normalViewPr>
  <p:slideViewPr>
    <p:cSldViewPr snapToGrid="0">
      <p:cViewPr varScale="1">
        <p:scale>
          <a:sx n="61" d="100"/>
          <a:sy n="61" d="100"/>
        </p:scale>
        <p:origin x="1098" y="6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3479B6-66E5-41A6-B2C0-A04D78820D5E}" type="datetimeFigureOut">
              <a:rPr lang="en-GB" smtClean="0"/>
              <a:t>28/01/2020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A21E90-39DD-4F12-B9C2-3F89BB872CF9}" type="slidenum">
              <a:rPr lang="en-GB" smtClean="0"/>
              <a:t>‹#›</a:t>
            </a:fld>
            <a:endParaRPr lang="en-GB"/>
          </a:p>
        </p:txBody>
      </p:sp>
    </p:spTree>
    <p:extLst>
      <p:ext uri="{BB962C8B-B14F-4D97-AF65-F5344CB8AC3E}">
        <p14:creationId xmlns:p14="http://schemas.microsoft.com/office/powerpoint/2010/main" val="2449015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Module</a:t>
            </a:r>
            <a:r>
              <a:rPr lang="en-GB" baseline="0" dirty="0" smtClean="0"/>
              <a:t> will provide the opportunity to ‘open doors’ into new topics – but they will need to go through it. We will be offering snapshots into a range of topics, the assessment offers you an opportunity to follow-up on a topic in-depth. We will endeavour to cover a wide range of topics throughout the module (earlier comments re. co-construction) but alternative topics can be discussed with module tutor. </a:t>
            </a:r>
          </a:p>
          <a:p>
            <a:endParaRPr lang="en-GB" baseline="0" dirty="0" smtClean="0"/>
          </a:p>
          <a:p>
            <a:r>
              <a:rPr lang="en-GB" baseline="0" dirty="0" smtClean="0"/>
              <a:t>HOWEVER – it’s important to remember that, whichever topic you choose, you must consider it through the context of the learning outcomes. </a:t>
            </a:r>
            <a:endParaRPr lang="en-GB" dirty="0"/>
          </a:p>
        </p:txBody>
      </p:sp>
      <p:sp>
        <p:nvSpPr>
          <p:cNvPr id="4" name="Slide Number Placeholder 3"/>
          <p:cNvSpPr>
            <a:spLocks noGrp="1"/>
          </p:cNvSpPr>
          <p:nvPr>
            <p:ph type="sldNum" sz="quarter" idx="10"/>
          </p:nvPr>
        </p:nvSpPr>
        <p:spPr/>
        <p:txBody>
          <a:bodyPr/>
          <a:lstStyle/>
          <a:p>
            <a:fld id="{C7A21E90-39DD-4F12-B9C2-3F89BB872CF9}" type="slidenum">
              <a:rPr lang="en-GB" smtClean="0"/>
              <a:t>10</a:t>
            </a:fld>
            <a:endParaRPr lang="en-GB"/>
          </a:p>
        </p:txBody>
      </p:sp>
    </p:spTree>
    <p:extLst>
      <p:ext uri="{BB962C8B-B14F-4D97-AF65-F5344CB8AC3E}">
        <p14:creationId xmlns:p14="http://schemas.microsoft.com/office/powerpoint/2010/main" val="1172179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BFCF6CB-6C2A-465D-96D0-025794C3666E}"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78179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FCF6CB-6C2A-465D-96D0-025794C3666E}"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1743817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BFCF6CB-6C2A-465D-96D0-025794C3666E}"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3436476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BFCF6CB-6C2A-465D-96D0-025794C3666E}"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3354354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BFCF6CB-6C2A-465D-96D0-025794C3666E}" type="datetimeFigureOut">
              <a:rPr lang="en-GB" smtClean="0"/>
              <a:t>28/01/2020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3345682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BFCF6CB-6C2A-465D-96D0-025794C3666E}" type="datetimeFigureOut">
              <a:rPr lang="en-GB" smtClean="0"/>
              <a:t>28/01/2020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3869900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FCF6CB-6C2A-465D-96D0-025794C3666E}" type="datetimeFigureOut">
              <a:rPr lang="en-GB" smtClean="0"/>
              <a:t>28/01/2020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525674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BFCF6CB-6C2A-465D-96D0-025794C3666E}"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3255811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BFCF6CB-6C2A-465D-96D0-025794C3666E}"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393938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FCF6CB-6C2A-465D-96D0-025794C3666E}"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2454642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FCF6CB-6C2A-465D-96D0-025794C3666E}"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16F21B-8FA1-4D5E-992C-7F0B05B847A6}" type="slidenum">
              <a:rPr lang="en-GB" smtClean="0"/>
              <a:t>‹#›</a:t>
            </a:fld>
            <a:endParaRPr lang="en-GB"/>
          </a:p>
        </p:txBody>
      </p:sp>
    </p:spTree>
    <p:extLst>
      <p:ext uri="{BB962C8B-B14F-4D97-AF65-F5344CB8AC3E}">
        <p14:creationId xmlns:p14="http://schemas.microsoft.com/office/powerpoint/2010/main" val="1643017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FCF6CB-6C2A-465D-96D0-025794C3666E}" type="datetimeFigureOut">
              <a:rPr lang="en-GB" smtClean="0"/>
              <a:t>28/01/2020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16F21B-8FA1-4D5E-992C-7F0B05B847A6}" type="slidenum">
              <a:rPr lang="en-GB" smtClean="0"/>
              <a:t>‹#›</a:t>
            </a:fld>
            <a:endParaRPr lang="en-GB"/>
          </a:p>
        </p:txBody>
      </p:sp>
    </p:spTree>
    <p:extLst>
      <p:ext uri="{BB962C8B-B14F-4D97-AF65-F5344CB8AC3E}">
        <p14:creationId xmlns:p14="http://schemas.microsoft.com/office/powerpoint/2010/main" val="42030659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indefenceofyouthwork.com/2018/09/28/is-youth-work-dead-you-tell-us/" TargetMode="External"/><Relationship Id="rId2" Type="http://schemas.openxmlformats.org/officeDocument/2006/relationships/hyperlink" Target="https://www.teachertoolkit.co.uk/2018/12/14/gang-youth-violence-3/" TargetMode="External"/><Relationship Id="rId1" Type="http://schemas.openxmlformats.org/officeDocument/2006/relationships/slideLayout" Target="../slideLayouts/slideLayout2.xml"/><Relationship Id="rId4" Type="http://schemas.openxmlformats.org/officeDocument/2006/relationships/hyperlink" Target="https://www.childrenengland.org.uk/blog/the-rights-of-refugee-children"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ECCH7002</a:t>
            </a:r>
            <a:endParaRPr lang="en-GB" dirty="0"/>
          </a:p>
        </p:txBody>
      </p:sp>
      <p:sp>
        <p:nvSpPr>
          <p:cNvPr id="3" name="Subtitle 2"/>
          <p:cNvSpPr>
            <a:spLocks noGrp="1"/>
          </p:cNvSpPr>
          <p:nvPr>
            <p:ph type="subTitle" idx="1"/>
          </p:nvPr>
        </p:nvSpPr>
        <p:spPr/>
        <p:txBody>
          <a:bodyPr/>
          <a:lstStyle/>
          <a:p>
            <a:r>
              <a:rPr lang="en-GB" i="1" dirty="0" smtClean="0"/>
              <a:t>Children and Young People in Focus </a:t>
            </a:r>
            <a:endParaRPr lang="en-GB" i="1" dirty="0"/>
          </a:p>
        </p:txBody>
      </p:sp>
    </p:spTree>
    <p:extLst>
      <p:ext uri="{BB962C8B-B14F-4D97-AF65-F5344CB8AC3E}">
        <p14:creationId xmlns:p14="http://schemas.microsoft.com/office/powerpoint/2010/main" val="4944035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Amcanion</a:t>
            </a:r>
            <a:r>
              <a:rPr lang="en-GB" i="1" dirty="0" smtClean="0"/>
              <a:t> y </a:t>
            </a:r>
            <a:r>
              <a:rPr lang="en-GB" i="1" dirty="0" err="1" smtClean="0"/>
              <a:t>Modiwl</a:t>
            </a:r>
            <a:r>
              <a:rPr lang="en-GB" i="1" dirty="0" smtClean="0"/>
              <a:t/>
            </a:r>
            <a:br>
              <a:rPr lang="en-GB" i="1" dirty="0" smtClean="0"/>
            </a:br>
            <a:r>
              <a:rPr lang="en-GB" dirty="0" smtClean="0"/>
              <a:t>Module Aims </a:t>
            </a:r>
            <a:endParaRPr lang="en-GB" dirty="0"/>
          </a:p>
        </p:txBody>
      </p:sp>
      <p:sp>
        <p:nvSpPr>
          <p:cNvPr id="3" name="Content Placeholder 2"/>
          <p:cNvSpPr>
            <a:spLocks noGrp="1"/>
          </p:cNvSpPr>
          <p:nvPr>
            <p:ph idx="1"/>
          </p:nvPr>
        </p:nvSpPr>
        <p:spPr/>
        <p:txBody>
          <a:bodyPr/>
          <a:lstStyle/>
          <a:p>
            <a:pPr lvl="0"/>
            <a:r>
              <a:rPr lang="en-GB" dirty="0" smtClean="0"/>
              <a:t>To </a:t>
            </a:r>
            <a:r>
              <a:rPr lang="en-GB" dirty="0"/>
              <a:t>enable students to develop an in-depth knowledge and understanding of issues which impact upon the lives of children and young people in contemporary society, including the development of a critical understanding of the theory, policy and practice relating to children’s rights in Wales, UK and the wider world. </a:t>
            </a:r>
            <a:endParaRPr lang="en-GB" dirty="0" smtClean="0"/>
          </a:p>
          <a:p>
            <a:pPr lvl="0"/>
            <a:endParaRPr lang="en-GB" dirty="0"/>
          </a:p>
          <a:p>
            <a:pPr lvl="0"/>
            <a:r>
              <a:rPr lang="en-GB" dirty="0"/>
              <a:t>To develop advanced understanding of models of well-being and the ability to critique the theory, policy and practice of well-being.  </a:t>
            </a:r>
          </a:p>
          <a:p>
            <a:pPr marL="0" indent="0">
              <a:buNone/>
            </a:pPr>
            <a:endParaRPr lang="en-GB" dirty="0"/>
          </a:p>
          <a:p>
            <a:endParaRPr lang="en-GB" dirty="0"/>
          </a:p>
        </p:txBody>
      </p:sp>
    </p:spTree>
    <p:extLst>
      <p:ext uri="{BB962C8B-B14F-4D97-AF65-F5344CB8AC3E}">
        <p14:creationId xmlns:p14="http://schemas.microsoft.com/office/powerpoint/2010/main" val="41962560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Deilliannau</a:t>
            </a:r>
            <a:r>
              <a:rPr lang="en-GB" i="1" dirty="0" smtClean="0"/>
              <a:t> </a:t>
            </a:r>
            <a:r>
              <a:rPr lang="en-GB" i="1" dirty="0" err="1" smtClean="0"/>
              <a:t>Dysgu</a:t>
            </a:r>
            <a:r>
              <a:rPr lang="en-GB" i="1" dirty="0" smtClean="0"/>
              <a:t> </a:t>
            </a:r>
            <a:br>
              <a:rPr lang="en-GB" i="1" dirty="0" smtClean="0"/>
            </a:br>
            <a:r>
              <a:rPr lang="en-GB" dirty="0" smtClean="0"/>
              <a:t>Learning Outcomes </a:t>
            </a:r>
            <a:endParaRPr lang="en-GB" dirty="0"/>
          </a:p>
        </p:txBody>
      </p:sp>
      <p:sp>
        <p:nvSpPr>
          <p:cNvPr id="3" name="Content Placeholder 2"/>
          <p:cNvSpPr>
            <a:spLocks noGrp="1"/>
          </p:cNvSpPr>
          <p:nvPr>
            <p:ph idx="1"/>
          </p:nvPr>
        </p:nvSpPr>
        <p:spPr>
          <a:xfrm>
            <a:off x="838200" y="1825625"/>
            <a:ext cx="10515600" cy="4750666"/>
          </a:xfrm>
        </p:spPr>
        <p:txBody>
          <a:bodyPr>
            <a:normAutofit/>
          </a:bodyPr>
          <a:lstStyle/>
          <a:p>
            <a:pPr lvl="0" fontAlgn="base" hangingPunct="0"/>
            <a:r>
              <a:rPr lang="en-GB" sz="2400" dirty="0"/>
              <a:t>Engage critically with theory and policy of health and well-being as it impacts upon the lives of children and young people</a:t>
            </a:r>
            <a:r>
              <a:rPr lang="en-GB" sz="2400" dirty="0" smtClean="0"/>
              <a:t>.</a:t>
            </a:r>
            <a:endParaRPr lang="en-GB" sz="2400" dirty="0"/>
          </a:p>
          <a:p>
            <a:pPr lvl="0"/>
            <a:r>
              <a:rPr lang="en-GB" sz="2400" dirty="0"/>
              <a:t>Critically analyse ideologies which influence the position of children and young people in contemporary society, e.g. Adverse Childhood Experiences (ACEs).</a:t>
            </a:r>
          </a:p>
          <a:p>
            <a:pPr lvl="0"/>
            <a:r>
              <a:rPr lang="en-GB" sz="2400" dirty="0"/>
              <a:t>Demonstrate a critical understanding of the cultural and social factors which influence the delivery of services to children and young people to enhance their health, well-being and fulfilment of rights.</a:t>
            </a:r>
          </a:p>
          <a:p>
            <a:pPr lvl="0"/>
            <a:r>
              <a:rPr lang="en-GB" sz="2400" dirty="0"/>
              <a:t>Critically analyse how government policy and provision can be influenced by media, market forces and consumerism.</a:t>
            </a:r>
          </a:p>
          <a:p>
            <a:pPr lvl="0" fontAlgn="base" hangingPunct="0"/>
            <a:r>
              <a:rPr lang="en-GB" sz="2400" dirty="0"/>
              <a:t>Present their work appropriately, with an understanding of the requirements of critical thinking</a:t>
            </a:r>
            <a:r>
              <a:rPr lang="en-GB" sz="2400" dirty="0" smtClean="0"/>
              <a:t>.</a:t>
            </a:r>
            <a:endParaRPr lang="en-GB" sz="2400" dirty="0"/>
          </a:p>
        </p:txBody>
      </p:sp>
    </p:spTree>
    <p:extLst>
      <p:ext uri="{BB962C8B-B14F-4D97-AF65-F5344CB8AC3E}">
        <p14:creationId xmlns:p14="http://schemas.microsoft.com/office/powerpoint/2010/main" val="31142543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0909"/>
            <a:ext cx="10515600" cy="1293091"/>
          </a:xfrm>
        </p:spPr>
        <p:txBody>
          <a:bodyPr>
            <a:normAutofit fontScale="90000"/>
          </a:bodyPr>
          <a:lstStyle/>
          <a:p>
            <a:pPr algn="ctr"/>
            <a:r>
              <a:rPr lang="en-GB" i="1" dirty="0" err="1" smtClean="0"/>
              <a:t>Amserlen</a:t>
            </a:r>
            <a:r>
              <a:rPr lang="en-GB" i="1" dirty="0" smtClean="0"/>
              <a:t> </a:t>
            </a:r>
            <a:br>
              <a:rPr lang="en-GB" i="1" dirty="0" smtClean="0"/>
            </a:br>
            <a:r>
              <a:rPr lang="en-GB" dirty="0" smtClean="0"/>
              <a:t>Timetable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04091390"/>
              </p:ext>
            </p:extLst>
          </p:nvPr>
        </p:nvGraphicFramePr>
        <p:xfrm>
          <a:off x="544946" y="1690687"/>
          <a:ext cx="11240654" cy="4728588"/>
        </p:xfrm>
        <a:graphic>
          <a:graphicData uri="http://schemas.openxmlformats.org/drawingml/2006/table">
            <a:tbl>
              <a:tblPr firstRow="1" firstCol="1" bandRow="1">
                <a:tableStyleId>{5C22544A-7EE6-4342-B048-85BDC9FD1C3A}</a:tableStyleId>
              </a:tblPr>
              <a:tblGrid>
                <a:gridCol w="1306569">
                  <a:extLst>
                    <a:ext uri="{9D8B030D-6E8A-4147-A177-3AD203B41FA5}">
                      <a16:colId xmlns:a16="http://schemas.microsoft.com/office/drawing/2014/main" val="494998079"/>
                    </a:ext>
                  </a:extLst>
                </a:gridCol>
                <a:gridCol w="4921909">
                  <a:extLst>
                    <a:ext uri="{9D8B030D-6E8A-4147-A177-3AD203B41FA5}">
                      <a16:colId xmlns:a16="http://schemas.microsoft.com/office/drawing/2014/main" val="52505610"/>
                    </a:ext>
                  </a:extLst>
                </a:gridCol>
                <a:gridCol w="5012176">
                  <a:extLst>
                    <a:ext uri="{9D8B030D-6E8A-4147-A177-3AD203B41FA5}">
                      <a16:colId xmlns:a16="http://schemas.microsoft.com/office/drawing/2014/main" val="2867867528"/>
                    </a:ext>
                  </a:extLst>
                </a:gridCol>
              </a:tblGrid>
              <a:tr h="792882">
                <a:tc>
                  <a:txBody>
                    <a:bodyPr/>
                    <a:lstStyle/>
                    <a:p>
                      <a:pPr algn="l">
                        <a:lnSpc>
                          <a:spcPct val="107000"/>
                        </a:lnSpc>
                        <a:spcBef>
                          <a:spcPts val="1200"/>
                        </a:spcBef>
                        <a:spcAft>
                          <a:spcPts val="0"/>
                        </a:spcAft>
                      </a:pPr>
                      <a:r>
                        <a:rPr lang="en-GB" sz="1800" dirty="0">
                          <a:effectLst/>
                        </a:rPr>
                        <a:t>Session / </a:t>
                      </a:r>
                      <a:r>
                        <a:rPr lang="en-GB" sz="1800" dirty="0" err="1">
                          <a:effectLst/>
                        </a:rPr>
                        <a:t>Sesiwn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228600" algn="l">
                        <a:lnSpc>
                          <a:spcPct val="107000"/>
                        </a:lnSpc>
                        <a:spcBef>
                          <a:spcPts val="1200"/>
                        </a:spcBef>
                        <a:spcAft>
                          <a:spcPts val="0"/>
                        </a:spcAft>
                      </a:pPr>
                      <a:r>
                        <a:rPr lang="en-GB" sz="1800">
                          <a:effectLst/>
                        </a:rPr>
                        <a:t>Topic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228600" algn="l">
                        <a:lnSpc>
                          <a:spcPct val="107000"/>
                        </a:lnSpc>
                        <a:spcBef>
                          <a:spcPts val="1200"/>
                        </a:spcBef>
                        <a:spcAft>
                          <a:spcPts val="0"/>
                        </a:spcAft>
                      </a:pPr>
                      <a:r>
                        <a:rPr lang="en-GB" sz="1800">
                          <a:effectLst/>
                        </a:rPr>
                        <a:t>Pwnc</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3561967"/>
                  </a:ext>
                </a:extLst>
              </a:tr>
              <a:tr h="852436">
                <a:tc>
                  <a:txBody>
                    <a:bodyPr/>
                    <a:lstStyle/>
                    <a:p>
                      <a:pPr marL="228600" algn="l">
                        <a:lnSpc>
                          <a:spcPct val="107000"/>
                        </a:lnSpc>
                        <a:spcBef>
                          <a:spcPts val="1200"/>
                        </a:spcBef>
                        <a:spcAft>
                          <a:spcPts val="0"/>
                        </a:spcAft>
                      </a:pPr>
                      <a:r>
                        <a:rPr lang="en-GB" sz="1800">
                          <a:effectLst/>
                        </a:rPr>
                        <a:t>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dirty="0">
                          <a:effectLst/>
                        </a:rPr>
                        <a:t>Introduction to the module and assessment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a:effectLst/>
                        </a:rPr>
                        <a:t>Cyflwyniad i’r modiwl ac asesu</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358155"/>
                  </a:ext>
                </a:extLst>
              </a:tr>
              <a:tr h="792882">
                <a:tc>
                  <a:txBody>
                    <a:bodyPr/>
                    <a:lstStyle/>
                    <a:p>
                      <a:pPr marL="228600" algn="l">
                        <a:lnSpc>
                          <a:spcPct val="107000"/>
                        </a:lnSpc>
                        <a:spcBef>
                          <a:spcPts val="1200"/>
                        </a:spcBef>
                        <a:spcAft>
                          <a:spcPts val="0"/>
                        </a:spcAft>
                      </a:pPr>
                      <a:r>
                        <a:rPr lang="en-GB" sz="1800">
                          <a:effectLst/>
                        </a:rPr>
                        <a:t>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dirty="0">
                          <a:effectLst/>
                        </a:rPr>
                        <a:t>Changing nature of childhood and adolescence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a:effectLst/>
                        </a:rPr>
                        <a:t>Natur newidiadol plentyndod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55870103"/>
                  </a:ext>
                </a:extLst>
              </a:tr>
              <a:tr h="792882">
                <a:tc>
                  <a:txBody>
                    <a:bodyPr/>
                    <a:lstStyle/>
                    <a:p>
                      <a:pPr marL="228600" algn="l">
                        <a:lnSpc>
                          <a:spcPct val="107000"/>
                        </a:lnSpc>
                        <a:spcBef>
                          <a:spcPts val="1200"/>
                        </a:spcBef>
                        <a:spcAft>
                          <a:spcPts val="0"/>
                        </a:spcAft>
                      </a:pPr>
                      <a:r>
                        <a:rPr lang="en-GB" sz="1800">
                          <a:effectLst/>
                        </a:rPr>
                        <a:t>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dirty="0">
                          <a:effectLst/>
                        </a:rPr>
                        <a:t>Social change and its impact on children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dirty="0" err="1">
                          <a:effectLst/>
                        </a:rPr>
                        <a:t>Newid</a:t>
                      </a:r>
                      <a:r>
                        <a:rPr lang="en-GB" sz="1800" dirty="0">
                          <a:effectLst/>
                        </a:rPr>
                        <a:t> </a:t>
                      </a:r>
                      <a:r>
                        <a:rPr lang="en-GB" sz="1800" dirty="0" err="1">
                          <a:effectLst/>
                        </a:rPr>
                        <a:t>cymdeithasol</a:t>
                      </a:r>
                      <a:r>
                        <a:rPr lang="en-GB" sz="1800" dirty="0">
                          <a:effectLst/>
                        </a:rPr>
                        <a:t> </a:t>
                      </a:r>
                      <a:r>
                        <a:rPr lang="en-GB" sz="1800" dirty="0" err="1">
                          <a:effectLst/>
                        </a:rPr>
                        <a:t>a’r</a:t>
                      </a:r>
                      <a:r>
                        <a:rPr lang="en-GB" sz="1800" dirty="0">
                          <a:effectLst/>
                        </a:rPr>
                        <a:t> </a:t>
                      </a:r>
                      <a:r>
                        <a:rPr lang="en-GB" sz="1800" dirty="0" err="1">
                          <a:effectLst/>
                        </a:rPr>
                        <a:t>effaith</a:t>
                      </a:r>
                      <a:r>
                        <a:rPr lang="en-GB" sz="1800" dirty="0">
                          <a:effectLst/>
                        </a:rPr>
                        <a:t> </a:t>
                      </a:r>
                      <a:r>
                        <a:rPr lang="en-GB" sz="1800" dirty="0" err="1">
                          <a:effectLst/>
                        </a:rPr>
                        <a:t>ar</a:t>
                      </a:r>
                      <a:r>
                        <a:rPr lang="en-GB" sz="1800" dirty="0">
                          <a:effectLst/>
                        </a:rPr>
                        <a:t> </a:t>
                      </a:r>
                      <a:r>
                        <a:rPr lang="en-GB" sz="1800" dirty="0" err="1">
                          <a:effectLst/>
                        </a:rPr>
                        <a:t>blant</a:t>
                      </a:r>
                      <a:r>
                        <a:rPr lang="en-GB" sz="1800" dirty="0">
                          <a:effectLst/>
                        </a:rPr>
                        <a:t> a </a:t>
                      </a:r>
                      <a:r>
                        <a:rPr lang="en-GB" sz="1800" dirty="0" err="1">
                          <a:effectLst/>
                        </a:rPr>
                        <a:t>phobl</a:t>
                      </a:r>
                      <a:r>
                        <a:rPr lang="en-GB" sz="1800" dirty="0">
                          <a:effectLst/>
                        </a:rPr>
                        <a:t> </a:t>
                      </a:r>
                      <a:r>
                        <a:rPr lang="en-GB" sz="1800" dirty="0" err="1">
                          <a:effectLst/>
                        </a:rPr>
                        <a:t>ifanc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4035366"/>
                  </a:ext>
                </a:extLst>
              </a:tr>
              <a:tr h="792882">
                <a:tc>
                  <a:txBody>
                    <a:bodyPr/>
                    <a:lstStyle/>
                    <a:p>
                      <a:pPr marL="228600" algn="l">
                        <a:lnSpc>
                          <a:spcPct val="107000"/>
                        </a:lnSpc>
                        <a:spcBef>
                          <a:spcPts val="1200"/>
                        </a:spcBef>
                        <a:spcAft>
                          <a:spcPts val="0"/>
                        </a:spcAft>
                      </a:pPr>
                      <a:r>
                        <a:rPr lang="en-GB" sz="1800">
                          <a:effectLst/>
                        </a:rPr>
                        <a:t>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a:effectLst/>
                        </a:rPr>
                        <a:t>Children’s Human Rights – Opportunities and Challenges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dirty="0" err="1">
                          <a:effectLst/>
                        </a:rPr>
                        <a:t>Hawliau</a:t>
                      </a:r>
                      <a:r>
                        <a:rPr lang="en-GB" sz="1800" dirty="0">
                          <a:effectLst/>
                        </a:rPr>
                        <a:t> </a:t>
                      </a:r>
                      <a:r>
                        <a:rPr lang="en-GB" sz="1800" dirty="0" err="1">
                          <a:effectLst/>
                        </a:rPr>
                        <a:t>dynol</a:t>
                      </a:r>
                      <a:r>
                        <a:rPr lang="en-GB" sz="1800" dirty="0">
                          <a:effectLst/>
                        </a:rPr>
                        <a:t> plant – </a:t>
                      </a:r>
                      <a:r>
                        <a:rPr lang="en-GB" sz="1800" dirty="0" err="1">
                          <a:effectLst/>
                        </a:rPr>
                        <a:t>cyfleodd</a:t>
                      </a:r>
                      <a:r>
                        <a:rPr lang="en-GB" sz="1800" dirty="0">
                          <a:effectLst/>
                        </a:rPr>
                        <a:t> a </a:t>
                      </a:r>
                      <a:r>
                        <a:rPr lang="en-GB" sz="1800" dirty="0" err="1">
                          <a:effectLst/>
                        </a:rPr>
                        <a:t>heriau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03930019"/>
                  </a:ext>
                </a:extLst>
              </a:tr>
              <a:tr h="704624">
                <a:tc>
                  <a:txBody>
                    <a:bodyPr/>
                    <a:lstStyle/>
                    <a:p>
                      <a:pPr marL="228600" algn="l">
                        <a:lnSpc>
                          <a:spcPct val="107000"/>
                        </a:lnSpc>
                        <a:spcBef>
                          <a:spcPts val="1200"/>
                        </a:spcBef>
                        <a:spcAft>
                          <a:spcPts val="0"/>
                        </a:spcAft>
                      </a:pPr>
                      <a:r>
                        <a:rPr lang="en-GB" sz="1800">
                          <a:effectLst/>
                        </a:rPr>
                        <a:t>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a:effectLst/>
                        </a:rPr>
                        <a:t>Blended learning session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800" dirty="0" err="1">
                          <a:effectLst/>
                        </a:rPr>
                        <a:t>Sesiwn</a:t>
                      </a:r>
                      <a:r>
                        <a:rPr lang="en-GB" sz="1800" dirty="0">
                          <a:effectLst/>
                        </a:rPr>
                        <a:t> </a:t>
                      </a:r>
                      <a:r>
                        <a:rPr lang="en-GB" sz="1800" dirty="0" err="1">
                          <a:effectLst/>
                        </a:rPr>
                        <a:t>dysgu</a:t>
                      </a:r>
                      <a:r>
                        <a:rPr lang="en-GB" sz="1800" dirty="0">
                          <a:effectLst/>
                        </a:rPr>
                        <a:t> </a:t>
                      </a:r>
                      <a:r>
                        <a:rPr lang="en-GB" sz="1800" dirty="0" err="1">
                          <a:effectLst/>
                        </a:rPr>
                        <a:t>cyfannol</a:t>
                      </a: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32733013"/>
                  </a:ext>
                </a:extLst>
              </a:tr>
            </a:tbl>
          </a:graphicData>
        </a:graphic>
      </p:graphicFrame>
    </p:spTree>
    <p:extLst>
      <p:ext uri="{BB962C8B-B14F-4D97-AF65-F5344CB8AC3E}">
        <p14:creationId xmlns:p14="http://schemas.microsoft.com/office/powerpoint/2010/main" val="29761061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229268588"/>
              </p:ext>
            </p:extLst>
          </p:nvPr>
        </p:nvGraphicFramePr>
        <p:xfrm>
          <a:off x="720437" y="461818"/>
          <a:ext cx="10898908" cy="5846619"/>
        </p:xfrm>
        <a:graphic>
          <a:graphicData uri="http://schemas.openxmlformats.org/drawingml/2006/table">
            <a:tbl>
              <a:tblPr firstRow="1" firstCol="1" bandRow="1">
                <a:tableStyleId>{5C22544A-7EE6-4342-B048-85BDC9FD1C3A}</a:tableStyleId>
              </a:tblPr>
              <a:tblGrid>
                <a:gridCol w="1266845">
                  <a:extLst>
                    <a:ext uri="{9D8B030D-6E8A-4147-A177-3AD203B41FA5}">
                      <a16:colId xmlns:a16="http://schemas.microsoft.com/office/drawing/2014/main" val="1624590090"/>
                    </a:ext>
                  </a:extLst>
                </a:gridCol>
                <a:gridCol w="4772270">
                  <a:extLst>
                    <a:ext uri="{9D8B030D-6E8A-4147-A177-3AD203B41FA5}">
                      <a16:colId xmlns:a16="http://schemas.microsoft.com/office/drawing/2014/main" val="298992164"/>
                    </a:ext>
                  </a:extLst>
                </a:gridCol>
                <a:gridCol w="4859793">
                  <a:extLst>
                    <a:ext uri="{9D8B030D-6E8A-4147-A177-3AD203B41FA5}">
                      <a16:colId xmlns:a16="http://schemas.microsoft.com/office/drawing/2014/main" val="170777245"/>
                    </a:ext>
                  </a:extLst>
                </a:gridCol>
              </a:tblGrid>
              <a:tr h="946568">
                <a:tc>
                  <a:txBody>
                    <a:bodyPr/>
                    <a:lstStyle/>
                    <a:p>
                      <a:pPr marL="228600" algn="l">
                        <a:lnSpc>
                          <a:spcPct val="107000"/>
                        </a:lnSpc>
                        <a:spcBef>
                          <a:spcPts val="1200"/>
                        </a:spcBef>
                        <a:spcAft>
                          <a:spcPts val="0"/>
                        </a:spcAft>
                      </a:pPr>
                      <a:r>
                        <a:rPr lang="en-GB" sz="1600" dirty="0">
                          <a:effectLst/>
                        </a:rPr>
                        <a:t>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600" dirty="0">
                          <a:effectLst/>
                        </a:rPr>
                        <a:t>Child Sexual Exploitation </a:t>
                      </a:r>
                    </a:p>
                    <a:p>
                      <a:pPr algn="l">
                        <a:lnSpc>
                          <a:spcPct val="107000"/>
                        </a:lnSpc>
                        <a:spcBef>
                          <a:spcPts val="1200"/>
                        </a:spcBef>
                        <a:spcAft>
                          <a:spcPts val="0"/>
                        </a:spcAft>
                      </a:pPr>
                      <a:r>
                        <a:rPr lang="en-GB" sz="1600" dirty="0">
                          <a:effectLst/>
                        </a:rPr>
                        <a:t>Guest Lecturer – Alanna Enoch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600">
                          <a:effectLst/>
                        </a:rPr>
                        <a:t>Plant sy’n cael eu Ecsplotio’n Rhywiol </a:t>
                      </a:r>
                    </a:p>
                    <a:p>
                      <a:pPr algn="l">
                        <a:lnSpc>
                          <a:spcPct val="107000"/>
                        </a:lnSpc>
                        <a:spcBef>
                          <a:spcPts val="1200"/>
                        </a:spcBef>
                        <a:spcAft>
                          <a:spcPts val="0"/>
                        </a:spcAft>
                      </a:pPr>
                      <a:r>
                        <a:rPr lang="en-GB" sz="1600">
                          <a:effectLst/>
                        </a:rPr>
                        <a:t>Darlithwr gwadd – Alanna Enoch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3317098"/>
                  </a:ext>
                </a:extLst>
              </a:tr>
              <a:tr h="659910">
                <a:tc>
                  <a:txBody>
                    <a:bodyPr/>
                    <a:lstStyle/>
                    <a:p>
                      <a:pPr marL="228600" algn="l">
                        <a:lnSpc>
                          <a:spcPct val="107000"/>
                        </a:lnSpc>
                        <a:spcBef>
                          <a:spcPts val="1200"/>
                        </a:spcBef>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600" dirty="0">
                          <a:effectLst/>
                        </a:rPr>
                        <a:t>Issues facing children and young people 1 – co-constructed session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600">
                          <a:effectLst/>
                        </a:rPr>
                        <a:t>Sesiwn wedi’I cynllunio ar y cyd – materion cyfoes sy’n effeithio ar blant a phobl ifanc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64912523"/>
                  </a:ext>
                </a:extLst>
              </a:tr>
              <a:tr h="1621406">
                <a:tc>
                  <a:txBody>
                    <a:bodyPr/>
                    <a:lstStyle/>
                    <a:p>
                      <a:pPr marL="228600" algn="l">
                        <a:lnSpc>
                          <a:spcPct val="107000"/>
                        </a:lnSpc>
                        <a:spcBef>
                          <a:spcPts val="1200"/>
                        </a:spcBef>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1200"/>
                        </a:spcBef>
                        <a:spcAft>
                          <a:spcPts val="0"/>
                        </a:spcAft>
                      </a:pPr>
                      <a:r>
                        <a:rPr lang="en-GB" sz="1600" dirty="0">
                          <a:effectLst/>
                        </a:rPr>
                        <a:t>Being a reflective practitioner and preparing practice logs. </a:t>
                      </a:r>
                    </a:p>
                    <a:p>
                      <a:pPr algn="l">
                        <a:lnSpc>
                          <a:spcPct val="107000"/>
                        </a:lnSpc>
                        <a:spcBef>
                          <a:spcPts val="1200"/>
                        </a:spcBef>
                        <a:spcAft>
                          <a:spcPts val="0"/>
                        </a:spcAft>
                      </a:pPr>
                      <a:r>
                        <a:rPr lang="en-GB" sz="1600" dirty="0">
                          <a:effectLst/>
                        </a:rPr>
                        <a:t>*Tutorials (instead of week 10) available after this lecture*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600" dirty="0" err="1">
                          <a:effectLst/>
                        </a:rPr>
                        <a:t>Yr</a:t>
                      </a:r>
                      <a:r>
                        <a:rPr lang="en-GB" sz="1600" dirty="0">
                          <a:effectLst/>
                        </a:rPr>
                        <a:t> </a:t>
                      </a:r>
                      <a:r>
                        <a:rPr lang="en-GB" sz="1600" dirty="0" err="1">
                          <a:effectLst/>
                        </a:rPr>
                        <a:t>ymarferydd</a:t>
                      </a:r>
                      <a:r>
                        <a:rPr lang="en-GB" sz="1600" dirty="0">
                          <a:effectLst/>
                        </a:rPr>
                        <a:t> </a:t>
                      </a:r>
                      <a:r>
                        <a:rPr lang="en-GB" sz="1600" dirty="0" err="1">
                          <a:effectLst/>
                        </a:rPr>
                        <a:t>adlewyrchol</a:t>
                      </a:r>
                      <a:r>
                        <a:rPr lang="en-GB" sz="1600" dirty="0">
                          <a:effectLst/>
                        </a:rPr>
                        <a:t> a </a:t>
                      </a:r>
                      <a:r>
                        <a:rPr lang="en-GB" sz="1600" dirty="0" err="1">
                          <a:effectLst/>
                        </a:rPr>
                        <a:t>paratoi</a:t>
                      </a:r>
                      <a:r>
                        <a:rPr lang="en-GB" sz="1600" dirty="0">
                          <a:effectLst/>
                        </a:rPr>
                        <a:t> log </a:t>
                      </a:r>
                      <a:r>
                        <a:rPr lang="en-GB" sz="1600" dirty="0" err="1">
                          <a:effectLst/>
                        </a:rPr>
                        <a:t>ymarfer</a:t>
                      </a:r>
                      <a:r>
                        <a:rPr lang="en-GB" sz="1600" dirty="0">
                          <a:effectLst/>
                        </a:rPr>
                        <a:t>.</a:t>
                      </a:r>
                    </a:p>
                    <a:p>
                      <a:pPr algn="l">
                        <a:lnSpc>
                          <a:spcPct val="107000"/>
                        </a:lnSpc>
                        <a:spcBef>
                          <a:spcPts val="1200"/>
                        </a:spcBef>
                        <a:spcAft>
                          <a:spcPts val="0"/>
                        </a:spcAft>
                      </a:pPr>
                      <a:r>
                        <a:rPr lang="en-GB" sz="1600" dirty="0">
                          <a:effectLst/>
                        </a:rPr>
                        <a:t>*</a:t>
                      </a:r>
                      <a:r>
                        <a:rPr lang="en-GB" sz="1600" dirty="0" err="1">
                          <a:effectLst/>
                        </a:rPr>
                        <a:t>Tiwtorialau</a:t>
                      </a:r>
                      <a:r>
                        <a:rPr lang="en-GB" sz="1600" dirty="0">
                          <a:effectLst/>
                        </a:rPr>
                        <a:t> (</a:t>
                      </a:r>
                      <a:r>
                        <a:rPr lang="en-GB" sz="1600" dirty="0" err="1">
                          <a:effectLst/>
                        </a:rPr>
                        <a:t>yn</a:t>
                      </a:r>
                      <a:r>
                        <a:rPr lang="en-GB" sz="1600" dirty="0">
                          <a:effectLst/>
                        </a:rPr>
                        <a:t> </a:t>
                      </a:r>
                      <a:r>
                        <a:rPr lang="en-GB" sz="1600" dirty="0" err="1">
                          <a:effectLst/>
                        </a:rPr>
                        <a:t>lle</a:t>
                      </a:r>
                      <a:r>
                        <a:rPr lang="en-GB" sz="1600" dirty="0">
                          <a:effectLst/>
                        </a:rPr>
                        <a:t> </a:t>
                      </a:r>
                      <a:r>
                        <a:rPr lang="en-GB" sz="1600" dirty="0" err="1">
                          <a:effectLst/>
                        </a:rPr>
                        <a:t>wythnos</a:t>
                      </a:r>
                      <a:r>
                        <a:rPr lang="en-GB" sz="1600" dirty="0">
                          <a:effectLst/>
                        </a:rPr>
                        <a:t> 10) </a:t>
                      </a:r>
                      <a:r>
                        <a:rPr lang="en-GB" sz="1600" dirty="0" err="1">
                          <a:effectLst/>
                        </a:rPr>
                        <a:t>ar</a:t>
                      </a:r>
                      <a:r>
                        <a:rPr lang="en-GB" sz="1600" dirty="0">
                          <a:effectLst/>
                        </a:rPr>
                        <a:t> </a:t>
                      </a:r>
                      <a:r>
                        <a:rPr lang="en-GB" sz="1600" dirty="0" err="1">
                          <a:effectLst/>
                        </a:rPr>
                        <a:t>ol</a:t>
                      </a:r>
                      <a:r>
                        <a:rPr lang="en-GB" sz="1600" dirty="0">
                          <a:effectLst/>
                        </a:rPr>
                        <a:t> y </a:t>
                      </a:r>
                      <a:r>
                        <a:rPr lang="en-GB" sz="1600" dirty="0" err="1">
                          <a:effectLst/>
                        </a:rPr>
                        <a:t>darlith</a:t>
                      </a: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1899884"/>
                  </a:ext>
                </a:extLst>
              </a:tr>
              <a:tr h="1621406">
                <a:tc>
                  <a:txBody>
                    <a:bodyPr/>
                    <a:lstStyle/>
                    <a:p>
                      <a:pPr marL="228600" algn="l">
                        <a:lnSpc>
                          <a:spcPct val="107000"/>
                        </a:lnSpc>
                        <a:spcBef>
                          <a:spcPts val="1200"/>
                        </a:spcBef>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1200"/>
                        </a:spcBef>
                        <a:spcAft>
                          <a:spcPts val="0"/>
                        </a:spcAft>
                      </a:pPr>
                      <a:r>
                        <a:rPr lang="en-GB" sz="1600" dirty="0">
                          <a:effectLst/>
                        </a:rPr>
                        <a:t>Identity formation in the 21</a:t>
                      </a:r>
                      <a:r>
                        <a:rPr lang="en-GB" sz="1600" baseline="30000" dirty="0">
                          <a:effectLst/>
                        </a:rPr>
                        <a:t>st</a:t>
                      </a:r>
                      <a:r>
                        <a:rPr lang="en-GB" sz="1600" dirty="0">
                          <a:effectLst/>
                        </a:rPr>
                        <a:t> Century, including the formation of gender and sexual identity</a:t>
                      </a:r>
                      <a:r>
                        <a:rPr lang="en-GB" sz="1600" dirty="0" smtClean="0">
                          <a:effectLst/>
                        </a:rPr>
                        <a:t>.</a:t>
                      </a:r>
                      <a:endParaRPr lang="en-GB" sz="1600" dirty="0">
                        <a:effectLst/>
                      </a:endParaRPr>
                    </a:p>
                  </a:txBody>
                  <a:tcPr marL="68580" marR="68580" marT="0" marB="0"/>
                </a:tc>
                <a:tc>
                  <a:txBody>
                    <a:bodyPr/>
                    <a:lstStyle/>
                    <a:p>
                      <a:pPr algn="l">
                        <a:lnSpc>
                          <a:spcPct val="107000"/>
                        </a:lnSpc>
                        <a:spcBef>
                          <a:spcPts val="1200"/>
                        </a:spcBef>
                        <a:spcAft>
                          <a:spcPts val="0"/>
                        </a:spcAft>
                      </a:pPr>
                      <a:r>
                        <a:rPr lang="en-GB" sz="1600" dirty="0" err="1">
                          <a:effectLst/>
                        </a:rPr>
                        <a:t>Ffurfio</a:t>
                      </a:r>
                      <a:r>
                        <a:rPr lang="en-GB" sz="1600" dirty="0">
                          <a:effectLst/>
                        </a:rPr>
                        <a:t> </a:t>
                      </a:r>
                      <a:r>
                        <a:rPr lang="en-GB" sz="1600" dirty="0" err="1">
                          <a:effectLst/>
                        </a:rPr>
                        <a:t>hunaniaeth</a:t>
                      </a:r>
                      <a:r>
                        <a:rPr lang="en-GB" sz="1600" dirty="0">
                          <a:effectLst/>
                        </a:rPr>
                        <a:t> </a:t>
                      </a:r>
                      <a:r>
                        <a:rPr lang="en-GB" sz="1600" dirty="0" err="1">
                          <a:effectLst/>
                        </a:rPr>
                        <a:t>yn</a:t>
                      </a:r>
                      <a:r>
                        <a:rPr lang="en-GB" sz="1600" dirty="0">
                          <a:effectLst/>
                        </a:rPr>
                        <a:t> </a:t>
                      </a:r>
                      <a:r>
                        <a:rPr lang="en-GB" sz="1600" dirty="0" err="1">
                          <a:effectLst/>
                        </a:rPr>
                        <a:t>cynnwys</a:t>
                      </a:r>
                      <a:r>
                        <a:rPr lang="en-GB" sz="1600" dirty="0">
                          <a:effectLst/>
                        </a:rPr>
                        <a:t> gender a </a:t>
                      </a:r>
                      <a:r>
                        <a:rPr lang="en-GB" sz="1600" dirty="0" err="1">
                          <a:effectLst/>
                        </a:rPr>
                        <a:t>rhyw</a:t>
                      </a:r>
                      <a:r>
                        <a:rPr lang="en-GB" sz="1600" smtClean="0">
                          <a:effectLst/>
                        </a:rPr>
                        <a:t>.</a:t>
                      </a:r>
                      <a:endParaRPr lang="en-GB" sz="1600" dirty="0">
                        <a:effectLst/>
                      </a:endParaRPr>
                    </a:p>
                  </a:txBody>
                  <a:tcPr marL="68580" marR="68580" marT="0" marB="0"/>
                </a:tc>
                <a:extLst>
                  <a:ext uri="{0D108BD9-81ED-4DB2-BD59-A6C34878D82A}">
                    <a16:rowId xmlns:a16="http://schemas.microsoft.com/office/drawing/2014/main" val="3528919337"/>
                  </a:ext>
                </a:extLst>
              </a:tr>
              <a:tr h="997329">
                <a:tc>
                  <a:txBody>
                    <a:bodyPr/>
                    <a:lstStyle/>
                    <a:p>
                      <a:pPr marL="228600" algn="l">
                        <a:lnSpc>
                          <a:spcPct val="107000"/>
                        </a:lnSpc>
                        <a:spcBef>
                          <a:spcPts val="1200"/>
                        </a:spcBef>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600">
                          <a:effectLst/>
                        </a:rPr>
                        <a:t>Optional Module Presentations – Tutorial for this module available after Week 8 lectures or by arrangement with module tutor.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07000"/>
                        </a:lnSpc>
                        <a:spcBef>
                          <a:spcPts val="1200"/>
                        </a:spcBef>
                        <a:spcAft>
                          <a:spcPts val="0"/>
                        </a:spcAft>
                      </a:pPr>
                      <a:r>
                        <a:rPr lang="en-GB" sz="1600" dirty="0" err="1">
                          <a:effectLst/>
                        </a:rPr>
                        <a:t>Cyflwyniadau’r</a:t>
                      </a:r>
                      <a:r>
                        <a:rPr lang="en-GB" sz="1600" dirty="0">
                          <a:effectLst/>
                        </a:rPr>
                        <a:t> </a:t>
                      </a:r>
                      <a:r>
                        <a:rPr lang="en-GB" sz="1600" dirty="0" err="1">
                          <a:effectLst/>
                        </a:rPr>
                        <a:t>modiwlau</a:t>
                      </a:r>
                      <a:r>
                        <a:rPr lang="en-GB" sz="1600" dirty="0">
                          <a:effectLst/>
                        </a:rPr>
                        <a:t> </a:t>
                      </a:r>
                      <a:r>
                        <a:rPr lang="en-GB" sz="1600" dirty="0" err="1">
                          <a:effectLst/>
                        </a:rPr>
                        <a:t>opsiynol</a:t>
                      </a:r>
                      <a:r>
                        <a:rPr lang="en-GB" sz="1600" dirty="0">
                          <a:effectLst/>
                        </a:rPr>
                        <a:t>. </a:t>
                      </a:r>
                      <a:r>
                        <a:rPr lang="en-GB" sz="1600" dirty="0" err="1">
                          <a:effectLst/>
                        </a:rPr>
                        <a:t>Tiwtorialau</a:t>
                      </a:r>
                      <a:r>
                        <a:rPr lang="en-GB" sz="1600" dirty="0">
                          <a:effectLst/>
                        </a:rPr>
                        <a:t> </a:t>
                      </a:r>
                      <a:r>
                        <a:rPr lang="en-GB" sz="1600" dirty="0" err="1">
                          <a:effectLst/>
                        </a:rPr>
                        <a:t>ar</a:t>
                      </a:r>
                      <a:r>
                        <a:rPr lang="en-GB" sz="1600" dirty="0">
                          <a:effectLst/>
                        </a:rPr>
                        <a:t> </a:t>
                      </a:r>
                      <a:r>
                        <a:rPr lang="en-GB" sz="1600" dirty="0" err="1">
                          <a:effectLst/>
                        </a:rPr>
                        <a:t>gael</a:t>
                      </a:r>
                      <a:r>
                        <a:rPr lang="en-GB" sz="1600" dirty="0">
                          <a:effectLst/>
                        </a:rPr>
                        <a:t> </a:t>
                      </a:r>
                      <a:r>
                        <a:rPr lang="en-GB" sz="1600" dirty="0" err="1">
                          <a:effectLst/>
                        </a:rPr>
                        <a:t>ar</a:t>
                      </a:r>
                      <a:r>
                        <a:rPr lang="en-GB" sz="1600" dirty="0">
                          <a:effectLst/>
                        </a:rPr>
                        <a:t> </a:t>
                      </a:r>
                      <a:r>
                        <a:rPr lang="en-GB" sz="1600" dirty="0" err="1">
                          <a:effectLst/>
                        </a:rPr>
                        <a:t>ol</a:t>
                      </a:r>
                      <a:r>
                        <a:rPr lang="en-GB" sz="1600" dirty="0">
                          <a:effectLst/>
                        </a:rPr>
                        <a:t> </a:t>
                      </a:r>
                      <a:r>
                        <a:rPr lang="en-GB" sz="1600" dirty="0" err="1">
                          <a:effectLst/>
                        </a:rPr>
                        <a:t>wythnos</a:t>
                      </a:r>
                      <a:r>
                        <a:rPr lang="en-GB" sz="1600" dirty="0">
                          <a:effectLst/>
                        </a:rPr>
                        <a:t> 8 </a:t>
                      </a:r>
                      <a:r>
                        <a:rPr lang="en-GB" sz="1600" dirty="0" err="1">
                          <a:effectLst/>
                        </a:rPr>
                        <a:t>neu</a:t>
                      </a:r>
                      <a:r>
                        <a:rPr lang="en-GB" sz="1600" dirty="0">
                          <a:effectLst/>
                        </a:rPr>
                        <a:t> </a:t>
                      </a:r>
                      <a:r>
                        <a:rPr lang="en-GB" sz="1600" dirty="0" err="1">
                          <a:effectLst/>
                        </a:rPr>
                        <a:t>trwy</a:t>
                      </a:r>
                      <a:r>
                        <a:rPr lang="en-GB" sz="1600" dirty="0">
                          <a:effectLst/>
                        </a:rPr>
                        <a:t> </a:t>
                      </a:r>
                      <a:r>
                        <a:rPr lang="en-GB" sz="1600" dirty="0" err="1">
                          <a:effectLst/>
                        </a:rPr>
                        <a:t>apwyntiad</a:t>
                      </a:r>
                      <a:r>
                        <a:rPr lang="en-GB" sz="1600" dirty="0">
                          <a:effectLst/>
                        </a:rPr>
                        <a:t> </a:t>
                      </a:r>
                      <a:r>
                        <a:rPr lang="en-GB" sz="1600" dirty="0" err="1">
                          <a:effectLst/>
                        </a:rPr>
                        <a:t>gyda’r</a:t>
                      </a:r>
                      <a:r>
                        <a:rPr lang="en-GB" sz="1600" dirty="0">
                          <a:effectLst/>
                        </a:rPr>
                        <a:t> </a:t>
                      </a:r>
                      <a:r>
                        <a:rPr lang="en-GB" sz="1600" dirty="0" err="1">
                          <a:effectLst/>
                        </a:rPr>
                        <a:t>tiwtor</a:t>
                      </a: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15637308"/>
                  </a:ext>
                </a:extLst>
              </a:tr>
            </a:tbl>
          </a:graphicData>
        </a:graphic>
      </p:graphicFrame>
    </p:spTree>
    <p:extLst>
      <p:ext uri="{BB962C8B-B14F-4D97-AF65-F5344CB8AC3E}">
        <p14:creationId xmlns:p14="http://schemas.microsoft.com/office/powerpoint/2010/main" val="36470208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Teaching and Learning Approach </a:t>
            </a:r>
            <a:endParaRPr lang="en-GB" dirty="0"/>
          </a:p>
        </p:txBody>
      </p:sp>
      <p:pic>
        <p:nvPicPr>
          <p:cNvPr id="4" name="Picture 3"/>
          <p:cNvPicPr>
            <a:picLocks noChangeAspect="1"/>
          </p:cNvPicPr>
          <p:nvPr/>
        </p:nvPicPr>
        <p:blipFill>
          <a:blip r:embed="rId2"/>
          <a:stretch>
            <a:fillRect/>
          </a:stretch>
        </p:blipFill>
        <p:spPr>
          <a:xfrm>
            <a:off x="615108" y="2301540"/>
            <a:ext cx="3791639" cy="3238500"/>
          </a:xfrm>
          <a:prstGeom prst="rect">
            <a:avLst/>
          </a:prstGeom>
        </p:spPr>
      </p:pic>
      <p:sp>
        <p:nvSpPr>
          <p:cNvPr id="5" name="Rectangle 4"/>
          <p:cNvSpPr/>
          <p:nvPr/>
        </p:nvSpPr>
        <p:spPr>
          <a:xfrm rot="21270671">
            <a:off x="6671801" y="1919084"/>
            <a:ext cx="4819846"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Co-construction </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6" name="Rectangle 5"/>
          <p:cNvSpPr/>
          <p:nvPr/>
        </p:nvSpPr>
        <p:spPr>
          <a:xfrm rot="244789">
            <a:off x="7017569" y="3459125"/>
            <a:ext cx="4128310"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Collaboration </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7" name="Rectangle 6"/>
          <p:cNvSpPr/>
          <p:nvPr/>
        </p:nvSpPr>
        <p:spPr>
          <a:xfrm rot="977540">
            <a:off x="7046883" y="4917319"/>
            <a:ext cx="3615092"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Community </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8" name="Rectangle 7"/>
          <p:cNvSpPr/>
          <p:nvPr/>
        </p:nvSpPr>
        <p:spPr>
          <a:xfrm>
            <a:off x="4888593" y="3259070"/>
            <a:ext cx="1656224" cy="1323439"/>
          </a:xfrm>
          <a:prstGeom prst="rect">
            <a:avLst/>
          </a:prstGeom>
          <a:noFill/>
        </p:spPr>
        <p:txBody>
          <a:bodyPr wrap="none" lIns="91440" tIns="45720" rIns="91440" bIns="45720">
            <a:spAutoFit/>
          </a:bodyPr>
          <a:lstStyle/>
          <a:p>
            <a:pPr algn="ctr"/>
            <a:r>
              <a:rPr lang="en-US" sz="80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3Cs</a:t>
            </a:r>
            <a:endParaRPr lang="en-US" sz="8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5031655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Assessment </a:t>
            </a:r>
            <a:endParaRPr lang="en-GB" dirty="0"/>
          </a:p>
        </p:txBody>
      </p:sp>
      <p:sp>
        <p:nvSpPr>
          <p:cNvPr id="3" name="Content Placeholder 2"/>
          <p:cNvSpPr>
            <a:spLocks noGrp="1"/>
          </p:cNvSpPr>
          <p:nvPr>
            <p:ph idx="1"/>
          </p:nvPr>
        </p:nvSpPr>
        <p:spPr>
          <a:xfrm>
            <a:off x="838200" y="1825625"/>
            <a:ext cx="5008418" cy="4351338"/>
          </a:xfrm>
        </p:spPr>
        <p:txBody>
          <a:bodyPr/>
          <a:lstStyle/>
          <a:p>
            <a:r>
              <a:rPr lang="en-GB" dirty="0" smtClean="0"/>
              <a:t>Assessment 1:</a:t>
            </a:r>
          </a:p>
          <a:p>
            <a:pPr lvl="1"/>
            <a:r>
              <a:rPr lang="en-GB" dirty="0" smtClean="0"/>
              <a:t>Practice Log (60%)</a:t>
            </a:r>
          </a:p>
          <a:p>
            <a:pPr lvl="1"/>
            <a:r>
              <a:rPr lang="en-GB" dirty="0" smtClean="0"/>
              <a:t>5000 words</a:t>
            </a:r>
          </a:p>
          <a:p>
            <a:pPr lvl="1"/>
            <a:r>
              <a:rPr lang="en-GB" dirty="0" smtClean="0"/>
              <a:t>8th April 2020</a:t>
            </a:r>
          </a:p>
          <a:p>
            <a:pPr lvl="1"/>
            <a:endParaRPr lang="en-GB" dirty="0"/>
          </a:p>
          <a:p>
            <a:r>
              <a:rPr lang="en-GB" dirty="0" smtClean="0"/>
              <a:t>Assessment 2: </a:t>
            </a:r>
          </a:p>
          <a:p>
            <a:pPr lvl="1"/>
            <a:r>
              <a:rPr lang="en-GB" dirty="0" smtClean="0"/>
              <a:t>Academic Blogs (40%)</a:t>
            </a:r>
          </a:p>
          <a:p>
            <a:pPr lvl="1"/>
            <a:r>
              <a:rPr lang="en-GB" dirty="0" smtClean="0"/>
              <a:t>2500 words</a:t>
            </a:r>
          </a:p>
          <a:p>
            <a:pPr lvl="1"/>
            <a:r>
              <a:rPr lang="en-GB" dirty="0"/>
              <a:t>8</a:t>
            </a:r>
            <a:r>
              <a:rPr lang="en-GB" baseline="30000" smtClean="0"/>
              <a:t>th</a:t>
            </a:r>
            <a:r>
              <a:rPr lang="en-GB" smtClean="0"/>
              <a:t> April 2020 </a:t>
            </a:r>
            <a:r>
              <a:rPr lang="en-GB" dirty="0" smtClean="0"/>
              <a:t>(final submission)</a:t>
            </a:r>
          </a:p>
        </p:txBody>
      </p:sp>
      <p:pic>
        <p:nvPicPr>
          <p:cNvPr id="4" name="Picture 3"/>
          <p:cNvPicPr>
            <a:picLocks noChangeAspect="1"/>
          </p:cNvPicPr>
          <p:nvPr/>
        </p:nvPicPr>
        <p:blipFill>
          <a:blip r:embed="rId2"/>
          <a:stretch>
            <a:fillRect/>
          </a:stretch>
        </p:blipFill>
        <p:spPr>
          <a:xfrm>
            <a:off x="7444509" y="1825625"/>
            <a:ext cx="3707822" cy="3435450"/>
          </a:xfrm>
          <a:prstGeom prst="rect">
            <a:avLst/>
          </a:prstGeom>
        </p:spPr>
      </p:pic>
    </p:spTree>
    <p:extLst>
      <p:ext uri="{BB962C8B-B14F-4D97-AF65-F5344CB8AC3E}">
        <p14:creationId xmlns:p14="http://schemas.microsoft.com/office/powerpoint/2010/main" val="4063032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Assessment 1</a:t>
            </a:r>
            <a:endParaRPr lang="en-GB" dirty="0"/>
          </a:p>
        </p:txBody>
      </p:sp>
      <p:sp>
        <p:nvSpPr>
          <p:cNvPr id="3" name="Content Placeholder 2"/>
          <p:cNvSpPr>
            <a:spLocks noGrp="1"/>
          </p:cNvSpPr>
          <p:nvPr>
            <p:ph idx="1"/>
          </p:nvPr>
        </p:nvSpPr>
        <p:spPr/>
        <p:txBody>
          <a:bodyPr/>
          <a:lstStyle/>
          <a:p>
            <a:r>
              <a:rPr lang="en-GB" b="1" dirty="0"/>
              <a:t>Practice Log: </a:t>
            </a:r>
            <a:r>
              <a:rPr lang="en-GB" dirty="0"/>
              <a:t>Critically reflect on one health/well-being/children’s rights issue that you have been introduced to during this module</a:t>
            </a:r>
            <a:r>
              <a:rPr lang="en-GB" dirty="0" smtClean="0"/>
              <a:t>.</a:t>
            </a:r>
          </a:p>
          <a:p>
            <a:r>
              <a:rPr lang="en-GB" b="1" dirty="0" smtClean="0"/>
              <a:t>5000 words </a:t>
            </a:r>
          </a:p>
          <a:p>
            <a:pPr marL="0" indent="0">
              <a:buNone/>
            </a:pPr>
            <a:endParaRPr lang="en-GB" b="1" dirty="0" smtClean="0"/>
          </a:p>
          <a:p>
            <a:r>
              <a:rPr lang="en-GB" dirty="0"/>
              <a:t>Your practice log should include:</a:t>
            </a:r>
          </a:p>
          <a:p>
            <a:pPr lvl="1"/>
            <a:r>
              <a:rPr lang="en-GB" dirty="0"/>
              <a:t>Evidence of critical thinking and analysis</a:t>
            </a:r>
          </a:p>
          <a:p>
            <a:pPr lvl="1"/>
            <a:r>
              <a:rPr lang="en-GB" dirty="0"/>
              <a:t>Links to contemporary theories and policies</a:t>
            </a:r>
          </a:p>
          <a:p>
            <a:pPr lvl="1"/>
            <a:r>
              <a:rPr lang="en-GB" dirty="0"/>
              <a:t>Personal insight, exploring your own learning and awareness</a:t>
            </a:r>
          </a:p>
          <a:p>
            <a:pPr lvl="1"/>
            <a:r>
              <a:rPr lang="en-GB" dirty="0"/>
              <a:t>Clear understanding and evidence of ethical awareness.</a:t>
            </a:r>
          </a:p>
          <a:p>
            <a:pPr marL="457200" lvl="1" indent="0">
              <a:buNone/>
            </a:pPr>
            <a:endParaRPr lang="en-GB" dirty="0"/>
          </a:p>
        </p:txBody>
      </p:sp>
    </p:spTree>
    <p:extLst>
      <p:ext uri="{BB962C8B-B14F-4D97-AF65-F5344CB8AC3E}">
        <p14:creationId xmlns:p14="http://schemas.microsoft.com/office/powerpoint/2010/main" val="10884153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do we mean by practice log? </a:t>
            </a:r>
            <a:endParaRPr lang="en-GB" dirty="0"/>
          </a:p>
        </p:txBody>
      </p:sp>
      <p:sp>
        <p:nvSpPr>
          <p:cNvPr id="3" name="Content Placeholder 2"/>
          <p:cNvSpPr>
            <a:spLocks noGrp="1"/>
          </p:cNvSpPr>
          <p:nvPr>
            <p:ph idx="1"/>
          </p:nvPr>
        </p:nvSpPr>
        <p:spPr/>
        <p:txBody>
          <a:bodyPr/>
          <a:lstStyle/>
          <a:p>
            <a:r>
              <a:rPr lang="en-GB" dirty="0" smtClean="0"/>
              <a:t>A creative task </a:t>
            </a:r>
          </a:p>
          <a:p>
            <a:pPr marL="0" indent="0">
              <a:buNone/>
            </a:pPr>
            <a:endParaRPr lang="en-GB" dirty="0" smtClean="0"/>
          </a:p>
          <a:p>
            <a:r>
              <a:rPr lang="en-GB" dirty="0" smtClean="0"/>
              <a:t>An in-depth exploration of practice in one aspect of health, wellbeing or children’s rights (this will need to be narrowed down…).</a:t>
            </a:r>
          </a:p>
          <a:p>
            <a:pPr lvl="1"/>
            <a:r>
              <a:rPr lang="en-GB" dirty="0" smtClean="0"/>
              <a:t>Overview of issue</a:t>
            </a:r>
          </a:p>
          <a:p>
            <a:pPr lvl="1"/>
            <a:r>
              <a:rPr lang="en-GB" dirty="0" smtClean="0"/>
              <a:t>Critical review of literature relating to issue </a:t>
            </a:r>
          </a:p>
          <a:p>
            <a:pPr lvl="1"/>
            <a:r>
              <a:rPr lang="en-GB" dirty="0" smtClean="0"/>
              <a:t>Critical discussion of relevant personal practice (now or in future) to tackle this issue</a:t>
            </a:r>
          </a:p>
          <a:p>
            <a:pPr lvl="1"/>
            <a:r>
              <a:rPr lang="en-GB" dirty="0" smtClean="0"/>
              <a:t>Critical evaluation of support available in this area</a:t>
            </a:r>
          </a:p>
        </p:txBody>
      </p:sp>
    </p:spTree>
    <p:extLst>
      <p:ext uri="{BB962C8B-B14F-4D97-AF65-F5344CB8AC3E}">
        <p14:creationId xmlns:p14="http://schemas.microsoft.com/office/powerpoint/2010/main" val="19555999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Choosing your Topic </a:t>
            </a:r>
            <a:endParaRPr lang="en-GB" dirty="0"/>
          </a:p>
        </p:txBody>
      </p:sp>
      <p:pic>
        <p:nvPicPr>
          <p:cNvPr id="4" name="Picture 3"/>
          <p:cNvPicPr>
            <a:picLocks noChangeAspect="1"/>
          </p:cNvPicPr>
          <p:nvPr/>
        </p:nvPicPr>
        <p:blipFill>
          <a:blip r:embed="rId3"/>
          <a:stretch>
            <a:fillRect/>
          </a:stretch>
        </p:blipFill>
        <p:spPr>
          <a:xfrm>
            <a:off x="1422094" y="1690688"/>
            <a:ext cx="9171709" cy="4020124"/>
          </a:xfrm>
          <a:prstGeom prst="rect">
            <a:avLst/>
          </a:prstGeom>
        </p:spPr>
      </p:pic>
      <p:pic>
        <p:nvPicPr>
          <p:cNvPr id="3076" name="Picture 4" descr="Magnifying Glass, Loupe, Search, Magnif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9449" y="2279707"/>
            <a:ext cx="3476625" cy="3238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633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anim calcmode="lin" valueType="num">
                                      <p:cBhvr additive="base">
                                        <p:cTn id="7" dur="500" fill="hold"/>
                                        <p:tgtEl>
                                          <p:spTgt spid="3076"/>
                                        </p:tgtEl>
                                        <p:attrNameLst>
                                          <p:attrName>ppt_x</p:attrName>
                                        </p:attrNameLst>
                                      </p:cBhvr>
                                      <p:tavLst>
                                        <p:tav tm="0">
                                          <p:val>
                                            <p:strVal val="#ppt_x"/>
                                          </p:val>
                                        </p:tav>
                                        <p:tav tm="100000">
                                          <p:val>
                                            <p:strVal val="#ppt_x"/>
                                          </p:val>
                                        </p:tav>
                                      </p:tavLst>
                                    </p:anim>
                                    <p:anim calcmode="lin" valueType="num">
                                      <p:cBhvr additive="base">
                                        <p:cTn id="8" dur="500" fill="hold"/>
                                        <p:tgtEl>
                                          <p:spTgt spid="30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Questions to Consider</a:t>
            </a:r>
            <a:endParaRPr lang="en-GB" dirty="0"/>
          </a:p>
        </p:txBody>
      </p:sp>
      <p:sp>
        <p:nvSpPr>
          <p:cNvPr id="3" name="Content Placeholder 2"/>
          <p:cNvSpPr>
            <a:spLocks noGrp="1"/>
          </p:cNvSpPr>
          <p:nvPr>
            <p:ph idx="1"/>
          </p:nvPr>
        </p:nvSpPr>
        <p:spPr>
          <a:xfrm>
            <a:off x="838200" y="1825624"/>
            <a:ext cx="10515600" cy="4729411"/>
          </a:xfrm>
        </p:spPr>
        <p:txBody>
          <a:bodyPr>
            <a:normAutofit lnSpcReduction="10000"/>
          </a:bodyPr>
          <a:lstStyle/>
          <a:p>
            <a:r>
              <a:rPr lang="en-GB" dirty="0" smtClean="0"/>
              <a:t>How does your chosen topic relate to health/wellbeing/children’s rights? </a:t>
            </a:r>
          </a:p>
          <a:p>
            <a:r>
              <a:rPr lang="en-GB" dirty="0" smtClean="0"/>
              <a:t>What is the key theoretical perspectives and most relevant policies relating to your chosen area?</a:t>
            </a:r>
          </a:p>
          <a:p>
            <a:r>
              <a:rPr lang="en-GB" dirty="0" smtClean="0"/>
              <a:t>Can this topic be viewed differently from different perspectives? (Unpicking the influencing ideologies…) </a:t>
            </a:r>
          </a:p>
          <a:p>
            <a:r>
              <a:rPr lang="en-GB" dirty="0" smtClean="0"/>
              <a:t>What are the cultural and social factors which:</a:t>
            </a:r>
          </a:p>
          <a:p>
            <a:pPr lvl="1"/>
            <a:r>
              <a:rPr lang="en-GB" dirty="0" smtClean="0"/>
              <a:t>Have contributed to this issue as a challenge faced by children and young people?</a:t>
            </a:r>
          </a:p>
          <a:p>
            <a:pPr lvl="1"/>
            <a:r>
              <a:rPr lang="en-GB" dirty="0" smtClean="0"/>
              <a:t>Have influenced the delivery of services in this area? </a:t>
            </a:r>
            <a:endParaRPr lang="en-GB" sz="2800" dirty="0" smtClean="0"/>
          </a:p>
          <a:p>
            <a:pPr lvl="1"/>
            <a:r>
              <a:rPr lang="en-GB" dirty="0" smtClean="0"/>
              <a:t>Has this topic been influenced in any way by media representations, market forces or consumerism</a:t>
            </a:r>
            <a:r>
              <a:rPr lang="en-GB" sz="2000" dirty="0" smtClean="0"/>
              <a:t>? </a:t>
            </a:r>
          </a:p>
        </p:txBody>
      </p:sp>
      <p:pic>
        <p:nvPicPr>
          <p:cNvPr id="4" name="Picture 4" descr="Magnifying Glass, Loupe, Search, Magnif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5565" y="311809"/>
            <a:ext cx="1537500" cy="1432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0568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38200" y="276991"/>
            <a:ext cx="10515600" cy="1325563"/>
          </a:xfrm>
        </p:spPr>
        <p:txBody>
          <a:bodyPr/>
          <a:lstStyle/>
          <a:p>
            <a:pPr algn="ctr"/>
            <a:r>
              <a:rPr lang="en-GB" dirty="0" smtClean="0"/>
              <a:t>Exemplar </a:t>
            </a:r>
            <a:endParaRPr lang="en-GB" dirty="0"/>
          </a:p>
        </p:txBody>
      </p:sp>
      <p:pic>
        <p:nvPicPr>
          <p:cNvPr id="4" name="Picture 3"/>
          <p:cNvPicPr>
            <a:picLocks noChangeAspect="1"/>
          </p:cNvPicPr>
          <p:nvPr/>
        </p:nvPicPr>
        <p:blipFill>
          <a:blip r:embed="rId2"/>
          <a:stretch>
            <a:fillRect/>
          </a:stretch>
        </p:blipFill>
        <p:spPr>
          <a:xfrm>
            <a:off x="4142342" y="1944201"/>
            <a:ext cx="3611926" cy="3698960"/>
          </a:xfrm>
          <a:prstGeom prst="rect">
            <a:avLst/>
          </a:prstGeom>
        </p:spPr>
      </p:pic>
    </p:spTree>
    <p:extLst>
      <p:ext uri="{BB962C8B-B14F-4D97-AF65-F5344CB8AC3E}">
        <p14:creationId xmlns:p14="http://schemas.microsoft.com/office/powerpoint/2010/main" val="16220545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Assessment 2</a:t>
            </a:r>
            <a:endParaRPr lang="en-GB" dirty="0"/>
          </a:p>
        </p:txBody>
      </p:sp>
      <p:sp>
        <p:nvSpPr>
          <p:cNvPr id="3" name="Content Placeholder 2"/>
          <p:cNvSpPr>
            <a:spLocks noGrp="1"/>
          </p:cNvSpPr>
          <p:nvPr>
            <p:ph idx="1"/>
          </p:nvPr>
        </p:nvSpPr>
        <p:spPr>
          <a:xfrm>
            <a:off x="506776" y="1825625"/>
            <a:ext cx="11281272" cy="4351338"/>
          </a:xfrm>
        </p:spPr>
        <p:txBody>
          <a:bodyPr>
            <a:normAutofit lnSpcReduction="10000"/>
          </a:bodyPr>
          <a:lstStyle/>
          <a:p>
            <a:r>
              <a:rPr lang="en-GB" dirty="0"/>
              <a:t>Publish a series of weblogs (blogs) over the duration of this module, identifying and critically reflecting on your insights and understanding of the issues that are explored over the course of this semester</a:t>
            </a:r>
            <a:r>
              <a:rPr lang="en-GB" dirty="0" smtClean="0"/>
              <a:t>.</a:t>
            </a:r>
          </a:p>
          <a:p>
            <a:endParaRPr lang="en-GB" dirty="0"/>
          </a:p>
          <a:p>
            <a:r>
              <a:rPr lang="en-GB" dirty="0" smtClean="0"/>
              <a:t>2500 words </a:t>
            </a:r>
          </a:p>
          <a:p>
            <a:pPr lvl="1"/>
            <a:r>
              <a:rPr lang="en-GB" dirty="0" smtClean="0"/>
              <a:t>You will need to write 3-5 blogs over the course of the module (approximately 500-830 words each but you must ensure assessed blogs meet word count requirements) </a:t>
            </a:r>
          </a:p>
          <a:p>
            <a:pPr lvl="1"/>
            <a:r>
              <a:rPr lang="en-GB" dirty="0" smtClean="0"/>
              <a:t>Blogs will need to be uploaded regularly to the </a:t>
            </a:r>
            <a:r>
              <a:rPr lang="en-GB" b="1" dirty="0" smtClean="0"/>
              <a:t>community blog space (see </a:t>
            </a:r>
            <a:r>
              <a:rPr lang="en-GB" b="1" dirty="0" err="1" smtClean="0"/>
              <a:t>moodle</a:t>
            </a:r>
            <a:r>
              <a:rPr lang="en-GB" b="1" dirty="0"/>
              <a:t>)</a:t>
            </a:r>
            <a:r>
              <a:rPr lang="en-GB" b="1" dirty="0" smtClean="0"/>
              <a:t> </a:t>
            </a:r>
          </a:p>
          <a:p>
            <a:pPr lvl="1"/>
            <a:r>
              <a:rPr lang="en-GB" dirty="0" smtClean="0"/>
              <a:t>Three of your best blogs should be uploaded to </a:t>
            </a:r>
            <a:r>
              <a:rPr lang="en-GB" dirty="0" err="1" smtClean="0"/>
              <a:t>Turnitin</a:t>
            </a:r>
            <a:r>
              <a:rPr lang="en-GB" dirty="0" smtClean="0"/>
              <a:t> by the submission date to be assessed </a:t>
            </a:r>
          </a:p>
          <a:p>
            <a:pPr lvl="1"/>
            <a:endParaRPr lang="en-GB" dirty="0"/>
          </a:p>
        </p:txBody>
      </p:sp>
    </p:spTree>
    <p:extLst>
      <p:ext uri="{BB962C8B-B14F-4D97-AF65-F5344CB8AC3E}">
        <p14:creationId xmlns:p14="http://schemas.microsoft.com/office/powerpoint/2010/main" val="12056713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t>What does a good (professional) blog look like?</a:t>
            </a:r>
            <a:endParaRPr lang="en-GB" sz="4000" dirty="0"/>
          </a:p>
        </p:txBody>
      </p:sp>
      <p:sp>
        <p:nvSpPr>
          <p:cNvPr id="3" name="Content Placeholder 2"/>
          <p:cNvSpPr>
            <a:spLocks noGrp="1"/>
          </p:cNvSpPr>
          <p:nvPr>
            <p:ph idx="1"/>
          </p:nvPr>
        </p:nvSpPr>
        <p:spPr>
          <a:xfrm>
            <a:off x="838200" y="4792336"/>
            <a:ext cx="10515600" cy="1740665"/>
          </a:xfrm>
        </p:spPr>
        <p:txBody>
          <a:bodyPr>
            <a:normAutofit/>
          </a:bodyPr>
          <a:lstStyle/>
          <a:p>
            <a:r>
              <a:rPr lang="en-GB" sz="2000" dirty="0" smtClean="0">
                <a:hlinkClick r:id="rId2"/>
              </a:rPr>
              <a:t>https://www.teachertoolkit.co.uk/2018/12/14/gang-youth-violence-3/</a:t>
            </a:r>
            <a:r>
              <a:rPr lang="en-GB" sz="2000" dirty="0" smtClean="0"/>
              <a:t> </a:t>
            </a:r>
          </a:p>
          <a:p>
            <a:r>
              <a:rPr lang="en-GB" sz="2000" dirty="0" smtClean="0">
                <a:hlinkClick r:id="rId3"/>
              </a:rPr>
              <a:t>https://indefenceofyouthwork.com/2018/09/28/is-youth-work-dead-you-tell-us/</a:t>
            </a:r>
            <a:r>
              <a:rPr lang="en-GB" sz="2000" dirty="0" smtClean="0"/>
              <a:t> </a:t>
            </a:r>
            <a:endParaRPr lang="en-GB" sz="2000" dirty="0"/>
          </a:p>
          <a:p>
            <a:r>
              <a:rPr lang="en-GB" sz="2000" dirty="0" smtClean="0">
                <a:hlinkClick r:id="rId4"/>
              </a:rPr>
              <a:t>https://www.childrenengland.org.uk/blog/the-rights-of-refugee-children</a:t>
            </a:r>
            <a:r>
              <a:rPr lang="en-GB" sz="2000" dirty="0" smtClean="0"/>
              <a:t> </a:t>
            </a:r>
          </a:p>
          <a:p>
            <a:endParaRPr lang="en-GB" dirty="0"/>
          </a:p>
        </p:txBody>
      </p:sp>
      <p:sp>
        <p:nvSpPr>
          <p:cNvPr id="4" name="Rounded Rectangle 3"/>
          <p:cNvSpPr/>
          <p:nvPr/>
        </p:nvSpPr>
        <p:spPr>
          <a:xfrm>
            <a:off x="3062688" y="1927952"/>
            <a:ext cx="6610122" cy="20050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Browse through some examples of blogs.</a:t>
            </a:r>
          </a:p>
          <a:p>
            <a:pPr marL="800100" lvl="1" indent="-342900">
              <a:buFont typeface="Arial" panose="020B0604020202020204" pitchFamily="34" charset="0"/>
              <a:buChar char="•"/>
            </a:pPr>
            <a:r>
              <a:rPr lang="en-GB" sz="2400" dirty="0" smtClean="0"/>
              <a:t>What makes an effective professional blog?</a:t>
            </a:r>
          </a:p>
          <a:p>
            <a:pPr marL="800100" lvl="1" indent="-342900">
              <a:buFont typeface="Arial" panose="020B0604020202020204" pitchFamily="34" charset="0"/>
              <a:buChar char="•"/>
            </a:pPr>
            <a:r>
              <a:rPr lang="en-GB" sz="2400" dirty="0" smtClean="0"/>
              <a:t>What is not so effective?</a:t>
            </a:r>
            <a:endParaRPr lang="en-GB" sz="2400" dirty="0"/>
          </a:p>
        </p:txBody>
      </p:sp>
    </p:spTree>
    <p:extLst>
      <p:ext uri="{BB962C8B-B14F-4D97-AF65-F5344CB8AC3E}">
        <p14:creationId xmlns:p14="http://schemas.microsoft.com/office/powerpoint/2010/main" val="28133203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Blog Guidelines</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a:t>You may choose to blog about one issue or to write a series of blogs about a range of the issues explored. </a:t>
            </a:r>
          </a:p>
          <a:p>
            <a:pPr lvl="0"/>
            <a:r>
              <a:rPr lang="en-GB" dirty="0"/>
              <a:t>Give a balance of well-supported information about your topic and a sense of your opinion. Give reasons for opinions expressed and be ready to explore counter-arguments. </a:t>
            </a:r>
          </a:p>
          <a:p>
            <a:pPr lvl="0"/>
            <a:r>
              <a:rPr lang="en-GB" dirty="0"/>
              <a:t>Aim for a lively, engaging style but retain standard use of English. </a:t>
            </a:r>
          </a:p>
          <a:p>
            <a:pPr lvl="0"/>
            <a:r>
              <a:rPr lang="en-GB" dirty="0"/>
              <a:t>Use your blog as a space on which to critically reflect on your thoughts following your reading of theory, policy and practice. You should refer to your wider reading in your blog. </a:t>
            </a:r>
          </a:p>
          <a:p>
            <a:pPr lvl="0"/>
            <a:r>
              <a:rPr lang="en-GB" dirty="0"/>
              <a:t>Blogs are often used to build a sense of ‘dialogue’ and ‘community’ around a topic. </a:t>
            </a:r>
          </a:p>
          <a:p>
            <a:pPr lvl="0"/>
            <a:r>
              <a:rPr lang="en-GB" dirty="0"/>
              <a:t>This remains an academic task – use Harvard referencing. </a:t>
            </a:r>
          </a:p>
          <a:p>
            <a:endParaRPr lang="en-GB" dirty="0"/>
          </a:p>
        </p:txBody>
      </p:sp>
    </p:spTree>
    <p:extLst>
      <p:ext uri="{BB962C8B-B14F-4D97-AF65-F5344CB8AC3E}">
        <p14:creationId xmlns:p14="http://schemas.microsoft.com/office/powerpoint/2010/main" val="3916902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283027"/>
            <a:ext cx="10515600" cy="2893936"/>
          </a:xfrm>
        </p:spPr>
        <p:txBody>
          <a:bodyPr/>
          <a:lstStyle/>
          <a:p>
            <a:r>
              <a:rPr lang="en-GB" dirty="0" smtClean="0"/>
              <a:t>Reflect on:</a:t>
            </a:r>
          </a:p>
          <a:p>
            <a:pPr lvl="1"/>
            <a:r>
              <a:rPr lang="en-GB" dirty="0" smtClean="0"/>
              <a:t> your approach to the assignment tasks in semester one</a:t>
            </a:r>
          </a:p>
          <a:p>
            <a:pPr lvl="1"/>
            <a:r>
              <a:rPr lang="en-GB" dirty="0" smtClean="0"/>
              <a:t>Assignment feedback from semester one</a:t>
            </a:r>
          </a:p>
          <a:p>
            <a:pPr lvl="1"/>
            <a:endParaRPr lang="en-GB" dirty="0"/>
          </a:p>
          <a:p>
            <a:r>
              <a:rPr lang="en-GB" dirty="0" smtClean="0"/>
              <a:t>What were your strengths in each area?</a:t>
            </a:r>
          </a:p>
          <a:p>
            <a:r>
              <a:rPr lang="en-GB" dirty="0" smtClean="0"/>
              <a:t>What are your areas for development this semester? </a:t>
            </a:r>
          </a:p>
          <a:p>
            <a:pPr marL="0" indent="0">
              <a:buNone/>
            </a:pPr>
            <a:endParaRPr lang="en-GB" dirty="0"/>
          </a:p>
        </p:txBody>
      </p:sp>
      <p:pic>
        <p:nvPicPr>
          <p:cNvPr id="4" name="Picture 3"/>
          <p:cNvPicPr>
            <a:picLocks noChangeAspect="1"/>
          </p:cNvPicPr>
          <p:nvPr/>
        </p:nvPicPr>
        <p:blipFill>
          <a:blip r:embed="rId2"/>
          <a:stretch>
            <a:fillRect/>
          </a:stretch>
        </p:blipFill>
        <p:spPr>
          <a:xfrm>
            <a:off x="3549497" y="591153"/>
            <a:ext cx="4762500" cy="2381250"/>
          </a:xfrm>
          <a:prstGeom prst="rect">
            <a:avLst/>
          </a:prstGeom>
        </p:spPr>
      </p:pic>
    </p:spTree>
    <p:extLst>
      <p:ext uri="{BB962C8B-B14F-4D97-AF65-F5344CB8AC3E}">
        <p14:creationId xmlns:p14="http://schemas.microsoft.com/office/powerpoint/2010/main" val="16638590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Themes </a:t>
            </a:r>
            <a:endParaRPr lang="en-GB" dirty="0"/>
          </a:p>
        </p:txBody>
      </p:sp>
      <p:sp>
        <p:nvSpPr>
          <p:cNvPr id="5" name="Content Placeholder 4"/>
          <p:cNvSpPr>
            <a:spLocks noGrp="1"/>
          </p:cNvSpPr>
          <p:nvPr>
            <p:ph idx="1"/>
          </p:nvPr>
        </p:nvSpPr>
        <p:spPr/>
        <p:style>
          <a:lnRef idx="2">
            <a:schemeClr val="accent5"/>
          </a:lnRef>
          <a:fillRef idx="1">
            <a:schemeClr val="lt1"/>
          </a:fillRef>
          <a:effectRef idx="0">
            <a:schemeClr val="accent5"/>
          </a:effectRef>
          <a:fontRef idx="minor">
            <a:schemeClr val="dk1"/>
          </a:fontRef>
        </p:style>
        <p:txBody>
          <a:bodyPr/>
          <a:lstStyle/>
          <a:p>
            <a:pPr marL="0" indent="0">
              <a:buNone/>
            </a:pPr>
            <a:endParaRPr lang="en-GB" dirty="0"/>
          </a:p>
        </p:txBody>
      </p:sp>
      <p:pic>
        <p:nvPicPr>
          <p:cNvPr id="4" name="Picture 3"/>
          <p:cNvPicPr>
            <a:picLocks noChangeAspect="1"/>
          </p:cNvPicPr>
          <p:nvPr/>
        </p:nvPicPr>
        <p:blipFill>
          <a:blip r:embed="rId2"/>
          <a:stretch>
            <a:fillRect/>
          </a:stretch>
        </p:blipFill>
        <p:spPr>
          <a:xfrm rot="19725789">
            <a:off x="738248" y="1426529"/>
            <a:ext cx="1596383" cy="798192"/>
          </a:xfrm>
          <a:prstGeom prst="rect">
            <a:avLst/>
          </a:prstGeom>
        </p:spPr>
      </p:pic>
    </p:spTree>
    <p:extLst>
      <p:ext uri="{BB962C8B-B14F-4D97-AF65-F5344CB8AC3E}">
        <p14:creationId xmlns:p14="http://schemas.microsoft.com/office/powerpoint/2010/main" val="41004600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Directed Study </a:t>
            </a:r>
            <a:endParaRPr lang="en-GB" dirty="0"/>
          </a:p>
        </p:txBody>
      </p:sp>
      <p:sp>
        <p:nvSpPr>
          <p:cNvPr id="3" name="Content Placeholder 2"/>
          <p:cNvSpPr>
            <a:spLocks noGrp="1"/>
          </p:cNvSpPr>
          <p:nvPr>
            <p:ph idx="1"/>
          </p:nvPr>
        </p:nvSpPr>
        <p:spPr>
          <a:xfrm>
            <a:off x="838200" y="1498294"/>
            <a:ext cx="10515600" cy="5133860"/>
          </a:xfrm>
        </p:spPr>
        <p:txBody>
          <a:bodyPr>
            <a:normAutofit fontScale="92500" lnSpcReduction="10000"/>
          </a:bodyPr>
          <a:lstStyle/>
          <a:p>
            <a:pPr marL="0" indent="0">
              <a:buNone/>
            </a:pPr>
            <a:r>
              <a:rPr lang="en-GB" sz="3200" b="1" i="1" dirty="0" smtClean="0"/>
              <a:t>What is childhood? </a:t>
            </a:r>
          </a:p>
          <a:p>
            <a:r>
              <a:rPr lang="en-GB" dirty="0" smtClean="0"/>
              <a:t>Read ‘Childhood through the ages’ as a brief introduction.</a:t>
            </a:r>
          </a:p>
          <a:p>
            <a:r>
              <a:rPr lang="en-GB" dirty="0" smtClean="0"/>
              <a:t>Watch the </a:t>
            </a:r>
            <a:r>
              <a:rPr lang="en-GB" dirty="0" err="1" smtClean="0"/>
              <a:t>TEDEx</a:t>
            </a:r>
            <a:r>
              <a:rPr lang="en-GB" dirty="0" smtClean="0"/>
              <a:t> video ‘The Future of Families’ </a:t>
            </a:r>
          </a:p>
          <a:p>
            <a:r>
              <a:rPr lang="en-GB" dirty="0" smtClean="0"/>
              <a:t>Prepare a short definition of childhood (no more than 200 words) in advance of next week’s lecture and post to the forum.</a:t>
            </a:r>
          </a:p>
          <a:p>
            <a:pPr lvl="1"/>
            <a:r>
              <a:rPr lang="en-GB" dirty="0" smtClean="0"/>
              <a:t>What is the modern perception of children in relation to:</a:t>
            </a:r>
          </a:p>
          <a:p>
            <a:pPr lvl="2"/>
            <a:r>
              <a:rPr lang="en-GB" dirty="0" smtClean="0"/>
              <a:t>Child’s role within the family?</a:t>
            </a:r>
          </a:p>
          <a:p>
            <a:pPr lvl="2"/>
            <a:r>
              <a:rPr lang="en-GB" dirty="0" smtClean="0"/>
              <a:t>Child’s role within society?</a:t>
            </a:r>
          </a:p>
          <a:p>
            <a:pPr lvl="2"/>
            <a:r>
              <a:rPr lang="en-GB" dirty="0" smtClean="0"/>
              <a:t>The purpose of children’s education?</a:t>
            </a:r>
          </a:p>
          <a:p>
            <a:pPr lvl="2"/>
            <a:r>
              <a:rPr lang="en-GB" dirty="0" smtClean="0"/>
              <a:t>Children’s economical value within a society? </a:t>
            </a:r>
          </a:p>
          <a:p>
            <a:pPr lvl="2"/>
            <a:r>
              <a:rPr lang="en-GB" dirty="0" smtClean="0"/>
              <a:t>Any other aspect of childhood you identify as relevant</a:t>
            </a:r>
          </a:p>
          <a:p>
            <a:pPr lvl="1"/>
            <a:r>
              <a:rPr lang="en-GB" dirty="0" smtClean="0"/>
              <a:t>Reflect on how this modern perception may be different to historical views and how it has come to develop in this way. Next week’s focus will be on the changing nature of childhood. </a:t>
            </a:r>
          </a:p>
        </p:txBody>
      </p:sp>
    </p:spTree>
    <p:extLst>
      <p:ext uri="{BB962C8B-B14F-4D97-AF65-F5344CB8AC3E}">
        <p14:creationId xmlns:p14="http://schemas.microsoft.com/office/powerpoint/2010/main" val="381734228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TotalTime>
  <Words>1235</Words>
  <Application>Microsoft Office PowerPoint</Application>
  <PresentationFormat>Widescreen</PresentationFormat>
  <Paragraphs>136</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ECCH7002</vt:lpstr>
      <vt:lpstr>Amcanion y Modiwl Module Aims </vt:lpstr>
      <vt:lpstr>Deilliannau Dysgu  Learning Outcomes </vt:lpstr>
      <vt:lpstr>Amserlen  Timetable </vt:lpstr>
      <vt:lpstr>PowerPoint Presentation</vt:lpstr>
      <vt:lpstr>Teaching and Learning Approach </vt:lpstr>
      <vt:lpstr>Assessment </vt:lpstr>
      <vt:lpstr>Assessment 1</vt:lpstr>
      <vt:lpstr>What do we mean by practice log? </vt:lpstr>
      <vt:lpstr>Choosing your Topic </vt:lpstr>
      <vt:lpstr>Questions to Consider</vt:lpstr>
      <vt:lpstr>Exemplar </vt:lpstr>
      <vt:lpstr>Assessment 2</vt:lpstr>
      <vt:lpstr>What does a good (professional) blog look like?</vt:lpstr>
      <vt:lpstr>Blog Guidelines</vt:lpstr>
      <vt:lpstr>PowerPoint Presentation</vt:lpstr>
      <vt:lpstr>Key Themes </vt:lpstr>
      <vt:lpstr>Directed Study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ECCH7002</dc:title>
  <dc:creator>Sarah Stewart</dc:creator>
  <cp:lastModifiedBy>Darrel Williams</cp:lastModifiedBy>
  <cp:revision>16</cp:revision>
  <dcterms:created xsi:type="dcterms:W3CDTF">2018-12-19T11:27:44Z</dcterms:created>
  <dcterms:modified xsi:type="dcterms:W3CDTF">2020-01-28T14:31:28Z</dcterms:modified>
</cp:coreProperties>
</file>