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7" r:id="rId2"/>
    <p:sldId id="258" r:id="rId3"/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viewProps" Target="viewProps.xml" /><Relationship Id="rId5" Type="http://schemas.openxmlformats.org/officeDocument/2006/relationships/presProps" Target="presProps.xml" /><Relationship Id="rId4" Type="http://schemas.openxmlformats.org/officeDocument/2006/relationships/slide" Target="slides/slide3.xml" 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 /><Relationship Id="rId1" Type="http://schemas.openxmlformats.org/officeDocument/2006/relationships/image" Target="../media/image2.svg" 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 /><Relationship Id="rId1" Type="http://schemas.openxmlformats.org/officeDocument/2006/relationships/image" Target="../media/image2.svg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3395B5-DA65-4C94-B9D0-AFBB84B52A54}" type="doc">
      <dgm:prSet loTypeId="urn:microsoft.com/office/officeart/2018/2/layout/IconLabel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EC9389D-5263-4116-AAF6-D4B0BEA3E773}">
      <dgm:prSet/>
      <dgm:spPr/>
      <dgm:t>
        <a:bodyPr/>
        <a:lstStyle/>
        <a:p>
          <a:r>
            <a:rPr lang="en-US" b="1"/>
            <a:t>Fresh Bite  Meals</a:t>
          </a:r>
          <a:r>
            <a:rPr lang="en-US"/>
            <a:t> </a:t>
          </a:r>
        </a:p>
      </dgm:t>
    </dgm:pt>
    <dgm:pt modelId="{951222B8-772A-4B43-A3E8-BB6F8CF5B32F}" type="parTrans" cxnId="{257B292F-F92C-40F3-A026-530AEB3D3173}">
      <dgm:prSet/>
      <dgm:spPr/>
      <dgm:t>
        <a:bodyPr/>
        <a:lstStyle/>
        <a:p>
          <a:endParaRPr lang="en-US"/>
        </a:p>
      </dgm:t>
    </dgm:pt>
    <dgm:pt modelId="{8FEB76CD-4D33-480D-A845-A9A36A0340E4}" type="sibTrans" cxnId="{257B292F-F92C-40F3-A026-530AEB3D3173}">
      <dgm:prSet/>
      <dgm:spPr/>
      <dgm:t>
        <a:bodyPr/>
        <a:lstStyle/>
        <a:p>
          <a:endParaRPr lang="en-US"/>
        </a:p>
      </dgm:t>
    </dgm:pt>
    <dgm:pt modelId="{D24D76B4-EB51-4407-94EB-7FAB23641C16}">
      <dgm:prSet/>
      <dgm:spPr/>
      <dgm:t>
        <a:bodyPr/>
        <a:lstStyle/>
        <a:p>
          <a:r>
            <a:rPr lang="en-US"/>
            <a:t>Decision and literation Log</a:t>
          </a:r>
        </a:p>
      </dgm:t>
    </dgm:pt>
    <dgm:pt modelId="{ADD5C5AB-52AF-471C-B280-E82F1C35A05F}" type="parTrans" cxnId="{E1E89F1E-097B-4035-BC9D-253F14802D78}">
      <dgm:prSet/>
      <dgm:spPr/>
      <dgm:t>
        <a:bodyPr/>
        <a:lstStyle/>
        <a:p>
          <a:endParaRPr lang="en-US"/>
        </a:p>
      </dgm:t>
    </dgm:pt>
    <dgm:pt modelId="{52D5E955-7146-4A5E-9945-AC57DE387B8E}" type="sibTrans" cxnId="{E1E89F1E-097B-4035-BC9D-253F14802D78}">
      <dgm:prSet/>
      <dgm:spPr/>
      <dgm:t>
        <a:bodyPr/>
        <a:lstStyle/>
        <a:p>
          <a:endParaRPr lang="en-US"/>
        </a:p>
      </dgm:t>
    </dgm:pt>
    <dgm:pt modelId="{960E4F40-4101-4F9C-A061-4FA477861851}" type="pres">
      <dgm:prSet presAssocID="{E13395B5-DA65-4C94-B9D0-AFBB84B52A54}" presName="root" presStyleCnt="0">
        <dgm:presLayoutVars>
          <dgm:dir/>
          <dgm:resizeHandles val="exact"/>
        </dgm:presLayoutVars>
      </dgm:prSet>
      <dgm:spPr/>
    </dgm:pt>
    <dgm:pt modelId="{F6BEEA33-691F-4AB1-AE6F-588CFCBD0A17}" type="pres">
      <dgm:prSet presAssocID="{6EC9389D-5263-4116-AAF6-D4B0BEA3E773}" presName="compNode" presStyleCnt="0"/>
      <dgm:spPr/>
    </dgm:pt>
    <dgm:pt modelId="{71463A94-2A60-4A56-91A2-DD45F6D11951}" type="pres">
      <dgm:prSet presAssocID="{6EC9389D-5263-4116-AAF6-D4B0BEA3E773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05C11332-FA98-45AD-8B29-0EBFA2F54FC6}" type="pres">
      <dgm:prSet presAssocID="{6EC9389D-5263-4116-AAF6-D4B0BEA3E773}" presName="spaceRect" presStyleCnt="0"/>
      <dgm:spPr/>
    </dgm:pt>
    <dgm:pt modelId="{CEBE6189-5FD8-458D-A8FD-27C2F8DCAA36}" type="pres">
      <dgm:prSet presAssocID="{6EC9389D-5263-4116-AAF6-D4B0BEA3E773}" presName="textRect" presStyleLbl="revTx" presStyleIdx="0" presStyleCnt="2">
        <dgm:presLayoutVars>
          <dgm:chMax val="1"/>
          <dgm:chPref val="1"/>
        </dgm:presLayoutVars>
      </dgm:prSet>
      <dgm:spPr/>
    </dgm:pt>
    <dgm:pt modelId="{D6B63DF2-E47E-4DAB-A705-0C032F26C960}" type="pres">
      <dgm:prSet presAssocID="{8FEB76CD-4D33-480D-A845-A9A36A0340E4}" presName="sibTrans" presStyleCnt="0"/>
      <dgm:spPr/>
    </dgm:pt>
    <dgm:pt modelId="{47E42D75-F602-4AAF-A292-7344F93287F4}" type="pres">
      <dgm:prSet presAssocID="{D24D76B4-EB51-4407-94EB-7FAB23641C16}" presName="compNode" presStyleCnt="0"/>
      <dgm:spPr/>
    </dgm:pt>
    <dgm:pt modelId="{F332AEBF-1D0A-43DD-B497-684D10741E9F}" type="pres">
      <dgm:prSet presAssocID="{D24D76B4-EB51-4407-94EB-7FAB23641C16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9E81FC2-8BA4-4748-80BE-6F50BD0B3C55}" type="pres">
      <dgm:prSet presAssocID="{D24D76B4-EB51-4407-94EB-7FAB23641C16}" presName="spaceRect" presStyleCnt="0"/>
      <dgm:spPr/>
    </dgm:pt>
    <dgm:pt modelId="{01ACB175-5071-4CFB-9AA0-B41D67348F47}" type="pres">
      <dgm:prSet presAssocID="{D24D76B4-EB51-4407-94EB-7FAB23641C1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8494FF0E-EE13-4B4F-8D06-B9BC4F27F467}" type="presOf" srcId="{6EC9389D-5263-4116-AAF6-D4B0BEA3E773}" destId="{CEBE6189-5FD8-458D-A8FD-27C2F8DCAA36}" srcOrd="0" destOrd="0" presId="urn:microsoft.com/office/officeart/2018/2/layout/IconLabelList"/>
    <dgm:cxn modelId="{A0B6AA14-C5E3-4A44-B8DF-56DD24AE7AFA}" type="presOf" srcId="{E13395B5-DA65-4C94-B9D0-AFBB84B52A54}" destId="{960E4F40-4101-4F9C-A061-4FA477861851}" srcOrd="0" destOrd="0" presId="urn:microsoft.com/office/officeart/2018/2/layout/IconLabelList"/>
    <dgm:cxn modelId="{E1E89F1E-097B-4035-BC9D-253F14802D78}" srcId="{E13395B5-DA65-4C94-B9D0-AFBB84B52A54}" destId="{D24D76B4-EB51-4407-94EB-7FAB23641C16}" srcOrd="1" destOrd="0" parTransId="{ADD5C5AB-52AF-471C-B280-E82F1C35A05F}" sibTransId="{52D5E955-7146-4A5E-9945-AC57DE387B8E}"/>
    <dgm:cxn modelId="{257B292F-F92C-40F3-A026-530AEB3D3173}" srcId="{E13395B5-DA65-4C94-B9D0-AFBB84B52A54}" destId="{6EC9389D-5263-4116-AAF6-D4B0BEA3E773}" srcOrd="0" destOrd="0" parTransId="{951222B8-772A-4B43-A3E8-BB6F8CF5B32F}" sibTransId="{8FEB76CD-4D33-480D-A845-A9A36A0340E4}"/>
    <dgm:cxn modelId="{B49EAE9E-2A26-4A8C-BE44-0557BD7F9785}" type="presOf" srcId="{D24D76B4-EB51-4407-94EB-7FAB23641C16}" destId="{01ACB175-5071-4CFB-9AA0-B41D67348F47}" srcOrd="0" destOrd="0" presId="urn:microsoft.com/office/officeart/2018/2/layout/IconLabelList"/>
    <dgm:cxn modelId="{A7D24C18-3551-4526-B6FA-BE53DAB7B2C3}" type="presParOf" srcId="{960E4F40-4101-4F9C-A061-4FA477861851}" destId="{F6BEEA33-691F-4AB1-AE6F-588CFCBD0A17}" srcOrd="0" destOrd="0" presId="urn:microsoft.com/office/officeart/2018/2/layout/IconLabelList"/>
    <dgm:cxn modelId="{E6F45D7B-8D88-421F-B0E4-C11E6E26BCE1}" type="presParOf" srcId="{F6BEEA33-691F-4AB1-AE6F-588CFCBD0A17}" destId="{71463A94-2A60-4A56-91A2-DD45F6D11951}" srcOrd="0" destOrd="0" presId="urn:microsoft.com/office/officeart/2018/2/layout/IconLabelList"/>
    <dgm:cxn modelId="{8895AF93-A9BC-4F77-B74F-F27D43D5F578}" type="presParOf" srcId="{F6BEEA33-691F-4AB1-AE6F-588CFCBD0A17}" destId="{05C11332-FA98-45AD-8B29-0EBFA2F54FC6}" srcOrd="1" destOrd="0" presId="urn:microsoft.com/office/officeart/2018/2/layout/IconLabelList"/>
    <dgm:cxn modelId="{86B59B2C-C76D-41B3-8F12-60914298C2B2}" type="presParOf" srcId="{F6BEEA33-691F-4AB1-AE6F-588CFCBD0A17}" destId="{CEBE6189-5FD8-458D-A8FD-27C2F8DCAA36}" srcOrd="2" destOrd="0" presId="urn:microsoft.com/office/officeart/2018/2/layout/IconLabelList"/>
    <dgm:cxn modelId="{8644FB2D-ED0A-4C60-A255-1E480D1AC009}" type="presParOf" srcId="{960E4F40-4101-4F9C-A061-4FA477861851}" destId="{D6B63DF2-E47E-4DAB-A705-0C032F26C960}" srcOrd="1" destOrd="0" presId="urn:microsoft.com/office/officeart/2018/2/layout/IconLabelList"/>
    <dgm:cxn modelId="{315A4B78-D407-4FBF-B586-B650158162C7}" type="presParOf" srcId="{960E4F40-4101-4F9C-A061-4FA477861851}" destId="{47E42D75-F602-4AAF-A292-7344F93287F4}" srcOrd="2" destOrd="0" presId="urn:microsoft.com/office/officeart/2018/2/layout/IconLabelList"/>
    <dgm:cxn modelId="{E468994D-A3BA-453A-B48E-31801C1E0425}" type="presParOf" srcId="{47E42D75-F602-4AAF-A292-7344F93287F4}" destId="{F332AEBF-1D0A-43DD-B497-684D10741E9F}" srcOrd="0" destOrd="0" presId="urn:microsoft.com/office/officeart/2018/2/layout/IconLabelList"/>
    <dgm:cxn modelId="{E178006A-F979-4898-AFE8-50F8C2D8EC75}" type="presParOf" srcId="{47E42D75-F602-4AAF-A292-7344F93287F4}" destId="{19E81FC2-8BA4-4748-80BE-6F50BD0B3C55}" srcOrd="1" destOrd="0" presId="urn:microsoft.com/office/officeart/2018/2/layout/IconLabelList"/>
    <dgm:cxn modelId="{533A11CD-6AD3-49A7-9D95-53DCAD6F4B1C}" type="presParOf" srcId="{47E42D75-F602-4AAF-A292-7344F93287F4}" destId="{01ACB175-5071-4CFB-9AA0-B41D67348F4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463A94-2A60-4A56-91A2-DD45F6D11951}">
      <dsp:nvSpPr>
        <dsp:cNvPr id="0" name=""/>
        <dsp:cNvSpPr/>
      </dsp:nvSpPr>
      <dsp:spPr>
        <a:xfrm>
          <a:off x="1046448" y="449375"/>
          <a:ext cx="1625062" cy="16250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BE6189-5FD8-458D-A8FD-27C2F8DCAA36}">
      <dsp:nvSpPr>
        <dsp:cNvPr id="0" name=""/>
        <dsp:cNvSpPr/>
      </dsp:nvSpPr>
      <dsp:spPr>
        <a:xfrm>
          <a:off x="53355" y="2488282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Fresh Bite  Meals</a:t>
          </a:r>
          <a:r>
            <a:rPr lang="en-US" sz="2500" kern="1200"/>
            <a:t> </a:t>
          </a:r>
        </a:p>
      </dsp:txBody>
      <dsp:txXfrm>
        <a:off x="53355" y="2488282"/>
        <a:ext cx="3611250" cy="720000"/>
      </dsp:txXfrm>
    </dsp:sp>
    <dsp:sp modelId="{F332AEBF-1D0A-43DD-B497-684D10741E9F}">
      <dsp:nvSpPr>
        <dsp:cNvPr id="0" name=""/>
        <dsp:cNvSpPr/>
      </dsp:nvSpPr>
      <dsp:spPr>
        <a:xfrm>
          <a:off x="5289667" y="449375"/>
          <a:ext cx="1625062" cy="16250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ACB175-5071-4CFB-9AA0-B41D67348F47}">
      <dsp:nvSpPr>
        <dsp:cNvPr id="0" name=""/>
        <dsp:cNvSpPr/>
      </dsp:nvSpPr>
      <dsp:spPr>
        <a:xfrm>
          <a:off x="4296573" y="2488282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Decision and literation Log</a:t>
          </a:r>
        </a:p>
      </dsp:txBody>
      <dsp:txXfrm>
        <a:off x="4296573" y="2488282"/>
        <a:ext cx="3611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6/28/2026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4836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6/28/2026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783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6/28/2026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479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6/28/2026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785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6/28/2026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759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6/28/2026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963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6/28/2026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03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6/28/2026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89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6/28/2026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214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6/28/2026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469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6/28/2026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795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6/28/2026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33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wip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4" Type="http://schemas.openxmlformats.org/officeDocument/2006/relationships/diagramLayout" Target="../diagrams/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9F27460-67DE-24F3-0DEB-6535F4368DB9}"/>
              </a:ext>
            </a:extLst>
          </p:cNvPr>
          <p:cNvSpPr txBox="1"/>
          <p:nvPr/>
        </p:nvSpPr>
        <p:spPr>
          <a:xfrm>
            <a:off x="0" y="264885"/>
            <a:ext cx="6995886" cy="65966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>
              <a:lnSpc>
                <a:spcPts val="1564"/>
              </a:lnSpc>
            </a:pPr>
            <a:r>
              <a:rPr lang="ro-RO" sz="1200" b="0" i="0">
                <a:solidFill>
                  <a:srgbClr val="4DA62E"/>
                </a:solidFill>
                <a:latin typeface="Aptos"/>
                <a:ea typeface="Segoe UI"/>
                <a:cs typeface="Segoe UI"/>
              </a:rPr>
              <a:t>      </a:t>
            </a:r>
            <a:r>
              <a:rPr lang="ro-RO" sz="1200" b="0" i="0">
                <a:solidFill>
                  <a:srgbClr val="FF0000"/>
                </a:solidFill>
                <a:latin typeface="Aptos"/>
                <a:ea typeface="Segoe UI"/>
                <a:cs typeface="Segoe UI"/>
              </a:rPr>
              <a:t>  </a:t>
            </a:r>
            <a:r>
              <a:rPr lang="ro-RO" sz="1600" b="0" i="0">
                <a:solidFill>
                  <a:srgbClr val="FF0000"/>
                </a:solidFill>
                <a:latin typeface="Aptos"/>
                <a:ea typeface="Segoe UI"/>
                <a:cs typeface="Segoe UI"/>
              </a:rPr>
              <a:t>   FRESHBITE MEALS</a:t>
            </a:r>
            <a:r>
              <a:rPr lang="ro-RO" sz="1600" b="0" i="0">
                <a:solidFill>
                  <a:srgbClr val="4DA62E"/>
                </a:solidFill>
                <a:latin typeface="Aptos"/>
                <a:ea typeface="Segoe UI"/>
                <a:cs typeface="Segoe UI"/>
              </a:rPr>
              <a:t>          </a:t>
            </a:r>
            <a:r>
              <a:rPr sz="1600" b="0" i="0">
                <a:solidFill>
                  <a:srgbClr val="4DA62E"/>
                </a:solidFill>
                <a:latin typeface="Aptos"/>
                <a:ea typeface="Aptos"/>
                <a:cs typeface="Aptos"/>
              </a:rPr>
              <a:t> </a:t>
            </a:r>
            <a:endParaRPr lang="en-US" sz="1600" b="0" i="0">
              <a:solidFill>
                <a:srgbClr val="4DA62E"/>
              </a:solidFill>
              <a:latin typeface="Aptos"/>
              <a:ea typeface="Aptos"/>
              <a:cs typeface="Aptos"/>
            </a:endParaRP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                ~ Digital Menu - New Term ~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lvl="0" algn="l" rtl="0">
              <a:lnSpc>
                <a:spcPts val="1564"/>
              </a:lnSpc>
            </a:pPr>
            <a:endParaRPr sz="1600" b="0" i="0">
              <a:solidFill>
                <a:srgbClr val="4EA72E"/>
              </a:solidFill>
              <a:latin typeface="Aptos"/>
              <a:ea typeface="Aptos"/>
              <a:cs typeface="Aptos"/>
            </a:endParaRP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DA62E"/>
                </a:solidFill>
                <a:latin typeface="Segoe UI Emoji"/>
                <a:ea typeface="Segoe UI"/>
                <a:cs typeface="Segoe UI"/>
              </a:rPr>
              <a:t>☀️</a:t>
            </a:r>
            <a:r>
              <a:rPr lang="ro-RO" sz="1600" b="0" i="0">
                <a:solidFill>
                  <a:srgbClr val="4DA62E"/>
                </a:solidFill>
                <a:latin typeface="Aptos"/>
                <a:ea typeface="Segoe UI"/>
                <a:cs typeface="Segoe UI"/>
              </a:rPr>
              <a:t> BREAKFAST </a:t>
            </a:r>
            <a:r>
              <a:rPr lang="ro-RO" sz="1600" b="0" i="0">
                <a:solidFill>
                  <a:srgbClr val="FF0000"/>
                </a:solidFill>
                <a:latin typeface="Aptos"/>
                <a:ea typeface="Segoe UI"/>
                <a:cs typeface="Segoe UI"/>
              </a:rPr>
              <a:t>(</a:t>
            </a:r>
            <a:r>
              <a:rPr lang="ro-RO" sz="1600" b="0" i="0">
                <a:solidFill>
                  <a:srgbClr val="4DA62E"/>
                </a:solidFill>
                <a:latin typeface="Aptos"/>
                <a:ea typeface="Segoe UI"/>
                <a:cs typeface="Segoe UI"/>
              </a:rPr>
              <a:t>Servered until 11:00 AM)</a:t>
            </a:r>
            <a:r>
              <a:rPr sz="1600" b="0" i="0">
                <a:solidFill>
                  <a:srgbClr val="4DA6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------------------------------------------------------------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Porridge Bowl ..................................... £3.80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 Breakfast Wrap .................................... £4.20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Fresh Fruit Pot ................................... £2.50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endParaRPr sz="1600" b="0" i="0">
              <a:solidFill>
                <a:srgbClr val="4EA72E"/>
              </a:solidFill>
              <a:latin typeface="Aptos"/>
              <a:ea typeface="Aptos"/>
              <a:cs typeface="Aptos"/>
            </a:endParaRP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Segoe UI Emoji"/>
                <a:ea typeface="Segoe UI"/>
                <a:cs typeface="Segoe UI"/>
              </a:rPr>
              <a:t>🥗</a:t>
            </a: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 LUNCH (Available from 11:30 AM)</a:t>
            </a:r>
            <a:r>
              <a:rPr sz="1600">
                <a:solidFill>
                  <a:srgbClr val="4DA62E"/>
                </a:solidFill>
                <a:latin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------------------------------------------------------------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 Chicken Salad Box ................................. £6.00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Veggie Pasta Bowl ................................. £5.50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Soup of the Day ................................... £3.90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endParaRPr sz="1600" b="0" i="0">
              <a:solidFill>
                <a:srgbClr val="4EA72E"/>
              </a:solidFill>
              <a:latin typeface="Aptos"/>
              <a:ea typeface="Aptos"/>
              <a:cs typeface="Aptos"/>
            </a:endParaRP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DA62E"/>
                </a:solidFill>
                <a:latin typeface="Segoe UI Emoji"/>
                <a:ea typeface="Segoe UI"/>
                <a:cs typeface="Segoe UI"/>
              </a:rPr>
              <a:t>🍪</a:t>
            </a:r>
            <a:r>
              <a:rPr lang="ro-RO" sz="1600" b="0" i="0">
                <a:solidFill>
                  <a:srgbClr val="4DA62E"/>
                </a:solidFill>
                <a:latin typeface="Aptos"/>
                <a:ea typeface="Segoe UI"/>
                <a:cs typeface="Segoe UI"/>
              </a:rPr>
              <a:t> SNACKS (All Day)</a:t>
            </a:r>
            <a:r>
              <a:rPr sz="1600" b="0" i="0">
                <a:solidFill>
                  <a:srgbClr val="4DA6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DA62E"/>
                </a:solidFill>
                <a:latin typeface="Aptos"/>
                <a:ea typeface="Segoe UI"/>
                <a:cs typeface="Segoe UI"/>
              </a:rPr>
              <a:t>------------------------------------------------------------</a:t>
            </a:r>
            <a:r>
              <a:rPr sz="1600" b="0" i="0">
                <a:solidFill>
                  <a:srgbClr val="4DA6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Granola Bar ....................................... £1.80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Greek Yoghurt Cup ................................. £2.20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 Banana Bread Slice ................................ £2.50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endParaRPr sz="1600" b="0" i="0">
              <a:solidFill>
                <a:srgbClr val="4EA72E"/>
              </a:solidFill>
              <a:latin typeface="Aptos"/>
              <a:ea typeface="Aptos"/>
              <a:cs typeface="Aptos"/>
            </a:endParaRP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Segoe UI Emoji"/>
                <a:ea typeface="Segoe UI"/>
                <a:cs typeface="Segoe UI"/>
              </a:rPr>
              <a:t>🥤</a:t>
            </a: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 DRINKS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------------------------------------------------------------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Fresh Orange Juice ................................ £2.80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Iced Coffee ....................................... £3.20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• Herbal Tea ........................................ £2.00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  <a:endParaRPr lang="en-US" sz="1600">
              <a:solidFill>
                <a:srgbClr val="4EA72E"/>
              </a:solidFill>
              <a:latin typeface="Aptos"/>
              <a:ea typeface="Aptos"/>
              <a:cs typeface="Aptos"/>
            </a:endParaRPr>
          </a:p>
          <a:p>
            <a:pPr>
              <a:lnSpc>
                <a:spcPts val="1564"/>
              </a:lnSpc>
            </a:pPr>
            <a:endParaRPr lang="ro-RO" sz="1600">
              <a:solidFill>
                <a:srgbClr val="4EA72E"/>
              </a:solidFill>
              <a:latin typeface="Aptos"/>
              <a:ea typeface="Segoe UI"/>
              <a:cs typeface="Segoe UI"/>
            </a:endParaRPr>
          </a:p>
          <a:p>
            <a:pPr algn="l" rtl="0">
              <a:lnSpc>
                <a:spcPts val="1564"/>
              </a:lnSpc>
            </a:pPr>
            <a:r>
              <a:rPr lang="ro-RO" sz="1600" b="0" i="0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  Eat Fresh. Feel Great. • FreshBite Meals</a:t>
            </a:r>
            <a:r>
              <a:rPr sz="1600" b="0" i="0">
                <a:solidFill>
                  <a:srgbClr val="4EA72E"/>
                </a:solidFill>
                <a:latin typeface="Aptos"/>
                <a:ea typeface="Aptos"/>
                <a:cs typeface="Aptos"/>
              </a:rPr>
              <a:t> </a:t>
            </a:r>
          </a:p>
          <a:p>
            <a:pPr algn="l" rtl="0">
              <a:lnSpc>
                <a:spcPts val="1564"/>
              </a:lnSpc>
            </a:pPr>
            <a:endParaRPr sz="1200" b="0" i="0">
              <a:solidFill>
                <a:srgbClr val="4EA72E"/>
              </a:solidFill>
              <a:latin typeface="Aptos"/>
              <a:ea typeface="Aptos"/>
              <a:cs typeface="Aptos"/>
            </a:endParaRPr>
          </a:p>
          <a:p>
            <a:pPr algn="l"/>
            <a:endParaRPr b="0" i="0">
              <a:solidFill>
                <a:srgbClr val="000000"/>
              </a:solidFill>
              <a:latin typeface="Segoe UI"/>
              <a:ea typeface="Segoe UI"/>
              <a:cs typeface="Segoe UI"/>
            </a:endParaRPr>
          </a:p>
          <a:p>
            <a:pPr algn="ctr" rtl="0"/>
            <a:endParaRPr lang="en-US" b="0" i="0">
              <a:solidFill>
                <a:srgbClr val="000000"/>
              </a:solidFill>
              <a:latin typeface="Neue Haas Grotesk Text Pro"/>
              <a:ea typeface="Aptos"/>
              <a:cs typeface="Aptos"/>
            </a:endParaRPr>
          </a:p>
        </p:txBody>
      </p:sp>
      <p:pic>
        <p:nvPicPr>
          <p:cNvPr id="8" name="Picture 7" descr="A plate of food on a wooden surface&#10;&#10;AI-generated content may be incorrect.">
            <a:extLst>
              <a:ext uri="{FF2B5EF4-FFF2-40B4-BE49-F238E27FC236}">
                <a16:creationId xmlns:a16="http://schemas.microsoft.com/office/drawing/2014/main" id="{F2C4F6E2-7D94-AD7B-A930-7156DD1EB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9984" y="645885"/>
            <a:ext cx="2086429" cy="2510972"/>
          </a:xfrm>
          <a:prstGeom prst="rect">
            <a:avLst/>
          </a:prstGeom>
        </p:spPr>
      </p:pic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735C169B-0082-2857-7A2A-452054D0E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966123"/>
              </p:ext>
            </p:extLst>
          </p:nvPr>
        </p:nvGraphicFramePr>
        <p:xfrm>
          <a:off x="3987218" y="786616"/>
          <a:ext cx="7961179" cy="3657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6" name="TextBox 65">
            <a:extLst>
              <a:ext uri="{FF2B5EF4-FFF2-40B4-BE49-F238E27FC236}">
                <a16:creationId xmlns:a16="http://schemas.microsoft.com/office/drawing/2014/main" id="{99D1D1E8-F3AE-9EDB-E685-AE21A57EC513}"/>
              </a:ext>
            </a:extLst>
          </p:cNvPr>
          <p:cNvSpPr txBox="1"/>
          <p:nvPr/>
        </p:nvSpPr>
        <p:spPr>
          <a:xfrm>
            <a:off x="5014686" y="4299857"/>
            <a:ext cx="7453085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/>
            <a:r>
              <a:rPr lang="ro-RO" sz="12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ro-RO" sz="1200" b="0" i="0" u="none" strike="noStrike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 </a:t>
            </a:r>
            <a:r>
              <a:rPr lang="ro-RO" sz="2800" b="0" i="0" u="none" strike="noStrike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 Eat Fresh. Feel Great. • FreshBite Meals</a:t>
            </a:r>
            <a:r>
              <a:rPr lang="en-US" sz="2800" b="0" i="0" u="none" strike="noStrike">
                <a:solidFill>
                  <a:srgbClr val="4EA72E"/>
                </a:solidFill>
                <a:latin typeface="Aptos"/>
                <a:ea typeface="Segoe UI"/>
                <a:cs typeface="Segoe UI"/>
              </a:rPr>
              <a:t> </a:t>
            </a: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373457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5011B-3265-FBAA-9470-EC1405550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 anchor="t">
            <a:normAutofit/>
          </a:bodyPr>
          <a:lstStyle/>
          <a:p>
            <a:r>
              <a:rPr lang="en-US"/>
              <a:t>Decision &amp; Iteration Log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531B93A-CA44-350B-4546-2BD47148A3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6877" y="1455511"/>
            <a:ext cx="10443027" cy="51786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/>
              <a:t>1</a:t>
            </a:r>
            <a:r>
              <a:rPr lang="en-US" b="1"/>
              <a:t>.Why I choose mt tool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/>
              <a:t>I chose  word because It is good for texts  and business documents. It is helps  me show business proposals clearly. I also used PowerPoint for my ley out and its easier for me to use so this supported my choice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/>
              <a:t>2. </a:t>
            </a:r>
            <a:r>
              <a:rPr lang="en-US" b="1"/>
              <a:t>What information I used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/>
              <a:t>I used the weekly menu plans from the scenario. I added meal descriptions, key benefits, and nutritional highlights.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b="1"/>
              <a:t>3.Howi created my artefact</a:t>
            </a:r>
            <a:endParaRPr lang="en-US"/>
          </a:p>
          <a:p>
            <a:pPr marL="342900" indent="-342900">
              <a:lnSpc>
                <a:spcPct val="110000"/>
              </a:lnSpc>
            </a:pPr>
            <a:r>
              <a:rPr lang="en-US"/>
              <a:t>First I typed the text  into a word document.</a:t>
            </a:r>
            <a:endParaRPr lang="en-US" b="1"/>
          </a:p>
          <a:p>
            <a:pPr marL="342900" indent="-342900">
              <a:lnSpc>
                <a:spcPct val="110000"/>
              </a:lnSpc>
            </a:pPr>
            <a:r>
              <a:rPr lang="en-US"/>
              <a:t>Then I used bold headings to separate sections.</a:t>
            </a:r>
          </a:p>
          <a:p>
            <a:pPr marL="342900" indent="-342900">
              <a:lnSpc>
                <a:spcPct val="110000"/>
              </a:lnSpc>
            </a:pPr>
            <a:r>
              <a:rPr lang="en-US"/>
              <a:t>After that I've made a list with bullet points to show choices.</a:t>
            </a:r>
          </a:p>
          <a:p>
            <a:pPr marL="342900" indent="-342900">
              <a:lnSpc>
                <a:spcPct val="110000"/>
              </a:lnSpc>
            </a:pPr>
            <a:r>
              <a:rPr lang="en-US"/>
              <a:t>Finaly I checked the text again to make sure it was correct</a:t>
            </a:r>
          </a:p>
          <a:p>
            <a:pPr marL="342900" indent="-342900">
              <a:lnSpc>
                <a:spcPct val="110000"/>
              </a:lnSpc>
            </a:pPr>
            <a:endParaRPr lang="en-US" sz="1600"/>
          </a:p>
          <a:p>
            <a:pPr marL="0" indent="0">
              <a:lnSpc>
                <a:spcPct val="110000"/>
              </a:lnSpc>
              <a:buNone/>
            </a:pPr>
            <a:endParaRPr lang="en-US" sz="13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FD178-41B7-9F04-6532-71A51D27FA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12D07F9-5E9B-401E-81AD-D5889ECF195A}" type="datetime1">
              <a:rPr lang="en-US"/>
              <a:pPr>
                <a:spcAft>
                  <a:spcPts val="600"/>
                </a:spcAft>
              </a:pPr>
              <a:t>6/28/2026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CAE8F-2122-8180-71CF-8E298D80F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C498B-90E0-3362-9CBC-A36E5495C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483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802E239-47B6-EC3A-3B6A-05D183BDD893}"/>
              </a:ext>
            </a:extLst>
          </p:cNvPr>
          <p:cNvSpPr txBox="1">
            <a:spLocks/>
          </p:cNvSpPr>
          <p:nvPr/>
        </p:nvSpPr>
        <p:spPr>
          <a:xfrm>
            <a:off x="380999" y="388711"/>
            <a:ext cx="10377713" cy="61946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/>
              <a:t>4.</a:t>
            </a:r>
            <a:r>
              <a:rPr lang="en-US" b="1"/>
              <a:t>What changes I made</a:t>
            </a:r>
          </a:p>
          <a:p>
            <a:pPr marL="342900" indent="-342900"/>
            <a:r>
              <a:rPr lang="en-US"/>
              <a:t>At first my document was hard to read, so I added color and bold headings.</a:t>
            </a:r>
          </a:p>
          <a:p>
            <a:pPr marL="342900" indent="-342900"/>
            <a:r>
              <a:rPr lang="en-US"/>
              <a:t>I changed the structure because long paragraphs where confusing.</a:t>
            </a:r>
          </a:p>
          <a:p>
            <a:pPr marL="342900" indent="-342900"/>
            <a:r>
              <a:rPr lang="en-US"/>
              <a:t>I made the  front bigger because it was too small.</a:t>
            </a:r>
          </a:p>
          <a:p>
            <a:pPr marL="342900" indent="-342900"/>
            <a:r>
              <a:rPr lang="en-US"/>
              <a:t>I added the benefit section to make the information clearer.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/>
              <a:t>5.Feedback I used </a:t>
            </a:r>
          </a:p>
          <a:p>
            <a:pPr marL="342900" indent="-342900"/>
            <a:r>
              <a:rPr lang="en-US"/>
              <a:t>My tutor said the formatting should be more consistent .</a:t>
            </a:r>
          </a:p>
          <a:p>
            <a:pPr marL="342900" indent="-342900"/>
            <a:r>
              <a:rPr lang="en-US"/>
              <a:t>A classmate said the text needed clearer headings.</a:t>
            </a:r>
          </a:p>
          <a:p>
            <a:pPr marL="0" indent="0">
              <a:buNone/>
            </a:pPr>
            <a:r>
              <a:rPr lang="en-US"/>
              <a:t>I changed both based on the feedback.</a:t>
            </a:r>
          </a:p>
          <a:p>
            <a:pPr marL="0" indent="0">
              <a:buNone/>
            </a:pPr>
            <a:r>
              <a:rPr lang="en-US" b="1"/>
              <a:t>6.Final explanation</a:t>
            </a:r>
          </a:p>
          <a:p>
            <a:pPr marL="342900" indent="-342900"/>
            <a:r>
              <a:rPr lang="en-US"/>
              <a:t>The artifact helps the business owner see which meals are offered.</a:t>
            </a:r>
          </a:p>
          <a:p>
            <a:pPr marL="342900" indent="-342900"/>
            <a:r>
              <a:rPr lang="en-US"/>
              <a:t>Its also shows that word can help businesses share information.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Ecran lat</PresentationFormat>
  <Slides>3</Slides>
  <Notes>0</Notes>
  <HiddenSlides>1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3</vt:i4>
      </vt:variant>
    </vt:vector>
  </HeadingPairs>
  <TitlesOfParts>
    <vt:vector size="4" baseType="lpstr">
      <vt:lpstr>VanillaVTI</vt:lpstr>
      <vt:lpstr>Prezentare PowerPoint</vt:lpstr>
      <vt:lpstr>Decision &amp; Iteration Log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/>
  <cp:lastModifiedBy>vestinean corleone</cp:lastModifiedBy>
  <cp:revision>2</cp:revision>
  <dcterms:created xsi:type="dcterms:W3CDTF">2026-06-28T14:06:25Z</dcterms:created>
  <dcterms:modified xsi:type="dcterms:W3CDTF">2026-06-28T20:13:29Z</dcterms:modified>
</cp:coreProperties>
</file>