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4" r:id="rId8"/>
    <p:sldId id="262" r:id="rId9"/>
    <p:sldId id="26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6847D-1CF6-46BA-B46B-48BED0604A2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 b="1" cap="all" spc="1500" baseline="0">
                <a:latin typeface="+mj-lt"/>
                <a:ea typeface="Source Sans Pro SemiBold" panose="020B0603030403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FB4F5A5-C931-4A4C-B6B1-EF4C95965B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 cap="all" spc="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8A351602-3772-4279-B0D3-A523F6F6EAB3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5AAAA75-5FFB-4C07-AD4A-3146773E6CDD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479895E-3847-44BB-8404-28F14219FB7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0E02F68-8149-4236-8D9F-6B550F78B93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56FCAAB-F073-4561-A484-42C7DD10DC26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CF8DB94-87A3-43E9-9BBB-301CFF0FB05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DE4AEC-B6E4-439C-B716-EBE3D4D1D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FF81C-1FCB-4DBA-8044-F1A0FCFD45A6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78BC18-102E-45BF-8FEA-801E9C59D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A8BF5F-B1F8-461F-9B3D-7D50D0242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D6BF779-0B8C-4CC2-9268-9506AD0C5331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83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F88500-1605-41EA-A15F-9B79DF7E4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14AC8-25A5-4D7F-BF23-CB20AA2ECF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8997F1B7-1EE7-4EA5-A5A4-866F9A810C9F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5E13483-2FB6-4753-8402-06FDC3498E0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8F0DF22-F640-4002-B783-DF1C6A9473F6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9C2787B8-7984-4332-B611-D3D3DE898FE0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AF3646C-B3D7-4F57-8FD2-CD93CEB39214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65FA7DA-93A0-43A4-834C-0F1BB9806A8C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995D22-0146-4DE2-9E78-4C00333D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87773D-8987-489A-A650-3D6F7D5C7C38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59717A-A1FE-485D-AFFF-2C7026C71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6DB88B-64CF-4100-8F07-D191DD793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04332FF-8349-42A5-B5C8-5EE3825CE25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141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BFE6C-EBF1-47DE-8468-E7125172B7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104992-D139-48DC-BCCE-D71EA23CA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A8C5E768-0E62-4DE7-A0AF-93121DA843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6402845F-9E8A-41E1-B051-1AAA46C997A2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AA45C410-5FD0-4339-A3BC-A865DE4190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7B0B703-8BA8-483C-A433-C44C809687DE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ECCFA03D-B879-419B-88B9-F4F3645C8AF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6B0260A-6B2D-4F54-8614-60BC3103E166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1AB8F6-0796-47E9-B1D4-760B7CCFC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150C1-1D78-4D80-810D-E9E86F6E88AB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886FC0-7327-44D9-B689-0AE73FD25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19D265-BFBA-4C93-9B1A-B9483AE6B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4F5FEB-DE92-47DA-8C46-DC088E8960A4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041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37BE-B22F-40EE-94F0-04549BC56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A71582-4BAF-4211-AD4A-476ED6EB1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9DCF6B-C800-4345-BAE9-EE9FA65903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E6190A1E-5381-43C4-B058-7758339984D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7E35469-0BEA-4E5E-955F-1AA300A62DE5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58F650BE-565E-4A52-8143-7A87700FC5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86A3F89-AA2A-44E5-915E-C47A069EB68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C57F514-AB27-4489-8D3C-01DD1025DDAD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0141169F-1C39-4D04-AF32-D0D14D004B05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087465-759F-4895-8FC6-DD464FB91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9CBD8-1588-4B6B-B74D-87480DDE94C0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1AA18-D8A5-44D9-881C-522258ED5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1BA574-A76A-4F4C-8CBD-768278B66E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2793E083-ADC4-4391-83DD-781529A6611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730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31B666-D6BE-4FA8-9CF1-F15FD58B0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CE4B4A-DE64-4563-83CD-C40B1D681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DA0314-0202-4E6D-8352-C28376A9C0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7B56083-87B4-4603-B6FF-A9EB68E3E6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3708CF-F028-4917-A9CB-59BF5248A2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10" name="Graphic 185">
            <a:extLst>
              <a:ext uri="{FF2B5EF4-FFF2-40B4-BE49-F238E27FC236}">
                <a16:creationId xmlns:a16="http://schemas.microsoft.com/office/drawing/2014/main" id="{81B934BF-E239-47E1-93E9-EA3182162D21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3BBF177-5044-426A-93ED-64BDC84BF184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4270648-77F5-4D28-B691-DA57AA28FD73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086B770-2F70-4B7B-9525-286BBD63AD72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7DDC14D-7AE3-41CD-ADFC-A3601D4F9DF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2181834-8401-4B66-85EE-1CBF57807DAB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33C091-3B62-4087-9A97-63BBE28CF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94440-721C-4D75-BD4F-4CFB3D51CDCA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0710C3-2723-4847-BCAF-96D9FAE50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6618B2C-95AC-4438-97FD-07ACF297B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D6B0F5A7-6E8A-4BCD-8F1F-233ECD21B262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841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29CF7F-748D-4598-983E-96A2BE26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6" name="Graphic 185">
            <a:extLst>
              <a:ext uri="{FF2B5EF4-FFF2-40B4-BE49-F238E27FC236}">
                <a16:creationId xmlns:a16="http://schemas.microsoft.com/office/drawing/2014/main" id="{DFD4D3BE-80D4-4E69-9C76-F0D8517DF690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A0B6E97F-00E1-4372-8978-8BCBDC9026E6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C7651B7-7A30-4AFA-A4D7-0B0C5D2DDAA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FD2FC5CA-556B-4409-B084-34753A1F04E6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E63FB41-EE1F-4889-9096-3A38936330D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0DD19F3B-7B3E-4861-8FDA-D0116C96C16E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0A2C46-C908-4010-AAE2-9FA41B14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701A64-483B-4532-94FB-D8F90CB6DEE0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CF5279-7D37-4D98-9A70-987C84F62C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96FAD0-59EF-49AA-BBC6-A0EC184DD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76EB399-18D2-46D5-8757-35FCFF8EA80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444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aphic 185">
            <a:extLst>
              <a:ext uri="{FF2B5EF4-FFF2-40B4-BE49-F238E27FC236}">
                <a16:creationId xmlns:a16="http://schemas.microsoft.com/office/drawing/2014/main" id="{773CCE17-EE0F-40E0-B7AE-CF7677B64709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B0AC6C4E-6EA5-454A-AB84-8B94D8B585EC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B4329338-925B-4677-BA6E-4357D37DB54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334C0A08-043F-4818-BA1D-BCC9F811A87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DCB185DD-ED0D-4633-8098-95C4A6F177C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D50526-B611-40B6-BB45-AE82F0EF5992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08C302-4224-4668-8CAC-3267172A0C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18FB39-20FB-4E2E-B861-45B709B9C3C5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0C8FC22-AEB6-4BAF-BF93-41A2C757C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52CA88A-5462-4F17-AFA0-52721ADDBB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0CCC791-94D7-4BB8-9EDF-423CEA1F6215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075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E6AC37-C5B5-462A-BE4A-E55CEBF2A3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4B007F-32A8-4688-BBEF-4FCB99DF5E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F2E2EB-BF8A-44A4-8AE0-BD6C31B1D9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FC9E188F-54C8-4547-9F8C-525712AD7DB6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B99C4538-3939-47A9-A590-09FF21960653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541CA75-5D05-4996-A26D-CE0C909CD5F7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86305856-26BC-4BCC-BEF3-5E9CED94177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C69651C-AC37-4CD2-8367-19297D7E2389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3E9031B-BA8D-4D9D-9BB3-A16F7A80F85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9840A2-CF60-4C47-B955-E65BC451F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48AC19-8BD6-476C-9770-8884373BCF00}" type="datetime1">
              <a:rPr lang="en-US" smtClean="0"/>
              <a:t>5/29/2024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79DC6E-CC55-47AB-A405-5FB7EE2D1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5D5E7D-EBA7-4DB0-8C78-7EB8A85FA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C5B051DE-636E-4B3C-9886-2055CE23E49A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691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1D355-3146-41D1-B7DC-20B8ACE390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D4AAFB-E8F8-4FD1-8C6A-ED2C3FAD503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051AF1-B16F-43B9-95CC-C17B570DEC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8" name="Graphic 185">
            <a:extLst>
              <a:ext uri="{FF2B5EF4-FFF2-40B4-BE49-F238E27FC236}">
                <a16:creationId xmlns:a16="http://schemas.microsoft.com/office/drawing/2014/main" id="{C8B77273-9FF7-4B93-8385-AD09A5F86AE5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117A673-3729-4EAD-9E8C-52BEBF74B857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E8DB752-94CD-4A94-BDE3-DD285EB89F3F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2F8DDFC-E5CA-4F36-B2BE-BCE49D4F6C95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0BB589AE-2F9C-4C83-8DC7-1205CB037525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7AC9A2DE-3C9E-4CD0-8C7A-CC5F9F9942E4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8C8714-2467-4715-934E-6787C84F79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F68C53-8AD1-4F09-9486-FB3406B99CFA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6F13D6-03EC-4D31-8BB1-9FFDE3633C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65D4DD-A2A4-4DF6-9527-E5F12FEB93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D202F3A-9FDE-4E11-B865-FBAEC415F880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164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A871-D377-4EC0-9ACF-86842F01E1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D53202-92A9-45A3-B812-777DB9578B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7196FB0C-3A9D-4892-90C9-21F3459AAD9E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16938C96-CF0F-4B69-A695-913F11BFC6F0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3CA7E6BB-6B60-4BF5-9D3E-A3FE782EF5B0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3F693EDA-57B3-4AEB-863B-B198C2A5A8E3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3A04A96-045F-4B6E-AEEE-11A2FA01B4FC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7FB357DC-5AD3-44F4-879B-5AD6B18AC36F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2CA47F-83AD-4BE3-AC2F-6C17883F78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9092B3-2D87-4CDF-B84B-C46E5F5D31F7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118A72-3200-4597-A9C5-0D9ECFF3E8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70055A-71D4-49B4-8A8F-19AFDB84E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B0E5D27-C447-432F-982D-B60FDD6F34AD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9554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8C59DBB-9256-464D-8A6A-8BDA71541D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25E310-E6CB-4838-8E9B-B288DA5527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grpSp>
        <p:nvGrpSpPr>
          <p:cNvPr id="7" name="Graphic 185">
            <a:extLst>
              <a:ext uri="{FF2B5EF4-FFF2-40B4-BE49-F238E27FC236}">
                <a16:creationId xmlns:a16="http://schemas.microsoft.com/office/drawing/2014/main" id="{BCF412A8-E798-47AD-ABD9-98D76A55D30B}"/>
              </a:ext>
            </a:extLst>
          </p:cNvPr>
          <p:cNvGrpSpPr/>
          <p:nvPr/>
        </p:nvGrpSpPr>
        <p:grpSpPr>
          <a:xfrm>
            <a:off x="10999563" y="5987064"/>
            <a:ext cx="1054467" cy="469689"/>
            <a:chOff x="9841624" y="4115729"/>
            <a:chExt cx="602170" cy="268223"/>
          </a:xfrm>
          <a:solidFill>
            <a:schemeClr val="tx1"/>
          </a:solidFill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E70160C5-475D-401A-AEE2-2C04E99A1518}"/>
                </a:ext>
              </a:extLst>
            </p:cNvPr>
            <p:cNvSpPr/>
            <p:nvPr/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07CC7CE9-9C7F-49C2-8609-47BF523390F5}"/>
                </a:ext>
              </a:extLst>
            </p:cNvPr>
            <p:cNvSpPr/>
            <p:nvPr/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726FD5F1-978C-45AF-9086-D5DBE1F01681}"/>
                </a:ext>
              </a:extLst>
            </p:cNvPr>
            <p:cNvSpPr/>
            <p:nvPr/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873AB1C-723A-4FB4-9B23-65BAF5074833}"/>
                </a:ext>
              </a:extLst>
            </p:cNvPr>
            <p:cNvSpPr/>
            <p:nvPr/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61DE5510-5094-4FA4-96E5-AD4841D1C38A}"/>
                </a:ext>
              </a:extLst>
            </p:cNvPr>
            <p:cNvSpPr/>
            <p:nvPr/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CE2202-679F-48B0-B2DD-F6F547112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769E57-47B1-47B0-B526-3153E4B1E729}" type="datetime1">
              <a:rPr lang="en-US" smtClean="0"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7BC83D-E4C0-49E1-ADA1-1AF403984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F211E-B2EA-4CDC-9E84-B68983949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50C42-9A0B-4425-92C2-70FCF7C457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1FE2F5FD-5D31-4C1D-82F8-93624C7B0A3C}"/>
              </a:ext>
            </a:extLst>
          </p:cNvPr>
          <p:cNvSpPr/>
          <p:nvPr/>
        </p:nvSpPr>
        <p:spPr>
          <a:xfrm>
            <a:off x="320736" y="652894"/>
            <a:ext cx="319941" cy="319941"/>
          </a:xfrm>
          <a:prstGeom prst="ellipse">
            <a:avLst/>
          </a:prstGeom>
          <a:solidFill>
            <a:schemeClr val="accent3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4233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33F5C3-CD4B-4472-B59A-49D460CB1C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72236B-AB2C-4D6F-AE15-700992DA91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90F509-07BE-4446-8772-F44E09936B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BA543EDD-D0D2-447F-B24F-3717AF4B109D}" type="datetime1">
              <a:rPr lang="en-US" smtClean="0"/>
              <a:pPr/>
              <a:t>5/29/2024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1B927E-3833-4F85-99B5-56B5F1E540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28CB64-4E98-43DE-B543-7BE5B329DB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cap="all" spc="100" baseline="0">
                <a:solidFill>
                  <a:schemeClr val="tx1">
                    <a:tint val="75000"/>
                  </a:schemeClr>
                </a:solidFill>
                <a:latin typeface="+mn-lt"/>
                <a:ea typeface="Source Sans Pro SemiBold" panose="020B0603030403020204" pitchFamily="34" charset="0"/>
              </a:defRPr>
            </a:lvl1pPr>
          </a:lstStyle>
          <a:p>
            <a:fld id="{F3450C42-9A0B-4425-92C2-70FCF7C457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6128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79" r:id="rId6"/>
    <p:sldLayoutId id="2147483675" r:id="rId7"/>
    <p:sldLayoutId id="2147483676" r:id="rId8"/>
    <p:sldLayoutId id="2147483677" r:id="rId9"/>
    <p:sldLayoutId id="2147483678" r:id="rId10"/>
    <p:sldLayoutId id="2147483680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aphic 38">
            <a:extLst>
              <a:ext uri="{FF2B5EF4-FFF2-40B4-BE49-F238E27FC236}">
                <a16:creationId xmlns:a16="http://schemas.microsoft.com/office/drawing/2014/main" id="{8D5A7C7F-E3B1-44B8-9FDE-52A4B74F34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51257" y="285652"/>
            <a:ext cx="1910252" cy="709660"/>
            <a:chOff x="2267504" y="2540250"/>
            <a:chExt cx="1990951" cy="739640"/>
          </a:xfrm>
          <a:solidFill>
            <a:schemeClr val="tx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D551F61-E0D5-44DC-BB30-6A62E23A24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F5A4CF26-BA16-4F51-9327-A4077E384F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16" name="Graphic 38">
            <a:extLst>
              <a:ext uri="{FF2B5EF4-FFF2-40B4-BE49-F238E27FC236}">
                <a16:creationId xmlns:a16="http://schemas.microsoft.com/office/drawing/2014/main" id="{D405E706-6901-4726-A0FD-F352E08973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51257" y="285652"/>
            <a:ext cx="1910252" cy="709660"/>
            <a:chOff x="2267504" y="2540250"/>
            <a:chExt cx="1990951" cy="739640"/>
          </a:xfrm>
          <a:solidFill>
            <a:schemeClr val="tx1">
              <a:alpha val="20000"/>
            </a:schemeClr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EAE1B075-9F48-41D0-A3D1-82A9BC434FF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54025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5835 h 286230"/>
                <a:gd name="connsiteX8" fmla="*/ 255835 w 1990951"/>
                <a:gd name="connsiteY8" fmla="*/ 0 h 286230"/>
                <a:gd name="connsiteX9" fmla="*/ 504071 w 1990951"/>
                <a:gd name="connsiteY9" fmla="*/ 245703 h 286230"/>
                <a:gd name="connsiteX10" fmla="*/ 749773 w 1990951"/>
                <a:gd name="connsiteY10" fmla="*/ 0 h 286230"/>
                <a:gd name="connsiteX11" fmla="*/ 995476 w 1990951"/>
                <a:gd name="connsiteY11" fmla="*/ 245703 h 286230"/>
                <a:gd name="connsiteX12" fmla="*/ 1243712 w 1990951"/>
                <a:gd name="connsiteY12" fmla="*/ 0 h 286230"/>
                <a:gd name="connsiteX13" fmla="*/ 1489414 w 1990951"/>
                <a:gd name="connsiteY13" fmla="*/ 245703 h 286230"/>
                <a:gd name="connsiteX14" fmla="*/ 1735117 w 1990951"/>
                <a:gd name="connsiteY14" fmla="*/ 0 h 286230"/>
                <a:gd name="connsiteX15" fmla="*/ 1990952 w 1990951"/>
                <a:gd name="connsiteY15" fmla="*/ 255835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5835"/>
                  </a:lnTo>
                  <a:lnTo>
                    <a:pt x="255835" y="0"/>
                  </a:lnTo>
                  <a:lnTo>
                    <a:pt x="504071" y="245703"/>
                  </a:lnTo>
                  <a:lnTo>
                    <a:pt x="749773" y="0"/>
                  </a:lnTo>
                  <a:lnTo>
                    <a:pt x="995476" y="245703"/>
                  </a:lnTo>
                  <a:lnTo>
                    <a:pt x="1243712" y="0"/>
                  </a:lnTo>
                  <a:lnTo>
                    <a:pt x="1489414" y="245703"/>
                  </a:lnTo>
                  <a:lnTo>
                    <a:pt x="1735117" y="0"/>
                  </a:lnTo>
                  <a:lnTo>
                    <a:pt x="1990952" y="255835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0E15D66E-AA4C-4B80-9271-41A345A789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267504" y="2993660"/>
              <a:ext cx="1990951" cy="286230"/>
            </a:xfrm>
            <a:custGeom>
              <a:avLst/>
              <a:gdLst>
                <a:gd name="connsiteX0" fmla="*/ 1489414 w 1990951"/>
                <a:gd name="connsiteY0" fmla="*/ 286231 h 286230"/>
                <a:gd name="connsiteX1" fmla="*/ 1243712 w 1990951"/>
                <a:gd name="connsiteY1" fmla="*/ 40528 h 286230"/>
                <a:gd name="connsiteX2" fmla="*/ 995476 w 1990951"/>
                <a:gd name="connsiteY2" fmla="*/ 286231 h 286230"/>
                <a:gd name="connsiteX3" fmla="*/ 749773 w 1990951"/>
                <a:gd name="connsiteY3" fmla="*/ 40528 h 286230"/>
                <a:gd name="connsiteX4" fmla="*/ 504071 w 1990951"/>
                <a:gd name="connsiteY4" fmla="*/ 286231 h 286230"/>
                <a:gd name="connsiteX5" fmla="*/ 255835 w 1990951"/>
                <a:gd name="connsiteY5" fmla="*/ 40528 h 286230"/>
                <a:gd name="connsiteX6" fmla="*/ 20264 w 1990951"/>
                <a:gd name="connsiteY6" fmla="*/ 276099 h 286230"/>
                <a:gd name="connsiteX7" fmla="*/ 0 w 1990951"/>
                <a:gd name="connsiteY7" fmla="*/ 258368 h 286230"/>
                <a:gd name="connsiteX8" fmla="*/ 255835 w 1990951"/>
                <a:gd name="connsiteY8" fmla="*/ 0 h 286230"/>
                <a:gd name="connsiteX9" fmla="*/ 504071 w 1990951"/>
                <a:gd name="connsiteY9" fmla="*/ 248236 h 286230"/>
                <a:gd name="connsiteX10" fmla="*/ 749773 w 1990951"/>
                <a:gd name="connsiteY10" fmla="*/ 0 h 286230"/>
                <a:gd name="connsiteX11" fmla="*/ 995476 w 1990951"/>
                <a:gd name="connsiteY11" fmla="*/ 248236 h 286230"/>
                <a:gd name="connsiteX12" fmla="*/ 1243712 w 1990951"/>
                <a:gd name="connsiteY12" fmla="*/ 0 h 286230"/>
                <a:gd name="connsiteX13" fmla="*/ 1489414 w 1990951"/>
                <a:gd name="connsiteY13" fmla="*/ 248236 h 286230"/>
                <a:gd name="connsiteX14" fmla="*/ 1735117 w 1990951"/>
                <a:gd name="connsiteY14" fmla="*/ 0 h 286230"/>
                <a:gd name="connsiteX15" fmla="*/ 1990952 w 1990951"/>
                <a:gd name="connsiteY15" fmla="*/ 258368 h 286230"/>
                <a:gd name="connsiteX16" fmla="*/ 1973221 w 1990951"/>
                <a:gd name="connsiteY16" fmla="*/ 276099 h 286230"/>
                <a:gd name="connsiteX17" fmla="*/ 1735117 w 1990951"/>
                <a:gd name="connsiteY17" fmla="*/ 40528 h 28623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990951" h="286230">
                  <a:moveTo>
                    <a:pt x="1489414" y="286231"/>
                  </a:moveTo>
                  <a:lnTo>
                    <a:pt x="1243712" y="40528"/>
                  </a:lnTo>
                  <a:lnTo>
                    <a:pt x="995476" y="286231"/>
                  </a:lnTo>
                  <a:lnTo>
                    <a:pt x="749773" y="40528"/>
                  </a:lnTo>
                  <a:lnTo>
                    <a:pt x="504071" y="286231"/>
                  </a:lnTo>
                  <a:lnTo>
                    <a:pt x="255835" y="40528"/>
                  </a:lnTo>
                  <a:lnTo>
                    <a:pt x="20264" y="276099"/>
                  </a:lnTo>
                  <a:lnTo>
                    <a:pt x="0" y="258368"/>
                  </a:lnTo>
                  <a:lnTo>
                    <a:pt x="255835" y="0"/>
                  </a:lnTo>
                  <a:lnTo>
                    <a:pt x="504071" y="248236"/>
                  </a:lnTo>
                  <a:lnTo>
                    <a:pt x="749773" y="0"/>
                  </a:lnTo>
                  <a:lnTo>
                    <a:pt x="995476" y="248236"/>
                  </a:lnTo>
                  <a:lnTo>
                    <a:pt x="1243712" y="0"/>
                  </a:lnTo>
                  <a:lnTo>
                    <a:pt x="1489414" y="248236"/>
                  </a:lnTo>
                  <a:lnTo>
                    <a:pt x="1735117" y="0"/>
                  </a:lnTo>
                  <a:lnTo>
                    <a:pt x="1990952" y="258368"/>
                  </a:lnTo>
                  <a:lnTo>
                    <a:pt x="1973221" y="276099"/>
                  </a:lnTo>
                  <a:lnTo>
                    <a:pt x="1735117" y="40528"/>
                  </a:lnTo>
                  <a:close/>
                </a:path>
              </a:pathLst>
            </a:custGeom>
            <a:grpFill/>
            <a:ln w="253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99864689-43D0-436E-B71E-6F61D95EFA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88555" y="1289904"/>
            <a:ext cx="5145145" cy="4483168"/>
            <a:chOff x="1674895" y="1345036"/>
            <a:chExt cx="5428610" cy="4210939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9ED12A06-5C25-497A-9033-BA32B5D3E6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DD52755A-7F46-4B03-B1C9-F0C605CD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CAF21A9-6F58-4C27-ABB4-F704F8757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699" y="1187311"/>
            <a:ext cx="5089552" cy="4483379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31BCF9-9EF8-4659-2EA8-3F50F61DF4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81548" y="1474840"/>
            <a:ext cx="5283626" cy="2913566"/>
          </a:xfrm>
        </p:spPr>
        <p:txBody>
          <a:bodyPr>
            <a:normAutofit/>
          </a:bodyPr>
          <a:lstStyle/>
          <a:p>
            <a:r>
              <a:rPr lang="en-GB" sz="2400" dirty="0"/>
              <a:t>Sustainability </a:t>
            </a:r>
            <a:br>
              <a:rPr lang="en-GB" sz="2400" dirty="0"/>
            </a:br>
            <a:r>
              <a:rPr lang="en-GB" sz="2400" dirty="0"/>
              <a:t>in the early years</a:t>
            </a: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part 1</a:t>
            </a:r>
            <a:br>
              <a:rPr lang="en-GB" sz="2400" dirty="0"/>
            </a:br>
            <a:br>
              <a:rPr lang="en-GB" sz="2400" dirty="0"/>
            </a:br>
            <a:r>
              <a:rPr lang="en-GB" sz="4000" dirty="0"/>
              <a:t>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2A12782-1BCA-11AC-2DF3-A2FDE324D2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676412" y="4497473"/>
            <a:ext cx="3624471" cy="81160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Bethany Thomas</a:t>
            </a:r>
          </a:p>
          <a:p>
            <a:r>
              <a:rPr lang="en-GB" dirty="0"/>
              <a:t>2100672</a:t>
            </a:r>
          </a:p>
        </p:txBody>
      </p:sp>
      <p:sp>
        <p:nvSpPr>
          <p:cNvPr id="26" name="Graphic 212">
            <a:extLst>
              <a:ext uri="{FF2B5EF4-FFF2-40B4-BE49-F238E27FC236}">
                <a16:creationId xmlns:a16="http://schemas.microsoft.com/office/drawing/2014/main" id="{FC6B31EB-41A1-4598-9355-9BA3E1702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50647" y="1635889"/>
            <a:ext cx="663342" cy="663342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8" name="Graphic 212">
            <a:extLst>
              <a:ext uri="{FF2B5EF4-FFF2-40B4-BE49-F238E27FC236}">
                <a16:creationId xmlns:a16="http://schemas.microsoft.com/office/drawing/2014/main" id="{133B2AAB-4B79-4B0A-8F9F-4D58D0FF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50647" y="1635889"/>
            <a:ext cx="663342" cy="663342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D94D3E2A-B9E7-4003-A145-9FC44168D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307" y="4580404"/>
            <a:ext cx="406409" cy="406409"/>
          </a:xfrm>
          <a:prstGeom prst="ellipse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351E04DE-FFB1-44B7-AD73-813D33AC1E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5307" y="4580404"/>
            <a:ext cx="406409" cy="406409"/>
          </a:xfrm>
          <a:prstGeom prst="ellipse">
            <a:avLst/>
          </a:pr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027071E-696A-47E7-D614-921689C37E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085" t="5623"/>
          <a:stretch/>
        </p:blipFill>
        <p:spPr>
          <a:xfrm>
            <a:off x="6365174" y="3832314"/>
            <a:ext cx="3541100" cy="2840322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FAE7FC05-E358-0E4F-E9E0-DED60D271A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5467" y="285652"/>
            <a:ext cx="3312094" cy="3027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68762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F98F79A4-A6C7-4101-B1E9-27E05CB7CF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2669FB1-663F-2350-03D7-4BC23287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32252" y="633046"/>
            <a:ext cx="4463623" cy="1314996"/>
          </a:xfrm>
        </p:spPr>
        <p:txBody>
          <a:bodyPr anchor="b">
            <a:normAutofit/>
          </a:bodyPr>
          <a:lstStyle/>
          <a:p>
            <a:r>
              <a:rPr lang="en-GB" dirty="0"/>
              <a:t>Discover</a:t>
            </a: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9AFCB35-9C04-4524-A0B1-57FF6865D0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92656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7963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283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7963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283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D11AD2AD-0BA0-4DD3-8EEA-84686A0E71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732391"/>
            <a:ext cx="1861854" cy="277779"/>
          </a:xfrm>
          <a:custGeom>
            <a:avLst/>
            <a:gdLst>
              <a:gd name="connsiteX0" fmla="*/ 180458 w 1861854"/>
              <a:gd name="connsiteY0" fmla="*/ 0 h 277779"/>
              <a:gd name="connsiteX1" fmla="*/ 419222 w 1861854"/>
              <a:gd name="connsiteY1" fmla="*/ 238761 h 277779"/>
              <a:gd name="connsiteX2" fmla="*/ 657984 w 1861854"/>
              <a:gd name="connsiteY2" fmla="*/ 0 h 277779"/>
              <a:gd name="connsiteX3" fmla="*/ 896745 w 1861854"/>
              <a:gd name="connsiteY3" fmla="*/ 238761 h 277779"/>
              <a:gd name="connsiteX4" fmla="*/ 1135754 w 1861854"/>
              <a:gd name="connsiteY4" fmla="*/ 0 h 277779"/>
              <a:gd name="connsiteX5" fmla="*/ 1374516 w 1861854"/>
              <a:gd name="connsiteY5" fmla="*/ 238761 h 277779"/>
              <a:gd name="connsiteX6" fmla="*/ 1613277 w 1861854"/>
              <a:gd name="connsiteY6" fmla="*/ 0 h 277779"/>
              <a:gd name="connsiteX7" fmla="*/ 1861854 w 1861854"/>
              <a:gd name="connsiteY7" fmla="*/ 248577 h 277779"/>
              <a:gd name="connsiteX8" fmla="*/ 1842470 w 1861854"/>
              <a:gd name="connsiteY8" fmla="*/ 268208 h 277779"/>
              <a:gd name="connsiteX9" fmla="*/ 1613277 w 1861854"/>
              <a:gd name="connsiteY9" fmla="*/ 39017 h 277779"/>
              <a:gd name="connsiteX10" fmla="*/ 1374516 w 1861854"/>
              <a:gd name="connsiteY10" fmla="*/ 277779 h 277779"/>
              <a:gd name="connsiteX11" fmla="*/ 1135754 w 1861854"/>
              <a:gd name="connsiteY11" fmla="*/ 39017 h 277779"/>
              <a:gd name="connsiteX12" fmla="*/ 896745 w 1861854"/>
              <a:gd name="connsiteY12" fmla="*/ 277779 h 277779"/>
              <a:gd name="connsiteX13" fmla="*/ 657984 w 1861854"/>
              <a:gd name="connsiteY13" fmla="*/ 39017 h 277779"/>
              <a:gd name="connsiteX14" fmla="*/ 419222 w 1861854"/>
              <a:gd name="connsiteY14" fmla="*/ 277779 h 277779"/>
              <a:gd name="connsiteX15" fmla="*/ 180458 w 1861854"/>
              <a:gd name="connsiteY15" fmla="*/ 39017 h 277779"/>
              <a:gd name="connsiteX16" fmla="*/ 0 w 1861854"/>
              <a:gd name="connsiteY16" fmla="*/ 219475 h 277779"/>
              <a:gd name="connsiteX17" fmla="*/ 0 w 1861854"/>
              <a:gd name="connsiteY17" fmla="*/ 180458 h 277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1861854" h="277779">
                <a:moveTo>
                  <a:pt x="180458" y="0"/>
                </a:moveTo>
                <a:lnTo>
                  <a:pt x="419222" y="238761"/>
                </a:lnTo>
                <a:lnTo>
                  <a:pt x="657984" y="0"/>
                </a:lnTo>
                <a:lnTo>
                  <a:pt x="896745" y="238761"/>
                </a:lnTo>
                <a:lnTo>
                  <a:pt x="1135754" y="0"/>
                </a:lnTo>
                <a:lnTo>
                  <a:pt x="1374516" y="238761"/>
                </a:lnTo>
                <a:lnTo>
                  <a:pt x="1613277" y="0"/>
                </a:lnTo>
                <a:lnTo>
                  <a:pt x="1861854" y="248577"/>
                </a:lnTo>
                <a:lnTo>
                  <a:pt x="1842470" y="268208"/>
                </a:lnTo>
                <a:lnTo>
                  <a:pt x="1613277" y="39017"/>
                </a:lnTo>
                <a:lnTo>
                  <a:pt x="1374516" y="277779"/>
                </a:lnTo>
                <a:lnTo>
                  <a:pt x="1135754" y="39017"/>
                </a:lnTo>
                <a:lnTo>
                  <a:pt x="896745" y="277779"/>
                </a:lnTo>
                <a:lnTo>
                  <a:pt x="657984" y="39017"/>
                </a:lnTo>
                <a:lnTo>
                  <a:pt x="419222" y="277779"/>
                </a:lnTo>
                <a:lnTo>
                  <a:pt x="180458" y="39017"/>
                </a:lnTo>
                <a:lnTo>
                  <a:pt x="0" y="219475"/>
                </a:lnTo>
                <a:lnTo>
                  <a:pt x="0" y="180458"/>
                </a:lnTo>
                <a:close/>
              </a:path>
            </a:pathLst>
          </a:custGeom>
          <a:solidFill>
            <a:schemeClr val="tx1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C5E531-DFB8-E0F0-B384-2905C023E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5640" y="2125737"/>
            <a:ext cx="6440236" cy="40444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1800" dirty="0"/>
              <a:t>As a child, I have grown up in this area for as long as I can remember, and I have always enjoyed the countryside. When thinking of somewhere to observe, I was overwhelmed with a variety of places in which I could visit, such as the famous folly tower, or Newport Wetlands, however, I then began thinking much deeper, and realised that I am truly blessed to have such a beautiful garden that I can explore.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83C8019B-3985-409B-9B87-494B974EE9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2"/>
            <a:ext cx="2232251" cy="2361890"/>
          </a:xfrm>
          <a:custGeom>
            <a:avLst/>
            <a:gdLst>
              <a:gd name="connsiteX0" fmla="*/ 2292284 w 3871489"/>
              <a:gd name="connsiteY0" fmla="*/ 0 h 4096327"/>
              <a:gd name="connsiteX1" fmla="*/ 3500914 w 3871489"/>
              <a:gd name="connsiteY1" fmla="*/ 0 h 4096327"/>
              <a:gd name="connsiteX2" fmla="*/ 3542229 w 3871489"/>
              <a:gd name="connsiteY2" fmla="*/ 68006 h 4096327"/>
              <a:gd name="connsiteX3" fmla="*/ 3871489 w 3871489"/>
              <a:gd name="connsiteY3" fmla="*/ 1368323 h 4096327"/>
              <a:gd name="connsiteX4" fmla="*/ 1143485 w 3871489"/>
              <a:gd name="connsiteY4" fmla="*/ 4096327 h 4096327"/>
              <a:gd name="connsiteX5" fmla="*/ 81633 w 3871489"/>
              <a:gd name="connsiteY5" fmla="*/ 3881944 h 4096327"/>
              <a:gd name="connsiteX6" fmla="*/ 0 w 3871489"/>
              <a:gd name="connsiteY6" fmla="*/ 3842618 h 4096327"/>
              <a:gd name="connsiteX7" fmla="*/ 0 w 3871489"/>
              <a:gd name="connsiteY7" fmla="*/ 2741475 h 4096327"/>
              <a:gd name="connsiteX8" fmla="*/ 6615 w 3871489"/>
              <a:gd name="connsiteY8" fmla="*/ 2747487 h 4096327"/>
              <a:gd name="connsiteX9" fmla="*/ 1143485 w 3871489"/>
              <a:gd name="connsiteY9" fmla="*/ 3155655 h 4096327"/>
              <a:gd name="connsiteX10" fmla="*/ 2930817 w 3871489"/>
              <a:gd name="connsiteY10" fmla="*/ 1368323 h 4096327"/>
              <a:gd name="connsiteX11" fmla="*/ 2407287 w 3871489"/>
              <a:gd name="connsiteY11" fmla="*/ 104524 h 40963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871489" h="4096327">
                <a:moveTo>
                  <a:pt x="2292284" y="0"/>
                </a:moveTo>
                <a:lnTo>
                  <a:pt x="3500914" y="0"/>
                </a:lnTo>
                <a:lnTo>
                  <a:pt x="3542229" y="68006"/>
                </a:lnTo>
                <a:cubicBezTo>
                  <a:pt x="3752213" y="454545"/>
                  <a:pt x="3871489" y="897507"/>
                  <a:pt x="3871489" y="1368323"/>
                </a:cubicBezTo>
                <a:cubicBezTo>
                  <a:pt x="3871489" y="2874936"/>
                  <a:pt x="2650098" y="4096327"/>
                  <a:pt x="1143485" y="4096327"/>
                </a:cubicBezTo>
                <a:cubicBezTo>
                  <a:pt x="766832" y="4096327"/>
                  <a:pt x="408006" y="4019990"/>
                  <a:pt x="81633" y="3881944"/>
                </a:cubicBezTo>
                <a:lnTo>
                  <a:pt x="0" y="3842618"/>
                </a:lnTo>
                <a:lnTo>
                  <a:pt x="0" y="2741475"/>
                </a:lnTo>
                <a:lnTo>
                  <a:pt x="6615" y="2747487"/>
                </a:lnTo>
                <a:cubicBezTo>
                  <a:pt x="315579" y="3002472"/>
                  <a:pt x="711663" y="3155655"/>
                  <a:pt x="1143485" y="3155655"/>
                </a:cubicBezTo>
                <a:cubicBezTo>
                  <a:pt x="2130515" y="3155655"/>
                  <a:pt x="2930817" y="2355353"/>
                  <a:pt x="2930817" y="1368323"/>
                </a:cubicBezTo>
                <a:cubicBezTo>
                  <a:pt x="2930817" y="874812"/>
                  <a:pt x="2730741" y="427979"/>
                  <a:pt x="2407287" y="104524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9E5C5460-229E-46C8-A712-CC31798542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B85A4DB3-61AA-49A1-85A9-B3397CD519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9419" y="3564607"/>
            <a:ext cx="3432581" cy="3293393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AD277F6-0BA1-1BEC-1A72-9C2B85A1F3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096" r="5901" b="-3"/>
          <a:stretch/>
        </p:blipFill>
        <p:spPr>
          <a:xfrm>
            <a:off x="7066273" y="871280"/>
            <a:ext cx="4415738" cy="4415738"/>
          </a:xfrm>
          <a:custGeom>
            <a:avLst/>
            <a:gdLst/>
            <a:ahLst/>
            <a:cxnLst/>
            <a:rect l="l" t="t" r="r" b="b"/>
            <a:pathLst>
              <a:path w="2452978" h="2452978">
                <a:moveTo>
                  <a:pt x="1226489" y="0"/>
                </a:moveTo>
                <a:cubicBezTo>
                  <a:pt x="1903860" y="0"/>
                  <a:pt x="2452978" y="549118"/>
                  <a:pt x="2452978" y="1226489"/>
                </a:cubicBezTo>
                <a:cubicBezTo>
                  <a:pt x="2452978" y="1903860"/>
                  <a:pt x="1903860" y="2452978"/>
                  <a:pt x="1226489" y="2452978"/>
                </a:cubicBezTo>
                <a:cubicBezTo>
                  <a:pt x="549118" y="2452978"/>
                  <a:pt x="0" y="1903860"/>
                  <a:pt x="0" y="1226489"/>
                </a:cubicBezTo>
                <a:cubicBezTo>
                  <a:pt x="0" y="549118"/>
                  <a:pt x="549118" y="0"/>
                  <a:pt x="1226489" y="0"/>
                </a:cubicBezTo>
                <a:close/>
              </a:path>
            </a:pathLst>
          </a:custGeom>
        </p:spPr>
      </p:pic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0C156BF8-7FF7-440F-BE2B-417DFFE8BF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B7067280-C3E7-4DF6-A345-B9FEF6EF8D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A78365A8-666B-4417-9D3C-554E6E6B2C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E71CAAFA-0A31-4308-AB9F-B1C84ABDF9D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96AB1D25-144D-4BB4-A45C-60B8A094F4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069F0FB4-779A-48FC-AC33-784F177C92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7960E987-9D33-9ED4-943C-E059E6160BA2}"/>
              </a:ext>
            </a:extLst>
          </p:cNvPr>
          <p:cNvCxnSpPr>
            <a:cxnSpLocks/>
          </p:cNvCxnSpPr>
          <p:nvPr/>
        </p:nvCxnSpPr>
        <p:spPr>
          <a:xfrm rot="16200000" flipH="1">
            <a:off x="7646871" y="952563"/>
            <a:ext cx="1362538" cy="1199971"/>
          </a:xfrm>
          <a:prstGeom prst="curved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6" name="TextBox 195">
            <a:extLst>
              <a:ext uri="{FF2B5EF4-FFF2-40B4-BE49-F238E27FC236}">
                <a16:creationId xmlns:a16="http://schemas.microsoft.com/office/drawing/2014/main" id="{7E23432A-E1E5-B5BD-85EE-25E0E4EC98F7}"/>
              </a:ext>
            </a:extLst>
          </p:cNvPr>
          <p:cNvSpPr txBox="1"/>
          <p:nvPr/>
        </p:nvSpPr>
        <p:spPr>
          <a:xfrm>
            <a:off x="6833419" y="171233"/>
            <a:ext cx="1297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This is my location…</a:t>
            </a:r>
          </a:p>
        </p:txBody>
      </p:sp>
      <p:pic>
        <p:nvPicPr>
          <p:cNvPr id="198" name="Picture 197">
            <a:extLst>
              <a:ext uri="{FF2B5EF4-FFF2-40B4-BE49-F238E27FC236}">
                <a16:creationId xmlns:a16="http://schemas.microsoft.com/office/drawing/2014/main" id="{A358F178-7946-A981-6805-54D58CD36C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311" y="4172189"/>
            <a:ext cx="3016701" cy="22998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0" name="Picture 199">
            <a:extLst>
              <a:ext uri="{FF2B5EF4-FFF2-40B4-BE49-F238E27FC236}">
                <a16:creationId xmlns:a16="http://schemas.microsoft.com/office/drawing/2014/main" id="{42AD9EE8-E4AD-431A-05DD-F099CAEBDF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5001" y="4213541"/>
            <a:ext cx="3091251" cy="236731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378173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B8CB1D39-68D4-4372-BF3B-2A33A7495E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377893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E0E9B1DB-5C91-41C9-8C0D-C2CD3D570C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542" y="1264801"/>
            <a:ext cx="4892216" cy="4511751"/>
          </a:xfrm>
          <a:prstGeom prst="rect">
            <a:avLst/>
          </a:pr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02224B8-FCE1-4A12-84A7-B674B2B9EF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542" y="1264801"/>
            <a:ext cx="4892216" cy="4511751"/>
          </a:xfrm>
          <a:prstGeom prst="rect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41E366A2-885B-4E10-A479-4A650E4C6E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39959" y="1173124"/>
            <a:ext cx="4892216" cy="451175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D65890-6CFD-87FA-E4F5-BD8ACF47AC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1512" y="1416966"/>
            <a:ext cx="4416381" cy="4042250"/>
          </a:xfrm>
          <a:prstGeom prst="rect">
            <a:avLst/>
          </a:prstGeom>
        </p:spPr>
      </p:pic>
      <p:sp>
        <p:nvSpPr>
          <p:cNvPr id="20" name="Graphic 212">
            <a:extLst>
              <a:ext uri="{FF2B5EF4-FFF2-40B4-BE49-F238E27FC236}">
                <a16:creationId xmlns:a16="http://schemas.microsoft.com/office/drawing/2014/main" id="{55C61911-45B2-48BF-AC7A-1EB579B42C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02373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DE4D4CE-6DAE-4A05-BE5B-6BCE3F4EC7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02373" y="798490"/>
            <a:ext cx="914565" cy="914565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0C23D31-5B0A-4956-A59F-A24F57D2A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F4C6FC6E-4AAF-4628-B7E5-85DF9D323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988" y="4604761"/>
            <a:ext cx="319941" cy="319941"/>
          </a:xfrm>
          <a:prstGeom prst="ellipse">
            <a:avLst/>
          </a:pr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5099B6-0E06-40BA-0AB5-971BD5FD1F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5927" y="1971436"/>
            <a:ext cx="5217173" cy="278372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1800" dirty="0"/>
              <a:t>Taking on the John Muir award has opened my eyes and given me such an opportunity to explore my garden on a much deeper level than I ever would have imagined. </a:t>
            </a:r>
          </a:p>
          <a:p>
            <a:pPr marL="0" indent="0" algn="ctr">
              <a:buNone/>
            </a:pPr>
            <a:r>
              <a:rPr lang="en-GB" sz="1800" dirty="0"/>
              <a:t>Aswell as having this amazing garden space as seen in the picture, I also have an allotment attached to the side of my garden which gives me the opportunity to grow fresh produce for me and my family. </a:t>
            </a:r>
          </a:p>
          <a:p>
            <a:pPr marL="0" indent="0" algn="ctr">
              <a:buNone/>
            </a:pPr>
            <a:r>
              <a:rPr lang="en-GB" sz="1800" dirty="0"/>
              <a:t>There are lots of little areas within my garden that I will explore in more depth. </a:t>
            </a:r>
          </a:p>
        </p:txBody>
      </p:sp>
      <p:grpSp>
        <p:nvGrpSpPr>
          <p:cNvPr id="28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49B68668-9ACE-C61C-D007-4FE4279F2FFA}"/>
              </a:ext>
            </a:extLst>
          </p:cNvPr>
          <p:cNvSpPr txBox="1"/>
          <p:nvPr/>
        </p:nvSpPr>
        <p:spPr>
          <a:xfrm>
            <a:off x="6234868" y="216310"/>
            <a:ext cx="55343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Why did I choose it?</a:t>
            </a:r>
          </a:p>
        </p:txBody>
      </p:sp>
    </p:spTree>
    <p:extLst>
      <p:ext uri="{BB962C8B-B14F-4D97-AF65-F5344CB8AC3E}">
        <p14:creationId xmlns:p14="http://schemas.microsoft.com/office/powerpoint/2010/main" val="22190449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FB01EA-90F0-5907-93FF-73F6B9FE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4867" y="568517"/>
            <a:ext cx="5248219" cy="1067209"/>
          </a:xfrm>
        </p:spPr>
        <p:txBody>
          <a:bodyPr anchor="b">
            <a:normAutofit/>
          </a:bodyPr>
          <a:lstStyle/>
          <a:p>
            <a:r>
              <a:rPr lang="en-GB" dirty="0"/>
              <a:t>Explore</a:t>
            </a:r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93064C4-9589-5D68-E3E1-D0B68FA1353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7693" r="-1" b="5663"/>
          <a:stretch/>
        </p:blipFill>
        <p:spPr>
          <a:xfrm>
            <a:off x="180214" y="-1"/>
            <a:ext cx="3296556" cy="2780924"/>
          </a:xfrm>
          <a:custGeom>
            <a:avLst/>
            <a:gdLst/>
            <a:ahLst/>
            <a:cxnLst/>
            <a:rect l="l" t="t" r="r" b="b"/>
            <a:pathLst>
              <a:path w="3296556" h="2780924">
                <a:moveTo>
                  <a:pt x="452902" y="0"/>
                </a:moveTo>
                <a:lnTo>
                  <a:pt x="2843654" y="0"/>
                </a:lnTo>
                <a:lnTo>
                  <a:pt x="2920169" y="84188"/>
                </a:lnTo>
                <a:cubicBezTo>
                  <a:pt x="3155306" y="369108"/>
                  <a:pt x="3296556" y="734382"/>
                  <a:pt x="3296556" y="1132646"/>
                </a:cubicBezTo>
                <a:cubicBezTo>
                  <a:pt x="3296556" y="2042964"/>
                  <a:pt x="2558596" y="2780924"/>
                  <a:pt x="1648278" y="2780924"/>
                </a:cubicBezTo>
                <a:cubicBezTo>
                  <a:pt x="737960" y="2780924"/>
                  <a:pt x="0" y="2042964"/>
                  <a:pt x="0" y="1132646"/>
                </a:cubicBezTo>
                <a:cubicBezTo>
                  <a:pt x="0" y="734382"/>
                  <a:pt x="141250" y="369108"/>
                  <a:pt x="376387" y="84188"/>
                </a:cubicBezTo>
                <a:close/>
              </a:path>
            </a:pathLst>
          </a:custGeom>
          <a:ln w="28575"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1B6854E-2798-F899-7340-C6A2A63BA37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5044" r="1" b="11207"/>
          <a:stretch/>
        </p:blipFill>
        <p:spPr>
          <a:xfrm>
            <a:off x="234712" y="3059912"/>
            <a:ext cx="2025748" cy="2025748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9A15111C-2752-4649-B55B-B93FF93F9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2970386" y="3089774"/>
            <a:ext cx="413564" cy="413564"/>
            <a:chOff x="817371" y="4276255"/>
            <a:chExt cx="413564" cy="413564"/>
          </a:xfrm>
          <a:solidFill>
            <a:schemeClr val="accent1">
              <a:alpha val="20000"/>
            </a:schemeClr>
          </a:solidFill>
        </p:grpSpPr>
        <p:sp>
          <p:nvSpPr>
            <p:cNvPr id="19" name="Graphic 212">
              <a:extLst>
                <a:ext uri="{FF2B5EF4-FFF2-40B4-BE49-F238E27FC236}">
                  <a16:creationId xmlns:a16="http://schemas.microsoft.com/office/drawing/2014/main" id="{877E3FF1-E4B8-49CB-9DD6-7D2067808F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7371" y="4276255"/>
              <a:ext cx="413564" cy="413564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>
          <p:nvSpPr>
            <p:cNvPr id="20" name="Graphic 212">
              <a:extLst>
                <a:ext uri="{FF2B5EF4-FFF2-40B4-BE49-F238E27FC236}">
                  <a16:creationId xmlns:a16="http://schemas.microsoft.com/office/drawing/2014/main" id="{945D9A4A-CCDB-40CE-BD57-15BE15B87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17371" y="4276255"/>
              <a:ext cx="413564" cy="413564"/>
            </a:xfrm>
            <a:custGeom>
              <a:avLst/>
              <a:gdLst>
                <a:gd name="connsiteX0" fmla="*/ 403574 w 807148"/>
                <a:gd name="connsiteY0" fmla="*/ 0 h 807148"/>
                <a:gd name="connsiteX1" fmla="*/ 0 w 807148"/>
                <a:gd name="connsiteY1" fmla="*/ 403574 h 807148"/>
                <a:gd name="connsiteX2" fmla="*/ 403574 w 807148"/>
                <a:gd name="connsiteY2" fmla="*/ 807149 h 807148"/>
                <a:gd name="connsiteX3" fmla="*/ 807149 w 807148"/>
                <a:gd name="connsiteY3" fmla="*/ 403574 h 807148"/>
                <a:gd name="connsiteX4" fmla="*/ 403574 w 807148"/>
                <a:gd name="connsiteY4" fmla="*/ 0 h 807148"/>
                <a:gd name="connsiteX5" fmla="*/ 403574 w 807148"/>
                <a:gd name="connsiteY5" fmla="*/ 667988 h 807148"/>
                <a:gd name="connsiteX6" fmla="*/ 139160 w 807148"/>
                <a:gd name="connsiteY6" fmla="*/ 403574 h 807148"/>
                <a:gd name="connsiteX7" fmla="*/ 403574 w 807148"/>
                <a:gd name="connsiteY7" fmla="*/ 139160 h 807148"/>
                <a:gd name="connsiteX8" fmla="*/ 667988 w 807148"/>
                <a:gd name="connsiteY8" fmla="*/ 403574 h 807148"/>
                <a:gd name="connsiteX9" fmla="*/ 403574 w 807148"/>
                <a:gd name="connsiteY9" fmla="*/ 667988 h 8071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807148" h="807148">
                  <a:moveTo>
                    <a:pt x="403574" y="0"/>
                  </a:moveTo>
                  <a:cubicBezTo>
                    <a:pt x="180689" y="0"/>
                    <a:pt x="0" y="180689"/>
                    <a:pt x="0" y="403574"/>
                  </a:cubicBezTo>
                  <a:cubicBezTo>
                    <a:pt x="0" y="626459"/>
                    <a:pt x="180689" y="807149"/>
                    <a:pt x="403574" y="807149"/>
                  </a:cubicBezTo>
                  <a:cubicBezTo>
                    <a:pt x="626459" y="807149"/>
                    <a:pt x="807149" y="626459"/>
                    <a:pt x="807149" y="403574"/>
                  </a:cubicBezTo>
                  <a:cubicBezTo>
                    <a:pt x="807149" y="180689"/>
                    <a:pt x="626459" y="0"/>
                    <a:pt x="403574" y="0"/>
                  </a:cubicBezTo>
                  <a:close/>
                  <a:moveTo>
                    <a:pt x="403574" y="667988"/>
                  </a:moveTo>
                  <a:cubicBezTo>
                    <a:pt x="257556" y="667988"/>
                    <a:pt x="139160" y="549593"/>
                    <a:pt x="139160" y="403574"/>
                  </a:cubicBezTo>
                  <a:cubicBezTo>
                    <a:pt x="139160" y="257556"/>
                    <a:pt x="257556" y="139160"/>
                    <a:pt x="403574" y="139160"/>
                  </a:cubicBezTo>
                  <a:cubicBezTo>
                    <a:pt x="549593" y="139160"/>
                    <a:pt x="667988" y="257556"/>
                    <a:pt x="667988" y="403574"/>
                  </a:cubicBezTo>
                  <a:cubicBezTo>
                    <a:pt x="667988" y="549593"/>
                    <a:pt x="549593" y="667988"/>
                    <a:pt x="403574" y="667988"/>
                  </a:cubicBezTo>
                  <a:close/>
                </a:path>
              </a:pathLst>
            </a:custGeom>
            <a:grpFill/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FBFE77CD-EFD3-3683-DF34-67A7F8C295A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6193" r="4" b="14311"/>
          <a:stretch/>
        </p:blipFill>
        <p:spPr>
          <a:xfrm>
            <a:off x="3561432" y="1574592"/>
            <a:ext cx="2167719" cy="2167719"/>
          </a:xfrm>
          <a:custGeom>
            <a:avLst/>
            <a:gdLst/>
            <a:ahLst/>
            <a:cxnLst/>
            <a:rect l="l" t="t" r="r" b="b"/>
            <a:pathLst>
              <a:path w="2388070" h="2388070">
                <a:moveTo>
                  <a:pt x="1194035" y="0"/>
                </a:moveTo>
                <a:cubicBezTo>
                  <a:pt x="1853482" y="0"/>
                  <a:pt x="2388070" y="534588"/>
                  <a:pt x="2388070" y="1194035"/>
                </a:cubicBezTo>
                <a:cubicBezTo>
                  <a:pt x="2388070" y="1853482"/>
                  <a:pt x="1853482" y="2388070"/>
                  <a:pt x="1194035" y="2388070"/>
                </a:cubicBezTo>
                <a:cubicBezTo>
                  <a:pt x="534588" y="2388070"/>
                  <a:pt x="0" y="1853482"/>
                  <a:pt x="0" y="1194035"/>
                </a:cubicBezTo>
                <a:cubicBezTo>
                  <a:pt x="0" y="534588"/>
                  <a:pt x="534588" y="0"/>
                  <a:pt x="1194035" y="0"/>
                </a:cubicBezTo>
                <a:close/>
              </a:path>
            </a:pathLst>
          </a:custGeom>
          <a:ln w="28575">
            <a:noFill/>
          </a:ln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698DC1B4-9C49-491A-B0C4-CF9ABED0C7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5613969"/>
            <a:ext cx="1861854" cy="717514"/>
            <a:chOff x="0" y="377893"/>
            <a:chExt cx="1861854" cy="717514"/>
          </a:xfrm>
          <a:solidFill>
            <a:schemeClr val="tx1"/>
          </a:solidFill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C5A741B9-65EC-4C5B-9FE0-4A18575771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3778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0BB4301-41FA-4453-956F-A11CC664B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1762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dirty="0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EFFA926C-D3D2-03C4-40BF-059D3DB0B8D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3718" b="17254"/>
          <a:stretch/>
        </p:blipFill>
        <p:spPr>
          <a:xfrm>
            <a:off x="2096566" y="4072572"/>
            <a:ext cx="2965878" cy="2785428"/>
          </a:xfrm>
          <a:custGeom>
            <a:avLst/>
            <a:gdLst/>
            <a:ahLst/>
            <a:cxnLst/>
            <a:rect l="l" t="t" r="r" b="b"/>
            <a:pathLst>
              <a:path w="2965878" h="2785428">
                <a:moveTo>
                  <a:pt x="1482939" y="0"/>
                </a:moveTo>
                <a:cubicBezTo>
                  <a:pt x="2301943" y="0"/>
                  <a:pt x="2965878" y="663935"/>
                  <a:pt x="2965878" y="1482939"/>
                </a:cubicBezTo>
                <a:cubicBezTo>
                  <a:pt x="2965878" y="1994817"/>
                  <a:pt x="2706529" y="2446120"/>
                  <a:pt x="2312064" y="2712615"/>
                </a:cubicBezTo>
                <a:lnTo>
                  <a:pt x="2192211" y="2785428"/>
                </a:lnTo>
                <a:lnTo>
                  <a:pt x="773668" y="2785428"/>
                </a:lnTo>
                <a:lnTo>
                  <a:pt x="653814" y="2712615"/>
                </a:lnTo>
                <a:cubicBezTo>
                  <a:pt x="259350" y="2446120"/>
                  <a:pt x="0" y="1994817"/>
                  <a:pt x="0" y="1482939"/>
                </a:cubicBezTo>
                <a:cubicBezTo>
                  <a:pt x="0" y="663935"/>
                  <a:pt x="663935" y="0"/>
                  <a:pt x="1482939" y="0"/>
                </a:cubicBezTo>
                <a:close/>
              </a:path>
            </a:pathLst>
          </a:custGeom>
          <a:ln w="28575">
            <a:noFill/>
          </a:ln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01E530-420E-CF19-EC98-CA9B0C282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4868" y="1820369"/>
            <a:ext cx="5217173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600" dirty="0"/>
              <a:t>As I have never really had the opportunity or the time to fully explore my garden, I could not believe the lack of wildlife coming too my garden. The plants in this picture are really dull looking, there isn’t a very nice smell them and it does not attract anything to my garden.</a:t>
            </a:r>
          </a:p>
          <a:p>
            <a:pPr marL="0" indent="0">
              <a:buNone/>
            </a:pPr>
            <a:r>
              <a:rPr lang="en-GB" sz="2600" dirty="0"/>
              <a:t>As you can see, these are the plants, I already have in my garden. </a:t>
            </a:r>
          </a:p>
          <a:p>
            <a:pPr marL="0" indent="0">
              <a:buNone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3093778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AD98C0-4052-96C8-520E-09312A69EA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992" y="619735"/>
            <a:ext cx="4296574" cy="537794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9EB0F8A-2DCC-E399-2B3A-B557839304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9265" y="330449"/>
            <a:ext cx="2083819" cy="217102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963623-89FF-C4A0-1942-E8BC887F3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70093" y="4244975"/>
            <a:ext cx="2093009" cy="24781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495B9A7-0636-02E1-D42A-B9611773D6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0093" y="834368"/>
            <a:ext cx="2291083" cy="166710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3940038-9AD9-0236-1345-E2479C58F53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8568" y="4419878"/>
            <a:ext cx="1795186" cy="202796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1C307D-91DA-A71F-908B-8A19E6667B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7067" y="4194797"/>
            <a:ext cx="2072941" cy="247812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0F24E1C-6CE2-BA43-1EFD-C7EB72F1EC2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46789" y="292994"/>
            <a:ext cx="2293219" cy="224593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048271D-A339-D63E-4DB9-444388168BDF}"/>
              </a:ext>
            </a:extLst>
          </p:cNvPr>
          <p:cNvSpPr txBox="1"/>
          <p:nvPr/>
        </p:nvSpPr>
        <p:spPr>
          <a:xfrm>
            <a:off x="4883461" y="2663203"/>
            <a:ext cx="666627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/>
              <a:t>Conserve</a:t>
            </a:r>
          </a:p>
          <a:p>
            <a:pPr algn="ctr"/>
            <a:r>
              <a:rPr lang="en-GB" sz="1600" dirty="0"/>
              <a:t>In order to attract more wildlife to my garden, especially the bees, I took it upon myself to attend my garden centre and buy some flowers to attract the bees, to go with the flowers I already have. </a:t>
            </a:r>
          </a:p>
          <a:p>
            <a:pPr algn="ctr"/>
            <a:endParaRPr lang="en-GB" sz="1600" dirty="0"/>
          </a:p>
          <a:p>
            <a:pPr algn="ctr"/>
            <a:r>
              <a:rPr lang="en-GB" sz="1600" dirty="0"/>
              <a:t>These are my flowers in my garden now.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7187A45-05E3-555D-BD12-479A72F9353B}"/>
              </a:ext>
            </a:extLst>
          </p:cNvPr>
          <p:cNvSpPr txBox="1"/>
          <p:nvPr/>
        </p:nvSpPr>
        <p:spPr>
          <a:xfrm>
            <a:off x="424533" y="5997676"/>
            <a:ext cx="4184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Sunflower competition with my nan</a:t>
            </a:r>
          </a:p>
        </p:txBody>
      </p:sp>
    </p:spTree>
    <p:extLst>
      <p:ext uri="{BB962C8B-B14F-4D97-AF65-F5344CB8AC3E}">
        <p14:creationId xmlns:p14="http://schemas.microsoft.com/office/powerpoint/2010/main" val="4818935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FFC6D8-D67B-AB02-1C1B-F7FCC8D4FE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7529" y="389755"/>
            <a:ext cx="4429131" cy="410940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2677E93-BC8F-D249-8855-5A19F8AEE112}"/>
              </a:ext>
            </a:extLst>
          </p:cNvPr>
          <p:cNvSpPr txBox="1"/>
          <p:nvPr/>
        </p:nvSpPr>
        <p:spPr>
          <a:xfrm>
            <a:off x="786581" y="1435510"/>
            <a:ext cx="48964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also spent hours staring at these gorgeous flowers, watching hundreds of bee’s land on them at a time. It was fascinating to see the difference once I had planted flowers within my garden, and the amount of nature I attracted.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B41FDC4-42CB-C4B7-11F2-EBD358F4EF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292" y="4465094"/>
            <a:ext cx="1733792" cy="19147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F3329FE-9A2D-DFBB-6E74-8BF4AABDC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01568" y="3273545"/>
            <a:ext cx="1981477" cy="194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05737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02B9301-C77A-7DBE-1B5B-AE28B6D5F5F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741" b="12656"/>
          <a:stretch/>
        </p:blipFill>
        <p:spPr>
          <a:xfrm>
            <a:off x="387043" y="680438"/>
            <a:ext cx="3141207" cy="2406603"/>
          </a:xfrm>
          <a:prstGeom prst="rect">
            <a:avLst/>
          </a:prstGeom>
        </p:spPr>
      </p:pic>
      <p:sp>
        <p:nvSpPr>
          <p:cNvPr id="18" name="Graphic 212">
            <a:extLst>
              <a:ext uri="{FF2B5EF4-FFF2-40B4-BE49-F238E27FC236}">
                <a16:creationId xmlns:a16="http://schemas.microsoft.com/office/drawing/2014/main" id="{E7C065BD-BDC2-4800-908F-25C30F042B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982" y="350986"/>
            <a:ext cx="621649" cy="621649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0" name="Graphic 212">
            <a:extLst>
              <a:ext uri="{FF2B5EF4-FFF2-40B4-BE49-F238E27FC236}">
                <a16:creationId xmlns:a16="http://schemas.microsoft.com/office/drawing/2014/main" id="{4E7038E2-1EDB-44C2-A46B-53B270A7B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20982" y="350986"/>
            <a:ext cx="621649" cy="621649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3">
              <a:alpha val="2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AC9C16D-8ECE-0E26-B589-0FDEE598222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-4" b="7374"/>
          <a:stretch/>
        </p:blipFill>
        <p:spPr>
          <a:xfrm>
            <a:off x="3819538" y="692006"/>
            <a:ext cx="3125785" cy="239503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D13DF0D-5761-02A5-E462-54BA512F14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0498" r="-1" b="7307"/>
          <a:stretch/>
        </p:blipFill>
        <p:spPr>
          <a:xfrm>
            <a:off x="385783" y="3283161"/>
            <a:ext cx="3141207" cy="2443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E62792F-90F8-0FAF-99EB-CE79D789EE9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4514" r="-1" b="30034"/>
          <a:stretch/>
        </p:blipFill>
        <p:spPr>
          <a:xfrm>
            <a:off x="3819538" y="3298545"/>
            <a:ext cx="3130593" cy="242793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2B20D5ED-AC19-4EFC-BA24-0BD0ADD537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70802" y="5687878"/>
            <a:ext cx="1224153" cy="1170122"/>
            <a:chOff x="3670802" y="5687878"/>
            <a:chExt cx="1224153" cy="1170122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92DF49A-063A-4F60-BE30-D26826492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589" y="5756665"/>
              <a:ext cx="259814" cy="259814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70DCBBE0-7DEE-43ED-BEE3-ABB179CFC1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5183" y="5692259"/>
              <a:ext cx="529706" cy="529707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39FE8DF-D1B2-4074-9BDF-C458EA0123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0802" y="5687878"/>
              <a:ext cx="676481" cy="67648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61C143B5-6E24-417D-A035-65747A8E9D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8983" y="5705840"/>
              <a:ext cx="775501" cy="775721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0331ED8C-8819-4FFB-BF3C-FDA6A90D4B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25786" y="5742862"/>
              <a:ext cx="838595" cy="83859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2A39574D-5ECC-4A94-9CB6-646D90DA5A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76611" y="5793687"/>
              <a:ext cx="874522" cy="874522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6A73D6F7-977D-4026-8F68-CA63C162C6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9921" y="5856997"/>
              <a:ext cx="885914" cy="885914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6348370-4FD9-4A99-BB05-944D5B0B0E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15719" y="5931701"/>
              <a:ext cx="873425" cy="874520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20D63B9F-CB99-4708-92BF-2EEFB8ADF8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39589" y="5756665"/>
              <a:ext cx="259814" cy="259814"/>
            </a:xfrm>
            <a:custGeom>
              <a:avLst/>
              <a:gdLst>
                <a:gd name="connsiteX0" fmla="*/ 112967 w 112966"/>
                <a:gd name="connsiteY0" fmla="*/ 0 h 112966"/>
                <a:gd name="connsiteX1" fmla="*/ 0 w 112966"/>
                <a:gd name="connsiteY1" fmla="*/ 112967 h 112966"/>
                <a:gd name="connsiteX2" fmla="*/ 112967 w 112966"/>
                <a:gd name="connsiteY2" fmla="*/ 0 h 1129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12966" h="112966">
                  <a:moveTo>
                    <a:pt x="112967" y="0"/>
                  </a:moveTo>
                  <a:lnTo>
                    <a:pt x="0" y="112967"/>
                  </a:lnTo>
                  <a:cubicBezTo>
                    <a:pt x="25356" y="64747"/>
                    <a:pt x="64747" y="25356"/>
                    <a:pt x="112967" y="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D1146D46-43DB-4487-A191-0970511C33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000936" y="6018013"/>
              <a:ext cx="839032" cy="839032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DDA0090F-4FBF-434D-83B1-B274F83A9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28356" y="6118348"/>
              <a:ext cx="748415" cy="739652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14C7C2AC-A96D-430B-B0AF-EDE9CDE379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5183" y="5692259"/>
              <a:ext cx="529706" cy="529707"/>
            </a:xfrm>
            <a:custGeom>
              <a:avLst/>
              <a:gdLst>
                <a:gd name="connsiteX0" fmla="*/ 230314 w 230314"/>
                <a:gd name="connsiteY0" fmla="*/ 0 h 230314"/>
                <a:gd name="connsiteX1" fmla="*/ 0 w 230314"/>
                <a:gd name="connsiteY1" fmla="*/ 230314 h 230314"/>
                <a:gd name="connsiteX2" fmla="*/ 3524 w 230314"/>
                <a:gd name="connsiteY2" fmla="*/ 209550 h 230314"/>
                <a:gd name="connsiteX3" fmla="*/ 209550 w 230314"/>
                <a:gd name="connsiteY3" fmla="*/ 3524 h 230314"/>
                <a:gd name="connsiteX4" fmla="*/ 230314 w 230314"/>
                <a:gd name="connsiteY4" fmla="*/ 0 h 2303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0314" h="230314">
                  <a:moveTo>
                    <a:pt x="230314" y="0"/>
                  </a:moveTo>
                  <a:lnTo>
                    <a:pt x="0" y="230314"/>
                  </a:lnTo>
                  <a:cubicBezTo>
                    <a:pt x="953" y="223361"/>
                    <a:pt x="2095" y="216408"/>
                    <a:pt x="3524" y="209550"/>
                  </a:cubicBezTo>
                  <a:lnTo>
                    <a:pt x="209550" y="3524"/>
                  </a:lnTo>
                  <a:cubicBezTo>
                    <a:pt x="216408" y="2095"/>
                    <a:pt x="223361" y="953"/>
                    <a:pt x="230314" y="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C8DF6032-C07A-45C6-8A4F-04EF4EDC04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69456" y="6235550"/>
              <a:ext cx="625499" cy="622450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9241456A-B84E-4F3A-9FF2-791479710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70802" y="5687878"/>
              <a:ext cx="676481" cy="676481"/>
            </a:xfrm>
            <a:custGeom>
              <a:avLst/>
              <a:gdLst>
                <a:gd name="connsiteX0" fmla="*/ 294132 w 294131"/>
                <a:gd name="connsiteY0" fmla="*/ 1238 h 294131"/>
                <a:gd name="connsiteX1" fmla="*/ 1238 w 294131"/>
                <a:gd name="connsiteY1" fmla="*/ 294132 h 294131"/>
                <a:gd name="connsiteX2" fmla="*/ 0 w 294131"/>
                <a:gd name="connsiteY2" fmla="*/ 278225 h 294131"/>
                <a:gd name="connsiteX3" fmla="*/ 278225 w 294131"/>
                <a:gd name="connsiteY3" fmla="*/ 0 h 294131"/>
                <a:gd name="connsiteX4" fmla="*/ 294132 w 294131"/>
                <a:gd name="connsiteY4" fmla="*/ 1238 h 294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4131" h="294131">
                  <a:moveTo>
                    <a:pt x="294132" y="1238"/>
                  </a:moveTo>
                  <a:lnTo>
                    <a:pt x="1238" y="294132"/>
                  </a:lnTo>
                  <a:cubicBezTo>
                    <a:pt x="667" y="288893"/>
                    <a:pt x="0" y="283559"/>
                    <a:pt x="0" y="278225"/>
                  </a:cubicBezTo>
                  <a:lnTo>
                    <a:pt x="278225" y="0"/>
                  </a:lnTo>
                  <a:cubicBezTo>
                    <a:pt x="283559" y="0"/>
                    <a:pt x="288893" y="667"/>
                    <a:pt x="294132" y="1238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5B89F44-A096-479D-AD1F-120561C282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10519" y="6377943"/>
              <a:ext cx="480057" cy="480057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0AE64DA0-558A-4FB1-8C6E-9331DE8E23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688983" y="5705840"/>
              <a:ext cx="775501" cy="775721"/>
            </a:xfrm>
            <a:custGeom>
              <a:avLst/>
              <a:gdLst>
                <a:gd name="connsiteX0" fmla="*/ 337185 w 337184"/>
                <a:gd name="connsiteY0" fmla="*/ 3905 h 337280"/>
                <a:gd name="connsiteX1" fmla="*/ 3810 w 337184"/>
                <a:gd name="connsiteY1" fmla="*/ 337280 h 337280"/>
                <a:gd name="connsiteX2" fmla="*/ 0 w 337184"/>
                <a:gd name="connsiteY2" fmla="*/ 323850 h 337280"/>
                <a:gd name="connsiteX3" fmla="*/ 323850 w 337184"/>
                <a:gd name="connsiteY3" fmla="*/ 0 h 337280"/>
                <a:gd name="connsiteX4" fmla="*/ 337185 w 337184"/>
                <a:gd name="connsiteY4" fmla="*/ 3905 h 337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7184" h="337280">
                  <a:moveTo>
                    <a:pt x="337185" y="3905"/>
                  </a:moveTo>
                  <a:lnTo>
                    <a:pt x="3810" y="337280"/>
                  </a:lnTo>
                  <a:cubicBezTo>
                    <a:pt x="2381" y="332899"/>
                    <a:pt x="1143" y="328422"/>
                    <a:pt x="0" y="323850"/>
                  </a:cubicBezTo>
                  <a:lnTo>
                    <a:pt x="323850" y="0"/>
                  </a:lnTo>
                  <a:cubicBezTo>
                    <a:pt x="328327" y="1715"/>
                    <a:pt x="332804" y="2477"/>
                    <a:pt x="337185" y="3905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2B9AD90B-1510-414C-A4A3-D87C6CDDE0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25786" y="5742862"/>
              <a:ext cx="838595" cy="838595"/>
            </a:xfrm>
            <a:custGeom>
              <a:avLst/>
              <a:gdLst>
                <a:gd name="connsiteX0" fmla="*/ 364617 w 364617"/>
                <a:gd name="connsiteY0" fmla="*/ 5620 h 364617"/>
                <a:gd name="connsiteX1" fmla="*/ 5620 w 364617"/>
                <a:gd name="connsiteY1" fmla="*/ 364617 h 364617"/>
                <a:gd name="connsiteX2" fmla="*/ 0 w 364617"/>
                <a:gd name="connsiteY2" fmla="*/ 353187 h 364617"/>
                <a:gd name="connsiteX3" fmla="*/ 353187 w 364617"/>
                <a:gd name="connsiteY3" fmla="*/ 0 h 364617"/>
                <a:gd name="connsiteX4" fmla="*/ 364617 w 364617"/>
                <a:gd name="connsiteY4" fmla="*/ 5620 h 3646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4617" h="364617">
                  <a:moveTo>
                    <a:pt x="364617" y="5620"/>
                  </a:moveTo>
                  <a:lnTo>
                    <a:pt x="5620" y="364617"/>
                  </a:lnTo>
                  <a:cubicBezTo>
                    <a:pt x="3620" y="360902"/>
                    <a:pt x="1715" y="357092"/>
                    <a:pt x="0" y="353187"/>
                  </a:cubicBezTo>
                  <a:lnTo>
                    <a:pt x="353187" y="0"/>
                  </a:lnTo>
                  <a:cubicBezTo>
                    <a:pt x="357092" y="1715"/>
                    <a:pt x="360902" y="3715"/>
                    <a:pt x="364617" y="5620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25547DC8-8B87-4446-9CC9-65AF04A5FE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66355" y="6583431"/>
              <a:ext cx="259596" cy="259596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7877E113-4AC2-4B62-A539-0EBF836F4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76611" y="5793687"/>
              <a:ext cx="874522" cy="874522"/>
            </a:xfrm>
            <a:custGeom>
              <a:avLst/>
              <a:gdLst>
                <a:gd name="connsiteX0" fmla="*/ 380238 w 380238"/>
                <a:gd name="connsiteY0" fmla="*/ 7239 h 380238"/>
                <a:gd name="connsiteX1" fmla="*/ 7239 w 380238"/>
                <a:gd name="connsiteY1" fmla="*/ 380238 h 380238"/>
                <a:gd name="connsiteX2" fmla="*/ 0 w 380238"/>
                <a:gd name="connsiteY2" fmla="*/ 370713 h 380238"/>
                <a:gd name="connsiteX3" fmla="*/ 370237 w 380238"/>
                <a:gd name="connsiteY3" fmla="*/ 0 h 380238"/>
                <a:gd name="connsiteX4" fmla="*/ 380238 w 380238"/>
                <a:gd name="connsiteY4" fmla="*/ 7239 h 380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80238" h="380238">
                  <a:moveTo>
                    <a:pt x="380238" y="7239"/>
                  </a:moveTo>
                  <a:lnTo>
                    <a:pt x="7239" y="380238"/>
                  </a:lnTo>
                  <a:cubicBezTo>
                    <a:pt x="4763" y="377000"/>
                    <a:pt x="2381" y="373571"/>
                    <a:pt x="0" y="370713"/>
                  </a:cubicBezTo>
                  <a:lnTo>
                    <a:pt x="370237" y="0"/>
                  </a:lnTo>
                  <a:cubicBezTo>
                    <a:pt x="373571" y="2381"/>
                    <a:pt x="377000" y="4763"/>
                    <a:pt x="380238" y="7239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302DB88E-8E75-4E75-8DD9-81BC8AE3401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39921" y="5856997"/>
              <a:ext cx="885914" cy="885914"/>
            </a:xfrm>
            <a:custGeom>
              <a:avLst/>
              <a:gdLst>
                <a:gd name="connsiteX0" fmla="*/ 380905 w 385191"/>
                <a:gd name="connsiteY0" fmla="*/ 4286 h 385191"/>
                <a:gd name="connsiteX1" fmla="*/ 385191 w 385191"/>
                <a:gd name="connsiteY1" fmla="*/ 8573 h 385191"/>
                <a:gd name="connsiteX2" fmla="*/ 8573 w 385191"/>
                <a:gd name="connsiteY2" fmla="*/ 385191 h 385191"/>
                <a:gd name="connsiteX3" fmla="*/ 4286 w 385191"/>
                <a:gd name="connsiteY3" fmla="*/ 380905 h 385191"/>
                <a:gd name="connsiteX4" fmla="*/ 0 w 385191"/>
                <a:gd name="connsiteY4" fmla="*/ 376523 h 385191"/>
                <a:gd name="connsiteX5" fmla="*/ 376523 w 385191"/>
                <a:gd name="connsiteY5" fmla="*/ 0 h 385191"/>
                <a:gd name="connsiteX6" fmla="*/ 380905 w 385191"/>
                <a:gd name="connsiteY6" fmla="*/ 4286 h 3851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5191" h="385191">
                  <a:moveTo>
                    <a:pt x="380905" y="4286"/>
                  </a:moveTo>
                  <a:lnTo>
                    <a:pt x="385191" y="8573"/>
                  </a:lnTo>
                  <a:lnTo>
                    <a:pt x="8573" y="385191"/>
                  </a:lnTo>
                  <a:lnTo>
                    <a:pt x="4286" y="380905"/>
                  </a:lnTo>
                  <a:cubicBezTo>
                    <a:pt x="2762" y="379476"/>
                    <a:pt x="1334" y="377952"/>
                    <a:pt x="0" y="376523"/>
                  </a:cubicBezTo>
                  <a:lnTo>
                    <a:pt x="376523" y="0"/>
                  </a:lnTo>
                  <a:cubicBezTo>
                    <a:pt x="377952" y="1334"/>
                    <a:pt x="379476" y="2667"/>
                    <a:pt x="380905" y="4286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543F8628-E1C7-4075-92D7-B36FFCDBF3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15719" y="5931701"/>
              <a:ext cx="873425" cy="874520"/>
            </a:xfrm>
            <a:custGeom>
              <a:avLst/>
              <a:gdLst>
                <a:gd name="connsiteX0" fmla="*/ 372428 w 379761"/>
                <a:gd name="connsiteY0" fmla="*/ 0 h 380237"/>
                <a:gd name="connsiteX1" fmla="*/ 379762 w 379761"/>
                <a:gd name="connsiteY1" fmla="*/ 9525 h 380237"/>
                <a:gd name="connsiteX2" fmla="*/ 9525 w 379761"/>
                <a:gd name="connsiteY2" fmla="*/ 380238 h 380237"/>
                <a:gd name="connsiteX3" fmla="*/ 0 w 379761"/>
                <a:gd name="connsiteY3" fmla="*/ 372904 h 3802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9761" h="380237">
                  <a:moveTo>
                    <a:pt x="372428" y="0"/>
                  </a:moveTo>
                  <a:cubicBezTo>
                    <a:pt x="374999" y="3239"/>
                    <a:pt x="377381" y="6572"/>
                    <a:pt x="379762" y="9525"/>
                  </a:cubicBezTo>
                  <a:lnTo>
                    <a:pt x="9525" y="380238"/>
                  </a:lnTo>
                  <a:cubicBezTo>
                    <a:pt x="6096" y="377857"/>
                    <a:pt x="2762" y="375476"/>
                    <a:pt x="0" y="372904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EE8602AA-75DE-4D08-94C6-C93E42FE87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000936" y="6018013"/>
              <a:ext cx="839032" cy="839032"/>
            </a:xfrm>
            <a:custGeom>
              <a:avLst/>
              <a:gdLst>
                <a:gd name="connsiteX0" fmla="*/ 359188 w 364807"/>
                <a:gd name="connsiteY0" fmla="*/ 0 h 364807"/>
                <a:gd name="connsiteX1" fmla="*/ 364808 w 364807"/>
                <a:gd name="connsiteY1" fmla="*/ 11621 h 364807"/>
                <a:gd name="connsiteX2" fmla="*/ 11621 w 364807"/>
                <a:gd name="connsiteY2" fmla="*/ 364808 h 364807"/>
                <a:gd name="connsiteX3" fmla="*/ 0 w 364807"/>
                <a:gd name="connsiteY3" fmla="*/ 359188 h 364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64807" h="364807">
                  <a:moveTo>
                    <a:pt x="359188" y="0"/>
                  </a:moveTo>
                  <a:cubicBezTo>
                    <a:pt x="361188" y="3905"/>
                    <a:pt x="362998" y="7715"/>
                    <a:pt x="364808" y="11621"/>
                  </a:cubicBezTo>
                  <a:lnTo>
                    <a:pt x="11621" y="364808"/>
                  </a:lnTo>
                  <a:cubicBezTo>
                    <a:pt x="7715" y="362998"/>
                    <a:pt x="3905" y="361188"/>
                    <a:pt x="0" y="359188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CFBFC0D3-A9DC-40A4-9318-74FFFA13D9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128356" y="6118348"/>
              <a:ext cx="748415" cy="739652"/>
            </a:xfrm>
            <a:custGeom>
              <a:avLst/>
              <a:gdLst>
                <a:gd name="connsiteX0" fmla="*/ 1260376 w 1275308"/>
                <a:gd name="connsiteY0" fmla="*/ 0 h 1260376"/>
                <a:gd name="connsiteX1" fmla="*/ 1275308 w 1275308"/>
                <a:gd name="connsiteY1" fmla="*/ 52634 h 1260376"/>
                <a:gd name="connsiteX2" fmla="*/ 67566 w 1275308"/>
                <a:gd name="connsiteY2" fmla="*/ 1260376 h 1260376"/>
                <a:gd name="connsiteX3" fmla="*/ 0 w 1275308"/>
                <a:gd name="connsiteY3" fmla="*/ 1260376 h 12603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275308" h="1260376">
                  <a:moveTo>
                    <a:pt x="1260376" y="0"/>
                  </a:moveTo>
                  <a:cubicBezTo>
                    <a:pt x="1265977" y="17174"/>
                    <a:pt x="1270829" y="34716"/>
                    <a:pt x="1275308" y="52634"/>
                  </a:cubicBezTo>
                  <a:lnTo>
                    <a:pt x="67566" y="1260376"/>
                  </a:lnTo>
                  <a:lnTo>
                    <a:pt x="0" y="1260376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C260BB3C-0E8E-48A6-9349-01E8D256CF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269456" y="6235550"/>
              <a:ext cx="625499" cy="622450"/>
            </a:xfrm>
            <a:custGeom>
              <a:avLst/>
              <a:gdLst>
                <a:gd name="connsiteX0" fmla="*/ 1061006 w 1065858"/>
                <a:gd name="connsiteY0" fmla="*/ 0 h 1060662"/>
                <a:gd name="connsiteX1" fmla="*/ 1065858 w 1065858"/>
                <a:gd name="connsiteY1" fmla="*/ 62342 h 1060662"/>
                <a:gd name="connsiteX2" fmla="*/ 67196 w 1065858"/>
                <a:gd name="connsiteY2" fmla="*/ 1060662 h 1060662"/>
                <a:gd name="connsiteX3" fmla="*/ 0 w 1065858"/>
                <a:gd name="connsiteY3" fmla="*/ 1060662 h 1060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65858" h="1060662">
                  <a:moveTo>
                    <a:pt x="1061006" y="0"/>
                  </a:moveTo>
                  <a:cubicBezTo>
                    <a:pt x="1063248" y="20905"/>
                    <a:pt x="1064741" y="41809"/>
                    <a:pt x="1065858" y="62342"/>
                  </a:cubicBezTo>
                  <a:lnTo>
                    <a:pt x="67196" y="1060662"/>
                  </a:lnTo>
                  <a:lnTo>
                    <a:pt x="0" y="1060662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9AEFD80-419E-4937-B011-8E662471FA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410519" y="6377943"/>
              <a:ext cx="480057" cy="480057"/>
            </a:xfrm>
            <a:custGeom>
              <a:avLst/>
              <a:gdLst>
                <a:gd name="connsiteX0" fmla="*/ 818022 w 818022"/>
                <a:gd name="connsiteY0" fmla="*/ 0 h 818022"/>
                <a:gd name="connsiteX1" fmla="*/ 804584 w 818022"/>
                <a:gd name="connsiteY1" fmla="*/ 80632 h 818022"/>
                <a:gd name="connsiteX2" fmla="*/ 67190 w 818022"/>
                <a:gd name="connsiteY2" fmla="*/ 818022 h 818022"/>
                <a:gd name="connsiteX3" fmla="*/ 0 w 818022"/>
                <a:gd name="connsiteY3" fmla="*/ 818022 h 8180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18022" h="818022">
                  <a:moveTo>
                    <a:pt x="818022" y="0"/>
                  </a:moveTo>
                  <a:cubicBezTo>
                    <a:pt x="814660" y="27250"/>
                    <a:pt x="810180" y="53755"/>
                    <a:pt x="804584" y="80632"/>
                  </a:cubicBezTo>
                  <a:lnTo>
                    <a:pt x="67190" y="818022"/>
                  </a:lnTo>
                  <a:lnTo>
                    <a:pt x="0" y="818022"/>
                  </a:ln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B2E30F1C-A97C-4A85-92ED-961D46606A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566355" y="6583431"/>
              <a:ext cx="259596" cy="259596"/>
            </a:xfrm>
            <a:custGeom>
              <a:avLst/>
              <a:gdLst>
                <a:gd name="connsiteX0" fmla="*/ 112871 w 112871"/>
                <a:gd name="connsiteY0" fmla="*/ 0 h 112871"/>
                <a:gd name="connsiteX1" fmla="*/ 0 w 112871"/>
                <a:gd name="connsiteY1" fmla="*/ 112871 h 11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2871" h="112871">
                  <a:moveTo>
                    <a:pt x="112871" y="0"/>
                  </a:moveTo>
                  <a:cubicBezTo>
                    <a:pt x="87618" y="48239"/>
                    <a:pt x="48239" y="87618"/>
                    <a:pt x="0" y="112871"/>
                  </a:cubicBezTo>
                  <a:close/>
                </a:path>
              </a:pathLst>
            </a:custGeom>
            <a:solidFill>
              <a:schemeClr val="tx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912793-4786-B29C-D231-F13F9ED60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7047" y="1925666"/>
            <a:ext cx="415499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/>
              <a:t>This is my grandfather's allotment next to our garden. As a child, I used to spend a lot of time down here, however, as I have got older, I have not really gone down as much. Recently, as part of the John Muir award, I decided to spend a lot of time planting fresh fruit and vegetables for all my family to eat. And what a success it has been!</a:t>
            </a:r>
          </a:p>
          <a:p>
            <a:pPr marL="0" indent="0">
              <a:buNone/>
            </a:pPr>
            <a:endParaRPr lang="en-GB" sz="2400"/>
          </a:p>
        </p:txBody>
      </p:sp>
    </p:spTree>
    <p:extLst>
      <p:ext uri="{BB962C8B-B14F-4D97-AF65-F5344CB8AC3E}">
        <p14:creationId xmlns:p14="http://schemas.microsoft.com/office/powerpoint/2010/main" val="2119151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7AC40CBC-6B78-49DD-8AF4-520CBE97C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6008" y="348973"/>
            <a:ext cx="4256633" cy="6036681"/>
            <a:chOff x="1674895" y="1345036"/>
            <a:chExt cx="5428610" cy="4210939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545FA8D5-B7AD-453C-8175-AABE4CB213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rgbClr val="FFFFFF"/>
            </a:solidFill>
            <a:ln w="28575">
              <a:solidFill>
                <a:srgbClr val="FFF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C81A8362-AB1A-4062-9FF5-0E157F9107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74895" y="1345036"/>
              <a:ext cx="5428610" cy="4210939"/>
            </a:xfrm>
            <a:prstGeom prst="rect">
              <a:avLst/>
            </a:prstGeom>
            <a:solidFill>
              <a:schemeClr val="accent3">
                <a:alpha val="20000"/>
              </a:schemeClr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3B42A737-2CE4-44D9-92BA-E9CDFA22BA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5315" y="232747"/>
            <a:ext cx="4256633" cy="6036681"/>
          </a:xfrm>
          <a:prstGeom prst="rect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20D5C3-EC03-8E19-26AE-12242CDE95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1290" y="374531"/>
            <a:ext cx="1219656" cy="174236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9A9F709-E765-A59D-2A6B-53CDB896FE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0181" y="4399216"/>
            <a:ext cx="1421028" cy="17423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B54F1B0-6A20-9B1D-6334-045C889E87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4951" y="2400845"/>
            <a:ext cx="1424385" cy="1742367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DB6597-018B-4ABA-5BC1-3F510D5D2C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60862" y="1740290"/>
            <a:ext cx="6144893" cy="24029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 decided to order some caterpillars, that myself and my family could watch turn into butterflies, and then release within our garden. </a:t>
            </a:r>
          </a:p>
          <a:p>
            <a:pPr marL="0" indent="0">
              <a:buNone/>
            </a:pPr>
            <a:r>
              <a:rPr lang="en-GB" dirty="0"/>
              <a:t>So far, this is the process…</a:t>
            </a:r>
          </a:p>
        </p:txBody>
      </p:sp>
      <p:grpSp>
        <p:nvGrpSpPr>
          <p:cNvPr id="40" name="Graphic 185">
            <a:extLst>
              <a:ext uri="{FF2B5EF4-FFF2-40B4-BE49-F238E27FC236}">
                <a16:creationId xmlns:a16="http://schemas.microsoft.com/office/drawing/2014/main" id="{582A903B-6B78-4F0A-B7C9-3D80499020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428634" y="5987064"/>
            <a:ext cx="1054466" cy="469689"/>
            <a:chOff x="9841624" y="4115729"/>
            <a:chExt cx="602169" cy="268223"/>
          </a:xfrm>
          <a:solidFill>
            <a:schemeClr val="tx1"/>
          </a:solidFill>
        </p:grpSpPr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D510EA93-8F64-42C8-A630-D449506E95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06CB53FC-E4DA-4001-928B-9998A85EA5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210B969-4FDF-4AAC-9397-63D5434958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570B3EF0-84EA-4F47-86A3-1EA1F644A4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259369A8-EF57-42A1-8EC8-F6A9F92A3AD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C3BE5190-B013-4392-89B7-A86117CA66C3}"/>
              </a:ext>
            </a:extLst>
          </p:cNvPr>
          <p:cNvSpPr txBox="1"/>
          <p:nvPr/>
        </p:nvSpPr>
        <p:spPr>
          <a:xfrm>
            <a:off x="2823631" y="400089"/>
            <a:ext cx="1925350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Day 1</a:t>
            </a:r>
          </a:p>
          <a:p>
            <a:endParaRPr lang="en-GB" sz="1400" dirty="0"/>
          </a:p>
          <a:p>
            <a:r>
              <a:rPr lang="en-GB" sz="1400" dirty="0"/>
              <a:t>Caterpillars had just arrived. Where very small, and you had to be extremely careful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Day 3</a:t>
            </a:r>
          </a:p>
          <a:p>
            <a:endParaRPr lang="en-GB" sz="1400" dirty="0"/>
          </a:p>
          <a:p>
            <a:r>
              <a:rPr lang="en-GB" sz="1400" dirty="0"/>
              <a:t>Caterpillars where definitely bigger and were eating the nectar at the bottom of the jar.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r>
              <a:rPr lang="en-GB" sz="1400" dirty="0"/>
              <a:t>Day 5</a:t>
            </a:r>
          </a:p>
          <a:p>
            <a:endParaRPr lang="en-GB" sz="1400" dirty="0"/>
          </a:p>
          <a:p>
            <a:r>
              <a:rPr lang="en-GB" sz="1400" dirty="0"/>
              <a:t>1 caterpillar in particular  looked as though he was about to start chrysalis. </a:t>
            </a:r>
          </a:p>
        </p:txBody>
      </p:sp>
    </p:spTree>
    <p:extLst>
      <p:ext uri="{BB962C8B-B14F-4D97-AF65-F5344CB8AC3E}">
        <p14:creationId xmlns:p14="http://schemas.microsoft.com/office/powerpoint/2010/main" val="366076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E80550-D566-0C65-12D6-287E70D62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381" y="3662932"/>
            <a:ext cx="2667372" cy="27912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CCBFF11-8E0E-55C8-D296-0894E6328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1981" y="3710997"/>
            <a:ext cx="2571672" cy="27818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92D329-AB3C-E938-BA77-A3D38AC8396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881" y="3720274"/>
            <a:ext cx="1993493" cy="27726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9B2096F-9911-D8B2-86FF-6B427D2DCA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96291" y="4109603"/>
            <a:ext cx="3007218" cy="238327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10CF7EE-DD2C-87E8-4B8A-8AC95AB922B5}"/>
              </a:ext>
            </a:extLst>
          </p:cNvPr>
          <p:cNvSpPr txBox="1"/>
          <p:nvPr/>
        </p:nvSpPr>
        <p:spPr>
          <a:xfrm>
            <a:off x="1376516" y="344129"/>
            <a:ext cx="1012722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Taking part with the John Muir award has made me realise how incredibly lucky I am to have such an incredible garden, and not to take it for granted again. From now on, I am going to keep up with the upkeep of my garden and ensure I am continuously promoting sustainability and attracting wildlife </a:t>
            </a:r>
            <a:r>
              <a:rPr lang="en-GB" dirty="0" err="1"/>
              <a:t>tp</a:t>
            </a:r>
            <a:r>
              <a:rPr lang="en-GB" dirty="0"/>
              <a:t> my garden.</a:t>
            </a:r>
          </a:p>
          <a:p>
            <a:endParaRPr lang="en-GB" dirty="0"/>
          </a:p>
          <a:p>
            <a:r>
              <a:rPr lang="en-GB" dirty="0"/>
              <a:t>Here are some additions I also added to my garden to attract more wildlife.</a:t>
            </a:r>
          </a:p>
        </p:txBody>
      </p:sp>
    </p:spTree>
    <p:extLst>
      <p:ext uri="{BB962C8B-B14F-4D97-AF65-F5344CB8AC3E}">
        <p14:creationId xmlns:p14="http://schemas.microsoft.com/office/powerpoint/2010/main" val="1352910452"/>
      </p:ext>
    </p:extLst>
  </p:cSld>
  <p:clrMapOvr>
    <a:masterClrMapping/>
  </p:clrMapOvr>
</p:sld>
</file>

<file path=ppt/theme/theme1.xml><?xml version="1.0" encoding="utf-8"?>
<a:theme xmlns:a="http://schemas.openxmlformats.org/drawingml/2006/main" name="FunkyShapesVTI">
  <a:themeElements>
    <a:clrScheme name="Custom 15">
      <a:dk1>
        <a:sysClr val="windowText" lastClr="000000"/>
      </a:dk1>
      <a:lt1>
        <a:sysClr val="window" lastClr="FFFFFF"/>
      </a:lt1>
      <a:dk2>
        <a:srgbClr val="2D2D2D"/>
      </a:dk2>
      <a:lt2>
        <a:srgbClr val="F3FFF8"/>
      </a:lt2>
      <a:accent1>
        <a:srgbClr val="FF80BD"/>
      </a:accent1>
      <a:accent2>
        <a:srgbClr val="1EB9D3"/>
      </a:accent2>
      <a:accent3>
        <a:srgbClr val="21C46B"/>
      </a:accent3>
      <a:accent4>
        <a:srgbClr val="EA9600"/>
      </a:accent4>
      <a:accent5>
        <a:srgbClr val="F43B56"/>
      </a:accent5>
      <a:accent6>
        <a:srgbClr val="4B56E8"/>
      </a:accent6>
      <a:hlink>
        <a:srgbClr val="8F61FF"/>
      </a:hlink>
      <a:folHlink>
        <a:srgbClr val="F900A0"/>
      </a:folHlink>
    </a:clrScheme>
    <a:fontScheme name="Source Sans Pro">
      <a:majorFont>
        <a:latin typeface="Source Sans Pro"/>
        <a:ea typeface=""/>
        <a:cs typeface=""/>
      </a:majorFont>
      <a:minorFont>
        <a:latin typeface="Source Sans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unkyShapesVTI" id="{A7F40C41-3FB2-45B0-B0D6-DFB7FDD9B7AD}" vid="{C49381A0-09CD-46EE-B141-E2CDD87ABFE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622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Source Sans Pro</vt:lpstr>
      <vt:lpstr>FunkyShapesVTI</vt:lpstr>
      <vt:lpstr>Sustainability  in the early years  part 1   </vt:lpstr>
      <vt:lpstr>Discover</vt:lpstr>
      <vt:lpstr>PowerPoint Presentation</vt:lpstr>
      <vt:lpstr>Explore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Sustainability  in the early years  part 1   </dc:title>
  <dc:creator>bethany thomas</dc:creator>
  <cp:lastModifiedBy>bethany thomas</cp:lastModifiedBy>
  <cp:revision>3</cp:revision>
  <dcterms:created xsi:type="dcterms:W3CDTF">2024-05-29T15:01:44Z</dcterms:created>
  <dcterms:modified xsi:type="dcterms:W3CDTF">2024-05-29T22:43:05Z</dcterms:modified>
</cp:coreProperties>
</file>