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99" r:id="rId3"/>
    <p:sldId id="300" r:id="rId4"/>
    <p:sldId id="301" r:id="rId5"/>
    <p:sldId id="302" r:id="rId6"/>
    <p:sldId id="303" r:id="rId7"/>
    <p:sldId id="304" r:id="rId8"/>
    <p:sldId id="305" r:id="rId9"/>
    <p:sldId id="306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38" d="100"/>
          <a:sy n="38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image" Target="../media/image11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10/28/2011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timothy.tudor@smu.ac.uk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</a:t>
            </a:r>
            <a:r>
              <a:rPr lang="en-GB" sz="1600" b="1" dirty="0" smtClean="0"/>
              <a:t>resistance</a:t>
            </a:r>
            <a:r>
              <a:rPr lang="en-GB" sz="1600" dirty="0" smtClean="0"/>
              <a:t> of conductors changes with </a:t>
            </a:r>
            <a:r>
              <a:rPr lang="en-GB" sz="1600" b="1" dirty="0" smtClean="0"/>
              <a:t>temperature</a:t>
            </a:r>
            <a:r>
              <a:rPr lang="en-GB" sz="1600" dirty="0" smtClean="0"/>
              <a:t>. </a:t>
            </a:r>
          </a:p>
          <a:p>
            <a:endParaRPr lang="en-GB" sz="1600" dirty="0" smtClean="0"/>
          </a:p>
          <a:p>
            <a:r>
              <a:rPr lang="en-GB" sz="1600" dirty="0" smtClean="0"/>
              <a:t>Resistors generate heat and so change in value as they warm up. </a:t>
            </a:r>
          </a:p>
          <a:p>
            <a:endParaRPr lang="en-GB" sz="1600" dirty="0" smtClean="0"/>
          </a:p>
          <a:p>
            <a:r>
              <a:rPr lang="en-GB" sz="1600" b="1" dirty="0" smtClean="0"/>
              <a:t>Usually the resistance increases with temperature </a:t>
            </a:r>
            <a:r>
              <a:rPr lang="en-GB" sz="1600" dirty="0" smtClean="0"/>
              <a:t>e.g. filament light bulb,  but there are some special conductors that do the opposite.</a:t>
            </a:r>
          </a:p>
          <a:p>
            <a:endParaRPr lang="en-GB" sz="1600" dirty="0" smtClean="0"/>
          </a:p>
          <a:p>
            <a:r>
              <a:rPr lang="en-GB" sz="1600" dirty="0" smtClean="0"/>
              <a:t>The amount by which the resistance changes per degree per ohm of the original resistance is called the </a:t>
            </a:r>
            <a:r>
              <a:rPr lang="en-GB" sz="1600" b="1" dirty="0" smtClean="0"/>
              <a:t>temperature coefficient of resistance </a:t>
            </a:r>
            <a:r>
              <a:rPr lang="en-GB" sz="1600" dirty="0" smtClean="0"/>
              <a:t>and it is denoted with the symbol </a:t>
            </a:r>
            <a:r>
              <a:rPr lang="el-GR" sz="1600" dirty="0" smtClean="0"/>
              <a:t>α</a:t>
            </a:r>
            <a:r>
              <a:rPr lang="en-GB" sz="1600" dirty="0" smtClean="0"/>
              <a:t> with units K</a:t>
            </a:r>
            <a:r>
              <a:rPr lang="en-GB" sz="1600" baseline="30000" dirty="0" smtClean="0"/>
              <a:t>-1</a:t>
            </a:r>
            <a:r>
              <a:rPr lang="en-GB" sz="1600" dirty="0" smtClean="0"/>
              <a:t>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Let the resistance of a conductor be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at 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</a:t>
            </a:r>
          </a:p>
          <a:p>
            <a:endParaRPr lang="en-GB" sz="1600" dirty="0" smtClean="0"/>
          </a:p>
          <a:p>
            <a:r>
              <a:rPr lang="en-GB" sz="1600" dirty="0" smtClean="0"/>
              <a:t>Let the resistance be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at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The change in resistance =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The new resistance is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Let the resistance be 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at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The change in resistance =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</a:p>
          <a:p>
            <a:r>
              <a:rPr lang="en-GB" sz="1600" dirty="0" smtClean="0"/>
              <a:t> </a:t>
            </a:r>
          </a:p>
          <a:p>
            <a:r>
              <a:rPr lang="en-GB" sz="1600" dirty="0" smtClean="0"/>
              <a:t>The new resistance is 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r>
              <a:rPr lang="en-GB" sz="1600" dirty="0" smtClean="0"/>
              <a:t>If the temperature changes from 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to  </a:t>
            </a:r>
            <a:r>
              <a:rPr lang="el-GR" sz="1600" dirty="0" smtClean="0"/>
              <a:t>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the resistance changes by</a:t>
            </a:r>
          </a:p>
          <a:p>
            <a:endParaRPr lang="en-GB" sz="1600" dirty="0" smtClean="0"/>
          </a:p>
          <a:p>
            <a:r>
              <a:rPr lang="pt-BR" sz="1600" dirty="0" smtClean="0"/>
              <a:t>ΔR = R</a:t>
            </a:r>
            <a:r>
              <a:rPr lang="pt-BR" sz="1600" baseline="-25000" dirty="0" smtClean="0"/>
              <a:t>2</a:t>
            </a:r>
            <a:r>
              <a:rPr lang="pt-BR" sz="1600" dirty="0" smtClean="0"/>
              <a:t> - R</a:t>
            </a:r>
            <a:r>
              <a:rPr lang="pt-BR" sz="1600" baseline="-25000" dirty="0" smtClean="0"/>
              <a:t>1</a:t>
            </a:r>
            <a:r>
              <a:rPr lang="pt-BR" sz="1600" dirty="0" smtClean="0"/>
              <a:t> = (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  <a:r>
              <a:rPr lang="pt-BR" sz="1600" dirty="0" smtClean="0"/>
              <a:t>) - (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el-GR" sz="1600" dirty="0" smtClean="0"/>
              <a:t>α θ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</a:t>
            </a:r>
            <a:r>
              <a:rPr lang="pt-BR" sz="1600" dirty="0" smtClean="0"/>
              <a:t>)</a:t>
            </a:r>
          </a:p>
          <a:p>
            <a:endParaRPr lang="pt-BR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pt-BR" sz="2000" dirty="0" smtClean="0"/>
              <a:t>ΔR = </a:t>
            </a:r>
            <a:r>
              <a:rPr lang="el-GR" sz="2000" dirty="0" smtClean="0"/>
              <a:t>α </a:t>
            </a:r>
            <a:r>
              <a:rPr lang="en-GB" sz="2000" dirty="0" smtClean="0"/>
              <a:t>R</a:t>
            </a:r>
            <a:r>
              <a:rPr lang="en-GB" sz="2000" baseline="-25000" dirty="0" smtClean="0"/>
              <a:t>o</a:t>
            </a:r>
            <a:r>
              <a:rPr lang="el-GR" sz="2000" dirty="0" smtClean="0"/>
              <a:t> </a:t>
            </a:r>
            <a:r>
              <a:rPr lang="en-GB" sz="2000" dirty="0" smtClean="0"/>
              <a:t>(</a:t>
            </a:r>
            <a:r>
              <a:rPr lang="el-GR" sz="2000" dirty="0" smtClean="0"/>
              <a:t>θ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- </a:t>
            </a:r>
            <a:r>
              <a:rPr lang="el-GR" sz="2000" dirty="0" smtClean="0"/>
              <a:t>θ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) =</a:t>
            </a:r>
            <a:r>
              <a:rPr lang="el-GR" sz="2000" dirty="0" smtClean="0"/>
              <a:t> α </a:t>
            </a:r>
            <a:r>
              <a:rPr lang="en-GB" sz="2000" dirty="0" smtClean="0"/>
              <a:t>R</a:t>
            </a:r>
            <a:r>
              <a:rPr lang="en-GB" sz="2000" baseline="-25000" dirty="0" smtClean="0"/>
              <a:t>o</a:t>
            </a:r>
            <a:r>
              <a:rPr lang="el-GR" sz="2000" dirty="0" smtClean="0"/>
              <a:t> </a:t>
            </a:r>
            <a:r>
              <a:rPr lang="pt-BR" sz="2000" dirty="0" smtClean="0"/>
              <a:t>Δ</a:t>
            </a:r>
            <a:r>
              <a:rPr lang="el-GR" sz="2000" dirty="0" smtClean="0"/>
              <a:t>θ</a:t>
            </a:r>
            <a:r>
              <a:rPr lang="en-GB" sz="2000" dirty="0" smtClean="0"/>
              <a:t> 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long thin aluminium wire has a resistance 0.250 </a:t>
            </a:r>
            <a:r>
              <a:rPr lang="el-GR" sz="1600" dirty="0" smtClean="0"/>
              <a:t>Ω</a:t>
            </a:r>
            <a:r>
              <a:rPr lang="en-GB" sz="1600" dirty="0" smtClean="0"/>
              <a:t> at 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C. Find the resistance at 200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 </a:t>
            </a:r>
          </a:p>
          <a:p>
            <a:endParaRPr lang="en-GB" sz="1600" dirty="0" smtClean="0"/>
          </a:p>
          <a:p>
            <a:r>
              <a:rPr lang="en-GB" sz="1600" dirty="0" smtClean="0"/>
              <a:t>Given that </a:t>
            </a:r>
            <a:r>
              <a:rPr lang="el-GR" sz="1600" dirty="0" smtClean="0"/>
              <a:t>α</a:t>
            </a:r>
            <a:r>
              <a:rPr lang="en-GB" sz="1600" dirty="0" smtClean="0"/>
              <a:t> = 4 x 10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K</a:t>
            </a:r>
            <a:r>
              <a:rPr lang="en-GB" sz="1600" baseline="30000" dirty="0" smtClean="0"/>
              <a:t>-1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1600" b="1" dirty="0" smtClean="0"/>
          </a:p>
          <a:p>
            <a:endParaRPr lang="en-GB" sz="1600" b="1" dirty="0" smtClean="0"/>
          </a:p>
          <a:p>
            <a:r>
              <a:rPr lang="pt-BR" sz="1600" dirty="0" smtClean="0"/>
              <a:t>ΔR = </a:t>
            </a:r>
            <a:r>
              <a:rPr lang="en-GB" sz="1600" dirty="0" smtClean="0"/>
              <a:t>R</a:t>
            </a:r>
            <a:r>
              <a:rPr lang="en-GB" sz="1600" baseline="-25000" dirty="0" smtClean="0"/>
              <a:t>o</a:t>
            </a:r>
            <a:r>
              <a:rPr lang="el-GR" sz="1600" dirty="0" smtClean="0"/>
              <a:t> α </a:t>
            </a:r>
            <a:r>
              <a:rPr lang="pt-BR" sz="1600" dirty="0" smtClean="0"/>
              <a:t>Δ</a:t>
            </a:r>
            <a:r>
              <a:rPr lang="el-GR" sz="1600" dirty="0" smtClean="0"/>
              <a:t>θ</a:t>
            </a:r>
            <a:r>
              <a:rPr lang="en-GB" sz="1600" dirty="0" smtClean="0"/>
              <a:t> = 0.25 x 4 x 10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x (200 - 0) = 0.2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resistance at 200 </a:t>
            </a:r>
            <a:r>
              <a:rPr lang="en-GB" sz="1600" baseline="30000" dirty="0" smtClean="0"/>
              <a:t>◦</a:t>
            </a:r>
            <a:r>
              <a:rPr lang="en-GB" sz="1600" dirty="0" smtClean="0"/>
              <a:t>C is </a:t>
            </a:r>
          </a:p>
          <a:p>
            <a:endParaRPr lang="en-GB" sz="1600" dirty="0" smtClean="0"/>
          </a:p>
          <a:p>
            <a:r>
              <a:rPr lang="en-GB" sz="1600" dirty="0" smtClean="0"/>
              <a:t> R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R</a:t>
            </a:r>
            <a:r>
              <a:rPr lang="en-GB" sz="1600" baseline="-25000" dirty="0" smtClean="0"/>
              <a:t>o</a:t>
            </a:r>
            <a:r>
              <a:rPr lang="en-GB" sz="1600" dirty="0" smtClean="0"/>
              <a:t> + </a:t>
            </a:r>
            <a:r>
              <a:rPr lang="pt-BR" sz="1600" dirty="0" smtClean="0"/>
              <a:t>Δ</a:t>
            </a:r>
            <a:r>
              <a:rPr lang="en-GB" sz="1600" dirty="0" smtClean="0"/>
              <a:t>R = 0.25 + 0.2 = 0.45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 -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resistor has a nominal resistance of 120</a:t>
            </a:r>
            <a:r>
              <a:rPr lang="el-GR" sz="1600" dirty="0" smtClean="0"/>
              <a:t> Ω</a:t>
            </a:r>
            <a:r>
              <a:rPr lang="en-GB" sz="1600" dirty="0" smtClean="0"/>
              <a:t>  at 0 </a:t>
            </a:r>
            <a:r>
              <a:rPr lang="en-GB" sz="1600" baseline="30000" dirty="0" err="1" smtClean="0"/>
              <a:t>o</a:t>
            </a:r>
            <a:r>
              <a:rPr lang="en-GB" sz="1600" dirty="0" err="1" smtClean="0"/>
              <a:t>C.</a:t>
            </a:r>
            <a:r>
              <a:rPr lang="en-GB" sz="1600" dirty="0" smtClean="0"/>
              <a:t> Calculate the resistance at 20</a:t>
            </a:r>
            <a:r>
              <a:rPr lang="en-GB" sz="1600" baseline="30000" dirty="0" smtClean="0"/>
              <a:t>o</a:t>
            </a:r>
            <a:r>
              <a:rPr lang="en-GB" sz="1600" dirty="0" smtClean="0"/>
              <a:t>C.</a:t>
            </a:r>
          </a:p>
          <a:p>
            <a:endParaRPr lang="en-GB" sz="1600" dirty="0" smtClean="0"/>
          </a:p>
          <a:p>
            <a:r>
              <a:rPr lang="en-GB" sz="1600" dirty="0" smtClean="0"/>
              <a:t>Calculate the change in resistance when the temperature drops by 5 degrees. </a:t>
            </a:r>
            <a:r>
              <a:rPr lang="el-GR" sz="1600" dirty="0" smtClean="0"/>
              <a:t>α</a:t>
            </a:r>
            <a:r>
              <a:rPr lang="en-GB" sz="1600" dirty="0" smtClean="0"/>
              <a:t> = 6 x 10 </a:t>
            </a:r>
            <a:r>
              <a:rPr lang="en-GB" sz="1600" baseline="30000" dirty="0" smtClean="0"/>
              <a:t>-3</a:t>
            </a:r>
            <a:r>
              <a:rPr lang="en-GB" sz="1600" dirty="0" smtClean="0"/>
              <a:t> K</a:t>
            </a:r>
            <a:r>
              <a:rPr lang="en-GB" sz="1600" baseline="30000" dirty="0" smtClean="0"/>
              <a:t>-1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Answers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134.4 </a:t>
            </a:r>
            <a:r>
              <a:rPr lang="el-GR" sz="1600" dirty="0" smtClean="0"/>
              <a:t>Ω</a:t>
            </a:r>
            <a:r>
              <a:rPr lang="en-GB" sz="1600" dirty="0" smtClean="0"/>
              <a:t> and - 3.6</a:t>
            </a:r>
            <a:r>
              <a:rPr lang="el-GR" sz="1600" dirty="0" smtClean="0"/>
              <a:t> Ω</a:t>
            </a:r>
            <a:endParaRPr lang="en-GB" sz="1600" b="1" dirty="0" smtClean="0"/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03238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Diagram shows how a restriction causes a pressure drop in a pipe and in a similar way a resistor creates a potential difference in a circuit.</a:t>
            </a:r>
          </a:p>
          <a:p>
            <a:endParaRPr lang="en-GB" sz="1600" b="1" dirty="0" smtClean="0"/>
          </a:p>
          <a:p>
            <a:r>
              <a:rPr lang="en-GB" sz="1600" dirty="0" smtClean="0"/>
              <a:t>Ohm discovered (1827) that the current ‘I’ flowing through a resistance is directly proportional to the voltage across it.</a:t>
            </a:r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4207064"/>
            <a:ext cx="6996135" cy="2079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692" name="Picture 4" descr="http://upload.wikimedia.org/wikipedia/commons/thumb/d/dc/Ohm3.gif/200px-Ohm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1857364"/>
            <a:ext cx="1357322" cy="1744159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6215074" y="1500174"/>
            <a:ext cx="2223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Georg Simon Ohm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286512" y="3643314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000496" y="5572140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Ohms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If the voltage V is varied and the current is I measured, it is found that</a:t>
            </a:r>
          </a:p>
          <a:p>
            <a:r>
              <a:rPr lang="en-GB" sz="1600" dirty="0" smtClean="0"/>
              <a:t> 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constant is the resistance R </a:t>
            </a:r>
          </a:p>
          <a:p>
            <a:endParaRPr lang="en-GB" sz="1600" dirty="0" smtClean="0"/>
          </a:p>
          <a:p>
            <a:r>
              <a:rPr lang="en-GB" sz="1600" dirty="0" smtClean="0"/>
              <a:t>Units of Volts per Ampere </a:t>
            </a:r>
          </a:p>
          <a:p>
            <a:endParaRPr lang="en-GB" sz="1600" dirty="0" smtClean="0"/>
          </a:p>
          <a:p>
            <a:r>
              <a:rPr lang="en-GB" sz="1600" dirty="0" smtClean="0"/>
              <a:t>Commonly known as the Ohm (</a:t>
            </a:r>
            <a:r>
              <a:rPr lang="el-GR" sz="1600" dirty="0" smtClean="0"/>
              <a:t>Ω</a:t>
            </a:r>
            <a:r>
              <a:rPr lang="en-GB" sz="1600" dirty="0" smtClean="0"/>
              <a:t>).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OHMS LAW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157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786190"/>
            <a:ext cx="33242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4000496" y="2928934"/>
          <a:ext cx="1214446" cy="561908"/>
        </p:xfrm>
        <a:graphic>
          <a:graphicData uri="http://schemas.openxmlformats.org/presentationml/2006/ole">
            <p:oleObj spid="_x0000_s188418" name="Equation" r:id="rId5" imgW="850680" imgH="393480" progId="Equation.3">
              <p:embed/>
            </p:oleObj>
          </a:graphicData>
        </a:graphic>
      </p:graphicFrame>
      <p:graphicFrame>
        <p:nvGraphicFramePr>
          <p:cNvPr id="115716" name="Object 4"/>
          <p:cNvGraphicFramePr>
            <a:graphicFrameLocks noChangeAspect="1"/>
          </p:cNvGraphicFramePr>
          <p:nvPr/>
        </p:nvGraphicFramePr>
        <p:xfrm>
          <a:off x="4210050" y="5715016"/>
          <a:ext cx="1047979" cy="407972"/>
        </p:xfrm>
        <a:graphic>
          <a:graphicData uri="http://schemas.openxmlformats.org/presentationml/2006/ole">
            <p:oleObj spid="_x0000_s188419" name="Equation" r:id="rId6" imgW="45720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000496" y="4643446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Electrical Power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Electrons carry energy and this is given by Energy = Volts x Charge = VQ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Power is energy per second </a:t>
            </a:r>
            <a:r>
              <a:rPr lang="en-GB" sz="1600" dirty="0" smtClean="0">
                <a:sym typeface="Wingdings" pitchFamily="2" charset="2"/>
              </a:rPr>
              <a:t>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r>
              <a:rPr lang="en-GB" sz="1600" dirty="0" smtClean="0"/>
              <a:t>Charge per second is the current I (Amperes) </a:t>
            </a:r>
            <a:r>
              <a:rPr lang="en-GB" sz="1600" dirty="0" smtClean="0">
                <a:sym typeface="Wingdings" pitchFamily="2" charset="2"/>
              </a:rPr>
              <a:t>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3643306" y="2928934"/>
          <a:ext cx="1428760" cy="703450"/>
        </p:xfrm>
        <a:graphic>
          <a:graphicData uri="http://schemas.openxmlformats.org/presentationml/2006/ole">
            <p:oleObj spid="_x0000_s189442" name="Equation" r:id="rId4" imgW="799920" imgH="393480" progId="Equation.3">
              <p:embed/>
            </p:oleObj>
          </a:graphicData>
        </a:graphic>
      </p:graphicFrame>
      <p:graphicFrame>
        <p:nvGraphicFramePr>
          <p:cNvPr id="116740" name="Object 4"/>
          <p:cNvGraphicFramePr>
            <a:graphicFrameLocks noChangeAspect="1"/>
          </p:cNvGraphicFramePr>
          <p:nvPr/>
        </p:nvGraphicFramePr>
        <p:xfrm>
          <a:off x="5027629" y="3571875"/>
          <a:ext cx="1973263" cy="703263"/>
        </p:xfrm>
        <a:graphic>
          <a:graphicData uri="http://schemas.openxmlformats.org/presentationml/2006/ole">
            <p:oleObj spid="_x0000_s189443" name="Equation" r:id="rId5" imgW="1104840" imgH="393480" progId="Equation.3">
              <p:embed/>
            </p:oleObj>
          </a:graphicData>
        </a:graphic>
      </p:graphicFrame>
      <p:graphicFrame>
        <p:nvGraphicFramePr>
          <p:cNvPr id="116741" name="Object 5"/>
          <p:cNvGraphicFramePr>
            <a:graphicFrameLocks noChangeAspect="1"/>
          </p:cNvGraphicFramePr>
          <p:nvPr/>
        </p:nvGraphicFramePr>
        <p:xfrm>
          <a:off x="4214810" y="4786322"/>
          <a:ext cx="1071571" cy="428628"/>
        </p:xfrm>
        <a:graphic>
          <a:graphicData uri="http://schemas.openxmlformats.org/presentationml/2006/ole">
            <p:oleObj spid="_x0000_s189444" name="Equation" r:id="rId6" imgW="44424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Electrical Power – Substitution of Ohm’s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We can present the same equation in a different way by substituting in Ohm’s Law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Substitution for V			</a:t>
            </a:r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  <a:sym typeface="Wingdings" pitchFamily="2" charset="2"/>
              </a:rPr>
              <a:t> </a:t>
            </a: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r>
              <a:rPr lang="en-GB" sz="16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Substitution for I	</a:t>
            </a:r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 smtClean="0">
              <a:solidFill>
                <a:srgbClr val="000000"/>
              </a:solidFill>
              <a:ea typeface="MS Gothic" charset="0"/>
              <a:cs typeface="MS Gothic" charset="0"/>
              <a:sym typeface="Wingdings" pitchFamily="2" charset="2"/>
            </a:endParaRPr>
          </a:p>
          <a:p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857620" y="5572140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857620" y="3429000"/>
            <a:ext cx="150019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28596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16741" name="Object 5"/>
          <p:cNvGraphicFramePr>
            <a:graphicFrameLocks noChangeAspect="1"/>
          </p:cNvGraphicFramePr>
          <p:nvPr/>
        </p:nvGraphicFramePr>
        <p:xfrm>
          <a:off x="5378450" y="2684463"/>
          <a:ext cx="3154363" cy="549275"/>
        </p:xfrm>
        <a:graphic>
          <a:graphicData uri="http://schemas.openxmlformats.org/presentationml/2006/ole">
            <p:oleObj spid="_x0000_s190466" name="Equation" r:id="rId4" imgW="1307880" imgH="228600" progId="Equation.3">
              <p:embed/>
            </p:oleObj>
          </a:graphicData>
        </a:graphic>
      </p:graphicFrame>
      <p:graphicFrame>
        <p:nvGraphicFramePr>
          <p:cNvPr id="117765" name="Object 5"/>
          <p:cNvGraphicFramePr>
            <a:graphicFrameLocks noChangeAspect="1"/>
          </p:cNvGraphicFramePr>
          <p:nvPr/>
        </p:nvGraphicFramePr>
        <p:xfrm>
          <a:off x="2500298" y="2786058"/>
          <a:ext cx="1047750" cy="407988"/>
        </p:xfrm>
        <a:graphic>
          <a:graphicData uri="http://schemas.openxmlformats.org/presentationml/2006/ole">
            <p:oleObj spid="_x0000_s190467" name="Equation" r:id="rId5" imgW="457200" imgH="177480" progId="Equation.3">
              <p:embed/>
            </p:oleObj>
          </a:graphicData>
        </a:graphic>
      </p:graphicFrame>
      <p:graphicFrame>
        <p:nvGraphicFramePr>
          <p:cNvPr id="117766" name="Object 6"/>
          <p:cNvGraphicFramePr>
            <a:graphicFrameLocks noChangeAspect="1"/>
          </p:cNvGraphicFramePr>
          <p:nvPr/>
        </p:nvGraphicFramePr>
        <p:xfrm>
          <a:off x="4000496" y="3571876"/>
          <a:ext cx="1285875" cy="457200"/>
        </p:xfrm>
        <a:graphic>
          <a:graphicData uri="http://schemas.openxmlformats.org/presentationml/2006/ole">
            <p:oleObj spid="_x0000_s190468" name="Equation" r:id="rId6" imgW="533160" imgH="190440" progId="Equation.3">
              <p:embed/>
            </p:oleObj>
          </a:graphicData>
        </a:graphic>
      </p:graphicFrame>
      <p:graphicFrame>
        <p:nvGraphicFramePr>
          <p:cNvPr id="117767" name="Object 7"/>
          <p:cNvGraphicFramePr>
            <a:graphicFrameLocks noChangeAspect="1"/>
          </p:cNvGraphicFramePr>
          <p:nvPr/>
        </p:nvGraphicFramePr>
        <p:xfrm>
          <a:off x="2486025" y="4752975"/>
          <a:ext cx="931863" cy="903288"/>
        </p:xfrm>
        <a:graphic>
          <a:graphicData uri="http://schemas.openxmlformats.org/presentationml/2006/ole">
            <p:oleObj spid="_x0000_s190469" name="Equation" r:id="rId7" imgW="406080" imgH="393480" progId="Equation.3">
              <p:embed/>
            </p:oleObj>
          </a:graphicData>
        </a:graphic>
      </p:graphicFrame>
      <p:graphicFrame>
        <p:nvGraphicFramePr>
          <p:cNvPr id="117768" name="Object 8"/>
          <p:cNvGraphicFramePr>
            <a:graphicFrameLocks noChangeAspect="1"/>
          </p:cNvGraphicFramePr>
          <p:nvPr/>
        </p:nvGraphicFramePr>
        <p:xfrm>
          <a:off x="4219575" y="4638675"/>
          <a:ext cx="3186113" cy="1069975"/>
        </p:xfrm>
        <a:graphic>
          <a:graphicData uri="http://schemas.openxmlformats.org/presentationml/2006/ole">
            <p:oleObj spid="_x0000_s190470" name="Equation" r:id="rId8" imgW="1320480" imgH="444240" progId="Equation.3">
              <p:embed/>
            </p:oleObj>
          </a:graphicData>
        </a:graphic>
      </p:graphicFrame>
      <p:graphicFrame>
        <p:nvGraphicFramePr>
          <p:cNvPr id="117769" name="Object 9"/>
          <p:cNvGraphicFramePr>
            <a:graphicFrameLocks noChangeAspect="1"/>
          </p:cNvGraphicFramePr>
          <p:nvPr/>
        </p:nvGraphicFramePr>
        <p:xfrm>
          <a:off x="4071934" y="5572140"/>
          <a:ext cx="1193800" cy="1009650"/>
        </p:xfrm>
        <a:graphic>
          <a:graphicData uri="http://schemas.openxmlformats.org/presentationml/2006/ole">
            <p:oleObj spid="_x0000_s190471" name="Equation" r:id="rId9" imgW="495000" imgH="419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</p:bld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335</TotalTime>
  <Words>568</Words>
  <Application>Microsoft Office PowerPoint</Application>
  <PresentationFormat>On-screen Show (4:3)</PresentationFormat>
  <Paragraphs>130</Paragraphs>
  <Slides>9</Slides>
  <Notes>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51</cp:revision>
  <dcterms:created xsi:type="dcterms:W3CDTF">2010-09-22T08:44:59Z</dcterms:created>
  <dcterms:modified xsi:type="dcterms:W3CDTF">2011-10-28T12:03:33Z</dcterms:modified>
</cp:coreProperties>
</file>