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29"/>
  </p:notesMasterIdLst>
  <p:sldIdLst>
    <p:sldId id="256" r:id="rId2"/>
    <p:sldId id="260" r:id="rId3"/>
    <p:sldId id="261" r:id="rId4"/>
    <p:sldId id="262" r:id="rId5"/>
    <p:sldId id="263" r:id="rId6"/>
    <p:sldId id="266" r:id="rId7"/>
    <p:sldId id="267" r:id="rId8"/>
    <p:sldId id="264" r:id="rId9"/>
    <p:sldId id="268" r:id="rId10"/>
    <p:sldId id="269" r:id="rId11"/>
    <p:sldId id="270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-201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Message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C9A-4CD2-9B91-1F702D7C55B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C9A-4CD2-9B91-1F702D7C55BA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4C9A-4CD2-9B91-1F702D7C55BA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4C9A-4CD2-9B91-1F702D7C55BA}"/>
              </c:ext>
            </c:extLst>
          </c:dPt>
          <c:cat>
            <c:strRef>
              <c:f>Sheet1!$A$2:$A$5</c:f>
              <c:strCache>
                <c:ptCount val="3"/>
                <c:pt idx="0">
                  <c:v>Spoken Words</c:v>
                </c:pt>
                <c:pt idx="1">
                  <c:v>The way that words are said</c:v>
                </c:pt>
                <c:pt idx="2">
                  <c:v>Facial Expression and Body Language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</c:v>
                </c:pt>
                <c:pt idx="1">
                  <c:v>38</c:v>
                </c:pt>
                <c:pt idx="2">
                  <c:v>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7A7-4FDD-B6B1-8616D1E13AD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6520821929277463E-3"/>
          <c:y val="0.85177150673130531"/>
          <c:w val="0.99200379837858899"/>
          <c:h val="0.1171940138806390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1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518A32-8561-47DE-BE23-DC42B28E7250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C576FF6-0D91-4AE8-AEB8-E0374253D785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83AE0F2E-5ACE-4C62-9837-E8F704260FCA}" type="parTrans" cxnId="{96D48F7E-3284-40D5-AD2F-FE473F32196B}">
      <dgm:prSet/>
      <dgm:spPr/>
      <dgm:t>
        <a:bodyPr/>
        <a:lstStyle/>
        <a:p>
          <a:endParaRPr lang="en-GB"/>
        </a:p>
      </dgm:t>
    </dgm:pt>
    <dgm:pt modelId="{B4F94389-6733-4D12-9CBD-D689C521BFA0}" type="sibTrans" cxnId="{96D48F7E-3284-40D5-AD2F-FE473F32196B}">
      <dgm:prSet/>
      <dgm:spPr/>
      <dgm:t>
        <a:bodyPr/>
        <a:lstStyle/>
        <a:p>
          <a:endParaRPr lang="en-GB"/>
        </a:p>
      </dgm:t>
    </dgm:pt>
    <dgm:pt modelId="{85C737E2-4134-4830-AC4F-DC07C1F74636}">
      <dgm:prSet phldrT="[Text]"/>
      <dgm:spPr/>
      <dgm:t>
        <a:bodyPr/>
        <a:lstStyle/>
        <a:p>
          <a:r>
            <a:rPr lang="en-GB" dirty="0"/>
            <a:t>Psychological</a:t>
          </a:r>
        </a:p>
      </dgm:t>
    </dgm:pt>
    <dgm:pt modelId="{9F586550-155B-4BB7-BB8E-C4B66CD67033}" type="parTrans" cxnId="{F3242978-7007-4A2B-829A-566DAD1211A6}">
      <dgm:prSet/>
      <dgm:spPr/>
      <dgm:t>
        <a:bodyPr/>
        <a:lstStyle/>
        <a:p>
          <a:endParaRPr lang="en-GB"/>
        </a:p>
      </dgm:t>
    </dgm:pt>
    <dgm:pt modelId="{34F5E89E-8638-4585-A9B8-CE2A67290620}" type="sibTrans" cxnId="{F3242978-7007-4A2B-829A-566DAD1211A6}">
      <dgm:prSet/>
      <dgm:spPr/>
      <dgm:t>
        <a:bodyPr/>
        <a:lstStyle/>
        <a:p>
          <a:endParaRPr lang="en-GB"/>
        </a:p>
      </dgm:t>
    </dgm:pt>
    <dgm:pt modelId="{260A04E5-337D-4565-81A1-07382509B021}">
      <dgm:prSet phldrT="[Text]"/>
      <dgm:spPr/>
      <dgm:t>
        <a:bodyPr/>
        <a:lstStyle/>
        <a:p>
          <a:r>
            <a:rPr lang="en-GB" dirty="0"/>
            <a:t>Relational</a:t>
          </a:r>
        </a:p>
      </dgm:t>
    </dgm:pt>
    <dgm:pt modelId="{DA4529DE-5887-48C7-829B-2EAAA2883D60}" type="parTrans" cxnId="{FDDE9F3A-AB78-44CE-BAE3-C33D4C2028C4}">
      <dgm:prSet/>
      <dgm:spPr/>
      <dgm:t>
        <a:bodyPr/>
        <a:lstStyle/>
        <a:p>
          <a:endParaRPr lang="en-GB"/>
        </a:p>
      </dgm:t>
    </dgm:pt>
    <dgm:pt modelId="{B099CDF4-16F9-468B-B3A9-905C91DDB23C}" type="sibTrans" cxnId="{FDDE9F3A-AB78-44CE-BAE3-C33D4C2028C4}">
      <dgm:prSet/>
      <dgm:spPr/>
      <dgm:t>
        <a:bodyPr/>
        <a:lstStyle/>
        <a:p>
          <a:endParaRPr lang="en-GB"/>
        </a:p>
      </dgm:t>
    </dgm:pt>
    <dgm:pt modelId="{54AF987E-17AC-47D9-80B7-132072EAF664}">
      <dgm:prSet phldrT="[Text]"/>
      <dgm:spPr/>
      <dgm:t>
        <a:bodyPr/>
        <a:lstStyle/>
        <a:p>
          <a:r>
            <a:rPr lang="en-GB" dirty="0"/>
            <a:t>Situational</a:t>
          </a:r>
        </a:p>
      </dgm:t>
    </dgm:pt>
    <dgm:pt modelId="{A8FC4A00-44C8-4704-8D38-5C76CA1EB3D1}" type="parTrans" cxnId="{ECE6A558-23B5-42DC-B7D7-165097AAB41A}">
      <dgm:prSet/>
      <dgm:spPr/>
      <dgm:t>
        <a:bodyPr/>
        <a:lstStyle/>
        <a:p>
          <a:endParaRPr lang="en-GB"/>
        </a:p>
      </dgm:t>
    </dgm:pt>
    <dgm:pt modelId="{D62D4BC9-9BFC-4020-B46A-C1EC364EF5A1}" type="sibTrans" cxnId="{ECE6A558-23B5-42DC-B7D7-165097AAB41A}">
      <dgm:prSet/>
      <dgm:spPr/>
      <dgm:t>
        <a:bodyPr/>
        <a:lstStyle/>
        <a:p>
          <a:endParaRPr lang="en-GB"/>
        </a:p>
      </dgm:t>
    </dgm:pt>
    <dgm:pt modelId="{9FAD931D-7347-49AD-A412-5C33F3D13CF1}">
      <dgm:prSet phldrT="[Text]"/>
      <dgm:spPr/>
      <dgm:t>
        <a:bodyPr/>
        <a:lstStyle/>
        <a:p>
          <a:r>
            <a:rPr lang="en-GB" dirty="0"/>
            <a:t>Environmental</a:t>
          </a:r>
        </a:p>
      </dgm:t>
    </dgm:pt>
    <dgm:pt modelId="{41C4EA07-BDBF-43F4-8FDE-8FA664A48DC8}" type="parTrans" cxnId="{D337653A-725D-48E5-A2BE-4AAAF768640B}">
      <dgm:prSet/>
      <dgm:spPr/>
      <dgm:t>
        <a:bodyPr/>
        <a:lstStyle/>
        <a:p>
          <a:endParaRPr lang="en-GB"/>
        </a:p>
      </dgm:t>
    </dgm:pt>
    <dgm:pt modelId="{E4DB2428-9503-4CDC-AC44-4168D31612B8}" type="sibTrans" cxnId="{D337653A-725D-48E5-A2BE-4AAAF768640B}">
      <dgm:prSet/>
      <dgm:spPr/>
      <dgm:t>
        <a:bodyPr/>
        <a:lstStyle/>
        <a:p>
          <a:endParaRPr lang="en-GB"/>
        </a:p>
      </dgm:t>
    </dgm:pt>
    <dgm:pt modelId="{FF22B5E2-1A59-4BFE-8BAC-5EAB9932ABFE}">
      <dgm:prSet phldrT="[Text]"/>
      <dgm:spPr/>
      <dgm:t>
        <a:bodyPr/>
        <a:lstStyle/>
        <a:p>
          <a:r>
            <a:rPr lang="en-GB" dirty="0"/>
            <a:t>Cultural</a:t>
          </a:r>
        </a:p>
      </dgm:t>
    </dgm:pt>
    <dgm:pt modelId="{55D358E1-F614-4468-9C0E-943EEE520C0C}" type="parTrans" cxnId="{B1722305-FA5A-4E26-A65D-139604635C90}">
      <dgm:prSet/>
      <dgm:spPr/>
      <dgm:t>
        <a:bodyPr/>
        <a:lstStyle/>
        <a:p>
          <a:endParaRPr lang="en-GB"/>
        </a:p>
      </dgm:t>
    </dgm:pt>
    <dgm:pt modelId="{4C3894DD-4B30-4AE0-BB5E-BA640D4865A5}" type="sibTrans" cxnId="{B1722305-FA5A-4E26-A65D-139604635C90}">
      <dgm:prSet/>
      <dgm:spPr/>
      <dgm:t>
        <a:bodyPr/>
        <a:lstStyle/>
        <a:p>
          <a:endParaRPr lang="en-GB"/>
        </a:p>
      </dgm:t>
    </dgm:pt>
    <dgm:pt modelId="{AEADE35C-E2F4-4550-B7E1-2B3ABD74B52E}" type="pres">
      <dgm:prSet presAssocID="{74518A32-8561-47DE-BE23-DC42B28E7250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9601351-ADA9-4D07-A699-3D90803112A0}" type="pres">
      <dgm:prSet presAssocID="{9C576FF6-0D91-4AE8-AEB8-E0374253D785}" presName="centerShape" presStyleLbl="node0" presStyleIdx="0" presStyleCnt="1"/>
      <dgm:spPr/>
      <dgm:t>
        <a:bodyPr/>
        <a:lstStyle/>
        <a:p>
          <a:endParaRPr lang="en-US"/>
        </a:p>
      </dgm:t>
    </dgm:pt>
    <dgm:pt modelId="{57F89308-9590-438D-A1AA-A11C061D31AC}" type="pres">
      <dgm:prSet presAssocID="{9F586550-155B-4BB7-BB8E-C4B66CD67033}" presName="Name9" presStyleLbl="parChTrans1D2" presStyleIdx="0" presStyleCnt="5"/>
      <dgm:spPr/>
      <dgm:t>
        <a:bodyPr/>
        <a:lstStyle/>
        <a:p>
          <a:endParaRPr lang="en-US"/>
        </a:p>
      </dgm:t>
    </dgm:pt>
    <dgm:pt modelId="{DF34C67F-09E1-479B-99DB-4B00FC082E8F}" type="pres">
      <dgm:prSet presAssocID="{9F586550-155B-4BB7-BB8E-C4B66CD67033}" presName="connTx" presStyleLbl="parChTrans1D2" presStyleIdx="0" presStyleCnt="5"/>
      <dgm:spPr/>
      <dgm:t>
        <a:bodyPr/>
        <a:lstStyle/>
        <a:p>
          <a:endParaRPr lang="en-US"/>
        </a:p>
      </dgm:t>
    </dgm:pt>
    <dgm:pt modelId="{251FA6FB-43EE-4B51-B9C4-EECC74635228}" type="pres">
      <dgm:prSet presAssocID="{85C737E2-4134-4830-AC4F-DC07C1F74636}" presName="node" presStyleLbl="node1" presStyleIdx="0" presStyleCnt="5" custRadScaleRad="100868" custRadScaleInc="278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9A99E1-3BDF-45A5-816F-38C971F194ED}" type="pres">
      <dgm:prSet presAssocID="{DA4529DE-5887-48C7-829B-2EAAA2883D60}" presName="Name9" presStyleLbl="parChTrans1D2" presStyleIdx="1" presStyleCnt="5"/>
      <dgm:spPr/>
      <dgm:t>
        <a:bodyPr/>
        <a:lstStyle/>
        <a:p>
          <a:endParaRPr lang="en-US"/>
        </a:p>
      </dgm:t>
    </dgm:pt>
    <dgm:pt modelId="{06CC573C-EBBD-4D24-9ECC-E02CBE9A56E3}" type="pres">
      <dgm:prSet presAssocID="{DA4529DE-5887-48C7-829B-2EAAA2883D60}" presName="connTx" presStyleLbl="parChTrans1D2" presStyleIdx="1" presStyleCnt="5"/>
      <dgm:spPr/>
      <dgm:t>
        <a:bodyPr/>
        <a:lstStyle/>
        <a:p>
          <a:endParaRPr lang="en-US"/>
        </a:p>
      </dgm:t>
    </dgm:pt>
    <dgm:pt modelId="{5BA82F68-CD13-4FF8-B04A-D6940A26B52D}" type="pres">
      <dgm:prSet presAssocID="{260A04E5-337D-4565-81A1-07382509B02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7E7E1E-DE04-4C08-94C4-E0ABD7E673CC}" type="pres">
      <dgm:prSet presAssocID="{A8FC4A00-44C8-4704-8D38-5C76CA1EB3D1}" presName="Name9" presStyleLbl="parChTrans1D2" presStyleIdx="2" presStyleCnt="5"/>
      <dgm:spPr/>
      <dgm:t>
        <a:bodyPr/>
        <a:lstStyle/>
        <a:p>
          <a:endParaRPr lang="en-US"/>
        </a:p>
      </dgm:t>
    </dgm:pt>
    <dgm:pt modelId="{E7F0BB18-CB6A-4E27-8186-BE6577D0934B}" type="pres">
      <dgm:prSet presAssocID="{A8FC4A00-44C8-4704-8D38-5C76CA1EB3D1}" presName="connTx" presStyleLbl="parChTrans1D2" presStyleIdx="2" presStyleCnt="5"/>
      <dgm:spPr/>
      <dgm:t>
        <a:bodyPr/>
        <a:lstStyle/>
        <a:p>
          <a:endParaRPr lang="en-US"/>
        </a:p>
      </dgm:t>
    </dgm:pt>
    <dgm:pt modelId="{4270599A-0836-4E4B-95BE-8973431D1A7B}" type="pres">
      <dgm:prSet presAssocID="{54AF987E-17AC-47D9-80B7-132072EAF66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ADB102-12BD-4770-8609-74C03E1FC5CC}" type="pres">
      <dgm:prSet presAssocID="{41C4EA07-BDBF-43F4-8FDE-8FA664A48DC8}" presName="Name9" presStyleLbl="parChTrans1D2" presStyleIdx="3" presStyleCnt="5"/>
      <dgm:spPr/>
      <dgm:t>
        <a:bodyPr/>
        <a:lstStyle/>
        <a:p>
          <a:endParaRPr lang="en-US"/>
        </a:p>
      </dgm:t>
    </dgm:pt>
    <dgm:pt modelId="{8BB41902-BC6E-4289-992B-49188C903900}" type="pres">
      <dgm:prSet presAssocID="{41C4EA07-BDBF-43F4-8FDE-8FA664A48DC8}" presName="connTx" presStyleLbl="parChTrans1D2" presStyleIdx="3" presStyleCnt="5"/>
      <dgm:spPr/>
      <dgm:t>
        <a:bodyPr/>
        <a:lstStyle/>
        <a:p>
          <a:endParaRPr lang="en-US"/>
        </a:p>
      </dgm:t>
    </dgm:pt>
    <dgm:pt modelId="{C2B178DF-476A-4AB4-99A2-38FA7E576D06}" type="pres">
      <dgm:prSet presAssocID="{9FAD931D-7347-49AD-A412-5C33F3D13CF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DAC855-DE18-4344-ABFC-738619773D03}" type="pres">
      <dgm:prSet presAssocID="{55D358E1-F614-4468-9C0E-943EEE520C0C}" presName="Name9" presStyleLbl="parChTrans1D2" presStyleIdx="4" presStyleCnt="5"/>
      <dgm:spPr/>
      <dgm:t>
        <a:bodyPr/>
        <a:lstStyle/>
        <a:p>
          <a:endParaRPr lang="en-US"/>
        </a:p>
      </dgm:t>
    </dgm:pt>
    <dgm:pt modelId="{2B68E0B9-3CC7-42F3-A07B-AC414667745D}" type="pres">
      <dgm:prSet presAssocID="{55D358E1-F614-4468-9C0E-943EEE520C0C}" presName="connTx" presStyleLbl="parChTrans1D2" presStyleIdx="4" presStyleCnt="5"/>
      <dgm:spPr/>
      <dgm:t>
        <a:bodyPr/>
        <a:lstStyle/>
        <a:p>
          <a:endParaRPr lang="en-US"/>
        </a:p>
      </dgm:t>
    </dgm:pt>
    <dgm:pt modelId="{D5E19DF6-6EA9-40DE-AB71-138B4303A13C}" type="pres">
      <dgm:prSet presAssocID="{FF22B5E2-1A59-4BFE-8BAC-5EAB9932ABF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340C56C-4D16-40CF-8B32-3A5B29DD1252}" type="presOf" srcId="{41C4EA07-BDBF-43F4-8FDE-8FA664A48DC8}" destId="{1AADB102-12BD-4770-8609-74C03E1FC5CC}" srcOrd="0" destOrd="0" presId="urn:microsoft.com/office/officeart/2005/8/layout/radial1"/>
    <dgm:cxn modelId="{5B1409EC-B9BA-4951-88BA-F792B470F0D4}" type="presOf" srcId="{9FAD931D-7347-49AD-A412-5C33F3D13CF1}" destId="{C2B178DF-476A-4AB4-99A2-38FA7E576D06}" srcOrd="0" destOrd="0" presId="urn:microsoft.com/office/officeart/2005/8/layout/radial1"/>
    <dgm:cxn modelId="{F3242978-7007-4A2B-829A-566DAD1211A6}" srcId="{9C576FF6-0D91-4AE8-AEB8-E0374253D785}" destId="{85C737E2-4134-4830-AC4F-DC07C1F74636}" srcOrd="0" destOrd="0" parTransId="{9F586550-155B-4BB7-BB8E-C4B66CD67033}" sibTransId="{34F5E89E-8638-4585-A9B8-CE2A67290620}"/>
    <dgm:cxn modelId="{EAD540A1-F68D-4116-B63E-C38CE2C2C885}" type="presOf" srcId="{260A04E5-337D-4565-81A1-07382509B021}" destId="{5BA82F68-CD13-4FF8-B04A-D6940A26B52D}" srcOrd="0" destOrd="0" presId="urn:microsoft.com/office/officeart/2005/8/layout/radial1"/>
    <dgm:cxn modelId="{DFA31B1B-8051-4E71-B664-0844B87428B4}" type="presOf" srcId="{DA4529DE-5887-48C7-829B-2EAAA2883D60}" destId="{F79A99E1-3BDF-45A5-816F-38C971F194ED}" srcOrd="0" destOrd="0" presId="urn:microsoft.com/office/officeart/2005/8/layout/radial1"/>
    <dgm:cxn modelId="{96D48F7E-3284-40D5-AD2F-FE473F32196B}" srcId="{74518A32-8561-47DE-BE23-DC42B28E7250}" destId="{9C576FF6-0D91-4AE8-AEB8-E0374253D785}" srcOrd="0" destOrd="0" parTransId="{83AE0F2E-5ACE-4C62-9837-E8F704260FCA}" sibTransId="{B4F94389-6733-4D12-9CBD-D689C521BFA0}"/>
    <dgm:cxn modelId="{623C9D5A-7634-4C36-B5F9-779253D5EF89}" type="presOf" srcId="{DA4529DE-5887-48C7-829B-2EAAA2883D60}" destId="{06CC573C-EBBD-4D24-9ECC-E02CBE9A56E3}" srcOrd="1" destOrd="0" presId="urn:microsoft.com/office/officeart/2005/8/layout/radial1"/>
    <dgm:cxn modelId="{B1722305-FA5A-4E26-A65D-139604635C90}" srcId="{9C576FF6-0D91-4AE8-AEB8-E0374253D785}" destId="{FF22B5E2-1A59-4BFE-8BAC-5EAB9932ABFE}" srcOrd="4" destOrd="0" parTransId="{55D358E1-F614-4468-9C0E-943EEE520C0C}" sibTransId="{4C3894DD-4B30-4AE0-BB5E-BA640D4865A5}"/>
    <dgm:cxn modelId="{BA52619D-5B23-4FFD-8903-0DBAB32E6F0E}" type="presOf" srcId="{85C737E2-4134-4830-AC4F-DC07C1F74636}" destId="{251FA6FB-43EE-4B51-B9C4-EECC74635228}" srcOrd="0" destOrd="0" presId="urn:microsoft.com/office/officeart/2005/8/layout/radial1"/>
    <dgm:cxn modelId="{B59EC941-B99C-4B9B-96CC-4051BA3D6794}" type="presOf" srcId="{74518A32-8561-47DE-BE23-DC42B28E7250}" destId="{AEADE35C-E2F4-4550-B7E1-2B3ABD74B52E}" srcOrd="0" destOrd="0" presId="urn:microsoft.com/office/officeart/2005/8/layout/radial1"/>
    <dgm:cxn modelId="{755DF8D2-FDD9-4F6D-8B89-EB9B31046747}" type="presOf" srcId="{A8FC4A00-44C8-4704-8D38-5C76CA1EB3D1}" destId="{F77E7E1E-DE04-4C08-94C4-E0ABD7E673CC}" srcOrd="0" destOrd="0" presId="urn:microsoft.com/office/officeart/2005/8/layout/radial1"/>
    <dgm:cxn modelId="{44D9CD0C-E5E9-46DA-B804-4951A02FD053}" type="presOf" srcId="{9C576FF6-0D91-4AE8-AEB8-E0374253D785}" destId="{19601351-ADA9-4D07-A699-3D90803112A0}" srcOrd="0" destOrd="0" presId="urn:microsoft.com/office/officeart/2005/8/layout/radial1"/>
    <dgm:cxn modelId="{D798E650-BDD9-4417-A93B-71EB4C6F2F67}" type="presOf" srcId="{FF22B5E2-1A59-4BFE-8BAC-5EAB9932ABFE}" destId="{D5E19DF6-6EA9-40DE-AB71-138B4303A13C}" srcOrd="0" destOrd="0" presId="urn:microsoft.com/office/officeart/2005/8/layout/radial1"/>
    <dgm:cxn modelId="{C24A533C-41AB-44FA-BD6E-444923FFBA92}" type="presOf" srcId="{41C4EA07-BDBF-43F4-8FDE-8FA664A48DC8}" destId="{8BB41902-BC6E-4289-992B-49188C903900}" srcOrd="1" destOrd="0" presId="urn:microsoft.com/office/officeart/2005/8/layout/radial1"/>
    <dgm:cxn modelId="{5E5E93D5-283F-4E03-B050-AD83D82E7C3A}" type="presOf" srcId="{55D358E1-F614-4468-9C0E-943EEE520C0C}" destId="{15DAC855-DE18-4344-ABFC-738619773D03}" srcOrd="0" destOrd="0" presId="urn:microsoft.com/office/officeart/2005/8/layout/radial1"/>
    <dgm:cxn modelId="{D337653A-725D-48E5-A2BE-4AAAF768640B}" srcId="{9C576FF6-0D91-4AE8-AEB8-E0374253D785}" destId="{9FAD931D-7347-49AD-A412-5C33F3D13CF1}" srcOrd="3" destOrd="0" parTransId="{41C4EA07-BDBF-43F4-8FDE-8FA664A48DC8}" sibTransId="{E4DB2428-9503-4CDC-AC44-4168D31612B8}"/>
    <dgm:cxn modelId="{FDDE9F3A-AB78-44CE-BAE3-C33D4C2028C4}" srcId="{9C576FF6-0D91-4AE8-AEB8-E0374253D785}" destId="{260A04E5-337D-4565-81A1-07382509B021}" srcOrd="1" destOrd="0" parTransId="{DA4529DE-5887-48C7-829B-2EAAA2883D60}" sibTransId="{B099CDF4-16F9-468B-B3A9-905C91DDB23C}"/>
    <dgm:cxn modelId="{4FC133CF-499C-43EB-AC55-B2DC0AFB5234}" type="presOf" srcId="{9F586550-155B-4BB7-BB8E-C4B66CD67033}" destId="{57F89308-9590-438D-A1AA-A11C061D31AC}" srcOrd="0" destOrd="0" presId="urn:microsoft.com/office/officeart/2005/8/layout/radial1"/>
    <dgm:cxn modelId="{1776C306-9F69-4EC2-B24D-AB86AC821818}" type="presOf" srcId="{A8FC4A00-44C8-4704-8D38-5C76CA1EB3D1}" destId="{E7F0BB18-CB6A-4E27-8186-BE6577D0934B}" srcOrd="1" destOrd="0" presId="urn:microsoft.com/office/officeart/2005/8/layout/radial1"/>
    <dgm:cxn modelId="{0369EE9C-5DF8-4465-8F3D-5BF4B7DC1519}" type="presOf" srcId="{54AF987E-17AC-47D9-80B7-132072EAF664}" destId="{4270599A-0836-4E4B-95BE-8973431D1A7B}" srcOrd="0" destOrd="0" presId="urn:microsoft.com/office/officeart/2005/8/layout/radial1"/>
    <dgm:cxn modelId="{7F63DD6A-D356-4E19-B6E7-55784BA8DF11}" type="presOf" srcId="{9F586550-155B-4BB7-BB8E-C4B66CD67033}" destId="{DF34C67F-09E1-479B-99DB-4B00FC082E8F}" srcOrd="1" destOrd="0" presId="urn:microsoft.com/office/officeart/2005/8/layout/radial1"/>
    <dgm:cxn modelId="{EC67C05A-E7FA-42DA-B271-B01D44E0E32B}" type="presOf" srcId="{55D358E1-F614-4468-9C0E-943EEE520C0C}" destId="{2B68E0B9-3CC7-42F3-A07B-AC414667745D}" srcOrd="1" destOrd="0" presId="urn:microsoft.com/office/officeart/2005/8/layout/radial1"/>
    <dgm:cxn modelId="{ECE6A558-23B5-42DC-B7D7-165097AAB41A}" srcId="{9C576FF6-0D91-4AE8-AEB8-E0374253D785}" destId="{54AF987E-17AC-47D9-80B7-132072EAF664}" srcOrd="2" destOrd="0" parTransId="{A8FC4A00-44C8-4704-8D38-5C76CA1EB3D1}" sibTransId="{D62D4BC9-9BFC-4020-B46A-C1EC364EF5A1}"/>
    <dgm:cxn modelId="{4A549C2B-9837-4752-936B-5DC3765952CA}" type="presParOf" srcId="{AEADE35C-E2F4-4550-B7E1-2B3ABD74B52E}" destId="{19601351-ADA9-4D07-A699-3D90803112A0}" srcOrd="0" destOrd="0" presId="urn:microsoft.com/office/officeart/2005/8/layout/radial1"/>
    <dgm:cxn modelId="{23D8E869-879D-44A4-8A6A-B57BA216F6F4}" type="presParOf" srcId="{AEADE35C-E2F4-4550-B7E1-2B3ABD74B52E}" destId="{57F89308-9590-438D-A1AA-A11C061D31AC}" srcOrd="1" destOrd="0" presId="urn:microsoft.com/office/officeart/2005/8/layout/radial1"/>
    <dgm:cxn modelId="{D1F836FE-CAEE-4087-B65B-403E1BCDBE8B}" type="presParOf" srcId="{57F89308-9590-438D-A1AA-A11C061D31AC}" destId="{DF34C67F-09E1-479B-99DB-4B00FC082E8F}" srcOrd="0" destOrd="0" presId="urn:microsoft.com/office/officeart/2005/8/layout/radial1"/>
    <dgm:cxn modelId="{672F182D-1281-4297-9709-DC98AEDA4864}" type="presParOf" srcId="{AEADE35C-E2F4-4550-B7E1-2B3ABD74B52E}" destId="{251FA6FB-43EE-4B51-B9C4-EECC74635228}" srcOrd="2" destOrd="0" presId="urn:microsoft.com/office/officeart/2005/8/layout/radial1"/>
    <dgm:cxn modelId="{1B459DFE-FC3D-41BC-A312-8F99590B6303}" type="presParOf" srcId="{AEADE35C-E2F4-4550-B7E1-2B3ABD74B52E}" destId="{F79A99E1-3BDF-45A5-816F-38C971F194ED}" srcOrd="3" destOrd="0" presId="urn:microsoft.com/office/officeart/2005/8/layout/radial1"/>
    <dgm:cxn modelId="{6B24D0F3-BE45-4F2D-BC72-93807EAD17D9}" type="presParOf" srcId="{F79A99E1-3BDF-45A5-816F-38C971F194ED}" destId="{06CC573C-EBBD-4D24-9ECC-E02CBE9A56E3}" srcOrd="0" destOrd="0" presId="urn:microsoft.com/office/officeart/2005/8/layout/radial1"/>
    <dgm:cxn modelId="{9CC6A535-1E4E-4E0D-935F-A78B57A1EDF3}" type="presParOf" srcId="{AEADE35C-E2F4-4550-B7E1-2B3ABD74B52E}" destId="{5BA82F68-CD13-4FF8-B04A-D6940A26B52D}" srcOrd="4" destOrd="0" presId="urn:microsoft.com/office/officeart/2005/8/layout/radial1"/>
    <dgm:cxn modelId="{6F99C20D-C17A-4E54-A98B-CB152A5142D9}" type="presParOf" srcId="{AEADE35C-E2F4-4550-B7E1-2B3ABD74B52E}" destId="{F77E7E1E-DE04-4C08-94C4-E0ABD7E673CC}" srcOrd="5" destOrd="0" presId="urn:microsoft.com/office/officeart/2005/8/layout/radial1"/>
    <dgm:cxn modelId="{DBC400CC-E3DC-4F6F-9DA9-8E359CE0824E}" type="presParOf" srcId="{F77E7E1E-DE04-4C08-94C4-E0ABD7E673CC}" destId="{E7F0BB18-CB6A-4E27-8186-BE6577D0934B}" srcOrd="0" destOrd="0" presId="urn:microsoft.com/office/officeart/2005/8/layout/radial1"/>
    <dgm:cxn modelId="{7A43F43C-1138-400F-A6BF-CDC516950420}" type="presParOf" srcId="{AEADE35C-E2F4-4550-B7E1-2B3ABD74B52E}" destId="{4270599A-0836-4E4B-95BE-8973431D1A7B}" srcOrd="6" destOrd="0" presId="urn:microsoft.com/office/officeart/2005/8/layout/radial1"/>
    <dgm:cxn modelId="{0B252B6B-EECB-46BB-92FA-FE211B44B65B}" type="presParOf" srcId="{AEADE35C-E2F4-4550-B7E1-2B3ABD74B52E}" destId="{1AADB102-12BD-4770-8609-74C03E1FC5CC}" srcOrd="7" destOrd="0" presId="urn:microsoft.com/office/officeart/2005/8/layout/radial1"/>
    <dgm:cxn modelId="{F88E81C7-6FB1-42F1-8886-85FF016BF4EE}" type="presParOf" srcId="{1AADB102-12BD-4770-8609-74C03E1FC5CC}" destId="{8BB41902-BC6E-4289-992B-49188C903900}" srcOrd="0" destOrd="0" presId="urn:microsoft.com/office/officeart/2005/8/layout/radial1"/>
    <dgm:cxn modelId="{A98169FF-DC99-4258-8A8E-F862FB5418C5}" type="presParOf" srcId="{AEADE35C-E2F4-4550-B7E1-2B3ABD74B52E}" destId="{C2B178DF-476A-4AB4-99A2-38FA7E576D06}" srcOrd="8" destOrd="0" presId="urn:microsoft.com/office/officeart/2005/8/layout/radial1"/>
    <dgm:cxn modelId="{A74FDCEF-FED8-4515-B263-38DB5DAC5B35}" type="presParOf" srcId="{AEADE35C-E2F4-4550-B7E1-2B3ABD74B52E}" destId="{15DAC855-DE18-4344-ABFC-738619773D03}" srcOrd="9" destOrd="0" presId="urn:microsoft.com/office/officeart/2005/8/layout/radial1"/>
    <dgm:cxn modelId="{7295EB80-9A1E-4D0F-889D-30A3CCE9CC4F}" type="presParOf" srcId="{15DAC855-DE18-4344-ABFC-738619773D03}" destId="{2B68E0B9-3CC7-42F3-A07B-AC414667745D}" srcOrd="0" destOrd="0" presId="urn:microsoft.com/office/officeart/2005/8/layout/radial1"/>
    <dgm:cxn modelId="{B733F247-20D1-4E2B-AA7B-C0E3E3C9C1C6}" type="presParOf" srcId="{AEADE35C-E2F4-4550-B7E1-2B3ABD74B52E}" destId="{D5E19DF6-6EA9-40DE-AB71-138B4303A13C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01351-ADA9-4D07-A699-3D90803112A0}">
      <dsp:nvSpPr>
        <dsp:cNvPr id="0" name=""/>
        <dsp:cNvSpPr/>
      </dsp:nvSpPr>
      <dsp:spPr>
        <a:xfrm>
          <a:off x="4076244" y="2206796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Communication</a:t>
          </a:r>
        </a:p>
      </dsp:txBody>
      <dsp:txXfrm>
        <a:off x="4322122" y="2452674"/>
        <a:ext cx="1187204" cy="1187204"/>
      </dsp:txXfrm>
    </dsp:sp>
    <dsp:sp modelId="{57F89308-9590-438D-A1AA-A11C061D31AC}">
      <dsp:nvSpPr>
        <dsp:cNvPr id="0" name=""/>
        <dsp:cNvSpPr/>
      </dsp:nvSpPr>
      <dsp:spPr>
        <a:xfrm rot="16260134">
          <a:off x="4672338" y="1928930"/>
          <a:ext cx="525329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25329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921869" y="1931167"/>
        <a:ext cx="26266" cy="26266"/>
      </dsp:txXfrm>
    </dsp:sp>
    <dsp:sp modelId="{251FA6FB-43EE-4B51-B9C4-EECC74635228}">
      <dsp:nvSpPr>
        <dsp:cNvPr id="0" name=""/>
        <dsp:cNvSpPr/>
      </dsp:nvSpPr>
      <dsp:spPr>
        <a:xfrm>
          <a:off x="4114801" y="2843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Psychological</a:t>
          </a:r>
        </a:p>
      </dsp:txBody>
      <dsp:txXfrm>
        <a:off x="4360679" y="248721"/>
        <a:ext cx="1187204" cy="1187204"/>
      </dsp:txXfrm>
    </dsp:sp>
    <dsp:sp modelId="{F79A99E1-3BDF-45A5-816F-38C971F194ED}">
      <dsp:nvSpPr>
        <dsp:cNvPr id="0" name=""/>
        <dsp:cNvSpPr/>
      </dsp:nvSpPr>
      <dsp:spPr>
        <a:xfrm rot="20520000">
          <a:off x="5701726" y="2693256"/>
          <a:ext cx="50636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06360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942248" y="2695967"/>
        <a:ext cx="25318" cy="25318"/>
      </dsp:txXfrm>
    </dsp:sp>
    <dsp:sp modelId="{5BA82F68-CD13-4FF8-B04A-D6940A26B52D}">
      <dsp:nvSpPr>
        <dsp:cNvPr id="0" name=""/>
        <dsp:cNvSpPr/>
      </dsp:nvSpPr>
      <dsp:spPr>
        <a:xfrm>
          <a:off x="6154609" y="1531495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Relational</a:t>
          </a:r>
        </a:p>
      </dsp:txBody>
      <dsp:txXfrm>
        <a:off x="6400487" y="1777373"/>
        <a:ext cx="1187204" cy="1187204"/>
      </dsp:txXfrm>
    </dsp:sp>
    <dsp:sp modelId="{F77E7E1E-DE04-4C08-94C4-E0ABD7E673CC}">
      <dsp:nvSpPr>
        <dsp:cNvPr id="0" name=""/>
        <dsp:cNvSpPr/>
      </dsp:nvSpPr>
      <dsp:spPr>
        <a:xfrm rot="3240000">
          <a:off x="5304794" y="3914888"/>
          <a:ext cx="50636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06360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545315" y="3917599"/>
        <a:ext cx="25318" cy="25318"/>
      </dsp:txXfrm>
    </dsp:sp>
    <dsp:sp modelId="{4270599A-0836-4E4B-95BE-8973431D1A7B}">
      <dsp:nvSpPr>
        <dsp:cNvPr id="0" name=""/>
        <dsp:cNvSpPr/>
      </dsp:nvSpPr>
      <dsp:spPr>
        <a:xfrm>
          <a:off x="5360744" y="3974759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Situational</a:t>
          </a:r>
        </a:p>
      </dsp:txBody>
      <dsp:txXfrm>
        <a:off x="5606622" y="4220637"/>
        <a:ext cx="1187204" cy="1187204"/>
      </dsp:txXfrm>
    </dsp:sp>
    <dsp:sp modelId="{1AADB102-12BD-4770-8609-74C03E1FC5CC}">
      <dsp:nvSpPr>
        <dsp:cNvPr id="0" name=""/>
        <dsp:cNvSpPr/>
      </dsp:nvSpPr>
      <dsp:spPr>
        <a:xfrm rot="7560000">
          <a:off x="4020294" y="3914888"/>
          <a:ext cx="50636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06360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4260816" y="3917599"/>
        <a:ext cx="25318" cy="25318"/>
      </dsp:txXfrm>
    </dsp:sp>
    <dsp:sp modelId="{C2B178DF-476A-4AB4-99A2-38FA7E576D06}">
      <dsp:nvSpPr>
        <dsp:cNvPr id="0" name=""/>
        <dsp:cNvSpPr/>
      </dsp:nvSpPr>
      <dsp:spPr>
        <a:xfrm>
          <a:off x="2791744" y="3974759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Environmental</a:t>
          </a:r>
        </a:p>
      </dsp:txBody>
      <dsp:txXfrm>
        <a:off x="3037622" y="4220637"/>
        <a:ext cx="1187204" cy="1187204"/>
      </dsp:txXfrm>
    </dsp:sp>
    <dsp:sp modelId="{15DAC855-DE18-4344-ABFC-738619773D03}">
      <dsp:nvSpPr>
        <dsp:cNvPr id="0" name=""/>
        <dsp:cNvSpPr/>
      </dsp:nvSpPr>
      <dsp:spPr>
        <a:xfrm rot="11880000">
          <a:off x="3623362" y="2693256"/>
          <a:ext cx="506360" cy="30739"/>
        </a:xfrm>
        <a:custGeom>
          <a:avLst/>
          <a:gdLst/>
          <a:ahLst/>
          <a:cxnLst/>
          <a:rect l="0" t="0" r="0" b="0"/>
          <a:pathLst>
            <a:path>
              <a:moveTo>
                <a:pt x="0" y="15369"/>
              </a:moveTo>
              <a:lnTo>
                <a:pt x="506360" y="1536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3863883" y="2695967"/>
        <a:ext cx="25318" cy="25318"/>
      </dsp:txXfrm>
    </dsp:sp>
    <dsp:sp modelId="{D5E19DF6-6EA9-40DE-AB71-138B4303A13C}">
      <dsp:nvSpPr>
        <dsp:cNvPr id="0" name=""/>
        <dsp:cNvSpPr/>
      </dsp:nvSpPr>
      <dsp:spPr>
        <a:xfrm>
          <a:off x="1997880" y="1531495"/>
          <a:ext cx="1678960" cy="16789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/>
            <a:t>Cultural</a:t>
          </a:r>
        </a:p>
      </dsp:txBody>
      <dsp:txXfrm>
        <a:off x="2243758" y="1777373"/>
        <a:ext cx="1187204" cy="118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4B10E3-2F3D-49EF-AB98-ECF5E032879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B9A051-BB2A-453F-B177-F91D22DA5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728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Let’s start with Communication. 15 Minute activity</a:t>
            </a:r>
          </a:p>
          <a:p>
            <a:r>
              <a:rPr lang="en-GB" dirty="0"/>
              <a:t>Could include:</a:t>
            </a:r>
          </a:p>
          <a:p>
            <a:r>
              <a:rPr lang="en-GB" dirty="0"/>
              <a:t>Verbal</a:t>
            </a:r>
          </a:p>
          <a:p>
            <a:r>
              <a:rPr lang="en-GB" dirty="0"/>
              <a:t>Non-verbal</a:t>
            </a:r>
          </a:p>
          <a:p>
            <a:r>
              <a:rPr lang="en-GB" dirty="0"/>
              <a:t>Written</a:t>
            </a:r>
          </a:p>
          <a:p>
            <a:r>
              <a:rPr lang="en-GB" dirty="0"/>
              <a:t>Face to face</a:t>
            </a:r>
          </a:p>
          <a:p>
            <a:r>
              <a:rPr lang="en-GB" dirty="0"/>
              <a:t>Sign language</a:t>
            </a:r>
          </a:p>
          <a:p>
            <a:r>
              <a:rPr lang="en-GB" dirty="0"/>
              <a:t>Braille</a:t>
            </a:r>
          </a:p>
          <a:p>
            <a:r>
              <a:rPr lang="en-GB" dirty="0"/>
              <a:t>Texts</a:t>
            </a:r>
          </a:p>
          <a:p>
            <a:r>
              <a:rPr lang="en-GB" dirty="0"/>
              <a:t>Emails</a:t>
            </a:r>
          </a:p>
          <a:p>
            <a:r>
              <a:rPr lang="en-GB" dirty="0"/>
              <a:t>Facebook</a:t>
            </a:r>
          </a:p>
          <a:p>
            <a:r>
              <a:rPr lang="en-GB" dirty="0"/>
              <a:t>Snapchat</a:t>
            </a:r>
          </a:p>
          <a:p>
            <a:r>
              <a:rPr lang="en-GB" dirty="0"/>
              <a:t>Posts</a:t>
            </a:r>
          </a:p>
          <a:p>
            <a:r>
              <a:rPr lang="en-GB" dirty="0"/>
              <a:t>Blogs</a:t>
            </a:r>
          </a:p>
          <a:p>
            <a:r>
              <a:rPr lang="en-GB" dirty="0"/>
              <a:t>Letters</a:t>
            </a:r>
          </a:p>
          <a:p>
            <a:r>
              <a:rPr lang="en-GB" dirty="0"/>
              <a:t>Morse code</a:t>
            </a:r>
          </a:p>
          <a:p>
            <a:r>
              <a:rPr lang="en-GB" dirty="0"/>
              <a:t>Twitter</a:t>
            </a:r>
          </a:p>
          <a:p>
            <a:r>
              <a:rPr lang="en-GB" dirty="0" err="1"/>
              <a:t>Whatsapp</a:t>
            </a:r>
            <a:endParaRPr lang="en-GB" dirty="0"/>
          </a:p>
          <a:p>
            <a:r>
              <a:rPr lang="en-GB" dirty="0"/>
              <a:t>Telephone call</a:t>
            </a:r>
          </a:p>
          <a:p>
            <a:r>
              <a:rPr lang="en-GB" dirty="0"/>
              <a:t>Skype</a:t>
            </a:r>
          </a:p>
          <a:p>
            <a:r>
              <a:rPr lang="en-GB" dirty="0" err="1"/>
              <a:t>instagram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37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an example: pass me the doodah next to the thingamajig on top of the whatchamacallit next to the right of the middle shelf!!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9690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process by which people exchange information, feelings, and meaning through verbal and non-verbal messages </a:t>
            </a:r>
          </a:p>
          <a:p>
            <a:r>
              <a:rPr lang="en-GB" dirty="0"/>
              <a:t>Face to Face communication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540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Could include:</a:t>
            </a:r>
          </a:p>
          <a:p>
            <a:r>
              <a:rPr lang="en-GB" dirty="0"/>
              <a:t>Posture</a:t>
            </a:r>
          </a:p>
          <a:p>
            <a:r>
              <a:rPr lang="en-GB" dirty="0"/>
              <a:t>Facial expression</a:t>
            </a:r>
          </a:p>
          <a:p>
            <a:r>
              <a:rPr lang="en-GB" dirty="0"/>
              <a:t>Dress</a:t>
            </a:r>
          </a:p>
          <a:p>
            <a:r>
              <a:rPr lang="en-GB" dirty="0"/>
              <a:t>Emotional state</a:t>
            </a:r>
          </a:p>
          <a:p>
            <a:r>
              <a:rPr lang="en-GB" dirty="0"/>
              <a:t>Personality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0428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tend to listen with our eyes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3044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Laughing releases endorphins that can help relieve stress and anxiety; most people like to laugh and will feel drawn to somebody who can make them laugh.</a:t>
            </a:r>
          </a:p>
          <a:p>
            <a:r>
              <a:rPr lang="en-GB" dirty="0"/>
              <a:t>Do ensure your humour is appropriate to the situation!!</a:t>
            </a:r>
          </a:p>
          <a:p>
            <a:endParaRPr lang="en-GB" dirty="0"/>
          </a:p>
          <a:p>
            <a:r>
              <a:rPr lang="en-GB" dirty="0"/>
              <a:t>Use your sense of humour to break the ice, to lower barriers and gain the affection of others.  </a:t>
            </a:r>
          </a:p>
          <a:p>
            <a:r>
              <a:rPr lang="en-GB" dirty="0"/>
              <a:t>By using appropriate humour you will be perceived as more charismatic.</a:t>
            </a:r>
          </a:p>
          <a:p>
            <a:r>
              <a:rPr lang="en-GB" dirty="0"/>
              <a:t>Use your sense of humour to break the ice, to lower barriers and gain the affection of others.  </a:t>
            </a:r>
          </a:p>
          <a:p>
            <a:r>
              <a:rPr lang="en-GB" dirty="0"/>
              <a:t>By using appropriate humour you will be perceived as more charismatic.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9A051-BB2A-453F-B177-F91D22DA5E2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0062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Critical thinking and reflective writing are essential element of personal, professional and academic development</a:t>
            </a:r>
          </a:p>
          <a:p>
            <a:pPr eaLnBrk="1" hangingPunct="1"/>
            <a:r>
              <a:rPr lang="en-GB" sz="1200" dirty="0"/>
              <a:t>What are they? Why important? Models?</a:t>
            </a:r>
          </a:p>
          <a:p>
            <a:pPr eaLnBrk="1" hangingPunct="1"/>
            <a:r>
              <a:rPr lang="en-GB" sz="1200" dirty="0"/>
              <a:t>Discuss application to academic writing</a:t>
            </a:r>
          </a:p>
          <a:p>
            <a:pPr eaLnBrk="1" hangingPunct="1"/>
            <a:endParaRPr lang="en-GB" sz="1200" dirty="0"/>
          </a:p>
          <a:p>
            <a:pPr eaLnBrk="1" hangingPunct="1"/>
            <a:r>
              <a:rPr lang="en-GB" sz="1200" dirty="0"/>
              <a:t>What is your experience of these?</a:t>
            </a:r>
          </a:p>
          <a:p>
            <a:pPr eaLnBrk="1" hangingPunct="1"/>
            <a:endParaRPr lang="en-GB" sz="1200" dirty="0"/>
          </a:p>
          <a:p>
            <a:pPr eaLnBrk="1" hangingPunct="1"/>
            <a:r>
              <a:rPr lang="en-GB" sz="1200" dirty="0"/>
              <a:t>NB Evidence based practice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2285E0-0E9D-4250-A022-70FE4041B02E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4808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D28C4D-6848-4248-92C1-2AAFA1D723BC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Practitioners have considerable power derived from legislation</a:t>
            </a:r>
          </a:p>
          <a:p>
            <a:endParaRPr lang="en-US" sz="2000" dirty="0"/>
          </a:p>
          <a:p>
            <a:r>
              <a:rPr lang="en-US" sz="2000" dirty="0"/>
              <a:t>Practitioners make difficult professional judgments</a:t>
            </a:r>
          </a:p>
        </p:txBody>
      </p:sp>
    </p:spTree>
    <p:extLst>
      <p:ext uri="{BB962C8B-B14F-4D97-AF65-F5344CB8AC3E}">
        <p14:creationId xmlns:p14="http://schemas.microsoft.com/office/powerpoint/2010/main" val="14727941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621018-F038-4C85-A1B2-506BBF158796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773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B35DBDB-2CC7-4322-B1FB-F4E5B01BFD5F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600" dirty="0"/>
              <a:t>Challenge political and philosophical aspects of procedures and policies ----- attempt to shape future policy and practice</a:t>
            </a:r>
          </a:p>
          <a:p>
            <a:endParaRPr lang="en-US" sz="1600" dirty="0"/>
          </a:p>
          <a:p>
            <a:r>
              <a:rPr lang="en-US" sz="1600" dirty="0"/>
              <a:t>Value engaging children in reflecting   ----- helping them to develop an insight into their world  ------ takes the rights of young children seriously</a:t>
            </a:r>
          </a:p>
          <a:p>
            <a:endParaRPr lang="en-US" sz="1600" dirty="0"/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Developing the skills of a reflective practitioner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Developing critical thinking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Learning from observing other people’s practice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Learning through doing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Managing diversity and uncertainty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5997508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Current skills, knowledge, attributes -&gt;effect progression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2285E0-0E9D-4250-A022-70FE4041B02E}" type="slidenum">
              <a:rPr lang="en-GB" smtClean="0"/>
              <a:pPr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151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160EA64-D806-43AC-9DF2-F8C432F32B4C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7DA32-B90C-428D-883F-B5384B7EB1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4083" y="1349681"/>
            <a:ext cx="8991600" cy="1645920"/>
          </a:xfrm>
        </p:spPr>
        <p:txBody>
          <a:bodyPr>
            <a:normAutofit fontScale="90000"/>
          </a:bodyPr>
          <a:lstStyle/>
          <a:p>
            <a:r>
              <a:rPr lang="en-GB" dirty="0"/>
              <a:t>BMSK4001</a:t>
            </a:r>
            <a:br>
              <a:rPr lang="en-GB" dirty="0"/>
            </a:br>
            <a:r>
              <a:rPr lang="en-GB" dirty="0"/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EAAAEF-5CFB-46D0-A2F4-C7CA7AA540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39077" y="3571959"/>
            <a:ext cx="6801612" cy="1239894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Week </a:t>
            </a:r>
            <a:r>
              <a:rPr lang="en-GB" sz="3200" b="1" u="sng" dirty="0" smtClean="0"/>
              <a:t>4</a:t>
            </a:r>
            <a:r>
              <a:rPr lang="en-GB" sz="3200" dirty="0" smtClean="0"/>
              <a:t>: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6569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551AF-C80A-4A54-909E-377C043A8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6451" y="2054938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en-GB" dirty="0"/>
              <a:t>Inter-personal </a:t>
            </a:r>
            <a:r>
              <a:rPr lang="en-GB" dirty="0" smtClean="0"/>
              <a:t>communication</a:t>
            </a:r>
            <a:br>
              <a:rPr lang="en-GB" dirty="0" smtClean="0"/>
            </a:br>
            <a:r>
              <a:rPr lang="en-GB" dirty="0" smtClean="0"/>
              <a:t>&amp; </a:t>
            </a:r>
            <a:br>
              <a:rPr lang="en-GB" dirty="0" smtClean="0"/>
            </a:br>
            <a:r>
              <a:rPr lang="en-GB" dirty="0" smtClean="0"/>
              <a:t>Reflection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97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19279462-C377-4545-808A-BE333D100D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795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15B67055-73BA-466D-9A33-0287757061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8415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0380C9-677B-4727-8DD7-1B5B9C813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979" y="1492495"/>
            <a:ext cx="6227064" cy="388095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878580-C0A5-4284-8175-022CA41722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30101" y="1710574"/>
            <a:ext cx="3811480" cy="4772567"/>
          </a:xfrm>
        </p:spPr>
        <p:txBody>
          <a:bodyPr vert="horz" lIns="91440" tIns="45720" rIns="91440" bIns="45720" rtlCol="0">
            <a:noAutofit/>
          </a:bodyPr>
          <a:lstStyle/>
          <a:p>
            <a:pPr algn="l"/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r>
              <a:rPr lang="en-US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Try 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and think of as many as you can. You can either write the answer or draw pictures of the communication!</a:t>
            </a:r>
          </a:p>
        </p:txBody>
      </p:sp>
    </p:spTree>
    <p:extLst>
      <p:ext uri="{BB962C8B-B14F-4D97-AF65-F5344CB8AC3E}">
        <p14:creationId xmlns:p14="http://schemas.microsoft.com/office/powerpoint/2010/main" val="330434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8DD157-200C-4CB5-BB18-49ECA06DA7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8218" y="991775"/>
            <a:ext cx="5048992" cy="5071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25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A57F6D-A753-4187-8B78-9B8730ED71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204" y="1354653"/>
            <a:ext cx="3715802" cy="36992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527732-DEBA-430D-A12D-F5CFEF7D7857}"/>
              </a:ext>
            </a:extLst>
          </p:cNvPr>
          <p:cNvSpPr txBox="1"/>
          <p:nvPr/>
        </p:nvSpPr>
        <p:spPr>
          <a:xfrm>
            <a:off x="5712030" y="889843"/>
            <a:ext cx="565265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An average adult human has a vocabulary of 60,000 words at their disposal.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We take it for granted that if </a:t>
            </a:r>
            <a:r>
              <a:rPr lang="en-GB" sz="3600" dirty="0">
                <a:solidFill>
                  <a:srgbClr val="FF0000"/>
                </a:solidFill>
              </a:rPr>
              <a:t>we </a:t>
            </a:r>
            <a:r>
              <a:rPr lang="en-GB" sz="3600" dirty="0"/>
              <a:t>know what we mean then </a:t>
            </a:r>
            <a:r>
              <a:rPr lang="en-GB" sz="3600" dirty="0">
                <a:solidFill>
                  <a:srgbClr val="FF0000"/>
                </a:solidFill>
              </a:rPr>
              <a:t>everyone </a:t>
            </a:r>
            <a:r>
              <a:rPr lang="en-GB" sz="3600" dirty="0"/>
              <a:t>knows what we mean!</a:t>
            </a:r>
          </a:p>
        </p:txBody>
      </p:sp>
    </p:spTree>
    <p:extLst>
      <p:ext uri="{BB962C8B-B14F-4D97-AF65-F5344CB8AC3E}">
        <p14:creationId xmlns:p14="http://schemas.microsoft.com/office/powerpoint/2010/main" val="142663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93967E9-2567-475C-BC4F-3985512C97AA}"/>
              </a:ext>
            </a:extLst>
          </p:cNvPr>
          <p:cNvSpPr/>
          <p:nvPr/>
        </p:nvSpPr>
        <p:spPr>
          <a:xfrm>
            <a:off x="308757" y="522514"/>
            <a:ext cx="4037610" cy="25294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Inter-Personal Communication?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4C7F7E0-BB9E-43EB-93FF-433306A7986D}"/>
              </a:ext>
            </a:extLst>
          </p:cNvPr>
          <p:cNvCxnSpPr>
            <a:cxnSpLocks/>
          </p:cNvCxnSpPr>
          <p:nvPr/>
        </p:nvCxnSpPr>
        <p:spPr>
          <a:xfrm>
            <a:off x="4465120" y="843148"/>
            <a:ext cx="2505695" cy="1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8EA28EA-F3AD-485C-87F1-59F1DC6A0BD8}"/>
              </a:ext>
            </a:extLst>
          </p:cNvPr>
          <p:cNvCxnSpPr>
            <a:cxnSpLocks/>
          </p:cNvCxnSpPr>
          <p:nvPr/>
        </p:nvCxnSpPr>
        <p:spPr>
          <a:xfrm>
            <a:off x="4465120" y="2725386"/>
            <a:ext cx="2588824" cy="0"/>
          </a:xfrm>
          <a:prstGeom prst="straightConnector1">
            <a:avLst/>
          </a:prstGeom>
          <a:ln w="76200"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DE737B65-F4CC-4614-BED0-AD8E8798F3D2}"/>
              </a:ext>
            </a:extLst>
          </p:cNvPr>
          <p:cNvSpPr/>
          <p:nvPr/>
        </p:nvSpPr>
        <p:spPr>
          <a:xfrm>
            <a:off x="7053944" y="118754"/>
            <a:ext cx="2972786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4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Verbal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543BD1B-A7D8-4AA1-B67D-11FA763D4D61}"/>
              </a:ext>
            </a:extLst>
          </p:cNvPr>
          <p:cNvSpPr/>
          <p:nvPr/>
        </p:nvSpPr>
        <p:spPr>
          <a:xfrm>
            <a:off x="7156867" y="2000992"/>
            <a:ext cx="3028210" cy="14487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Non-Verbal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6C2D5D1-B8D0-4FD2-B6B3-52EE60E94C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7607" y="3589747"/>
            <a:ext cx="3427082" cy="2867558"/>
          </a:xfrm>
          <a:prstGeom prst="rect">
            <a:avLst/>
          </a:prstGeom>
        </p:spPr>
      </p:pic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A74E1907-8A01-4CD5-BAD8-1EC30E7B30FD}"/>
              </a:ext>
            </a:extLst>
          </p:cNvPr>
          <p:cNvSpPr/>
          <p:nvPr/>
        </p:nvSpPr>
        <p:spPr>
          <a:xfrm>
            <a:off x="1377537" y="3589747"/>
            <a:ext cx="2006931" cy="1163782"/>
          </a:xfrm>
          <a:prstGeom prst="wedgeEllipseCallout">
            <a:avLst>
              <a:gd name="adj1" fmla="val 60824"/>
              <a:gd name="adj2" fmla="val 4923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Information</a:t>
            </a:r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41195E84-0B45-4CC7-B808-D93402503F9C}"/>
              </a:ext>
            </a:extLst>
          </p:cNvPr>
          <p:cNvSpPr/>
          <p:nvPr/>
        </p:nvSpPr>
        <p:spPr>
          <a:xfrm>
            <a:off x="8158347" y="4239491"/>
            <a:ext cx="2315689" cy="1258785"/>
          </a:xfrm>
          <a:prstGeom prst="wedgeEllipseCallout">
            <a:avLst>
              <a:gd name="adj1" fmla="val -66474"/>
              <a:gd name="adj2" fmla="val 27594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Feelings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78F97F92-591D-4654-98A6-841ED63832A3}"/>
              </a:ext>
            </a:extLst>
          </p:cNvPr>
          <p:cNvSpPr/>
          <p:nvPr/>
        </p:nvSpPr>
        <p:spPr>
          <a:xfrm>
            <a:off x="463138" y="5343896"/>
            <a:ext cx="1911927" cy="991590"/>
          </a:xfrm>
          <a:prstGeom prst="wedgeEllipseCallout">
            <a:avLst>
              <a:gd name="adj1" fmla="val 116434"/>
              <a:gd name="adj2" fmla="val -53668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Meaning</a:t>
            </a:r>
          </a:p>
        </p:txBody>
      </p:sp>
    </p:spTree>
    <p:extLst>
      <p:ext uri="{BB962C8B-B14F-4D97-AF65-F5344CB8AC3E}">
        <p14:creationId xmlns:p14="http://schemas.microsoft.com/office/powerpoint/2010/main" val="202470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52E6A4-E29C-4A93-8AB7-8B8C5922677C}"/>
              </a:ext>
            </a:extLst>
          </p:cNvPr>
          <p:cNvSpPr txBox="1"/>
          <p:nvPr/>
        </p:nvSpPr>
        <p:spPr>
          <a:xfrm>
            <a:off x="721654" y="1283449"/>
            <a:ext cx="57001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r>
              <a:rPr lang="en-GB" sz="2800" dirty="0"/>
              <a:t>Let’s consider Non-Verbal communication further.</a:t>
            </a:r>
          </a:p>
          <a:p>
            <a:endParaRPr lang="en-GB" sz="2800" dirty="0" smtClean="0"/>
          </a:p>
          <a:p>
            <a:r>
              <a:rPr lang="en-GB" sz="2800" dirty="0" smtClean="0"/>
              <a:t>what </a:t>
            </a:r>
            <a:r>
              <a:rPr lang="en-GB" sz="2800" dirty="0"/>
              <a:t>Non-Verbal communication looks like</a:t>
            </a:r>
            <a:r>
              <a:rPr lang="en-GB" sz="2800" dirty="0" smtClean="0"/>
              <a:t>,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 smtClean="0"/>
              <a:t>example</a:t>
            </a:r>
            <a:r>
              <a:rPr lang="en-GB" sz="2800" dirty="0"/>
              <a:t>… </a:t>
            </a:r>
            <a:r>
              <a:rPr lang="en-GB" sz="2800" dirty="0">
                <a:solidFill>
                  <a:srgbClr val="FF0000"/>
                </a:solidFill>
              </a:rPr>
              <a:t>facial expression.</a:t>
            </a: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E46C4F-10C8-42D3-8C99-4487C2DCBB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225" y="1283449"/>
            <a:ext cx="4322371" cy="3919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14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E40645-0A19-4B8C-A63F-B606795CF55C}"/>
              </a:ext>
            </a:extLst>
          </p:cNvPr>
          <p:cNvSpPr txBox="1"/>
          <p:nvPr/>
        </p:nvSpPr>
        <p:spPr>
          <a:xfrm>
            <a:off x="391885" y="451262"/>
            <a:ext cx="49638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Luckily,  Albert </a:t>
            </a:r>
            <a:r>
              <a:rPr lang="en-GB" sz="2000" dirty="0" err="1"/>
              <a:t>Mehrabian</a:t>
            </a:r>
            <a:r>
              <a:rPr lang="en-GB" sz="2000" dirty="0"/>
              <a:t> (1981) claims that the message that someone receives is broken up as follows..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33564A5C-C160-467D-87D0-19206BD6A6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7042394"/>
              </p:ext>
            </p:extLst>
          </p:nvPr>
        </p:nvGraphicFramePr>
        <p:xfrm>
          <a:off x="3146961" y="268404"/>
          <a:ext cx="9435605" cy="61383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579830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A45E61-B781-4FC8-854C-5FB42A3F4C8C}"/>
              </a:ext>
            </a:extLst>
          </p:cNvPr>
          <p:cNvSpPr txBox="1"/>
          <p:nvPr/>
        </p:nvSpPr>
        <p:spPr>
          <a:xfrm>
            <a:off x="126010" y="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Inter-Personal communication is contextual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4ACFC41-55BA-48D1-82BA-F1A21922E0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8086676"/>
              </p:ext>
            </p:extLst>
          </p:nvPr>
        </p:nvGraphicFramePr>
        <p:xfrm>
          <a:off x="4335812" y="292387"/>
          <a:ext cx="9831450" cy="5675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51A32A5E-25B2-4DF0-91A9-988A0C53FC2C}"/>
              </a:ext>
            </a:extLst>
          </p:cNvPr>
          <p:cNvSpPr/>
          <p:nvPr/>
        </p:nvSpPr>
        <p:spPr>
          <a:xfrm>
            <a:off x="285008" y="748145"/>
            <a:ext cx="3040083" cy="150816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Psychological</a:t>
            </a:r>
            <a:r>
              <a:rPr lang="en-GB" dirty="0"/>
              <a:t>: Who you are and what you bring to the interaction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D876538-829E-44B8-BD3D-8176F4EAFE10}"/>
              </a:ext>
            </a:extLst>
          </p:cNvPr>
          <p:cNvSpPr/>
          <p:nvPr/>
        </p:nvSpPr>
        <p:spPr>
          <a:xfrm>
            <a:off x="285008" y="2529444"/>
            <a:ext cx="3040083" cy="150816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Relational</a:t>
            </a:r>
            <a:r>
              <a:rPr lang="en-GB" dirty="0"/>
              <a:t>: Your reaction to the other person- the “mix”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014691-B86D-48E8-9CFF-AA43904A07B9}"/>
              </a:ext>
            </a:extLst>
          </p:cNvPr>
          <p:cNvSpPr/>
          <p:nvPr/>
        </p:nvSpPr>
        <p:spPr>
          <a:xfrm>
            <a:off x="285008" y="4275117"/>
            <a:ext cx="3040083" cy="150816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Situational</a:t>
            </a:r>
            <a:r>
              <a:rPr lang="en-GB" dirty="0"/>
              <a:t>: An interaction that takes place in a classroom will be very different from one that takes place in a bar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5FE0F7-D7B2-49C1-9616-05A3F1C00231}"/>
              </a:ext>
            </a:extLst>
          </p:cNvPr>
          <p:cNvSpPr/>
          <p:nvPr/>
        </p:nvSpPr>
        <p:spPr>
          <a:xfrm>
            <a:off x="3515096" y="1448789"/>
            <a:ext cx="2580904" cy="161504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Environmental</a:t>
            </a:r>
            <a:r>
              <a:rPr lang="en-GB" dirty="0"/>
              <a:t>: location, noise level, temperature, season, time of the day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B4C87C-C614-498D-89D4-ACF8CF35E4D9}"/>
              </a:ext>
            </a:extLst>
          </p:cNvPr>
          <p:cNvSpPr/>
          <p:nvPr/>
        </p:nvSpPr>
        <p:spPr>
          <a:xfrm>
            <a:off x="3835729" y="4037611"/>
            <a:ext cx="2580904" cy="150816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Cultural</a:t>
            </a:r>
            <a:r>
              <a:rPr lang="en-GB" dirty="0"/>
              <a:t>: includes all the learned behaviours and rules that affect the other person.</a:t>
            </a:r>
          </a:p>
        </p:txBody>
      </p:sp>
    </p:spTree>
    <p:extLst>
      <p:ext uri="{BB962C8B-B14F-4D97-AF65-F5344CB8AC3E}">
        <p14:creationId xmlns:p14="http://schemas.microsoft.com/office/powerpoint/2010/main" val="140638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6">
            <a:extLst>
              <a:ext uri="{FF2B5EF4-FFF2-40B4-BE49-F238E27FC236}">
                <a16:creationId xmlns:a16="http://schemas.microsoft.com/office/drawing/2014/main" id="{684FCD5C-7443-4EBD-B37B-EAB86BF090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920" y="804334"/>
            <a:ext cx="10550161" cy="510226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010E9B40-C467-4CDE-8CC1-38533731DD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968883"/>
            <a:ext cx="10222992" cy="4773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B61C50BE-24CC-448A-A2CF-24A4F3C96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9372" y="1288923"/>
            <a:ext cx="6693256" cy="4133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515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8AE4C53-22EB-4FB8-A2DB-08953C653880}"/>
              </a:ext>
            </a:extLst>
          </p:cNvPr>
          <p:cNvSpPr/>
          <p:nvPr/>
        </p:nvSpPr>
        <p:spPr>
          <a:xfrm>
            <a:off x="288509" y="0"/>
            <a:ext cx="10956852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We all see things in different ways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We all have our own version of how we see the real world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Information received via our senses – we analyse it and judge it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Perceived reality, not actual reality, is the key to understanding behaviour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How we perceive others and ourselves is the root of our actions and intentions</a:t>
            </a:r>
          </a:p>
          <a:p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We need to understand the process in order to develop effective relationships with others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Lack of understanding can lead to misunderstandings and conflict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0625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66D321D-8260-4776-9DDE-1FEDCCD0C7E6}"/>
              </a:ext>
            </a:extLst>
          </p:cNvPr>
          <p:cNvSpPr/>
          <p:nvPr/>
        </p:nvSpPr>
        <p:spPr>
          <a:xfrm>
            <a:off x="807522" y="368135"/>
            <a:ext cx="4429496" cy="435824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As we have seen in the previous slides, interpersonal communication can be a something of a minefield for the unprepared.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6CACA47-944F-42F5-85F8-6EA6AD92F9D3}"/>
              </a:ext>
            </a:extLst>
          </p:cNvPr>
          <p:cNvSpPr/>
          <p:nvPr/>
        </p:nvSpPr>
        <p:spPr>
          <a:xfrm>
            <a:off x="5807034" y="1626920"/>
            <a:ext cx="5118265" cy="399011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The most effective way to avoid the mines is to work on your own interpersonal skills which will  help you recognise and defuse difficult situations - hopefully before they arise.</a:t>
            </a:r>
          </a:p>
        </p:txBody>
      </p:sp>
    </p:spTree>
    <p:extLst>
      <p:ext uri="{BB962C8B-B14F-4D97-AF65-F5344CB8AC3E}">
        <p14:creationId xmlns:p14="http://schemas.microsoft.com/office/powerpoint/2010/main" val="62746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B9C66D-AA84-4D5A-8828-78C22C590142}"/>
              </a:ext>
            </a:extLst>
          </p:cNvPr>
          <p:cNvSpPr txBox="1"/>
          <p:nvPr/>
        </p:nvSpPr>
        <p:spPr>
          <a:xfrm>
            <a:off x="142503" y="142504"/>
            <a:ext cx="9464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How can you develop your Inter-Personal Skills?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027F5F-996B-4423-8A6C-548BFAE4D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86" y="2179200"/>
            <a:ext cx="5446753" cy="276660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30481ED-92D4-46B7-B497-F10F96E032F2}"/>
              </a:ext>
            </a:extLst>
          </p:cNvPr>
          <p:cNvSpPr/>
          <p:nvPr/>
        </p:nvSpPr>
        <p:spPr>
          <a:xfrm>
            <a:off x="5850514" y="1300346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b="1" u="sng" dirty="0">
                <a:solidFill>
                  <a:schemeClr val="accent2">
                    <a:lumMod val="50000"/>
                  </a:schemeClr>
                </a:solidFill>
              </a:rPr>
              <a:t>Empathy</a:t>
            </a:r>
            <a:r>
              <a:rPr lang="en-GB" sz="3200" dirty="0"/>
              <a:t> is trying to see things from the point-of-view of others. </a:t>
            </a:r>
            <a:br>
              <a:rPr lang="en-GB" sz="3200" dirty="0"/>
            </a:b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When communicating with others, try not to be judgemental or biased by preconceived ideas or beliefs - try to view situations and responses from the other person’s perspective instead. </a:t>
            </a:r>
          </a:p>
        </p:txBody>
      </p:sp>
    </p:spTree>
    <p:extLst>
      <p:ext uri="{BB962C8B-B14F-4D97-AF65-F5344CB8AC3E}">
        <p14:creationId xmlns:p14="http://schemas.microsoft.com/office/powerpoint/2010/main" val="238203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0D838-3F41-40C6-8EA2-1DCE44918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3006" y="145295"/>
            <a:ext cx="7729728" cy="1188720"/>
          </a:xfrm>
        </p:spPr>
        <p:txBody>
          <a:bodyPr/>
          <a:lstStyle/>
          <a:p>
            <a:r>
              <a:rPr lang="en-GB" dirty="0"/>
              <a:t>Learn to listen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C733D2-17C3-4DAB-A362-CD0E0E233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65" y="1685925"/>
            <a:ext cx="2619375" cy="17430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C3A7FAC-38C6-4229-85C6-D70C58418F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4371419"/>
            <a:ext cx="2619375" cy="17430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EE3A0DC-3378-4037-82DA-9296FF7E013B}"/>
              </a:ext>
            </a:extLst>
          </p:cNvPr>
          <p:cNvSpPr/>
          <p:nvPr/>
        </p:nvSpPr>
        <p:spPr>
          <a:xfrm>
            <a:off x="3048000" y="2058001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/>
              <a:t>Listening is not the same as hearing; learn to listen not only to the words being spoken but how they are being spoken and the non-verbal messages sent with them.  </a:t>
            </a:r>
            <a:br>
              <a:rPr lang="en-GB" sz="2800" dirty="0"/>
            </a:br>
            <a:r>
              <a:rPr lang="en-GB" sz="2800" dirty="0"/>
              <a:t>Use the techniques of clarification and reflection to confirm what the other person has said and avoid any confusion. 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01414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FEB64-BDA9-4A38-B840-A9282AE57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59" y="275923"/>
            <a:ext cx="2471493" cy="828482"/>
          </a:xfrm>
        </p:spPr>
        <p:txBody>
          <a:bodyPr/>
          <a:lstStyle/>
          <a:p>
            <a:r>
              <a:rPr lang="en-GB" dirty="0"/>
              <a:t>listening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60753B-EB42-471C-865B-26DE5EBAE938}"/>
              </a:ext>
            </a:extLst>
          </p:cNvPr>
          <p:cNvSpPr/>
          <p:nvPr/>
        </p:nvSpPr>
        <p:spPr>
          <a:xfrm>
            <a:off x="5753041" y="406270"/>
            <a:ext cx="6096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dirty="0"/>
              <a:t>Try not to think about what to say next whilst listening; clear your mind and focus on the message being received instead.  </a:t>
            </a:r>
            <a:br>
              <a:rPr lang="en-GB" sz="3200" dirty="0"/>
            </a:br>
            <a:r>
              <a:rPr lang="en-GB" sz="3200" dirty="0"/>
              <a:t>Your friends, colleagues and other acquaintances will appreciate good listening skills.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369BCF-1960-493E-9849-F508439CC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832" y="4144489"/>
            <a:ext cx="4216112" cy="21080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D70CB7-062E-4006-A895-49247220EF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338" y="2164110"/>
            <a:ext cx="4306227" cy="2881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21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55D0BE-A168-4BE8-8622-5CD067E6A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8931" y="3939"/>
            <a:ext cx="3692740" cy="214781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121A28F-681D-467E-9CC3-C4AFD917ED3E}"/>
              </a:ext>
            </a:extLst>
          </p:cNvPr>
          <p:cNvSpPr/>
          <p:nvPr/>
        </p:nvSpPr>
        <p:spPr>
          <a:xfrm>
            <a:off x="0" y="2640261"/>
            <a:ext cx="6096000" cy="4031873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Do not say the first thing that comes into your mind but instead take a moment and pay close attention to what you say and how you say it.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 Focus on the meaning of what you want to communicate.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05105CA-B6C1-41D2-9B0D-19C64A84D195}"/>
              </a:ext>
            </a:extLst>
          </p:cNvPr>
          <p:cNvSpPr/>
          <p:nvPr/>
        </p:nvSpPr>
        <p:spPr>
          <a:xfrm>
            <a:off x="6096000" y="2151758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Aim to increase understanding by considering how your message might be received by the other person.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Present information in a way that its meaning can be clearly understood.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Avoid jargon and over-complicated language. </a:t>
            </a:r>
          </a:p>
        </p:txBody>
      </p:sp>
    </p:spTree>
    <p:extLst>
      <p:ext uri="{BB962C8B-B14F-4D97-AF65-F5344CB8AC3E}">
        <p14:creationId xmlns:p14="http://schemas.microsoft.com/office/powerpoint/2010/main" val="1155322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94F2B1-B8CC-4EBE-88A8-7A48A3CBA4A4}"/>
              </a:ext>
            </a:extLst>
          </p:cNvPr>
          <p:cNvSpPr/>
          <p:nvPr/>
        </p:nvSpPr>
        <p:spPr>
          <a:xfrm>
            <a:off x="617517" y="676894"/>
            <a:ext cx="2624447" cy="218505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Explain things as simply as possible. 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E9AC7D7-9E2D-4416-A8CC-30A77DC2633A}"/>
              </a:ext>
            </a:extLst>
          </p:cNvPr>
          <p:cNvSpPr/>
          <p:nvPr/>
        </p:nvSpPr>
        <p:spPr>
          <a:xfrm>
            <a:off x="7861465" y="973777"/>
            <a:ext cx="3954483" cy="260069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Request clarification if unclear about a message.</a:t>
            </a:r>
          </a:p>
        </p:txBody>
      </p:sp>
      <p:sp>
        <p:nvSpPr>
          <p:cNvPr id="4" name="Pentagon 3">
            <a:extLst>
              <a:ext uri="{FF2B5EF4-FFF2-40B4-BE49-F238E27FC236}">
                <a16:creationId xmlns:a16="http://schemas.microsoft.com/office/drawing/2014/main" id="{379BA6CE-6CF1-4134-87FA-589E7A420D89}"/>
              </a:ext>
            </a:extLst>
          </p:cNvPr>
          <p:cNvSpPr/>
          <p:nvPr/>
        </p:nvSpPr>
        <p:spPr>
          <a:xfrm>
            <a:off x="4013860" y="2683823"/>
            <a:ext cx="3847605" cy="3728852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Make eye contact and avoid defensive body language.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D87110-3C6A-42B6-B0C2-470D6B71FB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3361" y="4429125"/>
            <a:ext cx="2752725" cy="16573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A73D151-5F7B-4117-9B92-2CCD0A9415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064" y="3856635"/>
            <a:ext cx="2628900" cy="17335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392F0C9-F898-4D8F-A766-164F57F9B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0194" y="53105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40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4D059C-324E-426C-8461-61881F8ACAC6}"/>
              </a:ext>
            </a:extLst>
          </p:cNvPr>
          <p:cNvSpPr txBox="1"/>
          <p:nvPr/>
        </p:nvSpPr>
        <p:spPr>
          <a:xfrm>
            <a:off x="510639" y="296883"/>
            <a:ext cx="69589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/>
          </a:p>
          <a:p>
            <a:r>
              <a:rPr lang="en-GB" sz="3200" dirty="0"/>
              <a:t>Humour is one way to increase Inter-personal Communication.</a:t>
            </a:r>
          </a:p>
          <a:p>
            <a:endParaRPr lang="en-GB" sz="3200" dirty="0"/>
          </a:p>
          <a:p>
            <a:r>
              <a:rPr lang="en-GB" sz="3200" dirty="0" smtClean="0"/>
              <a:t>How </a:t>
            </a:r>
            <a:r>
              <a:rPr lang="en-GB" sz="3200" dirty="0"/>
              <a:t>can you use it?</a:t>
            </a:r>
          </a:p>
          <a:p>
            <a:endParaRPr lang="en-GB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FDA4D5-B125-4109-9DB3-D8E7CDC4D4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8925" y="293914"/>
            <a:ext cx="2143125" cy="21431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90071E2-2C41-4EAB-8C7D-F216C8A1B8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7576" y="3429000"/>
            <a:ext cx="3953785" cy="2263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50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EB5047F-1D06-41AC-9290-BB325648C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9460" y="1266604"/>
            <a:ext cx="5773819" cy="4324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4530" y="1777825"/>
            <a:ext cx="8173915" cy="350635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Reflective Learning</a:t>
            </a:r>
          </a:p>
        </p:txBody>
      </p:sp>
    </p:spTree>
    <p:extLst>
      <p:ext uri="{BB962C8B-B14F-4D97-AF65-F5344CB8AC3E}">
        <p14:creationId xmlns:p14="http://schemas.microsoft.com/office/powerpoint/2010/main" val="42328874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Reflective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3600" dirty="0"/>
              <a:t>Taking the opportunity to think about  the work you are  doing, as you  do it , or after you have done it.</a:t>
            </a:r>
            <a:endParaRPr lang="en-GB" sz="3600" dirty="0"/>
          </a:p>
          <a:p>
            <a:r>
              <a:rPr lang="en-US" sz="3600" dirty="0"/>
              <a:t>‘… looking back on an experience and making sense of it to identify what to do in the future.’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36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		(Drew and Bingham, 2001 p221)</a:t>
            </a:r>
          </a:p>
          <a:p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8916" y="2638044"/>
            <a:ext cx="1852246" cy="231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0675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31136" y="410777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Why should you be reflective practitioners?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6716" y="1996206"/>
            <a:ext cx="8853854" cy="3101983"/>
          </a:xfrm>
        </p:spPr>
        <p:txBody>
          <a:bodyPr>
            <a:noAutofit/>
          </a:bodyPr>
          <a:lstStyle/>
          <a:p>
            <a:r>
              <a:rPr lang="en-US" sz="3600" dirty="0"/>
              <a:t>To enable professional development</a:t>
            </a:r>
          </a:p>
          <a:p>
            <a:r>
              <a:rPr lang="en-US" sz="3600" dirty="0"/>
              <a:t>To improve academic performance.</a:t>
            </a:r>
          </a:p>
          <a:p>
            <a:r>
              <a:rPr lang="en-US" sz="3600" dirty="0"/>
              <a:t>To maintain quality</a:t>
            </a:r>
          </a:p>
          <a:p>
            <a:pPr lvl="1"/>
            <a:r>
              <a:rPr lang="en-US" sz="3600" dirty="0"/>
              <a:t>Reflecting on what went wrong and how  improvements can be made</a:t>
            </a:r>
          </a:p>
          <a:p>
            <a:pPr lvl="1"/>
            <a:r>
              <a:rPr lang="en-US" sz="3600" dirty="0"/>
              <a:t>Reflecting on what went well and why = good practice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9216" y="2078880"/>
            <a:ext cx="3253154" cy="372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9912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US" sz="2800" dirty="0"/>
          </a:p>
          <a:p>
            <a:r>
              <a:rPr lang="en-US" sz="3600" dirty="0"/>
              <a:t>Don’t just think about what went wrong/well and why – also plan to improve skills if necessary, or to use those skills in future events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5855" y="2638044"/>
            <a:ext cx="1760860" cy="3245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5545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231136" y="237392"/>
            <a:ext cx="7729728" cy="1916020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What can reflective practice </a:t>
            </a:r>
            <a:br>
              <a:rPr lang="en-US" sz="4000" dirty="0"/>
            </a:br>
            <a:r>
              <a:rPr lang="en-US" sz="4000" dirty="0"/>
              <a:t>do for me?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31136" y="2638044"/>
            <a:ext cx="6895280" cy="3101983"/>
          </a:xfrm>
        </p:spPr>
        <p:txBody>
          <a:bodyPr>
            <a:normAutofit fontScale="92500"/>
          </a:bodyPr>
          <a:lstStyle/>
          <a:p>
            <a:r>
              <a:rPr lang="en-US" sz="3600" dirty="0"/>
              <a:t>Enhance your problem solving skills</a:t>
            </a:r>
          </a:p>
          <a:p>
            <a:r>
              <a:rPr lang="en-US" sz="3600" dirty="0"/>
              <a:t>Enhance your ability to evaluate</a:t>
            </a:r>
          </a:p>
          <a:p>
            <a:r>
              <a:rPr lang="en-US" sz="3600" dirty="0"/>
              <a:t>Enhance your ability to action plan for success</a:t>
            </a:r>
          </a:p>
          <a:p>
            <a:r>
              <a:rPr lang="en-US" sz="3600" dirty="0"/>
              <a:t>Make you are an effective  student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4245" y="2407627"/>
            <a:ext cx="1600201" cy="319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3209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reflecting on your work is important- Future Improvement.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do something, think about  what you did, come to conclusions about what you did and plan to try again.</a:t>
            </a: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		(Kolb 1984)</a:t>
            </a: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5089" y="4839914"/>
            <a:ext cx="254317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3970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514600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Kolb’s Learning Cycle (1984)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7262448" y="2049953"/>
            <a:ext cx="1169377" cy="6460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187788" y="1219200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Taking stock</a:t>
            </a:r>
          </a:p>
          <a:p>
            <a:pPr algn="ctr"/>
            <a:r>
              <a:rPr lang="en-GB" sz="2400" dirty="0"/>
              <a:t>What do I know?</a:t>
            </a:r>
          </a:p>
          <a:p>
            <a:pPr algn="ctr"/>
            <a:r>
              <a:rPr lang="en-GB" sz="2400" dirty="0"/>
              <a:t>Individual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20136" y="2852936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Reflection</a:t>
            </a:r>
          </a:p>
          <a:p>
            <a:pPr algn="ctr"/>
            <a:r>
              <a:rPr lang="en-GB" sz="2400" dirty="0"/>
              <a:t>What do I need to know?</a:t>
            </a:r>
          </a:p>
          <a:p>
            <a:pPr algn="ctr"/>
            <a:r>
              <a:rPr lang="en-GB" sz="2400" dirty="0"/>
              <a:t>Contextual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91744" y="4797152"/>
            <a:ext cx="41044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Feedback/ evaluation</a:t>
            </a:r>
          </a:p>
          <a:p>
            <a:pPr algn="ctr"/>
            <a:r>
              <a:rPr lang="en-GB" sz="2400" dirty="0"/>
              <a:t>How much and how well do I understand?</a:t>
            </a:r>
          </a:p>
          <a:p>
            <a:pPr algn="ctr"/>
            <a:r>
              <a:rPr lang="en-GB" sz="2400" dirty="0"/>
              <a:t>Relational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847528" y="2852936"/>
            <a:ext cx="3312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Planning</a:t>
            </a:r>
          </a:p>
          <a:p>
            <a:pPr algn="ctr"/>
            <a:r>
              <a:rPr lang="en-GB" sz="2400" dirty="0"/>
              <a:t>How can I take my learning further?</a:t>
            </a:r>
          </a:p>
          <a:p>
            <a:pPr algn="ctr"/>
            <a:r>
              <a:rPr lang="en-GB" sz="2400" dirty="0"/>
              <a:t>Developmental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7658101" y="4579512"/>
            <a:ext cx="773724" cy="6383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3502192" y="4663987"/>
            <a:ext cx="579104" cy="5539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3" idx="0"/>
          </p:cNvCxnSpPr>
          <p:nvPr/>
        </p:nvCxnSpPr>
        <p:spPr>
          <a:xfrm flipV="1">
            <a:off x="3503712" y="1916832"/>
            <a:ext cx="64807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06504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6869" y="719993"/>
            <a:ext cx="7209692" cy="584786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552291" y="193404"/>
            <a:ext cx="23312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Gibbs' Reflective Cycle</a:t>
            </a:r>
          </a:p>
        </p:txBody>
      </p:sp>
    </p:spTree>
    <p:extLst>
      <p:ext uri="{BB962C8B-B14F-4D97-AF65-F5344CB8AC3E}">
        <p14:creationId xmlns:p14="http://schemas.microsoft.com/office/powerpoint/2010/main" val="261563978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209</TotalTime>
  <Words>1025</Words>
  <Application>Microsoft Office PowerPoint</Application>
  <PresentationFormat>Widescreen</PresentationFormat>
  <Paragraphs>180</Paragraphs>
  <Slides>27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Gill Sans MT</vt:lpstr>
      <vt:lpstr>Wingdings</vt:lpstr>
      <vt:lpstr>Parcel</vt:lpstr>
      <vt:lpstr>BMSK4001 Academic and employability skills</vt:lpstr>
      <vt:lpstr>Inter-personal communication &amp;  Reflection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Learn to listen</vt:lpstr>
      <vt:lpstr>listening</vt:lpstr>
      <vt:lpstr>PowerPoint Presentation</vt:lpstr>
      <vt:lpstr>PowerPoint Presentation</vt:lpstr>
      <vt:lpstr>PowerPoint Presentation</vt:lpstr>
      <vt:lpstr>PowerPoint Presentation</vt:lpstr>
      <vt:lpstr> Reflective Learning</vt:lpstr>
      <vt:lpstr>What is Reflective Practice?</vt:lpstr>
      <vt:lpstr>Why should you be reflective practitioners?</vt:lpstr>
      <vt:lpstr>Reflection</vt:lpstr>
      <vt:lpstr>What can reflective practice  do for me?</vt:lpstr>
      <vt:lpstr>Why reflecting on your work is important- Future Improvement.</vt:lpstr>
      <vt:lpstr>Kolb’s Learning Cycle (1984)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Academic and employability skills</dc:title>
  <dc:creator>Paul James</dc:creator>
  <cp:lastModifiedBy>Shehla Khan</cp:lastModifiedBy>
  <cp:revision>27</cp:revision>
  <dcterms:created xsi:type="dcterms:W3CDTF">2018-09-10T11:59:09Z</dcterms:created>
  <dcterms:modified xsi:type="dcterms:W3CDTF">2019-02-12T21:08:12Z</dcterms:modified>
</cp:coreProperties>
</file>