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sldIdLst>
    <p:sldId id="256" r:id="rId5"/>
    <p:sldId id="257" r:id="rId6"/>
    <p:sldId id="258" r:id="rId7"/>
    <p:sldId id="259" r:id="rId8"/>
    <p:sldId id="260" r:id="rId9"/>
    <p:sldId id="261" r:id="rId10"/>
    <p:sldId id="262" r:id="rId11"/>
    <p:sldId id="263" r:id="rId12"/>
    <p:sldId id="264" r:id="rId13"/>
    <p:sldId id="265" r:id="rId1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5960" autoAdjust="0"/>
  </p:normalViewPr>
  <p:slideViewPr>
    <p:cSldViewPr snapToGrid="0" snapToObjects="1">
      <p:cViewPr varScale="1">
        <p:scale>
          <a:sx n="83" d="100"/>
          <a:sy n="83" d="100"/>
        </p:scale>
        <p:origin x="14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63088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[student name], and today I'm presenting my personal SWOT analysis for a future career as a Senior Support Worker within Health and Social Care.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I've worked as a Support Worker in a residential care home for seven years, supporting older people, people living with dementia, and adults with learning disabilities. My role is built around person-centred care: working to each resident's care plan, choices and preferences. Alongside this, I'm studying the Certificate of Higher Education Skills for the Workplace (Health and Social Care) at UWTSD, which is helping me connect my practical experience with the theory behind it. A SWOT gives me a structured way to compare where my experience already lines up with a Senior Support Worker role, and where it doesn't. Benzaghta et al. (2021) describe SWOT as setting internal strengths and weaknesses against external factors, and Lohrke, Mazzei and Frownfelter-Lohrke (2022) argue it only has value if it leads somewhere, rather than staying four separate lists. That's what I've tried to do here.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role I've chosen is Senior Support Worker with Cygnet, at The Squirrels in </a:t>
            </a:r>
            <a:r>
              <a:rPr lang="en-US" dirty="0" err="1"/>
              <a:t>Chilworth</a:t>
            </a:r>
            <a:r>
              <a:rPr lang="en-US" dirty="0"/>
              <a:t>, Southampton. This is a genuine, live vacancy, reference JR3512, and I've included the direct link and a QR code on this slide so it can be checked. It's a full-time role on day shifts, paid £14.53 an hour. The service supports adults with autism, learning disabilities, </a:t>
            </a:r>
            <a:r>
              <a:rPr lang="en-US" dirty="0" err="1"/>
              <a:t>behaviours</a:t>
            </a:r>
            <a:r>
              <a:rPr lang="en-US" dirty="0"/>
              <a:t> that challenge, and complex needs. The role asks the Senior Support Worker to support management and team members in the day-to-day running of the service, allocate duties effectively and safely, provide enhanced care with a flexible learning approach, safeguard, and maintain a safe environment. The advert also identifies communication and teamwork as important. For development, it offers an apprenticeship scheme, regular coaching and appraisal, and expert supervision and peer support. I'm not using this advert to claim I already meet everything on it. I'm using it to see clearly where I'm strong, and where I still need to grow.</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I go through each part in detail, here's the shape of the whole analysis. My strengths sit in person-</a:t>
            </a:r>
            <a:r>
              <a:rPr lang="en-US" dirty="0" err="1"/>
              <a:t>centred</a:t>
            </a:r>
            <a:r>
              <a:rPr lang="en-US" dirty="0"/>
              <a:t> care and observation. My main gaps are around leadership and decision-making. My opportunities come from supervision, coaching and further learning. And the main external threat I identified is competition from more senior candidates.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Alongside those strengths, there are gaps I need to be honest about. I haven't formally led a shift or allocated duties to other staff, and the advert is clear a Senior Support Worker needs to do both safely. I haven't formally supervised or been responsible for staff training either. I've helped colleagues who were new to a resident's routine, but that's informal and not the same as formally supervising or training them. The gap I identify most strongly is higher-level decision-making. My current approach, when something unexpected happens, is to follow the care plan and escalate rather than decide alone. That's the right approach in my current role, but it also shows me exactly what I'd need to build confidence in before taking on a senior one.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Alongside those strengths, there are gaps I need to be honest about. I haven't formally led a shift or allocated duties to other staff, and the advert is clear a Senior Support Worker needs to do both safely. I haven't formally supervised or been responsible for staff training either. I've helped people who were new to a resident's routine, but that's informal, not the same thing. The gap I identify most strongly is higher-level decision-making. My current approach, when something unexpected happens, is to follow the care plan and escalate rather than decide alone. That's the right approach in my current role, but it also shows me exactly what I'd need to build confidence in before taking on a senior one.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where I think the practical side of this analysis matters most. My communication and teamwork are already there, and the advert offers supervision and coaching that I could use to develop my delegation and coordination skills under guidance. My observation and escalation give me a starting point for decision-making too. </a:t>
            </a:r>
            <a:r>
              <a:rPr lang="en-US" dirty="0" err="1"/>
              <a:t>Artioli</a:t>
            </a:r>
            <a:r>
              <a:rPr lang="en-US" dirty="0"/>
              <a:t> et al. (2021) found that structured reflective writing helps care staff learn from their own experience, which is why reflection through supervision is how I'd start understanding senior-level decisions within my professional boundaries. And I'm already combining my </a:t>
            </a:r>
            <a:r>
              <a:rPr lang="en-US" dirty="0" err="1"/>
              <a:t>CertHE</a:t>
            </a:r>
            <a:r>
              <a:rPr lang="en-US" dirty="0"/>
              <a:t> study with my workplace experience. Aleo et al. (2024) found that continuing development strengthens knowledge and competence specifically in residential long-term care, which is exactly the setting I work in and want to progress in.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external threat I can identify honestly is competition from candidates who already have formal senior or team-leading experience. I cannot control that external factor. What I can do is use what I already have, seven years of practical knowledge of residents and my </a:t>
            </a:r>
            <a:r>
              <a:rPr lang="en-US" dirty="0" err="1"/>
              <a:t>CertHE</a:t>
            </a:r>
            <a:r>
              <a:rPr lang="en-US" dirty="0"/>
              <a:t> study, as a genuine foundation, while actively using supervision and coaching to build the experience I'm missing.</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where does that leave me? I have a genuine practical foundation, several strengths that line up directly with what Cygnet is asking for, and clearly identified gaps around leadership, delegation and decision-making. Rasheed, Younas and Sundus (2019) highlight the role of </a:t>
            </a:r>
            <a:r>
              <a:rPr lang="en-US" dirty="0" err="1"/>
              <a:t>recognising</a:t>
            </a:r>
            <a:r>
              <a:rPr lang="en-US" dirty="0"/>
              <a:t> personal limitations in supporting professional development and practice, which is the approach I've taken here rather than overstating what I can already do. I'm not saying I'm ready to become a Senior Support Worker today. I'm saying I know what I bring, I know what I need to develop, and I have a realistic way of getting there.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full references are listed here, including the direct citation for the Cygnet vacancy itself. Thank you, I'm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careers.cygnetgroup.com/job/senior-support-worker-26/" TargetMode="External"/><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careers.cygnetgroup.com/job/senior-support-worker-26/"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3A3A"/>
        </a:solidFill>
        <a:effectLst/>
      </p:bgPr>
    </p:bg>
    <p:spTree>
      <p:nvGrpSpPr>
        <p:cNvPr id="1" name=""/>
        <p:cNvGrpSpPr/>
        <p:nvPr/>
      </p:nvGrpSpPr>
      <p:grpSpPr>
        <a:xfrm>
          <a:off x="0" y="0"/>
          <a:ext cx="0" cy="0"/>
          <a:chOff x="0" y="0"/>
          <a:chExt cx="0" cy="0"/>
        </a:xfrm>
      </p:grpSpPr>
      <p:sp>
        <p:nvSpPr>
          <p:cNvPr id="2" name="Shape 0"/>
          <p:cNvSpPr/>
          <p:nvPr/>
        </p:nvSpPr>
        <p:spPr>
          <a:xfrm>
            <a:off x="6675120" y="-1463040"/>
            <a:ext cx="3840480" cy="3840480"/>
          </a:xfrm>
          <a:prstGeom prst="ellipse">
            <a:avLst/>
          </a:prstGeom>
          <a:solidFill>
            <a:srgbClr val="16292A"/>
          </a:solidFill>
          <a:ln/>
        </p:spPr>
        <p:txBody>
          <a:bodyPr/>
          <a:lstStyle/>
          <a:p>
            <a:endParaRPr lang="en-GB"/>
          </a:p>
        </p:txBody>
      </p:sp>
      <p:sp>
        <p:nvSpPr>
          <p:cNvPr id="3" name="Shape 1"/>
          <p:cNvSpPr/>
          <p:nvPr/>
        </p:nvSpPr>
        <p:spPr>
          <a:xfrm>
            <a:off x="-1463040" y="3291840"/>
            <a:ext cx="3108960" cy="3108960"/>
          </a:xfrm>
          <a:prstGeom prst="ellipse">
            <a:avLst/>
          </a:prstGeom>
          <a:solidFill>
            <a:srgbClr val="16292A"/>
          </a:solidFill>
          <a:ln/>
        </p:spPr>
        <p:txBody>
          <a:bodyPr/>
          <a:lstStyle/>
          <a:p>
            <a:endParaRPr lang="en-GB"/>
          </a:p>
        </p:txBody>
      </p:sp>
      <p:sp>
        <p:nvSpPr>
          <p:cNvPr id="4" name="Text 2"/>
          <p:cNvSpPr txBox="1"/>
          <p:nvPr/>
        </p:nvSpPr>
        <p:spPr>
          <a:xfrm>
            <a:off x="640080" y="685800"/>
            <a:ext cx="7863840" cy="320040"/>
          </a:xfrm>
          <a:prstGeom prst="rect">
            <a:avLst/>
          </a:prstGeom>
          <a:noFill/>
          <a:ln/>
        </p:spPr>
        <p:txBody>
          <a:bodyPr wrap="square" lIns="0" tIns="0" rIns="0" bIns="0" rtlCol="0" anchor="ctr"/>
          <a:lstStyle/>
          <a:p>
            <a:pPr marL="0" indent="0">
              <a:buNone/>
            </a:pPr>
            <a:r>
              <a:rPr lang="en-US" sz="1200" b="1" kern="0" spc="200" dirty="0">
                <a:solidFill>
                  <a:srgbClr val="84B59F"/>
                </a:solidFill>
                <a:latin typeface="Calibri" pitchFamily="34" charset="0"/>
                <a:ea typeface="Calibri" pitchFamily="34" charset="-122"/>
                <a:cs typeface="Calibri" pitchFamily="34" charset="-120"/>
              </a:rPr>
              <a:t>SELF-AWARENESS PRESENTATION   ·   LCHS4009</a:t>
            </a:r>
            <a:endParaRPr lang="en-US" sz="1200" dirty="0"/>
          </a:p>
        </p:txBody>
      </p:sp>
      <p:sp>
        <p:nvSpPr>
          <p:cNvPr id="5" name="Text 3"/>
          <p:cNvSpPr txBox="1"/>
          <p:nvPr/>
        </p:nvSpPr>
        <p:spPr>
          <a:xfrm>
            <a:off x="640080" y="1600200"/>
            <a:ext cx="7863840" cy="1188720"/>
          </a:xfrm>
          <a:prstGeom prst="rect">
            <a:avLst/>
          </a:prstGeom>
          <a:noFill/>
          <a:ln/>
        </p:spPr>
        <p:txBody>
          <a:bodyPr wrap="square" lIns="0" tIns="0" rIns="0" bIns="0"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From Support Worker to Senior Support Worker</a:t>
            </a:r>
            <a:endParaRPr lang="en-US" sz="3400" dirty="0"/>
          </a:p>
        </p:txBody>
      </p:sp>
      <p:sp>
        <p:nvSpPr>
          <p:cNvPr id="6" name="Text 4"/>
          <p:cNvSpPr txBox="1"/>
          <p:nvPr/>
        </p:nvSpPr>
        <p:spPr>
          <a:xfrm>
            <a:off x="640080" y="2834640"/>
            <a:ext cx="7680960" cy="457200"/>
          </a:xfrm>
          <a:prstGeom prst="rect">
            <a:avLst/>
          </a:prstGeom>
          <a:noFill/>
          <a:ln/>
        </p:spPr>
        <p:txBody>
          <a:bodyPr wrap="square" lIns="0" tIns="0" rIns="0" bIns="0" rtlCol="0" anchor="ctr"/>
          <a:lstStyle/>
          <a:p>
            <a:pPr marL="0" indent="0">
              <a:buNone/>
            </a:pPr>
            <a:r>
              <a:rPr lang="en-US" sz="1500" i="1" dirty="0">
                <a:solidFill>
                  <a:srgbClr val="CFE3DD"/>
                </a:solidFill>
                <a:latin typeface="Calibri" pitchFamily="34" charset="0"/>
                <a:ea typeface="Calibri" pitchFamily="34" charset="-122"/>
                <a:cs typeface="Calibri" pitchFamily="34" charset="-120"/>
              </a:rPr>
              <a:t>A personal SWOT analysis against a live Senior Support Worker vacancy</a:t>
            </a:r>
            <a:endParaRPr lang="en-US" sz="1500" dirty="0"/>
          </a:p>
        </p:txBody>
      </p:sp>
      <p:sp>
        <p:nvSpPr>
          <p:cNvPr id="7" name="Shape 5"/>
          <p:cNvSpPr/>
          <p:nvPr/>
        </p:nvSpPr>
        <p:spPr>
          <a:xfrm>
            <a:off x="640080" y="3401568"/>
            <a:ext cx="7680960" cy="0"/>
          </a:xfrm>
          <a:prstGeom prst="line">
            <a:avLst/>
          </a:prstGeom>
          <a:noFill/>
          <a:ln w="12700">
            <a:solidFill>
              <a:srgbClr val="4F8C7F"/>
            </a:solidFill>
            <a:prstDash val="solid"/>
          </a:ln>
        </p:spPr>
        <p:txBody>
          <a:bodyPr/>
          <a:lstStyle/>
          <a:p>
            <a:endParaRPr lang="en-GB"/>
          </a:p>
        </p:txBody>
      </p:sp>
      <p:sp>
        <p:nvSpPr>
          <p:cNvPr id="8" name="Text 6"/>
          <p:cNvSpPr txBox="1"/>
          <p:nvPr/>
        </p:nvSpPr>
        <p:spPr>
          <a:xfrm>
            <a:off x="640080" y="3611049"/>
            <a:ext cx="7863840" cy="274320"/>
          </a:xfrm>
          <a:prstGeom prst="rect">
            <a:avLst/>
          </a:prstGeom>
          <a:noFill/>
          <a:ln/>
        </p:spPr>
        <p:txBody>
          <a:bodyPr wrap="square" lIns="0" tIns="0" rIns="0" bIns="0" rtlCol="0" anchor="ctr"/>
          <a:lstStyle/>
          <a:p>
            <a:pPr marL="0" indent="0">
              <a:buNone/>
            </a:pPr>
            <a:r>
              <a:rPr lang="en-US" sz="1150" b="1" dirty="0">
                <a:solidFill>
                  <a:srgbClr val="84B59F"/>
                </a:solidFill>
                <a:latin typeface="Calibri" pitchFamily="34" charset="0"/>
                <a:ea typeface="Calibri" pitchFamily="34" charset="-122"/>
                <a:cs typeface="Calibri" pitchFamily="34" charset="-120"/>
              </a:rPr>
              <a:t>Student name:  </a:t>
            </a:r>
            <a:r>
              <a:rPr lang="en-US" sz="1150" b="1" dirty="0">
                <a:solidFill>
                  <a:srgbClr val="E7F0ED"/>
                </a:solidFill>
                <a:latin typeface="Calibri" pitchFamily="34" charset="0"/>
                <a:ea typeface="Calibri" pitchFamily="34" charset="-122"/>
                <a:cs typeface="Calibri" pitchFamily="34" charset="-120"/>
              </a:rPr>
              <a:t> EDMUND ABEIKU QUARSHIE</a:t>
            </a:r>
            <a:endParaRPr lang="en-US" sz="1150" dirty="0"/>
          </a:p>
        </p:txBody>
      </p:sp>
      <p:sp>
        <p:nvSpPr>
          <p:cNvPr id="9" name="Text 7"/>
          <p:cNvSpPr txBox="1"/>
          <p:nvPr/>
        </p:nvSpPr>
        <p:spPr>
          <a:xfrm>
            <a:off x="640080" y="3831336"/>
            <a:ext cx="7863840" cy="274320"/>
          </a:xfrm>
          <a:prstGeom prst="rect">
            <a:avLst/>
          </a:prstGeom>
          <a:noFill/>
          <a:ln/>
        </p:spPr>
        <p:txBody>
          <a:bodyPr wrap="square" lIns="0" tIns="0" rIns="0" bIns="0" rtlCol="0" anchor="ctr"/>
          <a:lstStyle/>
          <a:p>
            <a:pPr marL="0" indent="0">
              <a:buNone/>
            </a:pPr>
            <a:r>
              <a:rPr lang="en-US" sz="1150" b="1" dirty="0">
                <a:solidFill>
                  <a:srgbClr val="84B59F"/>
                </a:solidFill>
                <a:latin typeface="Calibri" pitchFamily="34" charset="0"/>
                <a:ea typeface="Calibri" pitchFamily="34" charset="-122"/>
                <a:cs typeface="Calibri" pitchFamily="34" charset="-120"/>
              </a:rPr>
              <a:t>Student ID:  2525233</a:t>
            </a:r>
            <a:endParaRPr lang="en-US" sz="1150" dirty="0"/>
          </a:p>
        </p:txBody>
      </p:sp>
      <p:sp>
        <p:nvSpPr>
          <p:cNvPr id="10" name="Text 8"/>
          <p:cNvSpPr txBox="1"/>
          <p:nvPr/>
        </p:nvSpPr>
        <p:spPr>
          <a:xfrm>
            <a:off x="640080" y="4096512"/>
            <a:ext cx="7863840" cy="274320"/>
          </a:xfrm>
          <a:prstGeom prst="rect">
            <a:avLst/>
          </a:prstGeom>
          <a:noFill/>
          <a:ln/>
        </p:spPr>
        <p:txBody>
          <a:bodyPr wrap="square" lIns="0" tIns="0" rIns="0" bIns="0" rtlCol="0" anchor="ctr"/>
          <a:lstStyle/>
          <a:p>
            <a:pPr marL="0" indent="0">
              <a:buNone/>
            </a:pPr>
            <a:r>
              <a:rPr lang="en-US" sz="1150" b="1" dirty="0">
                <a:solidFill>
                  <a:srgbClr val="84B59F"/>
                </a:solidFill>
                <a:latin typeface="Calibri" pitchFamily="34" charset="0"/>
                <a:ea typeface="Calibri" pitchFamily="34" charset="-122"/>
                <a:cs typeface="Calibri" pitchFamily="34" charset="-120"/>
              </a:rPr>
              <a:t>Programme:  </a:t>
            </a:r>
            <a:r>
              <a:rPr lang="en-US" sz="1150" dirty="0">
                <a:solidFill>
                  <a:srgbClr val="E7F0ED"/>
                </a:solidFill>
                <a:latin typeface="Calibri" pitchFamily="34" charset="0"/>
                <a:ea typeface="Calibri" pitchFamily="34" charset="-122"/>
                <a:cs typeface="Calibri" pitchFamily="34" charset="-120"/>
              </a:rPr>
              <a:t>Certificate of Higher Education Skills for the Workplace (Health and Social Care)</a:t>
            </a:r>
            <a:endParaRPr lang="en-US" sz="1150" dirty="0"/>
          </a:p>
        </p:txBody>
      </p:sp>
      <p:sp>
        <p:nvSpPr>
          <p:cNvPr id="11" name="Text 9"/>
          <p:cNvSpPr txBox="1"/>
          <p:nvPr/>
        </p:nvSpPr>
        <p:spPr>
          <a:xfrm>
            <a:off x="640080" y="4361688"/>
            <a:ext cx="7863840" cy="274320"/>
          </a:xfrm>
          <a:prstGeom prst="rect">
            <a:avLst/>
          </a:prstGeom>
          <a:noFill/>
          <a:ln/>
        </p:spPr>
        <p:txBody>
          <a:bodyPr wrap="square" lIns="0" tIns="0" rIns="0" bIns="0" rtlCol="0" anchor="ctr"/>
          <a:lstStyle/>
          <a:p>
            <a:pPr marL="0" indent="0">
              <a:buNone/>
            </a:pPr>
            <a:r>
              <a:rPr lang="en-US" sz="1150" b="1" dirty="0">
                <a:solidFill>
                  <a:srgbClr val="84B59F"/>
                </a:solidFill>
                <a:latin typeface="Calibri" pitchFamily="34" charset="0"/>
                <a:ea typeface="Calibri" pitchFamily="34" charset="-122"/>
                <a:cs typeface="Calibri" pitchFamily="34" charset="-120"/>
              </a:rPr>
              <a:t>Module:  </a:t>
            </a:r>
            <a:r>
              <a:rPr lang="en-US" sz="1150" dirty="0">
                <a:solidFill>
                  <a:srgbClr val="E7F0ED"/>
                </a:solidFill>
                <a:latin typeface="Calibri" pitchFamily="34" charset="0"/>
                <a:ea typeface="Calibri" pitchFamily="34" charset="-122"/>
                <a:cs typeface="Calibri" pitchFamily="34" charset="-120"/>
              </a:rPr>
              <a:t>Professional Development within Health and Social Care (LCHS4009)</a:t>
            </a:r>
            <a:endParaRPr lang="en-US" sz="1150" dirty="0"/>
          </a:p>
        </p:txBody>
      </p:sp>
      <p:sp>
        <p:nvSpPr>
          <p:cNvPr id="12" name="Text 10"/>
          <p:cNvSpPr txBox="1"/>
          <p:nvPr/>
        </p:nvSpPr>
        <p:spPr>
          <a:xfrm>
            <a:off x="548640" y="4681359"/>
            <a:ext cx="7863840" cy="274320"/>
          </a:xfrm>
          <a:prstGeom prst="rect">
            <a:avLst/>
          </a:prstGeom>
          <a:noFill/>
          <a:ln/>
        </p:spPr>
        <p:txBody>
          <a:bodyPr wrap="square" lIns="0" tIns="0" rIns="0" bIns="0" rtlCol="0" anchor="ctr"/>
          <a:lstStyle/>
          <a:p>
            <a:pPr marL="0" indent="0">
              <a:buNone/>
            </a:pPr>
            <a:r>
              <a:rPr lang="en-US" sz="1150" b="1" dirty="0">
                <a:solidFill>
                  <a:srgbClr val="84B59F"/>
                </a:solidFill>
                <a:latin typeface="Calibri" pitchFamily="34" charset="0"/>
                <a:ea typeface="Calibri" pitchFamily="34" charset="-122"/>
                <a:cs typeface="Calibri" pitchFamily="34" charset="-120"/>
              </a:rPr>
              <a:t>Lecturer</a:t>
            </a:r>
            <a:r>
              <a:rPr lang="en-US" sz="1150" b="1">
                <a:solidFill>
                  <a:srgbClr val="84B59F"/>
                </a:solidFill>
                <a:latin typeface="Calibri" pitchFamily="34" charset="0"/>
                <a:ea typeface="Calibri" pitchFamily="34" charset="-122"/>
                <a:cs typeface="Calibri" pitchFamily="34" charset="-120"/>
              </a:rPr>
              <a:t>:  </a:t>
            </a:r>
            <a:r>
              <a:rPr lang="en-US" sz="1150" b="1">
                <a:solidFill>
                  <a:srgbClr val="E7F0ED"/>
                </a:solidFill>
                <a:latin typeface="Calibri" pitchFamily="34" charset="0"/>
                <a:ea typeface="Calibri" pitchFamily="34" charset="-122"/>
                <a:cs typeface="Calibri" pitchFamily="34" charset="-120"/>
              </a:rPr>
              <a:t>KHALED ALNABABTA</a:t>
            </a:r>
            <a:endParaRPr lang="en-US" sz="11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BFBF9"/>
        </a:solidFill>
        <a:effectLst/>
      </p:bgPr>
    </p:bg>
    <p:spTree>
      <p:nvGrpSpPr>
        <p:cNvPr id="1" name=""/>
        <p:cNvGrpSpPr/>
        <p:nvPr/>
      </p:nvGrpSpPr>
      <p:grpSpPr>
        <a:xfrm>
          <a:off x="0" y="0"/>
          <a:ext cx="0" cy="0"/>
          <a:chOff x="0" y="0"/>
          <a:chExt cx="0" cy="0"/>
        </a:xfrm>
      </p:grpSpPr>
      <p:sp>
        <p:nvSpPr>
          <p:cNvPr id="2" name="Text 0"/>
          <p:cNvSpPr txBox="1"/>
          <p:nvPr/>
        </p:nvSpPr>
        <p:spPr>
          <a:xfrm>
            <a:off x="502920" y="320040"/>
            <a:ext cx="7863840" cy="320040"/>
          </a:xfrm>
          <a:prstGeom prst="rect">
            <a:avLst/>
          </a:prstGeom>
          <a:noFill/>
          <a:ln/>
        </p:spPr>
        <p:txBody>
          <a:bodyPr wrap="square" lIns="0" tIns="0" rIns="0" bIns="0" rtlCol="0" anchor="ctr"/>
          <a:lstStyle/>
          <a:p>
            <a:pPr marL="0" indent="0">
              <a:buNone/>
            </a:pPr>
            <a:r>
              <a:rPr lang="en-US" sz="1200" b="1" kern="0" spc="200" dirty="0">
                <a:solidFill>
                  <a:srgbClr val="3B6E76"/>
                </a:solidFill>
                <a:latin typeface="Calibri" pitchFamily="34" charset="0"/>
                <a:ea typeface="Calibri" pitchFamily="34" charset="-122"/>
                <a:cs typeface="Calibri" pitchFamily="34" charset="-120"/>
              </a:rPr>
              <a:t>MY STARTING POINT</a:t>
            </a:r>
            <a:endParaRPr lang="en-US" sz="1200" dirty="0"/>
          </a:p>
        </p:txBody>
      </p:sp>
      <p:sp>
        <p:nvSpPr>
          <p:cNvPr id="3" name="Text 1"/>
          <p:cNvSpPr txBox="1"/>
          <p:nvPr/>
        </p:nvSpPr>
        <p:spPr>
          <a:xfrm>
            <a:off x="502920" y="640080"/>
            <a:ext cx="8503920" cy="777240"/>
          </a:xfrm>
          <a:prstGeom prst="rect">
            <a:avLst/>
          </a:prstGeom>
          <a:noFill/>
          <a:ln/>
        </p:spPr>
        <p:txBody>
          <a:bodyPr wrap="square" lIns="0" tIns="0" rIns="0" bIns="0" rtlCol="0" anchor="ctr"/>
          <a:lstStyle/>
          <a:p>
            <a:pPr marL="0" indent="0">
              <a:buNone/>
            </a:pPr>
            <a:r>
              <a:rPr lang="en-US" sz="2700" b="1" dirty="0">
                <a:solidFill>
                  <a:srgbClr val="1E3A3A"/>
                </a:solidFill>
                <a:latin typeface="Cambria" pitchFamily="34" charset="0"/>
                <a:ea typeface="Cambria" pitchFamily="34" charset="-122"/>
                <a:cs typeface="Cambria" pitchFamily="34" charset="-120"/>
              </a:rPr>
              <a:t>Seven Years of Person-Centred Support</a:t>
            </a:r>
            <a:endParaRPr lang="en-US" sz="2700" dirty="0"/>
          </a:p>
        </p:txBody>
      </p:sp>
      <p:sp>
        <p:nvSpPr>
          <p:cNvPr id="6" name="Shape 4"/>
          <p:cNvSpPr/>
          <p:nvPr/>
        </p:nvSpPr>
        <p:spPr>
          <a:xfrm>
            <a:off x="502920" y="1417320"/>
            <a:ext cx="8138160" cy="3108960"/>
          </a:xfrm>
          <a:prstGeom prst="roundRect">
            <a:avLst>
              <a:gd name="adj" fmla="val 2353"/>
            </a:avLst>
          </a:prstGeom>
          <a:solidFill>
            <a:srgbClr val="F1F6F3"/>
          </a:solidFill>
          <a:ln/>
        </p:spPr>
        <p:txBody>
          <a:bodyPr/>
          <a:lstStyle/>
          <a:p>
            <a:endParaRPr lang="en-GB"/>
          </a:p>
        </p:txBody>
      </p:sp>
      <p:sp>
        <p:nvSpPr>
          <p:cNvPr id="7" name="Shape 5"/>
          <p:cNvSpPr/>
          <p:nvPr/>
        </p:nvSpPr>
        <p:spPr>
          <a:xfrm>
            <a:off x="731520" y="1664208"/>
            <a:ext cx="274320" cy="274320"/>
          </a:xfrm>
          <a:prstGeom prst="ellipse">
            <a:avLst/>
          </a:prstGeom>
          <a:solidFill>
            <a:srgbClr val="4F8C7F"/>
          </a:solidFill>
          <a:ln/>
        </p:spPr>
        <p:txBody>
          <a:bodyPr/>
          <a:lstStyle/>
          <a:p>
            <a:endParaRPr lang="en-GB"/>
          </a:p>
        </p:txBody>
      </p:sp>
      <p:sp>
        <p:nvSpPr>
          <p:cNvPr id="8" name="Text 6"/>
          <p:cNvSpPr txBox="1"/>
          <p:nvPr/>
        </p:nvSpPr>
        <p:spPr>
          <a:xfrm>
            <a:off x="731520" y="1650492"/>
            <a:ext cx="274320" cy="27432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a:t>
            </a:r>
            <a:endParaRPr lang="en-US" sz="1300" dirty="0"/>
          </a:p>
        </p:txBody>
      </p:sp>
      <p:sp>
        <p:nvSpPr>
          <p:cNvPr id="9" name="Text 7"/>
          <p:cNvSpPr txBox="1"/>
          <p:nvPr/>
        </p:nvSpPr>
        <p:spPr>
          <a:xfrm>
            <a:off x="1143000" y="1645920"/>
            <a:ext cx="7223760" cy="658368"/>
          </a:xfrm>
          <a:prstGeom prst="rect">
            <a:avLst/>
          </a:prstGeom>
          <a:noFill/>
          <a:ln/>
        </p:spPr>
        <p:txBody>
          <a:bodyPr wrap="square" lIns="0" tIns="0" rIns="0" bIns="0" rtlCol="0" anchor="t"/>
          <a:lstStyle/>
          <a:p>
            <a:pPr marL="0" indent="0">
              <a:buNone/>
            </a:pPr>
            <a:r>
              <a:rPr lang="en-US" sz="1350" b="1" dirty="0">
                <a:solidFill>
                  <a:srgbClr val="1E3A3A"/>
                </a:solidFill>
                <a:latin typeface="Calibri" pitchFamily="34" charset="0"/>
                <a:ea typeface="Calibri" pitchFamily="34" charset="-122"/>
                <a:cs typeface="Calibri" pitchFamily="34" charset="-120"/>
              </a:rPr>
              <a:t>Support Worker in a residential care home for 7 years, supporting older people, people living with dementia, and adults with learning disabilities.</a:t>
            </a:r>
            <a:endParaRPr lang="en-US" sz="1350" dirty="0"/>
          </a:p>
        </p:txBody>
      </p:sp>
      <p:sp>
        <p:nvSpPr>
          <p:cNvPr id="10" name="Shape 8"/>
          <p:cNvSpPr/>
          <p:nvPr/>
        </p:nvSpPr>
        <p:spPr>
          <a:xfrm>
            <a:off x="731520" y="2386584"/>
            <a:ext cx="274320" cy="274320"/>
          </a:xfrm>
          <a:prstGeom prst="ellipse">
            <a:avLst/>
          </a:prstGeom>
          <a:solidFill>
            <a:srgbClr val="4F8C7F"/>
          </a:solidFill>
          <a:ln/>
        </p:spPr>
        <p:txBody>
          <a:bodyPr/>
          <a:lstStyle/>
          <a:p>
            <a:endParaRPr lang="en-GB"/>
          </a:p>
        </p:txBody>
      </p:sp>
      <p:sp>
        <p:nvSpPr>
          <p:cNvPr id="11" name="Text 9"/>
          <p:cNvSpPr txBox="1"/>
          <p:nvPr/>
        </p:nvSpPr>
        <p:spPr>
          <a:xfrm>
            <a:off x="731520" y="2372868"/>
            <a:ext cx="274320" cy="27432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a:t>
            </a:r>
            <a:endParaRPr lang="en-US" sz="1300" dirty="0"/>
          </a:p>
        </p:txBody>
      </p:sp>
      <p:sp>
        <p:nvSpPr>
          <p:cNvPr id="12" name="Text 10"/>
          <p:cNvSpPr txBox="1"/>
          <p:nvPr/>
        </p:nvSpPr>
        <p:spPr>
          <a:xfrm>
            <a:off x="1143000" y="2368296"/>
            <a:ext cx="7223760" cy="658368"/>
          </a:xfrm>
          <a:prstGeom prst="rect">
            <a:avLst/>
          </a:prstGeom>
          <a:noFill/>
          <a:ln/>
        </p:spPr>
        <p:txBody>
          <a:bodyPr wrap="square" lIns="0" tIns="0" rIns="0" bIns="0" rtlCol="0" anchor="t"/>
          <a:lstStyle/>
          <a:p>
            <a:pPr marL="0" indent="0">
              <a:buNone/>
            </a:pPr>
            <a:r>
              <a:rPr lang="en-US" sz="1350" b="1" dirty="0">
                <a:solidFill>
                  <a:srgbClr val="1E3A3A"/>
                </a:solidFill>
                <a:latin typeface="Calibri" pitchFamily="34" charset="0"/>
                <a:ea typeface="Calibri" pitchFamily="34" charset="-122"/>
                <a:cs typeface="Calibri" pitchFamily="34" charset="-120"/>
              </a:rPr>
              <a:t>Person-</a:t>
            </a:r>
            <a:r>
              <a:rPr lang="en-US" sz="1350" b="1" dirty="0" err="1">
                <a:solidFill>
                  <a:srgbClr val="1E3A3A"/>
                </a:solidFill>
                <a:latin typeface="Calibri" pitchFamily="34" charset="0"/>
                <a:ea typeface="Calibri" pitchFamily="34" charset="-122"/>
                <a:cs typeface="Calibri" pitchFamily="34" charset="-120"/>
              </a:rPr>
              <a:t>centred</a:t>
            </a:r>
            <a:r>
              <a:rPr lang="en-US" sz="1350" b="1" dirty="0">
                <a:solidFill>
                  <a:srgbClr val="1E3A3A"/>
                </a:solidFill>
                <a:latin typeface="Calibri" pitchFamily="34" charset="0"/>
                <a:ea typeface="Calibri" pitchFamily="34" charset="-122"/>
                <a:cs typeface="Calibri" pitchFamily="34" charset="-120"/>
              </a:rPr>
              <a:t> care at the core: dignity, privacy, and working to each resident's own care plan and choices.</a:t>
            </a:r>
            <a:endParaRPr lang="en-US" sz="1350" dirty="0"/>
          </a:p>
        </p:txBody>
      </p:sp>
      <p:sp>
        <p:nvSpPr>
          <p:cNvPr id="13" name="Shape 11"/>
          <p:cNvSpPr/>
          <p:nvPr/>
        </p:nvSpPr>
        <p:spPr>
          <a:xfrm>
            <a:off x="731520" y="3108960"/>
            <a:ext cx="274320" cy="274320"/>
          </a:xfrm>
          <a:prstGeom prst="ellipse">
            <a:avLst/>
          </a:prstGeom>
          <a:solidFill>
            <a:srgbClr val="4F8C7F"/>
          </a:solidFill>
          <a:ln/>
        </p:spPr>
        <p:txBody>
          <a:bodyPr/>
          <a:lstStyle/>
          <a:p>
            <a:endParaRPr lang="en-GB"/>
          </a:p>
        </p:txBody>
      </p:sp>
      <p:sp>
        <p:nvSpPr>
          <p:cNvPr id="14" name="Text 12"/>
          <p:cNvSpPr txBox="1"/>
          <p:nvPr/>
        </p:nvSpPr>
        <p:spPr>
          <a:xfrm>
            <a:off x="731520" y="3095244"/>
            <a:ext cx="274320" cy="27432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a:t>
            </a:r>
            <a:endParaRPr lang="en-US" sz="1300" dirty="0"/>
          </a:p>
        </p:txBody>
      </p:sp>
      <p:sp>
        <p:nvSpPr>
          <p:cNvPr id="15" name="Text 13"/>
          <p:cNvSpPr txBox="1"/>
          <p:nvPr/>
        </p:nvSpPr>
        <p:spPr>
          <a:xfrm>
            <a:off x="1143000" y="3090672"/>
            <a:ext cx="7223760" cy="658368"/>
          </a:xfrm>
          <a:prstGeom prst="rect">
            <a:avLst/>
          </a:prstGeom>
          <a:noFill/>
          <a:ln/>
        </p:spPr>
        <p:txBody>
          <a:bodyPr wrap="square" lIns="0" tIns="0" rIns="0" bIns="0" rtlCol="0" anchor="t"/>
          <a:lstStyle/>
          <a:p>
            <a:pPr marL="0" indent="0">
              <a:buNone/>
            </a:pPr>
            <a:r>
              <a:rPr lang="en-US" sz="1350" b="1" dirty="0">
                <a:solidFill>
                  <a:srgbClr val="1E3A3A"/>
                </a:solidFill>
                <a:latin typeface="Calibri" pitchFamily="34" charset="0"/>
                <a:ea typeface="Calibri" pitchFamily="34" charset="-122"/>
                <a:cs typeface="Calibri" pitchFamily="34" charset="-120"/>
              </a:rPr>
              <a:t>Studying the Certificate of Higher Education Skills for the Workplace (Health and Social Care). </a:t>
            </a:r>
            <a:r>
              <a:rPr lang="en-US" sz="1350" dirty="0">
                <a:solidFill>
                  <a:srgbClr val="1E2B2B"/>
                </a:solidFill>
                <a:latin typeface="Calibri" pitchFamily="34" charset="0"/>
                <a:ea typeface="Calibri" pitchFamily="34" charset="-122"/>
                <a:cs typeface="Calibri" pitchFamily="34" charset="-120"/>
              </a:rPr>
              <a:t>at UWTSD, alongside this practical experience</a:t>
            </a:r>
            <a:endParaRPr lang="en-US" sz="1350" dirty="0"/>
          </a:p>
        </p:txBody>
      </p:sp>
      <p:sp>
        <p:nvSpPr>
          <p:cNvPr id="16" name="Shape 14"/>
          <p:cNvSpPr/>
          <p:nvPr/>
        </p:nvSpPr>
        <p:spPr>
          <a:xfrm>
            <a:off x="731520" y="3831336"/>
            <a:ext cx="274320" cy="274320"/>
          </a:xfrm>
          <a:prstGeom prst="ellipse">
            <a:avLst/>
          </a:prstGeom>
          <a:solidFill>
            <a:srgbClr val="4F8C7F"/>
          </a:solidFill>
          <a:ln/>
        </p:spPr>
        <p:txBody>
          <a:bodyPr/>
          <a:lstStyle/>
          <a:p>
            <a:endParaRPr lang="en-GB"/>
          </a:p>
        </p:txBody>
      </p:sp>
      <p:sp>
        <p:nvSpPr>
          <p:cNvPr id="17" name="Text 15"/>
          <p:cNvSpPr txBox="1"/>
          <p:nvPr/>
        </p:nvSpPr>
        <p:spPr>
          <a:xfrm>
            <a:off x="731520" y="3817620"/>
            <a:ext cx="274320" cy="27432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a:t>
            </a:r>
            <a:endParaRPr lang="en-US" sz="1300" dirty="0"/>
          </a:p>
        </p:txBody>
      </p:sp>
      <p:sp>
        <p:nvSpPr>
          <p:cNvPr id="18" name="Text 16"/>
          <p:cNvSpPr txBox="1"/>
          <p:nvPr/>
        </p:nvSpPr>
        <p:spPr>
          <a:xfrm>
            <a:off x="1143000" y="3813048"/>
            <a:ext cx="7223760" cy="658368"/>
          </a:xfrm>
          <a:prstGeom prst="rect">
            <a:avLst/>
          </a:prstGeom>
          <a:noFill/>
          <a:ln/>
        </p:spPr>
        <p:txBody>
          <a:bodyPr wrap="square" lIns="0" tIns="0" rIns="0" bIns="0" rtlCol="0" anchor="t"/>
          <a:lstStyle/>
          <a:p>
            <a:r>
              <a:rPr lang="en-US" sz="1350" b="1" dirty="0">
                <a:solidFill>
                  <a:srgbClr val="1E3A3A"/>
                </a:solidFill>
                <a:latin typeface="Calibri" pitchFamily="34" charset="0"/>
                <a:ea typeface="Calibri" pitchFamily="34" charset="-122"/>
                <a:cs typeface="Calibri" pitchFamily="34" charset="-120"/>
              </a:rPr>
              <a:t>Using a SWOT to compare myself honestly </a:t>
            </a:r>
            <a:r>
              <a:rPr lang="en-US" sz="1350" dirty="0">
                <a:solidFill>
                  <a:srgbClr val="1E2B2B"/>
                </a:solidFill>
                <a:latin typeface="Calibri" pitchFamily="34" charset="0"/>
                <a:ea typeface="Calibri" pitchFamily="34" charset="-122"/>
                <a:cs typeface="Calibri" pitchFamily="34" charset="-120"/>
              </a:rPr>
              <a:t>against </a:t>
            </a:r>
            <a:r>
              <a:rPr lang="en-US" sz="1400" dirty="0"/>
              <a:t>the requirements of a Senior Support Worker role</a:t>
            </a:r>
            <a:endParaRPr lang="en-US" sz="1350" dirty="0"/>
          </a:p>
        </p:txBody>
      </p:sp>
      <p:sp>
        <p:nvSpPr>
          <p:cNvPr id="19" name="Text 17"/>
          <p:cNvSpPr txBox="1"/>
          <p:nvPr/>
        </p:nvSpPr>
        <p:spPr>
          <a:xfrm>
            <a:off x="502920" y="4572000"/>
            <a:ext cx="8138160" cy="411480"/>
          </a:xfrm>
          <a:prstGeom prst="rect">
            <a:avLst/>
          </a:prstGeom>
          <a:noFill/>
          <a:ln/>
        </p:spPr>
        <p:txBody>
          <a:bodyPr wrap="square" lIns="0" tIns="0" rIns="0" bIns="0" rtlCol="0" anchor="ctr"/>
          <a:lstStyle/>
          <a:p>
            <a:pPr marL="0" indent="0">
              <a:buNone/>
            </a:pPr>
            <a:r>
              <a:rPr lang="en-US" sz="1000" b="1" i="1" dirty="0">
                <a:solidFill>
                  <a:srgbClr val="3B6E76"/>
                </a:solidFill>
                <a:latin typeface="Calibri" pitchFamily="34" charset="0"/>
                <a:ea typeface="Calibri" pitchFamily="34" charset="-122"/>
                <a:cs typeface="Calibri" pitchFamily="34" charset="-120"/>
              </a:rPr>
              <a:t>Evidence: </a:t>
            </a:r>
            <a:r>
              <a:rPr lang="en-US" sz="1000" i="1" dirty="0">
                <a:solidFill>
                  <a:srgbClr val="5C6A6A"/>
                </a:solidFill>
                <a:latin typeface="Calibri" pitchFamily="34" charset="0"/>
                <a:ea typeface="Calibri" pitchFamily="34" charset="-122"/>
                <a:cs typeface="Calibri" pitchFamily="34" charset="-120"/>
              </a:rPr>
              <a:t>Benzaghta et al. (2021) on SWOT as a structured way of setting internal factors against external ones. Lohrke, Mazzei and Frownfelter-Lohrke (2022) on using SWOT to lead to action, not four separate lists.</a:t>
            </a:r>
            <a:endParaRPr lang="en-US" sz="1000" dirty="0"/>
          </a:p>
        </p:txBody>
      </p:sp>
      <p:sp>
        <p:nvSpPr>
          <p:cNvPr id="20" name="Text 18"/>
          <p:cNvSpPr txBox="1"/>
          <p:nvPr/>
        </p:nvSpPr>
        <p:spPr>
          <a:xfrm>
            <a:off x="502920" y="4873752"/>
            <a:ext cx="6675120" cy="228600"/>
          </a:xfrm>
          <a:prstGeom prst="rect">
            <a:avLst/>
          </a:prstGeom>
          <a:noFill/>
          <a:ln/>
        </p:spPr>
        <p:txBody>
          <a:bodyPr wrap="square" lIns="0" tIns="0" rIns="0" bIns="0" rtlCol="0" anchor="ctr"/>
          <a:lstStyle/>
          <a:p>
            <a:pPr marL="0" indent="0">
              <a:buNone/>
            </a:pPr>
            <a:r>
              <a:rPr lang="en-US" sz="900" dirty="0">
                <a:solidFill>
                  <a:srgbClr val="5C6A6A"/>
                </a:solidFill>
                <a:latin typeface="Calibri" pitchFamily="34" charset="0"/>
                <a:ea typeface="Calibri" pitchFamily="34" charset="-122"/>
                <a:cs typeface="Calibri" pitchFamily="34" charset="-120"/>
              </a:rPr>
              <a:t>LCHS4009  ·  Self-Awareness Presentation  </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BFBF9"/>
        </a:solidFill>
        <a:effectLst/>
      </p:bgPr>
    </p:bg>
    <p:spTree>
      <p:nvGrpSpPr>
        <p:cNvPr id="1" name=""/>
        <p:cNvGrpSpPr/>
        <p:nvPr/>
      </p:nvGrpSpPr>
      <p:grpSpPr>
        <a:xfrm>
          <a:off x="0" y="0"/>
          <a:ext cx="0" cy="0"/>
          <a:chOff x="0" y="0"/>
          <a:chExt cx="0" cy="0"/>
        </a:xfrm>
      </p:grpSpPr>
      <p:sp>
        <p:nvSpPr>
          <p:cNvPr id="2" name="Text 0"/>
          <p:cNvSpPr txBox="1"/>
          <p:nvPr/>
        </p:nvSpPr>
        <p:spPr>
          <a:xfrm>
            <a:off x="502920" y="320040"/>
            <a:ext cx="7863840" cy="320040"/>
          </a:xfrm>
          <a:prstGeom prst="rect">
            <a:avLst/>
          </a:prstGeom>
          <a:noFill/>
          <a:ln/>
        </p:spPr>
        <p:txBody>
          <a:bodyPr wrap="square" lIns="0" tIns="0" rIns="0" bIns="0" rtlCol="0" anchor="ctr"/>
          <a:lstStyle/>
          <a:p>
            <a:pPr marL="0" indent="0">
              <a:buNone/>
            </a:pPr>
            <a:r>
              <a:rPr lang="en-US" sz="1200" b="1" kern="0" spc="200" dirty="0">
                <a:solidFill>
                  <a:srgbClr val="3B6E76"/>
                </a:solidFill>
                <a:latin typeface="Calibri" pitchFamily="34" charset="0"/>
                <a:ea typeface="Calibri" pitchFamily="34" charset="-122"/>
                <a:cs typeface="Calibri" pitchFamily="34" charset="-120"/>
              </a:rPr>
              <a:t>THE BENCHMARK</a:t>
            </a:r>
            <a:endParaRPr lang="en-US" sz="1200" dirty="0"/>
          </a:p>
        </p:txBody>
      </p:sp>
      <p:sp>
        <p:nvSpPr>
          <p:cNvPr id="3" name="Text 1"/>
          <p:cNvSpPr txBox="1"/>
          <p:nvPr/>
        </p:nvSpPr>
        <p:spPr>
          <a:xfrm>
            <a:off x="502920" y="640080"/>
            <a:ext cx="8503920" cy="777240"/>
          </a:xfrm>
          <a:prstGeom prst="rect">
            <a:avLst/>
          </a:prstGeom>
          <a:noFill/>
          <a:ln/>
        </p:spPr>
        <p:txBody>
          <a:bodyPr wrap="square" lIns="0" tIns="0" rIns="0" bIns="0" rtlCol="0" anchor="ctr"/>
          <a:lstStyle/>
          <a:p>
            <a:pPr marL="0" indent="0">
              <a:buNone/>
            </a:pPr>
            <a:r>
              <a:rPr lang="en-US" sz="2700" b="1" dirty="0">
                <a:solidFill>
                  <a:srgbClr val="1E3A3A"/>
                </a:solidFill>
                <a:latin typeface="Cambria" pitchFamily="34" charset="0"/>
                <a:ea typeface="Cambria" pitchFamily="34" charset="-122"/>
                <a:cs typeface="Cambria" pitchFamily="34" charset="-120"/>
              </a:rPr>
              <a:t>The Target Role: Senior Support Worker, Cygnet</a:t>
            </a:r>
            <a:endParaRPr lang="en-US" sz="2700" dirty="0"/>
          </a:p>
        </p:txBody>
      </p:sp>
      <p:sp>
        <p:nvSpPr>
          <p:cNvPr id="6" name="Text 4"/>
          <p:cNvSpPr txBox="1"/>
          <p:nvPr/>
        </p:nvSpPr>
        <p:spPr>
          <a:xfrm>
            <a:off x="502920" y="1371600"/>
            <a:ext cx="8138160" cy="320040"/>
          </a:xfrm>
          <a:prstGeom prst="rect">
            <a:avLst/>
          </a:prstGeom>
          <a:noFill/>
          <a:ln/>
        </p:spPr>
        <p:txBody>
          <a:bodyPr wrap="square" lIns="0" tIns="0" rIns="0" bIns="0" rtlCol="0" anchor="ctr"/>
          <a:lstStyle/>
          <a:p>
            <a:pPr marL="0" indent="0">
              <a:buNone/>
            </a:pPr>
            <a:r>
              <a:rPr lang="en-US" sz="1300" b="1" u="sng" dirty="0">
                <a:solidFill>
                  <a:srgbClr val="3B6E76"/>
                </a:solidFill>
                <a:latin typeface="Calibri" pitchFamily="34" charset="0"/>
                <a:ea typeface="Calibri" pitchFamily="34" charset="-122"/>
                <a:cs typeface="Calibri" pitchFamily="34" charset="-120"/>
                <a:hlinkClick r:id="rId3">
                  <a:extLst>
                    <a:ext uri="{A12FA001-AC4F-418D-AE19-62706E023703}">
                      <ahyp:hlinkClr xmlns:ahyp="http://schemas.microsoft.com/office/drawing/2018/hyperlinkcolor" val="tx"/>
                    </a:ext>
                  </a:extLst>
                </a:hlinkClick>
              </a:rPr>
              <a:t>Cygnet, Senior Support Worker, The Squirrels, Chilworth, Southampton (Ref: JR3512)</a:t>
            </a:r>
            <a:endParaRPr lang="en-US" sz="1300" dirty="0"/>
          </a:p>
        </p:txBody>
      </p:sp>
      <p:sp>
        <p:nvSpPr>
          <p:cNvPr id="7" name="Shape 5"/>
          <p:cNvSpPr/>
          <p:nvPr/>
        </p:nvSpPr>
        <p:spPr>
          <a:xfrm>
            <a:off x="502920" y="1737360"/>
            <a:ext cx="3931920" cy="2194560"/>
          </a:xfrm>
          <a:prstGeom prst="roundRect">
            <a:avLst>
              <a:gd name="adj" fmla="val 3333"/>
            </a:avLst>
          </a:prstGeom>
          <a:solidFill>
            <a:srgbClr val="1E3A3A"/>
          </a:solidFill>
          <a:ln/>
        </p:spPr>
        <p:txBody>
          <a:bodyPr/>
          <a:lstStyle/>
          <a:p>
            <a:endParaRPr lang="en-GB"/>
          </a:p>
        </p:txBody>
      </p:sp>
      <p:sp>
        <p:nvSpPr>
          <p:cNvPr id="8" name="Text 6"/>
          <p:cNvSpPr txBox="1"/>
          <p:nvPr/>
        </p:nvSpPr>
        <p:spPr>
          <a:xfrm>
            <a:off x="731520" y="1874520"/>
            <a:ext cx="3474720" cy="292608"/>
          </a:xfrm>
          <a:prstGeom prst="rect">
            <a:avLst/>
          </a:prstGeom>
          <a:noFill/>
          <a:ln/>
        </p:spPr>
        <p:txBody>
          <a:bodyPr wrap="square" lIns="0" tIns="0" rIns="0" bIns="0" rtlCol="0" anchor="ctr"/>
          <a:lstStyle/>
          <a:p>
            <a:pPr marL="0" indent="0">
              <a:buNone/>
            </a:pPr>
            <a:r>
              <a:rPr lang="en-US" sz="1300" b="1" dirty="0">
                <a:solidFill>
                  <a:srgbClr val="84B59F"/>
                </a:solidFill>
                <a:latin typeface="Cambria" pitchFamily="34" charset="0"/>
                <a:ea typeface="Cambria" pitchFamily="34" charset="-122"/>
                <a:cs typeface="Cambria" pitchFamily="34" charset="-120"/>
              </a:rPr>
              <a:t>What the role requires</a:t>
            </a:r>
            <a:endParaRPr lang="en-US" sz="1300" dirty="0"/>
          </a:p>
        </p:txBody>
      </p:sp>
      <p:sp>
        <p:nvSpPr>
          <p:cNvPr id="9" name="Text 7"/>
          <p:cNvSpPr txBox="1"/>
          <p:nvPr/>
        </p:nvSpPr>
        <p:spPr>
          <a:xfrm>
            <a:off x="731520" y="2231136"/>
            <a:ext cx="3520440" cy="292608"/>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100" dirty="0">
                <a:solidFill>
                  <a:srgbClr val="E7F0ED"/>
                </a:solidFill>
                <a:latin typeface="Calibri" pitchFamily="34" charset="0"/>
                <a:ea typeface="Calibri" pitchFamily="34" charset="-122"/>
                <a:cs typeface="Calibri" pitchFamily="34" charset="-120"/>
              </a:rPr>
              <a:t>Supporting management and team members in the day-to-    day running of the service</a:t>
            </a:r>
            <a:endParaRPr lang="en-US" sz="1100" dirty="0"/>
          </a:p>
        </p:txBody>
      </p:sp>
      <p:sp>
        <p:nvSpPr>
          <p:cNvPr id="10" name="Text 8"/>
          <p:cNvSpPr txBox="1"/>
          <p:nvPr/>
        </p:nvSpPr>
        <p:spPr>
          <a:xfrm>
            <a:off x="731520" y="2551176"/>
            <a:ext cx="3520440" cy="292608"/>
          </a:xfrm>
          <a:prstGeom prst="rect">
            <a:avLst/>
          </a:prstGeom>
          <a:noFill/>
          <a:ln/>
        </p:spPr>
        <p:txBody>
          <a:bodyPr wrap="square" lIns="0" tIns="0" rIns="0" bIns="0" rtlCol="0" anchor="ctr"/>
          <a:lstStyle/>
          <a:p>
            <a:pPr marL="0" indent="0">
              <a:buNone/>
            </a:pPr>
            <a:r>
              <a:rPr lang="en-US" sz="1100" dirty="0">
                <a:solidFill>
                  <a:srgbClr val="E7F0ED"/>
                </a:solidFill>
                <a:latin typeface="Calibri" pitchFamily="34" charset="0"/>
                <a:ea typeface="Calibri" pitchFamily="34" charset="-122"/>
                <a:cs typeface="Calibri" pitchFamily="34" charset="-120"/>
              </a:rPr>
              <a:t>•  Allocating duties effectively and safely</a:t>
            </a:r>
            <a:endParaRPr lang="en-US" sz="1100" dirty="0"/>
          </a:p>
        </p:txBody>
      </p:sp>
      <p:sp>
        <p:nvSpPr>
          <p:cNvPr id="11" name="Text 9"/>
          <p:cNvSpPr txBox="1"/>
          <p:nvPr/>
        </p:nvSpPr>
        <p:spPr>
          <a:xfrm>
            <a:off x="731520" y="2871216"/>
            <a:ext cx="3520440" cy="292608"/>
          </a:xfrm>
          <a:prstGeom prst="rect">
            <a:avLst/>
          </a:prstGeom>
          <a:noFill/>
          <a:ln/>
        </p:spPr>
        <p:txBody>
          <a:bodyPr wrap="square" lIns="0" tIns="0" rIns="0" bIns="0" rtlCol="0" anchor="ctr"/>
          <a:lstStyle/>
          <a:p>
            <a:pPr marL="0" indent="0">
              <a:buNone/>
            </a:pPr>
            <a:r>
              <a:rPr lang="en-US" sz="1100" dirty="0">
                <a:solidFill>
                  <a:srgbClr val="E7F0ED"/>
                </a:solidFill>
                <a:latin typeface="Calibri" pitchFamily="34" charset="0"/>
                <a:ea typeface="Calibri" pitchFamily="34" charset="-122"/>
                <a:cs typeface="Calibri" pitchFamily="34" charset="-120"/>
              </a:rPr>
              <a:t>•  Offer enhanced care with a flexible learning approach</a:t>
            </a:r>
            <a:endParaRPr lang="en-US" sz="1100" dirty="0"/>
          </a:p>
        </p:txBody>
      </p:sp>
      <p:sp>
        <p:nvSpPr>
          <p:cNvPr id="12" name="Text 10"/>
          <p:cNvSpPr txBox="1"/>
          <p:nvPr/>
        </p:nvSpPr>
        <p:spPr>
          <a:xfrm>
            <a:off x="731520" y="3191256"/>
            <a:ext cx="3520440" cy="292608"/>
          </a:xfrm>
          <a:prstGeom prst="rect">
            <a:avLst/>
          </a:prstGeom>
          <a:noFill/>
          <a:ln/>
        </p:spPr>
        <p:txBody>
          <a:bodyPr wrap="square" lIns="0" tIns="0" rIns="0" bIns="0" rtlCol="0" anchor="ctr"/>
          <a:lstStyle/>
          <a:p>
            <a:pPr marL="0" indent="0">
              <a:buNone/>
            </a:pPr>
            <a:r>
              <a:rPr lang="en-US" sz="1100" dirty="0">
                <a:solidFill>
                  <a:srgbClr val="E7F0ED"/>
                </a:solidFill>
                <a:latin typeface="Calibri" pitchFamily="34" charset="0"/>
                <a:ea typeface="Calibri" pitchFamily="34" charset="-122"/>
                <a:cs typeface="Calibri" pitchFamily="34" charset="-120"/>
              </a:rPr>
              <a:t>•  Safeguard and maintain a safe environment</a:t>
            </a:r>
            <a:endParaRPr lang="en-US" sz="1100" dirty="0"/>
          </a:p>
        </p:txBody>
      </p:sp>
      <p:sp>
        <p:nvSpPr>
          <p:cNvPr id="13" name="Text 11"/>
          <p:cNvSpPr txBox="1"/>
          <p:nvPr/>
        </p:nvSpPr>
        <p:spPr>
          <a:xfrm>
            <a:off x="731520" y="3511296"/>
            <a:ext cx="3520440" cy="292608"/>
          </a:xfrm>
          <a:prstGeom prst="rect">
            <a:avLst/>
          </a:prstGeom>
          <a:noFill/>
          <a:ln/>
        </p:spPr>
        <p:txBody>
          <a:bodyPr wrap="square" lIns="0" tIns="0" rIns="0" bIns="0" rtlCol="0" anchor="ctr"/>
          <a:lstStyle/>
          <a:p>
            <a:pPr marL="0" indent="0">
              <a:buNone/>
            </a:pPr>
            <a:r>
              <a:rPr lang="en-US" sz="1100" dirty="0">
                <a:solidFill>
                  <a:srgbClr val="E7F0ED"/>
                </a:solidFill>
                <a:latin typeface="Calibri" pitchFamily="34" charset="0"/>
                <a:ea typeface="Calibri" pitchFamily="34" charset="-122"/>
                <a:cs typeface="Calibri" pitchFamily="34" charset="-120"/>
              </a:rPr>
              <a:t>•  Communicate effectively and work well as part of a team</a:t>
            </a:r>
            <a:endParaRPr lang="en-US" sz="1100" dirty="0"/>
          </a:p>
        </p:txBody>
      </p:sp>
      <p:sp>
        <p:nvSpPr>
          <p:cNvPr id="14" name="Shape 12"/>
          <p:cNvSpPr/>
          <p:nvPr/>
        </p:nvSpPr>
        <p:spPr>
          <a:xfrm>
            <a:off x="4709160" y="1737360"/>
            <a:ext cx="3931920" cy="2194560"/>
          </a:xfrm>
          <a:prstGeom prst="roundRect">
            <a:avLst>
              <a:gd name="adj" fmla="val 3333"/>
            </a:avLst>
          </a:prstGeom>
          <a:solidFill>
            <a:srgbClr val="F1F6F3"/>
          </a:solidFill>
          <a:ln w="12700">
            <a:solidFill>
              <a:srgbClr val="84B59F"/>
            </a:solidFill>
            <a:prstDash val="solid"/>
          </a:ln>
        </p:spPr>
        <p:txBody>
          <a:bodyPr/>
          <a:lstStyle/>
          <a:p>
            <a:endParaRPr lang="en-GB"/>
          </a:p>
        </p:txBody>
      </p:sp>
      <p:sp>
        <p:nvSpPr>
          <p:cNvPr id="15" name="Text 13"/>
          <p:cNvSpPr txBox="1"/>
          <p:nvPr/>
        </p:nvSpPr>
        <p:spPr>
          <a:xfrm>
            <a:off x="4937760" y="1874520"/>
            <a:ext cx="3474720" cy="292608"/>
          </a:xfrm>
          <a:prstGeom prst="rect">
            <a:avLst/>
          </a:prstGeom>
          <a:noFill/>
          <a:ln/>
        </p:spPr>
        <p:txBody>
          <a:bodyPr wrap="square" lIns="0" tIns="0" rIns="0" bIns="0" rtlCol="0" anchor="ctr"/>
          <a:lstStyle/>
          <a:p>
            <a:pPr marL="0" indent="0">
              <a:buNone/>
            </a:pPr>
            <a:r>
              <a:rPr lang="en-US" sz="1300" b="1" dirty="0">
                <a:solidFill>
                  <a:srgbClr val="3B6E76"/>
                </a:solidFill>
                <a:latin typeface="Cambria" pitchFamily="34" charset="0"/>
                <a:ea typeface="Cambria" pitchFamily="34" charset="-122"/>
                <a:cs typeface="Cambria" pitchFamily="34" charset="-120"/>
              </a:rPr>
              <a:t>Development on offer</a:t>
            </a:r>
            <a:endParaRPr lang="en-US" sz="1300" dirty="0"/>
          </a:p>
        </p:txBody>
      </p:sp>
      <p:sp>
        <p:nvSpPr>
          <p:cNvPr id="16" name="Text 14"/>
          <p:cNvSpPr txBox="1"/>
          <p:nvPr/>
        </p:nvSpPr>
        <p:spPr>
          <a:xfrm>
            <a:off x="4937760" y="2231136"/>
            <a:ext cx="3520440" cy="292608"/>
          </a:xfrm>
          <a:prstGeom prst="rect">
            <a:avLst/>
          </a:prstGeom>
          <a:noFill/>
          <a:ln/>
        </p:spPr>
        <p:txBody>
          <a:bodyPr wrap="square" lIns="0" tIns="0" rIns="0" bIns="0" rtlCol="0" anchor="ctr"/>
          <a:lstStyle/>
          <a:p>
            <a:pPr marL="0" indent="0">
              <a:buNone/>
            </a:pPr>
            <a:r>
              <a:rPr lang="en-US" sz="1100" dirty="0">
                <a:solidFill>
                  <a:srgbClr val="1E2B2B"/>
                </a:solidFill>
                <a:latin typeface="Calibri" pitchFamily="34" charset="0"/>
                <a:ea typeface="Calibri" pitchFamily="34" charset="-122"/>
                <a:cs typeface="Calibri" pitchFamily="34" charset="-120"/>
              </a:rPr>
              <a:t>•  Apprenticeship scheme</a:t>
            </a:r>
            <a:endParaRPr lang="en-US" sz="1100" dirty="0"/>
          </a:p>
        </p:txBody>
      </p:sp>
      <p:sp>
        <p:nvSpPr>
          <p:cNvPr id="17" name="Text 15"/>
          <p:cNvSpPr txBox="1"/>
          <p:nvPr/>
        </p:nvSpPr>
        <p:spPr>
          <a:xfrm>
            <a:off x="4937760" y="2551176"/>
            <a:ext cx="3520440" cy="292608"/>
          </a:xfrm>
          <a:prstGeom prst="rect">
            <a:avLst/>
          </a:prstGeom>
          <a:noFill/>
          <a:ln/>
        </p:spPr>
        <p:txBody>
          <a:bodyPr wrap="square" lIns="0" tIns="0" rIns="0" bIns="0" rtlCol="0" anchor="ctr"/>
          <a:lstStyle/>
          <a:p>
            <a:pPr marL="0" indent="0">
              <a:buNone/>
            </a:pPr>
            <a:r>
              <a:rPr lang="en-US" sz="1100" dirty="0">
                <a:solidFill>
                  <a:srgbClr val="1E2B2B"/>
                </a:solidFill>
                <a:latin typeface="Calibri" pitchFamily="34" charset="0"/>
                <a:ea typeface="Calibri" pitchFamily="34" charset="-122"/>
                <a:cs typeface="Calibri" pitchFamily="34" charset="-120"/>
              </a:rPr>
              <a:t>•  Regular coaching and appraisal</a:t>
            </a:r>
            <a:endParaRPr lang="en-US" sz="1100" dirty="0"/>
          </a:p>
        </p:txBody>
      </p:sp>
      <p:sp>
        <p:nvSpPr>
          <p:cNvPr id="18" name="Text 16"/>
          <p:cNvSpPr txBox="1"/>
          <p:nvPr/>
        </p:nvSpPr>
        <p:spPr>
          <a:xfrm>
            <a:off x="4937760" y="2871216"/>
            <a:ext cx="3520440" cy="292608"/>
          </a:xfrm>
          <a:prstGeom prst="rect">
            <a:avLst/>
          </a:prstGeom>
          <a:noFill/>
          <a:ln/>
        </p:spPr>
        <p:txBody>
          <a:bodyPr wrap="square" lIns="0" tIns="0" rIns="0" bIns="0" rtlCol="0" anchor="ctr"/>
          <a:lstStyle/>
          <a:p>
            <a:pPr marL="0" indent="0">
              <a:buNone/>
            </a:pPr>
            <a:r>
              <a:rPr lang="en-US" sz="1100" dirty="0">
                <a:solidFill>
                  <a:srgbClr val="1E2B2B"/>
                </a:solidFill>
                <a:latin typeface="Calibri" pitchFamily="34" charset="0"/>
                <a:ea typeface="Calibri" pitchFamily="34" charset="-122"/>
                <a:cs typeface="Calibri" pitchFamily="34" charset="-120"/>
              </a:rPr>
              <a:t>•  Expert supervision and peer support</a:t>
            </a:r>
            <a:endParaRPr lang="en-US" sz="1100" dirty="0"/>
          </a:p>
        </p:txBody>
      </p:sp>
      <p:sp>
        <p:nvSpPr>
          <p:cNvPr id="20" name="Shape 18"/>
          <p:cNvSpPr/>
          <p:nvPr/>
        </p:nvSpPr>
        <p:spPr>
          <a:xfrm>
            <a:off x="502920" y="4041648"/>
            <a:ext cx="8138160" cy="749808"/>
          </a:xfrm>
          <a:prstGeom prst="roundRect">
            <a:avLst>
              <a:gd name="adj" fmla="val 8537"/>
            </a:avLst>
          </a:prstGeom>
          <a:solidFill>
            <a:srgbClr val="EFF3F1"/>
          </a:solidFill>
          <a:ln w="9525">
            <a:solidFill>
              <a:srgbClr val="4F8C7F"/>
            </a:solidFill>
            <a:prstDash val="solid"/>
          </a:ln>
        </p:spPr>
        <p:txBody>
          <a:bodyPr/>
          <a:lstStyle/>
          <a:p>
            <a:endParaRPr lang="en-GB"/>
          </a:p>
        </p:txBody>
      </p:sp>
      <p:pic>
        <p:nvPicPr>
          <p:cNvPr id="21" name="Image 0" descr="/home/claude/deck/vacancy_qr.png"/>
          <p:cNvPicPr>
            <a:picLocks noChangeAspect="1"/>
          </p:cNvPicPr>
          <p:nvPr/>
        </p:nvPicPr>
        <p:blipFill>
          <a:blip r:embed="rId4"/>
          <a:stretch>
            <a:fillRect/>
          </a:stretch>
        </p:blipFill>
        <p:spPr>
          <a:xfrm>
            <a:off x="658368" y="4142232"/>
            <a:ext cx="548640" cy="548640"/>
          </a:xfrm>
          <a:prstGeom prst="rect">
            <a:avLst/>
          </a:prstGeom>
        </p:spPr>
      </p:pic>
      <p:sp>
        <p:nvSpPr>
          <p:cNvPr id="22" name="Text 19"/>
          <p:cNvSpPr txBox="1"/>
          <p:nvPr/>
        </p:nvSpPr>
        <p:spPr>
          <a:xfrm>
            <a:off x="1325880" y="4096512"/>
            <a:ext cx="5120640" cy="219456"/>
          </a:xfrm>
          <a:prstGeom prst="rect">
            <a:avLst/>
          </a:prstGeom>
          <a:noFill/>
          <a:ln/>
        </p:spPr>
        <p:txBody>
          <a:bodyPr wrap="square" lIns="0" tIns="0" rIns="0" bIns="0" rtlCol="0" anchor="ctr"/>
          <a:lstStyle/>
          <a:p>
            <a:pPr marL="0" indent="0">
              <a:buNone/>
            </a:pPr>
            <a:r>
              <a:rPr lang="en-US" sz="950" b="1" kern="0" spc="100" dirty="0">
                <a:solidFill>
                  <a:srgbClr val="4F8C7F"/>
                </a:solidFill>
                <a:latin typeface="Calibri" pitchFamily="34" charset="0"/>
                <a:ea typeface="Calibri" pitchFamily="34" charset="-122"/>
                <a:cs typeface="Calibri" pitchFamily="34" charset="-120"/>
              </a:rPr>
              <a:t>LIVE VACANCY, VERIFIED</a:t>
            </a:r>
            <a:endParaRPr lang="en-US" sz="950" dirty="0"/>
          </a:p>
        </p:txBody>
      </p:sp>
      <p:sp>
        <p:nvSpPr>
          <p:cNvPr id="23" name="Text 20"/>
          <p:cNvSpPr txBox="1"/>
          <p:nvPr/>
        </p:nvSpPr>
        <p:spPr>
          <a:xfrm>
            <a:off x="1325880" y="4306824"/>
            <a:ext cx="6949440" cy="219456"/>
          </a:xfrm>
          <a:prstGeom prst="rect">
            <a:avLst/>
          </a:prstGeom>
          <a:noFill/>
          <a:ln/>
        </p:spPr>
        <p:txBody>
          <a:bodyPr wrap="square" lIns="0" tIns="0" rIns="0" bIns="0" rtlCol="0" anchor="ctr"/>
          <a:lstStyle/>
          <a:p>
            <a:pPr marL="0" indent="0">
              <a:buNone/>
            </a:pPr>
            <a:r>
              <a:rPr lang="en-US" sz="1050" b="1" u="sng" dirty="0">
                <a:solidFill>
                  <a:srgbClr val="3B6E76"/>
                </a:solidFill>
                <a:latin typeface="Calibri" pitchFamily="34" charset="0"/>
                <a:ea typeface="Calibri" pitchFamily="34" charset="-122"/>
                <a:cs typeface="Calibri" pitchFamily="34" charset="-120"/>
                <a:hlinkClick r:id="rId3">
                  <a:extLst>
                    <a:ext uri="{A12FA001-AC4F-418D-AE19-62706E023703}">
                      <ahyp:hlinkClr xmlns:ahyp="http://schemas.microsoft.com/office/drawing/2018/hyperlinkcolor" val="tx"/>
                    </a:ext>
                  </a:extLst>
                </a:hlinkClick>
              </a:rPr>
              <a:t>https://careers.cygnetgroup.com/job/senior-support-worker-26/</a:t>
            </a:r>
            <a:endParaRPr lang="en-US" sz="1050" dirty="0"/>
          </a:p>
        </p:txBody>
      </p:sp>
      <p:sp>
        <p:nvSpPr>
          <p:cNvPr id="24" name="Text 21"/>
          <p:cNvSpPr txBox="1"/>
          <p:nvPr/>
        </p:nvSpPr>
        <p:spPr>
          <a:xfrm>
            <a:off x="1325880" y="4526280"/>
            <a:ext cx="6949440" cy="237744"/>
          </a:xfrm>
          <a:prstGeom prst="rect">
            <a:avLst/>
          </a:prstGeom>
          <a:noFill/>
          <a:ln/>
        </p:spPr>
        <p:txBody>
          <a:bodyPr wrap="square" lIns="0" tIns="0" rIns="0" bIns="0" rtlCol="0" anchor="ctr"/>
          <a:lstStyle/>
          <a:p>
            <a:pPr marL="0" indent="0">
              <a:buNone/>
            </a:pPr>
            <a:r>
              <a:rPr lang="en-US" sz="1000" i="1" dirty="0">
                <a:solidFill>
                  <a:srgbClr val="5C6A6A"/>
                </a:solidFill>
                <a:latin typeface="Calibri" pitchFamily="34" charset="0"/>
                <a:ea typeface="Calibri" pitchFamily="34" charset="-122"/>
                <a:cs typeface="Calibri" pitchFamily="34" charset="-120"/>
              </a:rPr>
              <a:t>£14.53 per hour  ·  42 hrs/week, day shifts  ·  Ref JR3512  </a:t>
            </a:r>
            <a:endParaRPr lang="en-US" sz="1000" dirty="0"/>
          </a:p>
        </p:txBody>
      </p:sp>
      <p:sp>
        <p:nvSpPr>
          <p:cNvPr id="25" name="Text 22"/>
          <p:cNvSpPr txBox="1"/>
          <p:nvPr/>
        </p:nvSpPr>
        <p:spPr>
          <a:xfrm>
            <a:off x="502920" y="4873752"/>
            <a:ext cx="6675120" cy="228600"/>
          </a:xfrm>
          <a:prstGeom prst="rect">
            <a:avLst/>
          </a:prstGeom>
          <a:noFill/>
          <a:ln/>
        </p:spPr>
        <p:txBody>
          <a:bodyPr wrap="square" lIns="0" tIns="0" rIns="0" bIns="0" rtlCol="0" anchor="ctr"/>
          <a:lstStyle/>
          <a:p>
            <a:pPr marL="0" indent="0">
              <a:buNone/>
            </a:pPr>
            <a:r>
              <a:rPr lang="en-US" sz="900" dirty="0">
                <a:solidFill>
                  <a:srgbClr val="5C6A6A"/>
                </a:solidFill>
                <a:latin typeface="Calibri" pitchFamily="34" charset="0"/>
                <a:ea typeface="Calibri" pitchFamily="34" charset="-122"/>
                <a:cs typeface="Calibri" pitchFamily="34" charset="-120"/>
              </a:rPr>
              <a:t>LCHS4009  ·  Self-Awareness Presentation  </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BFBF9"/>
        </a:solidFill>
        <a:effectLst/>
      </p:bgPr>
    </p:bg>
    <p:spTree>
      <p:nvGrpSpPr>
        <p:cNvPr id="1" name=""/>
        <p:cNvGrpSpPr/>
        <p:nvPr/>
      </p:nvGrpSpPr>
      <p:grpSpPr>
        <a:xfrm>
          <a:off x="0" y="0"/>
          <a:ext cx="0" cy="0"/>
          <a:chOff x="0" y="0"/>
          <a:chExt cx="0" cy="0"/>
        </a:xfrm>
      </p:grpSpPr>
      <p:sp>
        <p:nvSpPr>
          <p:cNvPr id="2" name="Text 0"/>
          <p:cNvSpPr txBox="1"/>
          <p:nvPr/>
        </p:nvSpPr>
        <p:spPr>
          <a:xfrm>
            <a:off x="502920" y="320040"/>
            <a:ext cx="7863840" cy="320040"/>
          </a:xfrm>
          <a:prstGeom prst="rect">
            <a:avLst/>
          </a:prstGeom>
          <a:noFill/>
          <a:ln/>
        </p:spPr>
        <p:txBody>
          <a:bodyPr wrap="square" lIns="0" tIns="0" rIns="0" bIns="0" rtlCol="0" anchor="ctr"/>
          <a:lstStyle/>
          <a:p>
            <a:pPr marL="0" indent="0">
              <a:buNone/>
            </a:pPr>
            <a:r>
              <a:rPr lang="en-US" sz="1200" b="1" kern="0" spc="200" dirty="0">
                <a:solidFill>
                  <a:srgbClr val="3B6E76"/>
                </a:solidFill>
                <a:latin typeface="Calibri" pitchFamily="34" charset="0"/>
                <a:ea typeface="Calibri" pitchFamily="34" charset="-122"/>
                <a:cs typeface="Calibri" pitchFamily="34" charset="-120"/>
              </a:rPr>
              <a:t>OVERVIEW</a:t>
            </a:r>
            <a:endParaRPr lang="en-US" sz="1200" dirty="0"/>
          </a:p>
        </p:txBody>
      </p:sp>
      <p:sp>
        <p:nvSpPr>
          <p:cNvPr id="3" name="Text 1"/>
          <p:cNvSpPr txBox="1"/>
          <p:nvPr/>
        </p:nvSpPr>
        <p:spPr>
          <a:xfrm>
            <a:off x="502920" y="640080"/>
            <a:ext cx="8503920" cy="777240"/>
          </a:xfrm>
          <a:prstGeom prst="rect">
            <a:avLst/>
          </a:prstGeom>
          <a:noFill/>
          <a:ln/>
        </p:spPr>
        <p:txBody>
          <a:bodyPr wrap="square" lIns="0" tIns="0" rIns="0" bIns="0" rtlCol="0" anchor="ctr"/>
          <a:lstStyle/>
          <a:p>
            <a:pPr marL="0" indent="0">
              <a:buNone/>
            </a:pPr>
            <a:r>
              <a:rPr lang="en-US" sz="2700" b="1" dirty="0">
                <a:solidFill>
                  <a:srgbClr val="1E3A3A"/>
                </a:solidFill>
                <a:latin typeface="Cambria" pitchFamily="34" charset="0"/>
                <a:ea typeface="Cambria" pitchFamily="34" charset="-122"/>
                <a:cs typeface="Cambria" pitchFamily="34" charset="-120"/>
              </a:rPr>
              <a:t>My SWOT at a Glance</a:t>
            </a:r>
            <a:endParaRPr lang="en-US" sz="2700" dirty="0"/>
          </a:p>
        </p:txBody>
      </p:sp>
      <p:sp>
        <p:nvSpPr>
          <p:cNvPr id="6" name="Shape 4"/>
          <p:cNvSpPr/>
          <p:nvPr/>
        </p:nvSpPr>
        <p:spPr>
          <a:xfrm>
            <a:off x="502920" y="1417320"/>
            <a:ext cx="3931920" cy="1600200"/>
          </a:xfrm>
          <a:prstGeom prst="roundRect">
            <a:avLst>
              <a:gd name="adj" fmla="val 4571"/>
            </a:avLst>
          </a:prstGeom>
          <a:solidFill>
            <a:srgbClr val="1E3A3A"/>
          </a:solidFill>
          <a:ln/>
        </p:spPr>
        <p:txBody>
          <a:bodyPr/>
          <a:lstStyle/>
          <a:p>
            <a:endParaRPr lang="en-GB"/>
          </a:p>
        </p:txBody>
      </p:sp>
      <p:sp>
        <p:nvSpPr>
          <p:cNvPr id="7" name="Shape 5"/>
          <p:cNvSpPr/>
          <p:nvPr/>
        </p:nvSpPr>
        <p:spPr>
          <a:xfrm>
            <a:off x="704088" y="1600200"/>
            <a:ext cx="365760" cy="365760"/>
          </a:xfrm>
          <a:prstGeom prst="ellipse">
            <a:avLst/>
          </a:prstGeom>
          <a:solidFill>
            <a:srgbClr val="FFFFFF"/>
          </a:solidFill>
          <a:ln/>
        </p:spPr>
        <p:txBody>
          <a:bodyPr/>
          <a:lstStyle/>
          <a:p>
            <a:endParaRPr lang="en-GB"/>
          </a:p>
        </p:txBody>
      </p:sp>
      <p:sp>
        <p:nvSpPr>
          <p:cNvPr id="8" name="Text 6"/>
          <p:cNvSpPr txBox="1"/>
          <p:nvPr/>
        </p:nvSpPr>
        <p:spPr>
          <a:xfrm>
            <a:off x="704088" y="1586484"/>
            <a:ext cx="365760" cy="365760"/>
          </a:xfrm>
          <a:prstGeom prst="rect">
            <a:avLst/>
          </a:prstGeom>
          <a:noFill/>
          <a:ln/>
        </p:spPr>
        <p:txBody>
          <a:bodyPr wrap="square" lIns="0" tIns="0" rIns="0" bIns="0" rtlCol="0" anchor="ctr"/>
          <a:lstStyle/>
          <a:p>
            <a:pPr marL="0" indent="0" algn="ctr">
              <a:buNone/>
            </a:pPr>
            <a:r>
              <a:rPr lang="en-US" sz="1300" b="1" dirty="0">
                <a:solidFill>
                  <a:srgbClr val="1E3A3A"/>
                </a:solidFill>
                <a:latin typeface="Calibri" pitchFamily="34" charset="0"/>
                <a:ea typeface="Calibri" pitchFamily="34" charset="-122"/>
                <a:cs typeface="Calibri" pitchFamily="34" charset="-120"/>
              </a:rPr>
              <a:t>✓</a:t>
            </a:r>
            <a:endParaRPr lang="en-US" sz="1300" dirty="0"/>
          </a:p>
        </p:txBody>
      </p:sp>
      <p:sp>
        <p:nvSpPr>
          <p:cNvPr id="9" name="Text 7"/>
          <p:cNvSpPr txBox="1"/>
          <p:nvPr/>
        </p:nvSpPr>
        <p:spPr>
          <a:xfrm>
            <a:off x="1188720" y="1618488"/>
            <a:ext cx="3108960" cy="320040"/>
          </a:xfrm>
          <a:prstGeom prst="rect">
            <a:avLst/>
          </a:prstGeom>
          <a:noFill/>
          <a:ln/>
        </p:spPr>
        <p:txBody>
          <a:bodyPr wrap="square" lIns="0" tIns="0" rIns="0" bIns="0" rtlCol="0" anchor="ctr"/>
          <a:lstStyle/>
          <a:p>
            <a:pPr marL="0" indent="0">
              <a:buNone/>
            </a:pPr>
            <a:r>
              <a:rPr lang="en-US" sz="1400" b="1" dirty="0">
                <a:solidFill>
                  <a:srgbClr val="FFFFFF"/>
                </a:solidFill>
                <a:latin typeface="Cambria" pitchFamily="34" charset="0"/>
                <a:ea typeface="Cambria" pitchFamily="34" charset="-122"/>
                <a:cs typeface="Cambria" pitchFamily="34" charset="-120"/>
              </a:rPr>
              <a:t>STRENGTHS</a:t>
            </a:r>
            <a:endParaRPr lang="en-US" sz="1400" dirty="0"/>
          </a:p>
        </p:txBody>
      </p:sp>
      <p:sp>
        <p:nvSpPr>
          <p:cNvPr id="10" name="Text 8"/>
          <p:cNvSpPr txBox="1"/>
          <p:nvPr/>
        </p:nvSpPr>
        <p:spPr>
          <a:xfrm>
            <a:off x="731520" y="2057400"/>
            <a:ext cx="3520440" cy="320040"/>
          </a:xfrm>
          <a:prstGeom prst="rect">
            <a:avLst/>
          </a:prstGeom>
          <a:noFill/>
          <a:ln/>
        </p:spPr>
        <p:txBody>
          <a:bodyPr wrap="square" lIns="0" tIns="0" rIns="0" bIns="0" rtlCol="0" anchor="ctr"/>
          <a:lstStyle/>
          <a:p>
            <a:pPr marL="0" indent="0">
              <a:buNone/>
            </a:pPr>
            <a:r>
              <a:rPr lang="en-US" sz="1100" dirty="0">
                <a:solidFill>
                  <a:srgbClr val="F3F3F3"/>
                </a:solidFill>
                <a:latin typeface="Calibri" pitchFamily="34" charset="0"/>
                <a:ea typeface="Calibri" pitchFamily="34" charset="-122"/>
                <a:cs typeface="Calibri" pitchFamily="34" charset="-120"/>
              </a:rPr>
              <a:t>•  Person-centred care</a:t>
            </a:r>
            <a:endParaRPr lang="en-US" sz="1100" dirty="0"/>
          </a:p>
        </p:txBody>
      </p:sp>
      <p:sp>
        <p:nvSpPr>
          <p:cNvPr id="11" name="Text 9"/>
          <p:cNvSpPr txBox="1"/>
          <p:nvPr/>
        </p:nvSpPr>
        <p:spPr>
          <a:xfrm>
            <a:off x="731520" y="2368296"/>
            <a:ext cx="3520440" cy="320040"/>
          </a:xfrm>
          <a:prstGeom prst="rect">
            <a:avLst/>
          </a:prstGeom>
          <a:noFill/>
          <a:ln/>
        </p:spPr>
        <p:txBody>
          <a:bodyPr wrap="square" lIns="0" tIns="0" rIns="0" bIns="0" rtlCol="0" anchor="ctr"/>
          <a:lstStyle/>
          <a:p>
            <a:pPr marL="0" indent="0">
              <a:buNone/>
            </a:pPr>
            <a:r>
              <a:rPr lang="en-US" sz="1100" dirty="0">
                <a:solidFill>
                  <a:srgbClr val="F3F3F3"/>
                </a:solidFill>
                <a:latin typeface="Calibri" pitchFamily="34" charset="0"/>
                <a:ea typeface="Calibri" pitchFamily="34" charset="-122"/>
                <a:cs typeface="Calibri" pitchFamily="34" charset="-120"/>
              </a:rPr>
              <a:t>•  Observation &amp; escalation</a:t>
            </a:r>
            <a:endParaRPr lang="en-US" sz="1100" dirty="0"/>
          </a:p>
        </p:txBody>
      </p:sp>
      <p:sp>
        <p:nvSpPr>
          <p:cNvPr id="12" name="Text 10"/>
          <p:cNvSpPr txBox="1"/>
          <p:nvPr/>
        </p:nvSpPr>
        <p:spPr>
          <a:xfrm>
            <a:off x="731520" y="2679192"/>
            <a:ext cx="3520440" cy="320040"/>
          </a:xfrm>
          <a:prstGeom prst="rect">
            <a:avLst/>
          </a:prstGeom>
          <a:noFill/>
          <a:ln/>
        </p:spPr>
        <p:txBody>
          <a:bodyPr wrap="square" lIns="0" tIns="0" rIns="0" bIns="0" rtlCol="0" anchor="ctr"/>
          <a:lstStyle/>
          <a:p>
            <a:pPr marL="0" indent="0">
              <a:buNone/>
            </a:pPr>
            <a:r>
              <a:rPr lang="en-US" sz="1100" dirty="0">
                <a:solidFill>
                  <a:srgbClr val="F3F3F3"/>
                </a:solidFill>
                <a:latin typeface="Calibri" pitchFamily="34" charset="0"/>
                <a:ea typeface="Calibri" pitchFamily="34" charset="-122"/>
                <a:cs typeface="Calibri" pitchFamily="34" charset="-120"/>
              </a:rPr>
              <a:t>•  Communication &amp; teamwork</a:t>
            </a:r>
            <a:endParaRPr lang="en-US" sz="1100" dirty="0"/>
          </a:p>
        </p:txBody>
      </p:sp>
      <p:sp>
        <p:nvSpPr>
          <p:cNvPr id="13" name="Shape 11"/>
          <p:cNvSpPr/>
          <p:nvPr/>
        </p:nvSpPr>
        <p:spPr>
          <a:xfrm>
            <a:off x="4709160" y="1417320"/>
            <a:ext cx="3931920" cy="1600200"/>
          </a:xfrm>
          <a:prstGeom prst="roundRect">
            <a:avLst>
              <a:gd name="adj" fmla="val 4571"/>
            </a:avLst>
          </a:prstGeom>
          <a:solidFill>
            <a:srgbClr val="B4573F"/>
          </a:solidFill>
          <a:ln/>
        </p:spPr>
        <p:txBody>
          <a:bodyPr/>
          <a:lstStyle/>
          <a:p>
            <a:endParaRPr lang="en-GB"/>
          </a:p>
        </p:txBody>
      </p:sp>
      <p:sp>
        <p:nvSpPr>
          <p:cNvPr id="14" name="Shape 12"/>
          <p:cNvSpPr/>
          <p:nvPr/>
        </p:nvSpPr>
        <p:spPr>
          <a:xfrm>
            <a:off x="4910328" y="1600200"/>
            <a:ext cx="365760" cy="365760"/>
          </a:xfrm>
          <a:prstGeom prst="ellipse">
            <a:avLst/>
          </a:prstGeom>
          <a:solidFill>
            <a:srgbClr val="FFFFFF"/>
          </a:solidFill>
          <a:ln/>
        </p:spPr>
        <p:txBody>
          <a:bodyPr/>
          <a:lstStyle/>
          <a:p>
            <a:endParaRPr lang="en-GB"/>
          </a:p>
        </p:txBody>
      </p:sp>
      <p:sp>
        <p:nvSpPr>
          <p:cNvPr id="15" name="Text 13"/>
          <p:cNvSpPr txBox="1"/>
          <p:nvPr/>
        </p:nvSpPr>
        <p:spPr>
          <a:xfrm>
            <a:off x="4910328" y="1586484"/>
            <a:ext cx="365760" cy="365760"/>
          </a:xfrm>
          <a:prstGeom prst="rect">
            <a:avLst/>
          </a:prstGeom>
          <a:noFill/>
          <a:ln/>
        </p:spPr>
        <p:txBody>
          <a:bodyPr wrap="square" lIns="0" tIns="0" rIns="0" bIns="0" rtlCol="0" anchor="ctr"/>
          <a:lstStyle/>
          <a:p>
            <a:pPr marL="0" indent="0" algn="ctr">
              <a:buNone/>
            </a:pPr>
            <a:r>
              <a:rPr lang="en-US" sz="1300" b="1" dirty="0">
                <a:solidFill>
                  <a:srgbClr val="B4573F"/>
                </a:solidFill>
                <a:latin typeface="Calibri" pitchFamily="34" charset="0"/>
                <a:ea typeface="Calibri" pitchFamily="34" charset="-122"/>
                <a:cs typeface="Calibri" pitchFamily="34" charset="-120"/>
              </a:rPr>
              <a:t>!</a:t>
            </a:r>
            <a:endParaRPr lang="en-US" sz="1300" dirty="0"/>
          </a:p>
        </p:txBody>
      </p:sp>
      <p:sp>
        <p:nvSpPr>
          <p:cNvPr id="16" name="Text 14"/>
          <p:cNvSpPr txBox="1"/>
          <p:nvPr/>
        </p:nvSpPr>
        <p:spPr>
          <a:xfrm>
            <a:off x="5394960" y="1618488"/>
            <a:ext cx="3108960" cy="320040"/>
          </a:xfrm>
          <a:prstGeom prst="rect">
            <a:avLst/>
          </a:prstGeom>
          <a:noFill/>
          <a:ln/>
        </p:spPr>
        <p:txBody>
          <a:bodyPr wrap="square" lIns="0" tIns="0" rIns="0" bIns="0" rtlCol="0" anchor="ctr"/>
          <a:lstStyle/>
          <a:p>
            <a:pPr marL="0" indent="0">
              <a:buNone/>
            </a:pPr>
            <a:r>
              <a:rPr lang="en-US" sz="1400" b="1" dirty="0">
                <a:solidFill>
                  <a:srgbClr val="FFFFFF"/>
                </a:solidFill>
                <a:latin typeface="Cambria" pitchFamily="34" charset="0"/>
                <a:ea typeface="Cambria" pitchFamily="34" charset="-122"/>
                <a:cs typeface="Cambria" pitchFamily="34" charset="-120"/>
              </a:rPr>
              <a:t>WEAKNESSES</a:t>
            </a:r>
            <a:endParaRPr lang="en-US" sz="1400" dirty="0"/>
          </a:p>
        </p:txBody>
      </p:sp>
      <p:sp>
        <p:nvSpPr>
          <p:cNvPr id="17" name="Text 15"/>
          <p:cNvSpPr txBox="1"/>
          <p:nvPr/>
        </p:nvSpPr>
        <p:spPr>
          <a:xfrm>
            <a:off x="4937760" y="2057400"/>
            <a:ext cx="3520440" cy="320040"/>
          </a:xfrm>
          <a:prstGeom prst="rect">
            <a:avLst/>
          </a:prstGeom>
          <a:noFill/>
          <a:ln/>
        </p:spPr>
        <p:txBody>
          <a:bodyPr wrap="square" lIns="0" tIns="0" rIns="0" bIns="0" rtlCol="0" anchor="ctr"/>
          <a:lstStyle/>
          <a:p>
            <a:pPr marL="0" indent="0">
              <a:buNone/>
            </a:pPr>
            <a:r>
              <a:rPr lang="en-US" sz="1100" dirty="0">
                <a:solidFill>
                  <a:srgbClr val="F3F3F3"/>
                </a:solidFill>
                <a:latin typeface="Calibri" pitchFamily="34" charset="0"/>
                <a:ea typeface="Calibri" pitchFamily="34" charset="-122"/>
                <a:cs typeface="Calibri" pitchFamily="34" charset="-120"/>
              </a:rPr>
              <a:t>•  No formal shift leadership</a:t>
            </a:r>
            <a:endParaRPr lang="en-US" sz="1100" dirty="0"/>
          </a:p>
        </p:txBody>
      </p:sp>
      <p:sp>
        <p:nvSpPr>
          <p:cNvPr id="18" name="Text 16"/>
          <p:cNvSpPr txBox="1"/>
          <p:nvPr/>
        </p:nvSpPr>
        <p:spPr>
          <a:xfrm>
            <a:off x="4937760" y="2368296"/>
            <a:ext cx="3520440" cy="320040"/>
          </a:xfrm>
          <a:prstGeom prst="rect">
            <a:avLst/>
          </a:prstGeom>
          <a:noFill/>
          <a:ln/>
        </p:spPr>
        <p:txBody>
          <a:bodyPr wrap="square" lIns="0" tIns="0" rIns="0" bIns="0" rtlCol="0" anchor="ctr"/>
          <a:lstStyle/>
          <a:p>
            <a:pPr marL="0" indent="0">
              <a:buNone/>
            </a:pPr>
            <a:r>
              <a:rPr lang="en-US" sz="1100" dirty="0">
                <a:solidFill>
                  <a:srgbClr val="F3F3F3"/>
                </a:solidFill>
                <a:latin typeface="Calibri" pitchFamily="34" charset="0"/>
                <a:ea typeface="Calibri" pitchFamily="34" charset="-122"/>
                <a:cs typeface="Calibri" pitchFamily="34" charset="-120"/>
              </a:rPr>
              <a:t>•  Limited delegation experience</a:t>
            </a:r>
            <a:endParaRPr lang="en-US" sz="1100" dirty="0"/>
          </a:p>
        </p:txBody>
      </p:sp>
      <p:sp>
        <p:nvSpPr>
          <p:cNvPr id="19" name="Text 17"/>
          <p:cNvSpPr txBox="1"/>
          <p:nvPr/>
        </p:nvSpPr>
        <p:spPr>
          <a:xfrm>
            <a:off x="4937760" y="2679192"/>
            <a:ext cx="3520440" cy="320040"/>
          </a:xfrm>
          <a:prstGeom prst="rect">
            <a:avLst/>
          </a:prstGeom>
          <a:noFill/>
          <a:ln/>
        </p:spPr>
        <p:txBody>
          <a:bodyPr wrap="square" lIns="0" tIns="0" rIns="0" bIns="0" rtlCol="0" anchor="ctr"/>
          <a:lstStyle/>
          <a:p>
            <a:pPr marL="0" indent="0">
              <a:buNone/>
            </a:pPr>
            <a:r>
              <a:rPr lang="en-US" sz="1100" dirty="0">
                <a:solidFill>
                  <a:srgbClr val="F3F3F3"/>
                </a:solidFill>
                <a:latin typeface="Calibri" pitchFamily="34" charset="0"/>
                <a:ea typeface="Calibri" pitchFamily="34" charset="-122"/>
                <a:cs typeface="Calibri" pitchFamily="34" charset="-120"/>
              </a:rPr>
              <a:t>•  Limited decision-making</a:t>
            </a:r>
            <a:endParaRPr lang="en-US" sz="1100" dirty="0"/>
          </a:p>
        </p:txBody>
      </p:sp>
      <p:sp>
        <p:nvSpPr>
          <p:cNvPr id="20" name="Shape 18"/>
          <p:cNvSpPr/>
          <p:nvPr/>
        </p:nvSpPr>
        <p:spPr>
          <a:xfrm>
            <a:off x="502920" y="3154680"/>
            <a:ext cx="3931920" cy="1600200"/>
          </a:xfrm>
          <a:prstGeom prst="roundRect">
            <a:avLst>
              <a:gd name="adj" fmla="val 4571"/>
            </a:avLst>
          </a:prstGeom>
          <a:solidFill>
            <a:srgbClr val="3B6E76"/>
          </a:solidFill>
          <a:ln/>
        </p:spPr>
        <p:txBody>
          <a:bodyPr/>
          <a:lstStyle/>
          <a:p>
            <a:endParaRPr lang="en-GB"/>
          </a:p>
        </p:txBody>
      </p:sp>
      <p:sp>
        <p:nvSpPr>
          <p:cNvPr id="21" name="Shape 19"/>
          <p:cNvSpPr/>
          <p:nvPr/>
        </p:nvSpPr>
        <p:spPr>
          <a:xfrm>
            <a:off x="704088" y="3337560"/>
            <a:ext cx="365760" cy="365760"/>
          </a:xfrm>
          <a:prstGeom prst="ellipse">
            <a:avLst/>
          </a:prstGeom>
          <a:solidFill>
            <a:srgbClr val="FFFFFF"/>
          </a:solidFill>
          <a:ln/>
        </p:spPr>
        <p:txBody>
          <a:bodyPr/>
          <a:lstStyle/>
          <a:p>
            <a:endParaRPr lang="en-GB"/>
          </a:p>
        </p:txBody>
      </p:sp>
      <p:sp>
        <p:nvSpPr>
          <p:cNvPr id="22" name="Text 20"/>
          <p:cNvSpPr txBox="1"/>
          <p:nvPr/>
        </p:nvSpPr>
        <p:spPr>
          <a:xfrm>
            <a:off x="704088" y="3323844"/>
            <a:ext cx="365760" cy="365760"/>
          </a:xfrm>
          <a:prstGeom prst="rect">
            <a:avLst/>
          </a:prstGeom>
          <a:noFill/>
          <a:ln/>
        </p:spPr>
        <p:txBody>
          <a:bodyPr wrap="square" lIns="0" tIns="0" rIns="0" bIns="0" rtlCol="0" anchor="ctr"/>
          <a:lstStyle/>
          <a:p>
            <a:pPr marL="0" indent="0" algn="ctr">
              <a:buNone/>
            </a:pPr>
            <a:r>
              <a:rPr lang="en-US" sz="1300" b="1" dirty="0">
                <a:solidFill>
                  <a:srgbClr val="3B6E76"/>
                </a:solidFill>
                <a:latin typeface="Calibri" pitchFamily="34" charset="0"/>
                <a:ea typeface="Calibri" pitchFamily="34" charset="-122"/>
                <a:cs typeface="Calibri" pitchFamily="34" charset="-120"/>
              </a:rPr>
              <a:t>✦</a:t>
            </a:r>
            <a:endParaRPr lang="en-US" sz="1300" dirty="0"/>
          </a:p>
        </p:txBody>
      </p:sp>
      <p:sp>
        <p:nvSpPr>
          <p:cNvPr id="23" name="Text 21"/>
          <p:cNvSpPr txBox="1"/>
          <p:nvPr/>
        </p:nvSpPr>
        <p:spPr>
          <a:xfrm>
            <a:off x="1188720" y="3355848"/>
            <a:ext cx="3108960" cy="320040"/>
          </a:xfrm>
          <a:prstGeom prst="rect">
            <a:avLst/>
          </a:prstGeom>
          <a:noFill/>
          <a:ln/>
        </p:spPr>
        <p:txBody>
          <a:bodyPr wrap="square" lIns="0" tIns="0" rIns="0" bIns="0" rtlCol="0" anchor="ctr"/>
          <a:lstStyle/>
          <a:p>
            <a:pPr marL="0" indent="0">
              <a:buNone/>
            </a:pPr>
            <a:r>
              <a:rPr lang="en-US" sz="1400" b="1" dirty="0">
                <a:solidFill>
                  <a:srgbClr val="FFFFFF"/>
                </a:solidFill>
                <a:latin typeface="Cambria" pitchFamily="34" charset="0"/>
                <a:ea typeface="Cambria" pitchFamily="34" charset="-122"/>
                <a:cs typeface="Cambria" pitchFamily="34" charset="-120"/>
              </a:rPr>
              <a:t>OPPORTUNITIES</a:t>
            </a:r>
            <a:endParaRPr lang="en-US" sz="1400" dirty="0"/>
          </a:p>
        </p:txBody>
      </p:sp>
      <p:sp>
        <p:nvSpPr>
          <p:cNvPr id="24" name="Text 22"/>
          <p:cNvSpPr txBox="1"/>
          <p:nvPr/>
        </p:nvSpPr>
        <p:spPr>
          <a:xfrm>
            <a:off x="731520" y="3794760"/>
            <a:ext cx="3520440" cy="320040"/>
          </a:xfrm>
          <a:prstGeom prst="rect">
            <a:avLst/>
          </a:prstGeom>
          <a:noFill/>
          <a:ln/>
        </p:spPr>
        <p:txBody>
          <a:bodyPr wrap="square" lIns="0" tIns="0" rIns="0" bIns="0" rtlCol="0" anchor="ctr"/>
          <a:lstStyle/>
          <a:p>
            <a:pPr marL="0" indent="0">
              <a:buNone/>
            </a:pPr>
            <a:r>
              <a:rPr lang="en-US" sz="1100" dirty="0">
                <a:solidFill>
                  <a:srgbClr val="F3F3F3"/>
                </a:solidFill>
                <a:latin typeface="Calibri" pitchFamily="34" charset="0"/>
                <a:ea typeface="Calibri" pitchFamily="34" charset="-122"/>
                <a:cs typeface="Calibri" pitchFamily="34" charset="-120"/>
              </a:rPr>
              <a:t>•  Supervision &amp; coaching</a:t>
            </a:r>
            <a:endParaRPr lang="en-US" sz="1100" dirty="0"/>
          </a:p>
        </p:txBody>
      </p:sp>
      <p:sp>
        <p:nvSpPr>
          <p:cNvPr id="25" name="Text 23"/>
          <p:cNvSpPr txBox="1"/>
          <p:nvPr/>
        </p:nvSpPr>
        <p:spPr>
          <a:xfrm>
            <a:off x="731520" y="4105656"/>
            <a:ext cx="3520440" cy="320040"/>
          </a:xfrm>
          <a:prstGeom prst="rect">
            <a:avLst/>
          </a:prstGeom>
          <a:noFill/>
          <a:ln/>
        </p:spPr>
        <p:txBody>
          <a:bodyPr wrap="square" lIns="0" tIns="0" rIns="0" bIns="0" rtlCol="0" anchor="ctr"/>
          <a:lstStyle/>
          <a:p>
            <a:pPr marL="0" indent="0">
              <a:buNone/>
            </a:pPr>
            <a:r>
              <a:rPr lang="en-US" sz="1100" dirty="0">
                <a:solidFill>
                  <a:srgbClr val="F3F3F3"/>
                </a:solidFill>
                <a:latin typeface="Calibri" pitchFamily="34" charset="0"/>
                <a:ea typeface="Calibri" pitchFamily="34" charset="-122"/>
                <a:cs typeface="Calibri" pitchFamily="34" charset="-120"/>
              </a:rPr>
              <a:t>•  Further learning</a:t>
            </a:r>
            <a:endParaRPr lang="en-US" sz="1100" dirty="0"/>
          </a:p>
        </p:txBody>
      </p:sp>
      <p:sp>
        <p:nvSpPr>
          <p:cNvPr id="26" name="Text 24"/>
          <p:cNvSpPr txBox="1"/>
          <p:nvPr/>
        </p:nvSpPr>
        <p:spPr>
          <a:xfrm>
            <a:off x="731520" y="4416552"/>
            <a:ext cx="3520440" cy="320040"/>
          </a:xfrm>
          <a:prstGeom prst="rect">
            <a:avLst/>
          </a:prstGeom>
          <a:noFill/>
          <a:ln/>
        </p:spPr>
        <p:txBody>
          <a:bodyPr wrap="square" lIns="0" tIns="0" rIns="0" bIns="0" rtlCol="0" anchor="ctr"/>
          <a:lstStyle/>
          <a:p>
            <a:pPr marL="0" indent="0">
              <a:buNone/>
            </a:pPr>
            <a:r>
              <a:rPr lang="en-US" sz="1100" dirty="0">
                <a:solidFill>
                  <a:srgbClr val="F3F3F3"/>
                </a:solidFill>
                <a:latin typeface="Calibri" pitchFamily="34" charset="0"/>
                <a:ea typeface="Calibri" pitchFamily="34" charset="-122"/>
                <a:cs typeface="Calibri" pitchFamily="34" charset="-120"/>
              </a:rPr>
              <a:t>•  Peer support</a:t>
            </a:r>
            <a:endParaRPr lang="en-US" sz="1100" dirty="0"/>
          </a:p>
        </p:txBody>
      </p:sp>
      <p:sp>
        <p:nvSpPr>
          <p:cNvPr id="27" name="Shape 25"/>
          <p:cNvSpPr/>
          <p:nvPr/>
        </p:nvSpPr>
        <p:spPr>
          <a:xfrm>
            <a:off x="4709160" y="3154680"/>
            <a:ext cx="3931920" cy="1600200"/>
          </a:xfrm>
          <a:prstGeom prst="roundRect">
            <a:avLst>
              <a:gd name="adj" fmla="val 4571"/>
            </a:avLst>
          </a:prstGeom>
          <a:solidFill>
            <a:srgbClr val="9C3B34"/>
          </a:solidFill>
          <a:ln/>
        </p:spPr>
        <p:txBody>
          <a:bodyPr/>
          <a:lstStyle/>
          <a:p>
            <a:endParaRPr lang="en-GB"/>
          </a:p>
        </p:txBody>
      </p:sp>
      <p:sp>
        <p:nvSpPr>
          <p:cNvPr id="28" name="Shape 26"/>
          <p:cNvSpPr/>
          <p:nvPr/>
        </p:nvSpPr>
        <p:spPr>
          <a:xfrm>
            <a:off x="4910328" y="3337560"/>
            <a:ext cx="365760" cy="365760"/>
          </a:xfrm>
          <a:prstGeom prst="ellipse">
            <a:avLst/>
          </a:prstGeom>
          <a:solidFill>
            <a:srgbClr val="FFFFFF"/>
          </a:solidFill>
          <a:ln/>
        </p:spPr>
        <p:txBody>
          <a:bodyPr/>
          <a:lstStyle/>
          <a:p>
            <a:endParaRPr lang="en-GB"/>
          </a:p>
        </p:txBody>
      </p:sp>
      <p:sp>
        <p:nvSpPr>
          <p:cNvPr id="29" name="Text 27"/>
          <p:cNvSpPr txBox="1"/>
          <p:nvPr/>
        </p:nvSpPr>
        <p:spPr>
          <a:xfrm>
            <a:off x="4910328" y="3323844"/>
            <a:ext cx="365760" cy="365760"/>
          </a:xfrm>
          <a:prstGeom prst="rect">
            <a:avLst/>
          </a:prstGeom>
          <a:noFill/>
          <a:ln/>
        </p:spPr>
        <p:txBody>
          <a:bodyPr wrap="square" lIns="0" tIns="0" rIns="0" bIns="0" rtlCol="0" anchor="ctr"/>
          <a:lstStyle/>
          <a:p>
            <a:pPr marL="0" indent="0" algn="ctr">
              <a:buNone/>
            </a:pPr>
            <a:r>
              <a:rPr lang="en-US" sz="1300" b="1" dirty="0">
                <a:solidFill>
                  <a:srgbClr val="9C3B34"/>
                </a:solidFill>
                <a:latin typeface="Calibri" pitchFamily="34" charset="0"/>
                <a:ea typeface="Calibri" pitchFamily="34" charset="-122"/>
                <a:cs typeface="Calibri" pitchFamily="34" charset="-120"/>
              </a:rPr>
              <a:t>⚠</a:t>
            </a:r>
            <a:endParaRPr lang="en-US" sz="1300" dirty="0"/>
          </a:p>
        </p:txBody>
      </p:sp>
      <p:sp>
        <p:nvSpPr>
          <p:cNvPr id="30" name="Text 28"/>
          <p:cNvSpPr txBox="1"/>
          <p:nvPr/>
        </p:nvSpPr>
        <p:spPr>
          <a:xfrm>
            <a:off x="5394960" y="3355848"/>
            <a:ext cx="3108960" cy="320040"/>
          </a:xfrm>
          <a:prstGeom prst="rect">
            <a:avLst/>
          </a:prstGeom>
          <a:noFill/>
          <a:ln/>
        </p:spPr>
        <p:txBody>
          <a:bodyPr wrap="square" lIns="0" tIns="0" rIns="0" bIns="0" rtlCol="0" anchor="ctr"/>
          <a:lstStyle/>
          <a:p>
            <a:pPr marL="0" indent="0">
              <a:buNone/>
            </a:pPr>
            <a:r>
              <a:rPr lang="en-US" sz="1400" b="1" dirty="0">
                <a:solidFill>
                  <a:srgbClr val="FFFFFF"/>
                </a:solidFill>
                <a:latin typeface="Cambria" pitchFamily="34" charset="0"/>
                <a:ea typeface="Cambria" pitchFamily="34" charset="-122"/>
                <a:cs typeface="Cambria" pitchFamily="34" charset="-120"/>
              </a:rPr>
              <a:t>THREATS</a:t>
            </a:r>
            <a:endParaRPr lang="en-US" sz="1400" dirty="0"/>
          </a:p>
        </p:txBody>
      </p:sp>
      <p:sp>
        <p:nvSpPr>
          <p:cNvPr id="31" name="Text 29"/>
          <p:cNvSpPr txBox="1"/>
          <p:nvPr/>
        </p:nvSpPr>
        <p:spPr>
          <a:xfrm>
            <a:off x="4937760" y="3794760"/>
            <a:ext cx="3520440" cy="320040"/>
          </a:xfrm>
          <a:prstGeom prst="rect">
            <a:avLst/>
          </a:prstGeom>
          <a:noFill/>
          <a:ln/>
        </p:spPr>
        <p:txBody>
          <a:bodyPr wrap="square" lIns="0" tIns="0" rIns="0" bIns="0" rtlCol="0" anchor="ctr"/>
          <a:lstStyle/>
          <a:p>
            <a:pPr marL="171450" indent="-171450">
              <a:buFont typeface="Wingdings" panose="05000000000000000000" pitchFamily="2" charset="2"/>
              <a:buChar char="§"/>
            </a:pPr>
            <a:r>
              <a:rPr lang="en-US" sz="1100" dirty="0">
                <a:solidFill>
                  <a:srgbClr val="F3F3F3"/>
                </a:solidFill>
                <a:latin typeface="Calibri" pitchFamily="34" charset="0"/>
                <a:ea typeface="Calibri" pitchFamily="34" charset="-122"/>
                <a:cs typeface="Calibri" pitchFamily="34" charset="-120"/>
              </a:rPr>
              <a:t>The main external threat I identified is competition from more senior candidates.</a:t>
            </a:r>
            <a:endParaRPr lang="en-US" sz="1100" dirty="0"/>
          </a:p>
        </p:txBody>
      </p:sp>
      <p:sp>
        <p:nvSpPr>
          <p:cNvPr id="32" name="Text 30"/>
          <p:cNvSpPr txBox="1"/>
          <p:nvPr/>
        </p:nvSpPr>
        <p:spPr>
          <a:xfrm>
            <a:off x="502920" y="4873752"/>
            <a:ext cx="6675120" cy="228600"/>
          </a:xfrm>
          <a:prstGeom prst="rect">
            <a:avLst/>
          </a:prstGeom>
          <a:noFill/>
          <a:ln/>
        </p:spPr>
        <p:txBody>
          <a:bodyPr wrap="square" lIns="0" tIns="0" rIns="0" bIns="0" rtlCol="0" anchor="ctr"/>
          <a:lstStyle/>
          <a:p>
            <a:pPr marL="0" indent="0">
              <a:buNone/>
            </a:pPr>
            <a:r>
              <a:rPr lang="en-US" sz="900" dirty="0">
                <a:solidFill>
                  <a:srgbClr val="5C6A6A"/>
                </a:solidFill>
                <a:latin typeface="Calibri" pitchFamily="34" charset="0"/>
                <a:ea typeface="Calibri" pitchFamily="34" charset="-122"/>
                <a:cs typeface="Calibri" pitchFamily="34" charset="-120"/>
              </a:rPr>
              <a:t>LCHS4009  ·  Self-Awareness Presentation  </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BFBF9"/>
        </a:solidFill>
        <a:effectLst/>
      </p:bgPr>
    </p:bg>
    <p:spTree>
      <p:nvGrpSpPr>
        <p:cNvPr id="1" name=""/>
        <p:cNvGrpSpPr/>
        <p:nvPr/>
      </p:nvGrpSpPr>
      <p:grpSpPr>
        <a:xfrm>
          <a:off x="0" y="0"/>
          <a:ext cx="0" cy="0"/>
          <a:chOff x="0" y="0"/>
          <a:chExt cx="0" cy="0"/>
        </a:xfrm>
      </p:grpSpPr>
      <p:sp>
        <p:nvSpPr>
          <p:cNvPr id="2" name="Text 0"/>
          <p:cNvSpPr txBox="1"/>
          <p:nvPr/>
        </p:nvSpPr>
        <p:spPr>
          <a:xfrm>
            <a:off x="502920" y="320040"/>
            <a:ext cx="7863840" cy="320040"/>
          </a:xfrm>
          <a:prstGeom prst="rect">
            <a:avLst/>
          </a:prstGeom>
          <a:noFill/>
          <a:ln/>
        </p:spPr>
        <p:txBody>
          <a:bodyPr wrap="square" lIns="0" tIns="0" rIns="0" bIns="0" rtlCol="0" anchor="ctr"/>
          <a:lstStyle/>
          <a:p>
            <a:pPr marL="0" indent="0">
              <a:buNone/>
            </a:pPr>
            <a:r>
              <a:rPr lang="en-US" sz="1200" b="1" kern="0" spc="200" dirty="0">
                <a:solidFill>
                  <a:srgbClr val="3B6E76"/>
                </a:solidFill>
                <a:latin typeface="Calibri" pitchFamily="34" charset="0"/>
                <a:ea typeface="Calibri" pitchFamily="34" charset="-122"/>
                <a:cs typeface="Calibri" pitchFamily="34" charset="-120"/>
              </a:rPr>
              <a:t>SWOT: STRENGTHS</a:t>
            </a:r>
            <a:endParaRPr lang="en-US" sz="1200" dirty="0"/>
          </a:p>
        </p:txBody>
      </p:sp>
      <p:sp>
        <p:nvSpPr>
          <p:cNvPr id="3" name="Text 1"/>
          <p:cNvSpPr txBox="1"/>
          <p:nvPr/>
        </p:nvSpPr>
        <p:spPr>
          <a:xfrm>
            <a:off x="502920" y="640080"/>
            <a:ext cx="8503920" cy="777240"/>
          </a:xfrm>
          <a:prstGeom prst="rect">
            <a:avLst/>
          </a:prstGeom>
          <a:noFill/>
          <a:ln/>
        </p:spPr>
        <p:txBody>
          <a:bodyPr wrap="square" lIns="0" tIns="0" rIns="0" bIns="0" rtlCol="0" anchor="ctr"/>
          <a:lstStyle/>
          <a:p>
            <a:pPr marL="0" indent="0">
              <a:buNone/>
            </a:pPr>
            <a:r>
              <a:rPr lang="en-US" sz="2700" b="1" dirty="0">
                <a:solidFill>
                  <a:srgbClr val="1E3A3A"/>
                </a:solidFill>
                <a:latin typeface="Cambria" pitchFamily="34" charset="0"/>
                <a:ea typeface="Cambria" pitchFamily="34" charset="-122"/>
                <a:cs typeface="Cambria" pitchFamily="34" charset="-120"/>
              </a:rPr>
              <a:t>Where My Current Experience Already Lines Up</a:t>
            </a:r>
            <a:endParaRPr lang="en-US" sz="2700" dirty="0"/>
          </a:p>
        </p:txBody>
      </p:sp>
      <p:sp>
        <p:nvSpPr>
          <p:cNvPr id="6" name="Shape 4"/>
          <p:cNvSpPr/>
          <p:nvPr/>
        </p:nvSpPr>
        <p:spPr>
          <a:xfrm>
            <a:off x="502920" y="1417320"/>
            <a:ext cx="3931920" cy="1572768"/>
          </a:xfrm>
          <a:prstGeom prst="roundRect">
            <a:avLst>
              <a:gd name="adj" fmla="val 4651"/>
            </a:avLst>
          </a:prstGeom>
          <a:solidFill>
            <a:srgbClr val="F1F6F3"/>
          </a:solidFill>
          <a:ln/>
        </p:spPr>
        <p:txBody>
          <a:bodyPr/>
          <a:lstStyle/>
          <a:p>
            <a:endParaRPr lang="en-GB"/>
          </a:p>
        </p:txBody>
      </p:sp>
      <p:sp>
        <p:nvSpPr>
          <p:cNvPr id="7" name="Shape 5"/>
          <p:cNvSpPr/>
          <p:nvPr/>
        </p:nvSpPr>
        <p:spPr>
          <a:xfrm>
            <a:off x="667512" y="1581912"/>
            <a:ext cx="310896" cy="310896"/>
          </a:xfrm>
          <a:prstGeom prst="ellipse">
            <a:avLst/>
          </a:prstGeom>
          <a:solidFill>
            <a:srgbClr val="4F8C7F"/>
          </a:solidFill>
          <a:ln/>
        </p:spPr>
        <p:txBody>
          <a:bodyPr/>
          <a:lstStyle/>
          <a:p>
            <a:endParaRPr lang="en-GB"/>
          </a:p>
        </p:txBody>
      </p:sp>
      <p:sp>
        <p:nvSpPr>
          <p:cNvPr id="8" name="Text 6"/>
          <p:cNvSpPr txBox="1"/>
          <p:nvPr/>
        </p:nvSpPr>
        <p:spPr>
          <a:xfrm>
            <a:off x="667512" y="1568196"/>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a:t>
            </a:r>
            <a:endParaRPr lang="en-US" sz="1300" dirty="0"/>
          </a:p>
        </p:txBody>
      </p:sp>
      <p:sp>
        <p:nvSpPr>
          <p:cNvPr id="9" name="Text 7"/>
          <p:cNvSpPr txBox="1"/>
          <p:nvPr/>
        </p:nvSpPr>
        <p:spPr>
          <a:xfrm>
            <a:off x="1088136" y="1563624"/>
            <a:ext cx="3200400" cy="365760"/>
          </a:xfrm>
          <a:prstGeom prst="rect">
            <a:avLst/>
          </a:prstGeom>
          <a:noFill/>
          <a:ln/>
        </p:spPr>
        <p:txBody>
          <a:bodyPr wrap="square" lIns="0" tIns="0" rIns="0" bIns="0" rtlCol="0" anchor="ctr"/>
          <a:lstStyle/>
          <a:p>
            <a:pPr marL="0" indent="0">
              <a:buNone/>
            </a:pPr>
            <a:r>
              <a:rPr lang="en-US" sz="1250" b="1" dirty="0">
                <a:solidFill>
                  <a:srgbClr val="1E3A3A"/>
                </a:solidFill>
                <a:latin typeface="Cambria" pitchFamily="34" charset="0"/>
                <a:ea typeface="Cambria" pitchFamily="34" charset="-122"/>
                <a:cs typeface="Cambria" pitchFamily="34" charset="-120"/>
              </a:rPr>
              <a:t>Experience with learning disabilities</a:t>
            </a:r>
            <a:endParaRPr lang="en-US" sz="1250" dirty="0"/>
          </a:p>
        </p:txBody>
      </p:sp>
      <p:sp>
        <p:nvSpPr>
          <p:cNvPr id="10" name="Text 8"/>
          <p:cNvSpPr txBox="1"/>
          <p:nvPr/>
        </p:nvSpPr>
        <p:spPr>
          <a:xfrm>
            <a:off x="685800" y="1984248"/>
            <a:ext cx="3611880" cy="914400"/>
          </a:xfrm>
          <a:prstGeom prst="rect">
            <a:avLst/>
          </a:prstGeom>
          <a:noFill/>
          <a:ln/>
        </p:spPr>
        <p:txBody>
          <a:bodyPr wrap="square" lIns="0" tIns="0" rIns="0" bIns="0" rtlCol="0" anchor="t"/>
          <a:lstStyle/>
          <a:p>
            <a:pPr marL="0" indent="0">
              <a:buNone/>
            </a:pPr>
            <a:r>
              <a:rPr lang="en-US" sz="1060" dirty="0">
                <a:solidFill>
                  <a:srgbClr val="1E2B2B"/>
                </a:solidFill>
                <a:latin typeface="Calibri" pitchFamily="34" charset="0"/>
                <a:ea typeface="Calibri" pitchFamily="34" charset="-122"/>
                <a:cs typeface="Calibri" pitchFamily="34" charset="-120"/>
              </a:rPr>
              <a:t>Cygnet's service supports adults with learning disabilities, which is already part of my current Support Worker experience.</a:t>
            </a:r>
            <a:endParaRPr lang="en-US" sz="1060" dirty="0"/>
          </a:p>
        </p:txBody>
      </p:sp>
      <p:sp>
        <p:nvSpPr>
          <p:cNvPr id="11" name="Shape 9"/>
          <p:cNvSpPr/>
          <p:nvPr/>
        </p:nvSpPr>
        <p:spPr>
          <a:xfrm>
            <a:off x="4709160" y="1417320"/>
            <a:ext cx="3931920" cy="1572768"/>
          </a:xfrm>
          <a:prstGeom prst="roundRect">
            <a:avLst>
              <a:gd name="adj" fmla="val 4651"/>
            </a:avLst>
          </a:prstGeom>
          <a:solidFill>
            <a:srgbClr val="F1F6F3"/>
          </a:solidFill>
          <a:ln/>
        </p:spPr>
        <p:txBody>
          <a:bodyPr/>
          <a:lstStyle/>
          <a:p>
            <a:endParaRPr lang="en-GB"/>
          </a:p>
        </p:txBody>
      </p:sp>
      <p:sp>
        <p:nvSpPr>
          <p:cNvPr id="12" name="Shape 10"/>
          <p:cNvSpPr/>
          <p:nvPr/>
        </p:nvSpPr>
        <p:spPr>
          <a:xfrm>
            <a:off x="4873752" y="1581912"/>
            <a:ext cx="310896" cy="310896"/>
          </a:xfrm>
          <a:prstGeom prst="ellipse">
            <a:avLst/>
          </a:prstGeom>
          <a:solidFill>
            <a:srgbClr val="4F8C7F"/>
          </a:solidFill>
          <a:ln/>
        </p:spPr>
        <p:txBody>
          <a:bodyPr/>
          <a:lstStyle/>
          <a:p>
            <a:endParaRPr lang="en-GB"/>
          </a:p>
        </p:txBody>
      </p:sp>
      <p:sp>
        <p:nvSpPr>
          <p:cNvPr id="13" name="Text 11"/>
          <p:cNvSpPr txBox="1"/>
          <p:nvPr/>
        </p:nvSpPr>
        <p:spPr>
          <a:xfrm>
            <a:off x="4873752" y="1568196"/>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a:t>
            </a:r>
            <a:endParaRPr lang="en-US" sz="1300" dirty="0"/>
          </a:p>
        </p:txBody>
      </p:sp>
      <p:sp>
        <p:nvSpPr>
          <p:cNvPr id="14" name="Text 12"/>
          <p:cNvSpPr txBox="1"/>
          <p:nvPr/>
        </p:nvSpPr>
        <p:spPr>
          <a:xfrm>
            <a:off x="5294376" y="1563624"/>
            <a:ext cx="3200400" cy="365760"/>
          </a:xfrm>
          <a:prstGeom prst="rect">
            <a:avLst/>
          </a:prstGeom>
          <a:noFill/>
          <a:ln/>
        </p:spPr>
        <p:txBody>
          <a:bodyPr wrap="square" lIns="0" tIns="0" rIns="0" bIns="0" rtlCol="0" anchor="ctr"/>
          <a:lstStyle/>
          <a:p>
            <a:pPr marL="0" indent="0">
              <a:buNone/>
            </a:pPr>
            <a:r>
              <a:rPr lang="en-US" sz="1250" b="1" dirty="0">
                <a:solidFill>
                  <a:srgbClr val="1E3A3A"/>
                </a:solidFill>
                <a:latin typeface="Cambria" pitchFamily="34" charset="0"/>
                <a:ea typeface="Cambria" pitchFamily="34" charset="-122"/>
                <a:cs typeface="Cambria" pitchFamily="34" charset="-120"/>
              </a:rPr>
              <a:t>Person-centred care</a:t>
            </a:r>
            <a:endParaRPr lang="en-US" sz="1250" dirty="0"/>
          </a:p>
        </p:txBody>
      </p:sp>
      <p:sp>
        <p:nvSpPr>
          <p:cNvPr id="15" name="Text 13"/>
          <p:cNvSpPr txBox="1"/>
          <p:nvPr/>
        </p:nvSpPr>
        <p:spPr>
          <a:xfrm>
            <a:off x="4892040" y="1984248"/>
            <a:ext cx="3611880" cy="914400"/>
          </a:xfrm>
          <a:prstGeom prst="rect">
            <a:avLst/>
          </a:prstGeom>
          <a:noFill/>
          <a:ln/>
        </p:spPr>
        <p:txBody>
          <a:bodyPr wrap="square" lIns="0" tIns="0" rIns="0" bIns="0" rtlCol="0" anchor="t"/>
          <a:lstStyle/>
          <a:p>
            <a:pPr marL="0" indent="0">
              <a:buNone/>
            </a:pPr>
            <a:r>
              <a:rPr lang="en-US" sz="1060" dirty="0">
                <a:solidFill>
                  <a:srgbClr val="1E2B2B"/>
                </a:solidFill>
                <a:latin typeface="Calibri" pitchFamily="34" charset="0"/>
                <a:ea typeface="Calibri" pitchFamily="34" charset="-122"/>
                <a:cs typeface="Calibri" pitchFamily="34" charset="-120"/>
              </a:rPr>
              <a:t>Working to individual care plans, choices and dignity is the basis of my current role, and the direction the role asks me to build on.</a:t>
            </a:r>
            <a:endParaRPr lang="en-US" sz="1060" dirty="0"/>
          </a:p>
        </p:txBody>
      </p:sp>
      <p:sp>
        <p:nvSpPr>
          <p:cNvPr id="16" name="Shape 14"/>
          <p:cNvSpPr/>
          <p:nvPr/>
        </p:nvSpPr>
        <p:spPr>
          <a:xfrm>
            <a:off x="502920" y="3090672"/>
            <a:ext cx="3931920" cy="1572768"/>
          </a:xfrm>
          <a:prstGeom prst="roundRect">
            <a:avLst>
              <a:gd name="adj" fmla="val 4651"/>
            </a:avLst>
          </a:prstGeom>
          <a:solidFill>
            <a:srgbClr val="F1F6F3"/>
          </a:solidFill>
          <a:ln/>
        </p:spPr>
        <p:txBody>
          <a:bodyPr/>
          <a:lstStyle/>
          <a:p>
            <a:endParaRPr lang="en-GB"/>
          </a:p>
        </p:txBody>
      </p:sp>
      <p:sp>
        <p:nvSpPr>
          <p:cNvPr id="17" name="Shape 15"/>
          <p:cNvSpPr/>
          <p:nvPr/>
        </p:nvSpPr>
        <p:spPr>
          <a:xfrm>
            <a:off x="667512" y="3255264"/>
            <a:ext cx="310896" cy="310896"/>
          </a:xfrm>
          <a:prstGeom prst="ellipse">
            <a:avLst/>
          </a:prstGeom>
          <a:solidFill>
            <a:srgbClr val="4F8C7F"/>
          </a:solidFill>
          <a:ln/>
        </p:spPr>
        <p:txBody>
          <a:bodyPr/>
          <a:lstStyle/>
          <a:p>
            <a:endParaRPr lang="en-GB"/>
          </a:p>
        </p:txBody>
      </p:sp>
      <p:sp>
        <p:nvSpPr>
          <p:cNvPr id="18" name="Text 16"/>
          <p:cNvSpPr txBox="1"/>
          <p:nvPr/>
        </p:nvSpPr>
        <p:spPr>
          <a:xfrm>
            <a:off x="667512" y="3241548"/>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a:t>
            </a:r>
            <a:endParaRPr lang="en-US" sz="1300" dirty="0"/>
          </a:p>
        </p:txBody>
      </p:sp>
      <p:sp>
        <p:nvSpPr>
          <p:cNvPr id="19" name="Text 17"/>
          <p:cNvSpPr txBox="1"/>
          <p:nvPr/>
        </p:nvSpPr>
        <p:spPr>
          <a:xfrm>
            <a:off x="1088136" y="3236976"/>
            <a:ext cx="3200400" cy="365760"/>
          </a:xfrm>
          <a:prstGeom prst="rect">
            <a:avLst/>
          </a:prstGeom>
          <a:noFill/>
          <a:ln/>
        </p:spPr>
        <p:txBody>
          <a:bodyPr wrap="square" lIns="0" tIns="0" rIns="0" bIns="0" rtlCol="0" anchor="ctr"/>
          <a:lstStyle/>
          <a:p>
            <a:pPr marL="0" indent="0">
              <a:buNone/>
            </a:pPr>
            <a:r>
              <a:rPr lang="en-US" sz="1250" b="1" dirty="0">
                <a:solidFill>
                  <a:srgbClr val="1E3A3A"/>
                </a:solidFill>
                <a:latin typeface="Cambria" pitchFamily="34" charset="0"/>
                <a:ea typeface="Cambria" pitchFamily="34" charset="-122"/>
                <a:cs typeface="Cambria" pitchFamily="34" charset="-120"/>
              </a:rPr>
              <a:t>Knowledge of residents' routines</a:t>
            </a:r>
            <a:endParaRPr lang="en-US" sz="1250" dirty="0"/>
          </a:p>
        </p:txBody>
      </p:sp>
      <p:sp>
        <p:nvSpPr>
          <p:cNvPr id="20" name="Text 18"/>
          <p:cNvSpPr txBox="1"/>
          <p:nvPr/>
        </p:nvSpPr>
        <p:spPr>
          <a:xfrm>
            <a:off x="685800" y="3657600"/>
            <a:ext cx="3611880" cy="914400"/>
          </a:xfrm>
          <a:prstGeom prst="rect">
            <a:avLst/>
          </a:prstGeom>
          <a:noFill/>
          <a:ln/>
        </p:spPr>
        <p:txBody>
          <a:bodyPr wrap="square" lIns="0" tIns="0" rIns="0" bIns="0" rtlCol="0" anchor="t"/>
          <a:lstStyle/>
          <a:p>
            <a:pPr marL="0" indent="0">
              <a:buNone/>
            </a:pPr>
            <a:r>
              <a:rPr lang="en-US" sz="1060" dirty="0">
                <a:solidFill>
                  <a:srgbClr val="1E2B2B"/>
                </a:solidFill>
                <a:latin typeface="Calibri" pitchFamily="34" charset="0"/>
                <a:ea typeface="Calibri" pitchFamily="34" charset="-122"/>
                <a:cs typeface="Calibri" pitchFamily="34" charset="-120"/>
              </a:rPr>
              <a:t>Knowing what's normal for someone is how I noticed a resident was quieter than usual, spoke with them, and reported it to a senior colleague.</a:t>
            </a:r>
            <a:endParaRPr lang="en-US" sz="1060" dirty="0"/>
          </a:p>
        </p:txBody>
      </p:sp>
      <p:sp>
        <p:nvSpPr>
          <p:cNvPr id="21" name="Shape 19"/>
          <p:cNvSpPr/>
          <p:nvPr/>
        </p:nvSpPr>
        <p:spPr>
          <a:xfrm>
            <a:off x="4709160" y="3090672"/>
            <a:ext cx="3931920" cy="1572768"/>
          </a:xfrm>
          <a:prstGeom prst="roundRect">
            <a:avLst>
              <a:gd name="adj" fmla="val 4651"/>
            </a:avLst>
          </a:prstGeom>
          <a:solidFill>
            <a:srgbClr val="F1F6F3"/>
          </a:solidFill>
          <a:ln/>
        </p:spPr>
        <p:txBody>
          <a:bodyPr/>
          <a:lstStyle/>
          <a:p>
            <a:endParaRPr lang="en-GB"/>
          </a:p>
        </p:txBody>
      </p:sp>
      <p:sp>
        <p:nvSpPr>
          <p:cNvPr id="22" name="Shape 20"/>
          <p:cNvSpPr/>
          <p:nvPr/>
        </p:nvSpPr>
        <p:spPr>
          <a:xfrm>
            <a:off x="4873752" y="3255264"/>
            <a:ext cx="310896" cy="310896"/>
          </a:xfrm>
          <a:prstGeom prst="ellipse">
            <a:avLst/>
          </a:prstGeom>
          <a:solidFill>
            <a:srgbClr val="4F8C7F"/>
          </a:solidFill>
          <a:ln/>
        </p:spPr>
        <p:txBody>
          <a:bodyPr/>
          <a:lstStyle/>
          <a:p>
            <a:endParaRPr lang="en-GB"/>
          </a:p>
        </p:txBody>
      </p:sp>
      <p:sp>
        <p:nvSpPr>
          <p:cNvPr id="23" name="Text 21"/>
          <p:cNvSpPr txBox="1"/>
          <p:nvPr/>
        </p:nvSpPr>
        <p:spPr>
          <a:xfrm>
            <a:off x="4873752" y="3241548"/>
            <a:ext cx="310896" cy="310896"/>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a:t>
            </a:r>
            <a:endParaRPr lang="en-US" sz="1300" dirty="0"/>
          </a:p>
        </p:txBody>
      </p:sp>
      <p:sp>
        <p:nvSpPr>
          <p:cNvPr id="24" name="Text 22"/>
          <p:cNvSpPr txBox="1"/>
          <p:nvPr/>
        </p:nvSpPr>
        <p:spPr>
          <a:xfrm>
            <a:off x="5294376" y="3236976"/>
            <a:ext cx="3200400" cy="365760"/>
          </a:xfrm>
          <a:prstGeom prst="rect">
            <a:avLst/>
          </a:prstGeom>
          <a:noFill/>
          <a:ln/>
        </p:spPr>
        <p:txBody>
          <a:bodyPr wrap="square" lIns="0" tIns="0" rIns="0" bIns="0" rtlCol="0" anchor="ctr"/>
          <a:lstStyle/>
          <a:p>
            <a:pPr marL="0" indent="0">
              <a:buNone/>
            </a:pPr>
            <a:r>
              <a:rPr lang="en-US" sz="1250" b="1" dirty="0">
                <a:solidFill>
                  <a:srgbClr val="1E3A3A"/>
                </a:solidFill>
                <a:latin typeface="Cambria" pitchFamily="34" charset="0"/>
                <a:ea typeface="Cambria" pitchFamily="34" charset="-122"/>
                <a:cs typeface="Cambria" pitchFamily="34" charset="-120"/>
              </a:rPr>
              <a:t>Communication and teamwork</a:t>
            </a:r>
            <a:endParaRPr lang="en-US" sz="1250" dirty="0"/>
          </a:p>
        </p:txBody>
      </p:sp>
      <p:sp>
        <p:nvSpPr>
          <p:cNvPr id="25" name="Text 23"/>
          <p:cNvSpPr txBox="1"/>
          <p:nvPr/>
        </p:nvSpPr>
        <p:spPr>
          <a:xfrm>
            <a:off x="4892040" y="3657600"/>
            <a:ext cx="3611880" cy="914400"/>
          </a:xfrm>
          <a:prstGeom prst="rect">
            <a:avLst/>
          </a:prstGeom>
          <a:noFill/>
          <a:ln/>
        </p:spPr>
        <p:txBody>
          <a:bodyPr wrap="square" lIns="0" tIns="0" rIns="0" bIns="0" rtlCol="0" anchor="t"/>
          <a:lstStyle/>
          <a:p>
            <a:pPr marL="0" indent="0">
              <a:buNone/>
            </a:pPr>
            <a:r>
              <a:rPr lang="en-US" sz="1060" dirty="0">
                <a:solidFill>
                  <a:srgbClr val="1E2B2B"/>
                </a:solidFill>
                <a:latin typeface="Calibri" pitchFamily="34" charset="0"/>
                <a:ea typeface="Calibri" pitchFamily="34" charset="-122"/>
                <a:cs typeface="Calibri" pitchFamily="34" charset="-120"/>
              </a:rPr>
              <a:t>I communicate daily with residents, colleagues and senior staff. The advert names this as central to the senior role.</a:t>
            </a:r>
            <a:endParaRPr lang="en-US" sz="1060" dirty="0"/>
          </a:p>
        </p:txBody>
      </p:sp>
      <p:sp>
        <p:nvSpPr>
          <p:cNvPr id="26" name="Text 24"/>
          <p:cNvSpPr txBox="1"/>
          <p:nvPr/>
        </p:nvSpPr>
        <p:spPr>
          <a:xfrm>
            <a:off x="502920" y="4718304"/>
            <a:ext cx="8138160" cy="274320"/>
          </a:xfrm>
          <a:prstGeom prst="rect">
            <a:avLst/>
          </a:prstGeom>
          <a:noFill/>
          <a:ln/>
        </p:spPr>
        <p:txBody>
          <a:bodyPr wrap="square" lIns="0" tIns="0" rIns="0" bIns="0" rtlCol="0" anchor="ctr"/>
          <a:lstStyle/>
          <a:p>
            <a:pPr marL="0" indent="0">
              <a:buNone/>
            </a:pPr>
            <a:r>
              <a:rPr lang="en-US" sz="1000" b="1" i="1" dirty="0">
                <a:solidFill>
                  <a:srgbClr val="3B6E76"/>
                </a:solidFill>
                <a:latin typeface="Calibri" pitchFamily="34" charset="0"/>
                <a:ea typeface="Calibri" pitchFamily="34" charset="-122"/>
                <a:cs typeface="Calibri" pitchFamily="34" charset="-120"/>
              </a:rPr>
              <a:t>Evidence: </a:t>
            </a:r>
            <a:r>
              <a:rPr lang="en-US" sz="1000" i="1" dirty="0">
                <a:solidFill>
                  <a:srgbClr val="5C6A6A"/>
                </a:solidFill>
                <a:latin typeface="Calibri" pitchFamily="34" charset="0"/>
                <a:ea typeface="Calibri" pitchFamily="34" charset="-122"/>
                <a:cs typeface="Calibri" pitchFamily="34" charset="-120"/>
              </a:rPr>
              <a:t>Pakkonen et al. (2021) on continuing development in person-centred practice strengthening care quality over time.</a:t>
            </a:r>
            <a:endParaRPr lang="en-US" sz="1000" dirty="0"/>
          </a:p>
        </p:txBody>
      </p:sp>
      <p:sp>
        <p:nvSpPr>
          <p:cNvPr id="27" name="Text 25"/>
          <p:cNvSpPr txBox="1"/>
          <p:nvPr/>
        </p:nvSpPr>
        <p:spPr>
          <a:xfrm>
            <a:off x="502920" y="4873752"/>
            <a:ext cx="6675120" cy="228600"/>
          </a:xfrm>
          <a:prstGeom prst="rect">
            <a:avLst/>
          </a:prstGeom>
          <a:noFill/>
          <a:ln/>
        </p:spPr>
        <p:txBody>
          <a:bodyPr wrap="square" lIns="0" tIns="0" rIns="0" bIns="0" rtlCol="0" anchor="ctr"/>
          <a:lstStyle/>
          <a:p>
            <a:pPr marL="0" indent="0">
              <a:buNone/>
            </a:pPr>
            <a:r>
              <a:rPr lang="en-US" sz="900" dirty="0">
                <a:solidFill>
                  <a:srgbClr val="5C6A6A"/>
                </a:solidFill>
                <a:latin typeface="Calibri" pitchFamily="34" charset="0"/>
                <a:ea typeface="Calibri" pitchFamily="34" charset="-122"/>
                <a:cs typeface="Calibri" pitchFamily="34" charset="-120"/>
              </a:rPr>
              <a:t>LCHS4009  ·  Self-Awareness Presentation  </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BFBF9"/>
        </a:solidFill>
        <a:effectLst/>
      </p:bgPr>
    </p:bg>
    <p:spTree>
      <p:nvGrpSpPr>
        <p:cNvPr id="1" name=""/>
        <p:cNvGrpSpPr/>
        <p:nvPr/>
      </p:nvGrpSpPr>
      <p:grpSpPr>
        <a:xfrm>
          <a:off x="0" y="0"/>
          <a:ext cx="0" cy="0"/>
          <a:chOff x="0" y="0"/>
          <a:chExt cx="0" cy="0"/>
        </a:xfrm>
      </p:grpSpPr>
      <p:sp>
        <p:nvSpPr>
          <p:cNvPr id="2" name="Text 0"/>
          <p:cNvSpPr txBox="1"/>
          <p:nvPr/>
        </p:nvSpPr>
        <p:spPr>
          <a:xfrm>
            <a:off x="502920" y="320040"/>
            <a:ext cx="7863840" cy="320040"/>
          </a:xfrm>
          <a:prstGeom prst="rect">
            <a:avLst/>
          </a:prstGeom>
          <a:noFill/>
          <a:ln/>
        </p:spPr>
        <p:txBody>
          <a:bodyPr wrap="square" lIns="0" tIns="0" rIns="0" bIns="0" rtlCol="0" anchor="ctr"/>
          <a:lstStyle/>
          <a:p>
            <a:pPr marL="0" indent="0">
              <a:buNone/>
            </a:pPr>
            <a:r>
              <a:rPr lang="en-US" sz="1200" b="1" kern="0" spc="200" dirty="0">
                <a:solidFill>
                  <a:srgbClr val="3B6E76"/>
                </a:solidFill>
                <a:latin typeface="Calibri" pitchFamily="34" charset="0"/>
                <a:ea typeface="Calibri" pitchFamily="34" charset="-122"/>
                <a:cs typeface="Calibri" pitchFamily="34" charset="-120"/>
              </a:rPr>
              <a:t>SWOT: DEVELOPMENT GAPS</a:t>
            </a:r>
            <a:endParaRPr lang="en-US" sz="1200" dirty="0"/>
          </a:p>
        </p:txBody>
      </p:sp>
      <p:sp>
        <p:nvSpPr>
          <p:cNvPr id="3" name="Text 1"/>
          <p:cNvSpPr txBox="1"/>
          <p:nvPr/>
        </p:nvSpPr>
        <p:spPr>
          <a:xfrm>
            <a:off x="502920" y="640080"/>
            <a:ext cx="8503920" cy="777240"/>
          </a:xfrm>
          <a:prstGeom prst="rect">
            <a:avLst/>
          </a:prstGeom>
          <a:noFill/>
          <a:ln/>
        </p:spPr>
        <p:txBody>
          <a:bodyPr wrap="square" lIns="0" tIns="0" rIns="0" bIns="0" rtlCol="0" anchor="ctr"/>
          <a:lstStyle/>
          <a:p>
            <a:pPr marL="0" indent="0">
              <a:buNone/>
            </a:pPr>
            <a:r>
              <a:rPr lang="en-US" sz="2700" b="1" dirty="0">
                <a:solidFill>
                  <a:srgbClr val="1E3A3A"/>
                </a:solidFill>
                <a:latin typeface="Cambria" pitchFamily="34" charset="0"/>
                <a:ea typeface="Cambria" pitchFamily="34" charset="-122"/>
                <a:cs typeface="Cambria" pitchFamily="34" charset="-120"/>
              </a:rPr>
              <a:t>What the Senior Role Asks for That I Don't Yet Have</a:t>
            </a:r>
            <a:endParaRPr lang="en-US" sz="2700" dirty="0"/>
          </a:p>
        </p:txBody>
      </p:sp>
      <p:sp>
        <p:nvSpPr>
          <p:cNvPr id="6" name="Shape 4"/>
          <p:cNvSpPr/>
          <p:nvPr/>
        </p:nvSpPr>
        <p:spPr>
          <a:xfrm>
            <a:off x="502920" y="1371600"/>
            <a:ext cx="8138160" cy="3154680"/>
          </a:xfrm>
          <a:prstGeom prst="roundRect">
            <a:avLst>
              <a:gd name="adj" fmla="val 2319"/>
            </a:avLst>
          </a:prstGeom>
          <a:solidFill>
            <a:srgbClr val="F7F1EE"/>
          </a:solidFill>
          <a:ln/>
        </p:spPr>
        <p:txBody>
          <a:bodyPr/>
          <a:lstStyle/>
          <a:p>
            <a:endParaRPr lang="en-GB"/>
          </a:p>
        </p:txBody>
      </p:sp>
      <p:sp>
        <p:nvSpPr>
          <p:cNvPr id="7" name="Shape 5"/>
          <p:cNvSpPr/>
          <p:nvPr/>
        </p:nvSpPr>
        <p:spPr>
          <a:xfrm>
            <a:off x="749808" y="1581912"/>
            <a:ext cx="237744" cy="237744"/>
          </a:xfrm>
          <a:prstGeom prst="ellipse">
            <a:avLst/>
          </a:prstGeom>
          <a:solidFill>
            <a:srgbClr val="B4573F"/>
          </a:solidFill>
          <a:ln/>
        </p:spPr>
        <p:txBody>
          <a:bodyPr/>
          <a:lstStyle/>
          <a:p>
            <a:endParaRPr lang="en-GB"/>
          </a:p>
        </p:txBody>
      </p:sp>
      <p:sp>
        <p:nvSpPr>
          <p:cNvPr id="8" name="Text 6"/>
          <p:cNvSpPr txBox="1"/>
          <p:nvPr/>
        </p:nvSpPr>
        <p:spPr>
          <a:xfrm>
            <a:off x="749808" y="1568196"/>
            <a:ext cx="237744" cy="237744"/>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a:t>
            </a:r>
            <a:endParaRPr lang="en-US" sz="1300" dirty="0"/>
          </a:p>
        </p:txBody>
      </p:sp>
      <p:sp>
        <p:nvSpPr>
          <p:cNvPr id="9" name="Text 7"/>
          <p:cNvSpPr txBox="1"/>
          <p:nvPr/>
        </p:nvSpPr>
        <p:spPr>
          <a:xfrm>
            <a:off x="1143000" y="1572768"/>
            <a:ext cx="7223760" cy="329184"/>
          </a:xfrm>
          <a:prstGeom prst="rect">
            <a:avLst/>
          </a:prstGeom>
          <a:noFill/>
          <a:ln/>
        </p:spPr>
        <p:txBody>
          <a:bodyPr wrap="square" lIns="0" tIns="0" rIns="0" bIns="0" rtlCol="0" anchor="t"/>
          <a:lstStyle/>
          <a:p>
            <a:pPr marL="0" indent="0">
              <a:buNone/>
            </a:pPr>
            <a:r>
              <a:rPr lang="en-US" sz="1250" dirty="0">
                <a:solidFill>
                  <a:srgbClr val="1E2B2B"/>
                </a:solidFill>
                <a:latin typeface="Calibri" pitchFamily="34" charset="0"/>
                <a:ea typeface="Calibri" pitchFamily="34" charset="-122"/>
                <a:cs typeface="Calibri" pitchFamily="34" charset="-120"/>
              </a:rPr>
              <a:t>No formal shift-leadership experience</a:t>
            </a:r>
            <a:endParaRPr lang="en-US" sz="1250" dirty="0"/>
          </a:p>
        </p:txBody>
      </p:sp>
      <p:sp>
        <p:nvSpPr>
          <p:cNvPr id="10" name="Shape 8"/>
          <p:cNvSpPr/>
          <p:nvPr/>
        </p:nvSpPr>
        <p:spPr>
          <a:xfrm>
            <a:off x="749808" y="2130552"/>
            <a:ext cx="237744" cy="237744"/>
          </a:xfrm>
          <a:prstGeom prst="ellipse">
            <a:avLst/>
          </a:prstGeom>
          <a:solidFill>
            <a:srgbClr val="B4573F"/>
          </a:solidFill>
          <a:ln/>
        </p:spPr>
        <p:txBody>
          <a:bodyPr/>
          <a:lstStyle/>
          <a:p>
            <a:endParaRPr lang="en-GB"/>
          </a:p>
        </p:txBody>
      </p:sp>
      <p:sp>
        <p:nvSpPr>
          <p:cNvPr id="11" name="Text 9"/>
          <p:cNvSpPr txBox="1"/>
          <p:nvPr/>
        </p:nvSpPr>
        <p:spPr>
          <a:xfrm>
            <a:off x="749808" y="2116836"/>
            <a:ext cx="237744" cy="237744"/>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a:t>
            </a:r>
            <a:endParaRPr lang="en-US" sz="1300" dirty="0"/>
          </a:p>
        </p:txBody>
      </p:sp>
      <p:sp>
        <p:nvSpPr>
          <p:cNvPr id="12" name="Text 10"/>
          <p:cNvSpPr txBox="1"/>
          <p:nvPr/>
        </p:nvSpPr>
        <p:spPr>
          <a:xfrm>
            <a:off x="1143000" y="2121408"/>
            <a:ext cx="7223760" cy="329184"/>
          </a:xfrm>
          <a:prstGeom prst="rect">
            <a:avLst/>
          </a:prstGeom>
          <a:noFill/>
          <a:ln/>
        </p:spPr>
        <p:txBody>
          <a:bodyPr wrap="square" lIns="0" tIns="0" rIns="0" bIns="0" rtlCol="0" anchor="t"/>
          <a:lstStyle/>
          <a:p>
            <a:pPr marL="0" indent="0">
              <a:buNone/>
            </a:pPr>
            <a:r>
              <a:rPr lang="en-US" sz="1250" dirty="0">
                <a:solidFill>
                  <a:srgbClr val="1E2B2B"/>
                </a:solidFill>
                <a:latin typeface="Calibri" pitchFamily="34" charset="0"/>
                <a:ea typeface="Calibri" pitchFamily="34" charset="-122"/>
                <a:cs typeface="Calibri" pitchFamily="34" charset="-120"/>
              </a:rPr>
              <a:t>No formal experience allocating duties to other staff</a:t>
            </a:r>
            <a:endParaRPr lang="en-US" sz="1250" dirty="0"/>
          </a:p>
        </p:txBody>
      </p:sp>
      <p:sp>
        <p:nvSpPr>
          <p:cNvPr id="13" name="Shape 11"/>
          <p:cNvSpPr/>
          <p:nvPr/>
        </p:nvSpPr>
        <p:spPr>
          <a:xfrm>
            <a:off x="749808" y="2679192"/>
            <a:ext cx="237744" cy="237744"/>
          </a:xfrm>
          <a:prstGeom prst="ellipse">
            <a:avLst/>
          </a:prstGeom>
          <a:solidFill>
            <a:srgbClr val="B4573F"/>
          </a:solidFill>
          <a:ln/>
        </p:spPr>
        <p:txBody>
          <a:bodyPr/>
          <a:lstStyle/>
          <a:p>
            <a:endParaRPr lang="en-GB"/>
          </a:p>
        </p:txBody>
      </p:sp>
      <p:sp>
        <p:nvSpPr>
          <p:cNvPr id="14" name="Text 12"/>
          <p:cNvSpPr txBox="1"/>
          <p:nvPr/>
        </p:nvSpPr>
        <p:spPr>
          <a:xfrm>
            <a:off x="749808" y="2665476"/>
            <a:ext cx="237744" cy="237744"/>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a:t>
            </a:r>
            <a:endParaRPr lang="en-US" sz="1300" dirty="0"/>
          </a:p>
        </p:txBody>
      </p:sp>
      <p:sp>
        <p:nvSpPr>
          <p:cNvPr id="15" name="Text 13"/>
          <p:cNvSpPr txBox="1"/>
          <p:nvPr/>
        </p:nvSpPr>
        <p:spPr>
          <a:xfrm>
            <a:off x="1143000" y="2670048"/>
            <a:ext cx="7223760" cy="585216"/>
          </a:xfrm>
          <a:prstGeom prst="rect">
            <a:avLst/>
          </a:prstGeom>
          <a:noFill/>
          <a:ln/>
        </p:spPr>
        <p:txBody>
          <a:bodyPr wrap="square" lIns="0" tIns="0" rIns="0" bIns="0" rtlCol="0" anchor="t"/>
          <a:lstStyle/>
          <a:p>
            <a:pPr marL="0" indent="0">
              <a:buNone/>
            </a:pPr>
            <a:r>
              <a:rPr lang="en-US" sz="1250" dirty="0">
                <a:solidFill>
                  <a:srgbClr val="1E2B2B"/>
                </a:solidFill>
                <a:latin typeface="Calibri" pitchFamily="34" charset="0"/>
                <a:ea typeface="Calibri" pitchFamily="34" charset="-122"/>
                <a:cs typeface="Calibri" pitchFamily="34" charset="-120"/>
              </a:rPr>
              <a:t>Limited formal staff supervision. I've helped colleagues informally, but that isn't the same as training or supervising them</a:t>
            </a:r>
            <a:endParaRPr lang="en-US" sz="1250" dirty="0"/>
          </a:p>
        </p:txBody>
      </p:sp>
      <p:sp>
        <p:nvSpPr>
          <p:cNvPr id="16" name="Shape 14"/>
          <p:cNvSpPr/>
          <p:nvPr/>
        </p:nvSpPr>
        <p:spPr>
          <a:xfrm>
            <a:off x="749808" y="3483864"/>
            <a:ext cx="237744" cy="237744"/>
          </a:xfrm>
          <a:prstGeom prst="ellipse">
            <a:avLst/>
          </a:prstGeom>
          <a:solidFill>
            <a:srgbClr val="B4573F"/>
          </a:solidFill>
          <a:ln/>
        </p:spPr>
        <p:txBody>
          <a:bodyPr/>
          <a:lstStyle/>
          <a:p>
            <a:endParaRPr lang="en-GB"/>
          </a:p>
        </p:txBody>
      </p:sp>
      <p:sp>
        <p:nvSpPr>
          <p:cNvPr id="17" name="Text 15"/>
          <p:cNvSpPr txBox="1"/>
          <p:nvPr/>
        </p:nvSpPr>
        <p:spPr>
          <a:xfrm>
            <a:off x="749808" y="3470148"/>
            <a:ext cx="237744" cy="237744"/>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a:t>
            </a:r>
            <a:endParaRPr lang="en-US" sz="1300" dirty="0"/>
          </a:p>
        </p:txBody>
      </p:sp>
      <p:sp>
        <p:nvSpPr>
          <p:cNvPr id="18" name="Text 16"/>
          <p:cNvSpPr txBox="1"/>
          <p:nvPr/>
        </p:nvSpPr>
        <p:spPr>
          <a:xfrm>
            <a:off x="1143000" y="3474720"/>
            <a:ext cx="7223760" cy="585216"/>
          </a:xfrm>
          <a:prstGeom prst="rect">
            <a:avLst/>
          </a:prstGeom>
          <a:noFill/>
          <a:ln/>
        </p:spPr>
        <p:txBody>
          <a:bodyPr wrap="square" lIns="0" tIns="0" rIns="0" bIns="0" rtlCol="0" anchor="t"/>
          <a:lstStyle/>
          <a:p>
            <a:pPr marL="0" indent="0">
              <a:buNone/>
            </a:pPr>
            <a:r>
              <a:rPr lang="en-US" sz="1250" dirty="0">
                <a:solidFill>
                  <a:srgbClr val="1E2B2B"/>
                </a:solidFill>
                <a:latin typeface="Calibri" pitchFamily="34" charset="0"/>
                <a:ea typeface="Calibri" pitchFamily="34" charset="-122"/>
                <a:cs typeface="Calibri" pitchFamily="34" charset="-120"/>
              </a:rPr>
              <a:t>Limited experience with higher-level decision-making. I currently escalate and follow the care plan rather than deciding alone</a:t>
            </a:r>
            <a:endParaRPr lang="en-US" sz="1250" dirty="0"/>
          </a:p>
        </p:txBody>
      </p:sp>
      <p:sp>
        <p:nvSpPr>
          <p:cNvPr id="19" name="Shape 17"/>
          <p:cNvSpPr/>
          <p:nvPr/>
        </p:nvSpPr>
        <p:spPr>
          <a:xfrm>
            <a:off x="749808" y="4288536"/>
            <a:ext cx="237744" cy="237744"/>
          </a:xfrm>
          <a:prstGeom prst="ellipse">
            <a:avLst/>
          </a:prstGeom>
          <a:solidFill>
            <a:srgbClr val="B4573F"/>
          </a:solidFill>
          <a:ln/>
        </p:spPr>
        <p:txBody>
          <a:bodyPr/>
          <a:lstStyle/>
          <a:p>
            <a:endParaRPr lang="en-GB"/>
          </a:p>
        </p:txBody>
      </p:sp>
      <p:sp>
        <p:nvSpPr>
          <p:cNvPr id="20" name="Text 18"/>
          <p:cNvSpPr txBox="1"/>
          <p:nvPr/>
        </p:nvSpPr>
        <p:spPr>
          <a:xfrm>
            <a:off x="749808" y="4274820"/>
            <a:ext cx="237744" cy="237744"/>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a:t>
            </a:r>
            <a:endParaRPr lang="en-US" sz="1300" dirty="0"/>
          </a:p>
        </p:txBody>
      </p:sp>
      <p:sp>
        <p:nvSpPr>
          <p:cNvPr id="21" name="Text 19"/>
          <p:cNvSpPr txBox="1"/>
          <p:nvPr/>
        </p:nvSpPr>
        <p:spPr>
          <a:xfrm>
            <a:off x="1143000" y="4279392"/>
            <a:ext cx="7223760" cy="329184"/>
          </a:xfrm>
          <a:prstGeom prst="rect">
            <a:avLst/>
          </a:prstGeom>
          <a:noFill/>
          <a:ln/>
        </p:spPr>
        <p:txBody>
          <a:bodyPr wrap="square" lIns="0" tIns="0" rIns="0" bIns="0" rtlCol="0" anchor="t"/>
          <a:lstStyle/>
          <a:p>
            <a:pPr marL="0" indent="0">
              <a:buNone/>
            </a:pPr>
            <a:r>
              <a:rPr lang="en-US" sz="1250" dirty="0">
                <a:solidFill>
                  <a:srgbClr val="1E2B2B"/>
                </a:solidFill>
                <a:latin typeface="Calibri" pitchFamily="34" charset="0"/>
                <a:ea typeface="Calibri" pitchFamily="34" charset="-122"/>
                <a:cs typeface="Calibri" pitchFamily="34" charset="-120"/>
              </a:rPr>
              <a:t>Limited formal responsibility for care-plan reviews or risk assessments</a:t>
            </a:r>
            <a:endParaRPr lang="en-US" sz="1250" dirty="0"/>
          </a:p>
        </p:txBody>
      </p:sp>
      <p:sp>
        <p:nvSpPr>
          <p:cNvPr id="22" name="Text 20"/>
          <p:cNvSpPr txBox="1"/>
          <p:nvPr/>
        </p:nvSpPr>
        <p:spPr>
          <a:xfrm>
            <a:off x="502920" y="4572000"/>
            <a:ext cx="8138160" cy="228600"/>
          </a:xfrm>
          <a:prstGeom prst="rect">
            <a:avLst/>
          </a:prstGeom>
          <a:noFill/>
          <a:ln/>
        </p:spPr>
        <p:txBody>
          <a:bodyPr wrap="square" lIns="0" tIns="0" rIns="0" bIns="0" rtlCol="0" anchor="ctr"/>
          <a:lstStyle/>
          <a:p>
            <a:pPr marL="0" indent="0">
              <a:buNone/>
            </a:pPr>
            <a:r>
              <a:rPr lang="en-US" sz="1050" i="1" dirty="0">
                <a:solidFill>
                  <a:srgbClr val="5C6A6A"/>
                </a:solidFill>
                <a:latin typeface="Calibri" pitchFamily="34" charset="0"/>
                <a:ea typeface="Calibri" pitchFamily="34" charset="-122"/>
                <a:cs typeface="Calibri" pitchFamily="34" charset="-120"/>
              </a:rPr>
              <a:t>These are development gaps between my current role and the senior role, not personal failings.</a:t>
            </a:r>
            <a:endParaRPr lang="en-US" sz="1050" dirty="0"/>
          </a:p>
        </p:txBody>
      </p:sp>
      <p:sp>
        <p:nvSpPr>
          <p:cNvPr id="23" name="Text 21"/>
          <p:cNvSpPr txBox="1"/>
          <p:nvPr/>
        </p:nvSpPr>
        <p:spPr>
          <a:xfrm>
            <a:off x="502920" y="4873752"/>
            <a:ext cx="6675120" cy="228600"/>
          </a:xfrm>
          <a:prstGeom prst="rect">
            <a:avLst/>
          </a:prstGeom>
          <a:noFill/>
          <a:ln/>
        </p:spPr>
        <p:txBody>
          <a:bodyPr wrap="square" lIns="0" tIns="0" rIns="0" bIns="0" rtlCol="0" anchor="ctr"/>
          <a:lstStyle/>
          <a:p>
            <a:pPr marL="0" indent="0">
              <a:buNone/>
            </a:pPr>
            <a:r>
              <a:rPr lang="en-US" sz="900" dirty="0">
                <a:solidFill>
                  <a:srgbClr val="5C6A6A"/>
                </a:solidFill>
                <a:latin typeface="Calibri" pitchFamily="34" charset="0"/>
                <a:ea typeface="Calibri" pitchFamily="34" charset="-122"/>
                <a:cs typeface="Calibri" pitchFamily="34" charset="-120"/>
              </a:rPr>
              <a:t>LCHS4009  ·  Self-Awareness Presentation  </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BFBF9"/>
        </a:solidFill>
        <a:effectLst/>
      </p:bgPr>
    </p:bg>
    <p:spTree>
      <p:nvGrpSpPr>
        <p:cNvPr id="1" name=""/>
        <p:cNvGrpSpPr/>
        <p:nvPr/>
      </p:nvGrpSpPr>
      <p:grpSpPr>
        <a:xfrm>
          <a:off x="0" y="0"/>
          <a:ext cx="0" cy="0"/>
          <a:chOff x="0" y="0"/>
          <a:chExt cx="0" cy="0"/>
        </a:xfrm>
      </p:grpSpPr>
      <p:sp>
        <p:nvSpPr>
          <p:cNvPr id="2" name="Text 0"/>
          <p:cNvSpPr txBox="1"/>
          <p:nvPr/>
        </p:nvSpPr>
        <p:spPr>
          <a:xfrm>
            <a:off x="502920" y="320040"/>
            <a:ext cx="7863840" cy="320040"/>
          </a:xfrm>
          <a:prstGeom prst="rect">
            <a:avLst/>
          </a:prstGeom>
          <a:noFill/>
          <a:ln/>
        </p:spPr>
        <p:txBody>
          <a:bodyPr wrap="square" lIns="0" tIns="0" rIns="0" bIns="0" rtlCol="0" anchor="ctr"/>
          <a:lstStyle/>
          <a:p>
            <a:pPr marL="0" indent="0">
              <a:buNone/>
            </a:pPr>
            <a:r>
              <a:rPr lang="en-US" sz="1200" b="1" kern="0" spc="200" dirty="0">
                <a:solidFill>
                  <a:srgbClr val="3B6E76"/>
                </a:solidFill>
                <a:latin typeface="Calibri" pitchFamily="34" charset="0"/>
                <a:ea typeface="Calibri" pitchFamily="34" charset="-122"/>
                <a:cs typeface="Calibri" pitchFamily="34" charset="-120"/>
              </a:rPr>
              <a:t>PRACTICAL APPLICATION</a:t>
            </a:r>
            <a:endParaRPr lang="en-US" sz="1200" dirty="0"/>
          </a:p>
        </p:txBody>
      </p:sp>
      <p:sp>
        <p:nvSpPr>
          <p:cNvPr id="3" name="Text 1"/>
          <p:cNvSpPr txBox="1"/>
          <p:nvPr/>
        </p:nvSpPr>
        <p:spPr>
          <a:xfrm>
            <a:off x="502920" y="640080"/>
            <a:ext cx="8503920" cy="777240"/>
          </a:xfrm>
          <a:prstGeom prst="rect">
            <a:avLst/>
          </a:prstGeom>
          <a:noFill/>
          <a:ln/>
        </p:spPr>
        <p:txBody>
          <a:bodyPr wrap="square" lIns="0" tIns="0" rIns="0" bIns="0" rtlCol="0" anchor="ctr"/>
          <a:lstStyle/>
          <a:p>
            <a:pPr marL="0" indent="0">
              <a:buNone/>
            </a:pPr>
            <a:r>
              <a:rPr lang="en-US" sz="2700" b="1" dirty="0">
                <a:solidFill>
                  <a:srgbClr val="1E3A3A"/>
                </a:solidFill>
                <a:latin typeface="Cambria" pitchFamily="34" charset="0"/>
                <a:ea typeface="Cambria" pitchFamily="34" charset="-122"/>
                <a:cs typeface="Cambria" pitchFamily="34" charset="-120"/>
              </a:rPr>
              <a:t>Using What I Have to Build What I Don't Yet Have</a:t>
            </a:r>
            <a:endParaRPr lang="en-US" sz="2700" dirty="0"/>
          </a:p>
        </p:txBody>
      </p:sp>
      <p:sp>
        <p:nvSpPr>
          <p:cNvPr id="6" name="Shape 4"/>
          <p:cNvSpPr/>
          <p:nvPr/>
        </p:nvSpPr>
        <p:spPr>
          <a:xfrm>
            <a:off x="502920" y="1417320"/>
            <a:ext cx="1920240" cy="868680"/>
          </a:xfrm>
          <a:prstGeom prst="roundRect">
            <a:avLst>
              <a:gd name="adj" fmla="val 6316"/>
            </a:avLst>
          </a:prstGeom>
          <a:solidFill>
            <a:srgbClr val="1E3A3A"/>
          </a:solidFill>
          <a:ln w="9525">
            <a:solidFill>
              <a:srgbClr val="1E3A3A"/>
            </a:solidFill>
            <a:prstDash val="solid"/>
          </a:ln>
        </p:spPr>
        <p:txBody>
          <a:bodyPr/>
          <a:lstStyle/>
          <a:p>
            <a:endParaRPr lang="en-GB"/>
          </a:p>
        </p:txBody>
      </p:sp>
      <p:sp>
        <p:nvSpPr>
          <p:cNvPr id="7" name="Text 5"/>
          <p:cNvSpPr txBox="1"/>
          <p:nvPr/>
        </p:nvSpPr>
        <p:spPr>
          <a:xfrm>
            <a:off x="594360" y="1490472"/>
            <a:ext cx="1737360" cy="201168"/>
          </a:xfrm>
          <a:prstGeom prst="rect">
            <a:avLst/>
          </a:prstGeom>
          <a:noFill/>
          <a:ln/>
        </p:spPr>
        <p:txBody>
          <a:bodyPr wrap="square" lIns="0" tIns="0" rIns="0" bIns="0" rtlCol="0" anchor="ctr"/>
          <a:lstStyle/>
          <a:p>
            <a:pPr marL="0" indent="0">
              <a:buNone/>
            </a:pPr>
            <a:r>
              <a:rPr lang="en-US" sz="850" b="1" kern="0" spc="100" dirty="0">
                <a:solidFill>
                  <a:srgbClr val="84B59F"/>
                </a:solidFill>
                <a:latin typeface="Calibri" pitchFamily="34" charset="0"/>
                <a:ea typeface="Calibri" pitchFamily="34" charset="-122"/>
                <a:cs typeface="Calibri" pitchFamily="34" charset="-120"/>
              </a:rPr>
              <a:t>STRENGTH</a:t>
            </a:r>
            <a:endParaRPr lang="en-US" sz="850" dirty="0"/>
          </a:p>
        </p:txBody>
      </p:sp>
      <p:sp>
        <p:nvSpPr>
          <p:cNvPr id="8" name="Text 6"/>
          <p:cNvSpPr txBox="1"/>
          <p:nvPr/>
        </p:nvSpPr>
        <p:spPr>
          <a:xfrm>
            <a:off x="594360" y="1691640"/>
            <a:ext cx="1737360" cy="548640"/>
          </a:xfrm>
          <a:prstGeom prst="rect">
            <a:avLst/>
          </a:prstGeom>
          <a:noFill/>
          <a:ln/>
        </p:spPr>
        <p:txBody>
          <a:bodyPr wrap="square" lIns="0" tIns="0" rIns="0" bIns="0" rtlCol="0" anchor="t"/>
          <a:lstStyle/>
          <a:p>
            <a:pPr marL="0" indent="0">
              <a:buNone/>
            </a:pPr>
            <a:r>
              <a:rPr lang="en-US" sz="960" dirty="0">
                <a:solidFill>
                  <a:srgbClr val="FFFFFF"/>
                </a:solidFill>
                <a:latin typeface="Calibri" pitchFamily="34" charset="0"/>
                <a:ea typeface="Calibri" pitchFamily="34" charset="-122"/>
                <a:cs typeface="Calibri" pitchFamily="34" charset="-120"/>
              </a:rPr>
              <a:t>Communication &amp; teamwork</a:t>
            </a:r>
            <a:endParaRPr lang="en-US" sz="960" dirty="0"/>
          </a:p>
        </p:txBody>
      </p:sp>
      <p:sp>
        <p:nvSpPr>
          <p:cNvPr id="9" name="Text 7"/>
          <p:cNvSpPr txBox="1"/>
          <p:nvPr/>
        </p:nvSpPr>
        <p:spPr>
          <a:xfrm>
            <a:off x="2423160" y="1709928"/>
            <a:ext cx="155448" cy="365760"/>
          </a:xfrm>
          <a:prstGeom prst="rect">
            <a:avLst/>
          </a:prstGeom>
          <a:noFill/>
          <a:ln/>
        </p:spPr>
        <p:txBody>
          <a:bodyPr wrap="square" lIns="0" tIns="0" rIns="0" bIns="0" rtlCol="0" anchor="ctr"/>
          <a:lstStyle/>
          <a:p>
            <a:pPr marL="0" indent="0" algn="ctr">
              <a:buNone/>
            </a:pPr>
            <a:r>
              <a:rPr lang="en-US" sz="1400" b="1" dirty="0">
                <a:solidFill>
                  <a:srgbClr val="4F8C7F"/>
                </a:solidFill>
                <a:latin typeface="Calibri" pitchFamily="34" charset="0"/>
                <a:ea typeface="Calibri" pitchFamily="34" charset="-122"/>
                <a:cs typeface="Calibri" pitchFamily="34" charset="-120"/>
              </a:rPr>
              <a:t>→</a:t>
            </a:r>
            <a:endParaRPr lang="en-US" sz="1400" dirty="0"/>
          </a:p>
        </p:txBody>
      </p:sp>
      <p:sp>
        <p:nvSpPr>
          <p:cNvPr id="10" name="Shape 8"/>
          <p:cNvSpPr/>
          <p:nvPr/>
        </p:nvSpPr>
        <p:spPr>
          <a:xfrm>
            <a:off x="2560320" y="1417320"/>
            <a:ext cx="1920240" cy="868680"/>
          </a:xfrm>
          <a:prstGeom prst="roundRect">
            <a:avLst>
              <a:gd name="adj" fmla="val 6316"/>
            </a:avLst>
          </a:prstGeom>
          <a:solidFill>
            <a:srgbClr val="F1F6F3"/>
          </a:solidFill>
          <a:ln w="9525">
            <a:solidFill>
              <a:srgbClr val="84B59F"/>
            </a:solidFill>
            <a:prstDash val="solid"/>
          </a:ln>
        </p:spPr>
        <p:txBody>
          <a:bodyPr/>
          <a:lstStyle/>
          <a:p>
            <a:endParaRPr lang="en-GB"/>
          </a:p>
        </p:txBody>
      </p:sp>
      <p:sp>
        <p:nvSpPr>
          <p:cNvPr id="11" name="Text 9"/>
          <p:cNvSpPr txBox="1"/>
          <p:nvPr/>
        </p:nvSpPr>
        <p:spPr>
          <a:xfrm>
            <a:off x="2651760" y="1490472"/>
            <a:ext cx="1737360" cy="201168"/>
          </a:xfrm>
          <a:prstGeom prst="rect">
            <a:avLst/>
          </a:prstGeom>
          <a:noFill/>
          <a:ln/>
        </p:spPr>
        <p:txBody>
          <a:bodyPr wrap="square" lIns="0" tIns="0" rIns="0" bIns="0" rtlCol="0" anchor="ctr"/>
          <a:lstStyle/>
          <a:p>
            <a:pPr marL="0" indent="0">
              <a:buNone/>
            </a:pPr>
            <a:r>
              <a:rPr lang="en-US" sz="850" b="1" kern="0" spc="100" dirty="0">
                <a:solidFill>
                  <a:srgbClr val="3B6E76"/>
                </a:solidFill>
                <a:latin typeface="Calibri" pitchFamily="34" charset="0"/>
                <a:ea typeface="Calibri" pitchFamily="34" charset="-122"/>
                <a:cs typeface="Calibri" pitchFamily="34" charset="-120"/>
              </a:rPr>
              <a:t>GAP</a:t>
            </a:r>
            <a:endParaRPr lang="en-US" sz="850" dirty="0"/>
          </a:p>
        </p:txBody>
      </p:sp>
      <p:sp>
        <p:nvSpPr>
          <p:cNvPr id="12" name="Text 10"/>
          <p:cNvSpPr txBox="1"/>
          <p:nvPr/>
        </p:nvSpPr>
        <p:spPr>
          <a:xfrm>
            <a:off x="2651760" y="1691640"/>
            <a:ext cx="1737360" cy="548640"/>
          </a:xfrm>
          <a:prstGeom prst="rect">
            <a:avLst/>
          </a:prstGeom>
          <a:noFill/>
          <a:ln/>
        </p:spPr>
        <p:txBody>
          <a:bodyPr wrap="square" lIns="0" tIns="0" rIns="0" bIns="0" rtlCol="0" anchor="t"/>
          <a:lstStyle/>
          <a:p>
            <a:pPr marL="0" indent="0">
              <a:buNone/>
            </a:pPr>
            <a:r>
              <a:rPr lang="en-US" sz="960" dirty="0">
                <a:solidFill>
                  <a:srgbClr val="1E2B2B"/>
                </a:solidFill>
                <a:latin typeface="Calibri" pitchFamily="34" charset="0"/>
                <a:ea typeface="Calibri" pitchFamily="34" charset="-122"/>
                <a:cs typeface="Calibri" pitchFamily="34" charset="-120"/>
              </a:rPr>
              <a:t>Duty allocation</a:t>
            </a:r>
            <a:endParaRPr lang="en-US" sz="960" dirty="0"/>
          </a:p>
        </p:txBody>
      </p:sp>
      <p:sp>
        <p:nvSpPr>
          <p:cNvPr id="13" name="Text 11"/>
          <p:cNvSpPr txBox="1"/>
          <p:nvPr/>
        </p:nvSpPr>
        <p:spPr>
          <a:xfrm>
            <a:off x="4480560" y="1709928"/>
            <a:ext cx="155448" cy="365760"/>
          </a:xfrm>
          <a:prstGeom prst="rect">
            <a:avLst/>
          </a:prstGeom>
          <a:noFill/>
          <a:ln/>
        </p:spPr>
        <p:txBody>
          <a:bodyPr wrap="square" lIns="0" tIns="0" rIns="0" bIns="0" rtlCol="0" anchor="ctr"/>
          <a:lstStyle/>
          <a:p>
            <a:pPr marL="0" indent="0" algn="ctr">
              <a:buNone/>
            </a:pPr>
            <a:r>
              <a:rPr lang="en-US" sz="1400" b="1" dirty="0">
                <a:solidFill>
                  <a:srgbClr val="4F8C7F"/>
                </a:solidFill>
                <a:latin typeface="Calibri" pitchFamily="34" charset="0"/>
                <a:ea typeface="Calibri" pitchFamily="34" charset="-122"/>
                <a:cs typeface="Calibri" pitchFamily="34" charset="-120"/>
              </a:rPr>
              <a:t>→</a:t>
            </a:r>
            <a:endParaRPr lang="en-US" sz="1400" dirty="0"/>
          </a:p>
        </p:txBody>
      </p:sp>
      <p:sp>
        <p:nvSpPr>
          <p:cNvPr id="14" name="Shape 12"/>
          <p:cNvSpPr/>
          <p:nvPr/>
        </p:nvSpPr>
        <p:spPr>
          <a:xfrm>
            <a:off x="4617720" y="1417320"/>
            <a:ext cx="1920240" cy="868680"/>
          </a:xfrm>
          <a:prstGeom prst="roundRect">
            <a:avLst>
              <a:gd name="adj" fmla="val 6316"/>
            </a:avLst>
          </a:prstGeom>
          <a:solidFill>
            <a:srgbClr val="F1F6F3"/>
          </a:solidFill>
          <a:ln w="9525">
            <a:solidFill>
              <a:srgbClr val="84B59F"/>
            </a:solidFill>
            <a:prstDash val="solid"/>
          </a:ln>
        </p:spPr>
        <p:txBody>
          <a:bodyPr/>
          <a:lstStyle/>
          <a:p>
            <a:endParaRPr lang="en-GB"/>
          </a:p>
        </p:txBody>
      </p:sp>
      <p:sp>
        <p:nvSpPr>
          <p:cNvPr id="15" name="Text 13"/>
          <p:cNvSpPr txBox="1"/>
          <p:nvPr/>
        </p:nvSpPr>
        <p:spPr>
          <a:xfrm>
            <a:off x="4709160" y="1490472"/>
            <a:ext cx="1737360" cy="201168"/>
          </a:xfrm>
          <a:prstGeom prst="rect">
            <a:avLst/>
          </a:prstGeom>
          <a:noFill/>
          <a:ln/>
        </p:spPr>
        <p:txBody>
          <a:bodyPr wrap="square" lIns="0" tIns="0" rIns="0" bIns="0" rtlCol="0" anchor="ctr"/>
          <a:lstStyle/>
          <a:p>
            <a:pPr marL="0" indent="0">
              <a:buNone/>
            </a:pPr>
            <a:r>
              <a:rPr lang="en-US" sz="850" b="1" kern="0" spc="100" dirty="0">
                <a:solidFill>
                  <a:srgbClr val="3B6E76"/>
                </a:solidFill>
                <a:latin typeface="Calibri" pitchFamily="34" charset="0"/>
                <a:ea typeface="Calibri" pitchFamily="34" charset="-122"/>
                <a:cs typeface="Calibri" pitchFamily="34" charset="-120"/>
              </a:rPr>
              <a:t>OPPORTUNITY</a:t>
            </a:r>
            <a:endParaRPr lang="en-US" sz="850" dirty="0"/>
          </a:p>
        </p:txBody>
      </p:sp>
      <p:sp>
        <p:nvSpPr>
          <p:cNvPr id="16" name="Text 14"/>
          <p:cNvSpPr txBox="1"/>
          <p:nvPr/>
        </p:nvSpPr>
        <p:spPr>
          <a:xfrm>
            <a:off x="4709160" y="1691640"/>
            <a:ext cx="1737360" cy="548640"/>
          </a:xfrm>
          <a:prstGeom prst="rect">
            <a:avLst/>
          </a:prstGeom>
          <a:noFill/>
          <a:ln/>
        </p:spPr>
        <p:txBody>
          <a:bodyPr wrap="square" lIns="0" tIns="0" rIns="0" bIns="0" rtlCol="0" anchor="t"/>
          <a:lstStyle/>
          <a:p>
            <a:pPr marL="0" indent="0">
              <a:buNone/>
            </a:pPr>
            <a:r>
              <a:rPr lang="en-US" sz="960" dirty="0">
                <a:solidFill>
                  <a:srgbClr val="1E2B2B"/>
                </a:solidFill>
                <a:latin typeface="Calibri" pitchFamily="34" charset="0"/>
                <a:ea typeface="Calibri" pitchFamily="34" charset="-122"/>
                <a:cs typeface="Calibri" pitchFamily="34" charset="-120"/>
              </a:rPr>
              <a:t>Supervision &amp; coaching (in advert)</a:t>
            </a:r>
            <a:endParaRPr lang="en-US" sz="960" dirty="0"/>
          </a:p>
        </p:txBody>
      </p:sp>
      <p:sp>
        <p:nvSpPr>
          <p:cNvPr id="17" name="Text 15"/>
          <p:cNvSpPr txBox="1"/>
          <p:nvPr/>
        </p:nvSpPr>
        <p:spPr>
          <a:xfrm>
            <a:off x="6537960" y="1709928"/>
            <a:ext cx="155448" cy="365760"/>
          </a:xfrm>
          <a:prstGeom prst="rect">
            <a:avLst/>
          </a:prstGeom>
          <a:noFill/>
          <a:ln/>
        </p:spPr>
        <p:txBody>
          <a:bodyPr wrap="square" lIns="0" tIns="0" rIns="0" bIns="0" rtlCol="0" anchor="ctr"/>
          <a:lstStyle/>
          <a:p>
            <a:pPr marL="0" indent="0" algn="ctr">
              <a:buNone/>
            </a:pPr>
            <a:r>
              <a:rPr lang="en-US" sz="1400" b="1" dirty="0">
                <a:solidFill>
                  <a:srgbClr val="4F8C7F"/>
                </a:solidFill>
                <a:latin typeface="Calibri" pitchFamily="34" charset="0"/>
                <a:ea typeface="Calibri" pitchFamily="34" charset="-122"/>
                <a:cs typeface="Calibri" pitchFamily="34" charset="-120"/>
              </a:rPr>
              <a:t>→</a:t>
            </a:r>
            <a:endParaRPr lang="en-US" sz="1400" dirty="0"/>
          </a:p>
        </p:txBody>
      </p:sp>
      <p:sp>
        <p:nvSpPr>
          <p:cNvPr id="18" name="Shape 16"/>
          <p:cNvSpPr/>
          <p:nvPr/>
        </p:nvSpPr>
        <p:spPr>
          <a:xfrm>
            <a:off x="6675120" y="1417320"/>
            <a:ext cx="1920240" cy="868680"/>
          </a:xfrm>
          <a:prstGeom prst="roundRect">
            <a:avLst>
              <a:gd name="adj" fmla="val 6316"/>
            </a:avLst>
          </a:prstGeom>
          <a:solidFill>
            <a:srgbClr val="F1F6F3"/>
          </a:solidFill>
          <a:ln w="9525">
            <a:solidFill>
              <a:srgbClr val="84B59F"/>
            </a:solidFill>
            <a:prstDash val="solid"/>
          </a:ln>
        </p:spPr>
        <p:txBody>
          <a:bodyPr/>
          <a:lstStyle/>
          <a:p>
            <a:endParaRPr lang="en-GB"/>
          </a:p>
        </p:txBody>
      </p:sp>
      <p:sp>
        <p:nvSpPr>
          <p:cNvPr id="19" name="Text 17"/>
          <p:cNvSpPr txBox="1"/>
          <p:nvPr/>
        </p:nvSpPr>
        <p:spPr>
          <a:xfrm>
            <a:off x="6766560" y="1490472"/>
            <a:ext cx="1737360" cy="201168"/>
          </a:xfrm>
          <a:prstGeom prst="rect">
            <a:avLst/>
          </a:prstGeom>
          <a:noFill/>
          <a:ln/>
        </p:spPr>
        <p:txBody>
          <a:bodyPr wrap="square" lIns="0" tIns="0" rIns="0" bIns="0" rtlCol="0" anchor="ctr"/>
          <a:lstStyle/>
          <a:p>
            <a:pPr marL="0" indent="0">
              <a:buNone/>
            </a:pPr>
            <a:r>
              <a:rPr lang="en-US" sz="850" b="1" kern="0" spc="100" dirty="0">
                <a:solidFill>
                  <a:srgbClr val="3B6E76"/>
                </a:solidFill>
                <a:latin typeface="Calibri" pitchFamily="34" charset="0"/>
                <a:ea typeface="Calibri" pitchFamily="34" charset="-122"/>
                <a:cs typeface="Calibri" pitchFamily="34" charset="-120"/>
              </a:rPr>
              <a:t>ACTION</a:t>
            </a:r>
            <a:endParaRPr lang="en-US" sz="850" dirty="0"/>
          </a:p>
        </p:txBody>
      </p:sp>
      <p:sp>
        <p:nvSpPr>
          <p:cNvPr id="20" name="Text 18"/>
          <p:cNvSpPr txBox="1"/>
          <p:nvPr/>
        </p:nvSpPr>
        <p:spPr>
          <a:xfrm>
            <a:off x="6766560" y="1691640"/>
            <a:ext cx="1737360" cy="548640"/>
          </a:xfrm>
          <a:prstGeom prst="rect">
            <a:avLst/>
          </a:prstGeom>
          <a:noFill/>
          <a:ln/>
        </p:spPr>
        <p:txBody>
          <a:bodyPr wrap="square" lIns="0" tIns="0" rIns="0" bIns="0" rtlCol="0" anchor="t"/>
          <a:lstStyle/>
          <a:p>
            <a:pPr marL="0" indent="0">
              <a:buNone/>
            </a:pPr>
            <a:r>
              <a:rPr lang="en-US" sz="960" dirty="0">
                <a:solidFill>
                  <a:srgbClr val="1E2B2B"/>
                </a:solidFill>
                <a:latin typeface="Calibri" pitchFamily="34" charset="0"/>
                <a:ea typeface="Calibri" pitchFamily="34" charset="-122"/>
                <a:cs typeface="Calibri" pitchFamily="34" charset="-120"/>
              </a:rPr>
              <a:t>Observe &amp; take on supervised duties</a:t>
            </a:r>
            <a:endParaRPr lang="en-US" sz="960" dirty="0"/>
          </a:p>
        </p:txBody>
      </p:sp>
      <p:sp>
        <p:nvSpPr>
          <p:cNvPr id="21" name="Shape 19"/>
          <p:cNvSpPr/>
          <p:nvPr/>
        </p:nvSpPr>
        <p:spPr>
          <a:xfrm>
            <a:off x="502920" y="2468880"/>
            <a:ext cx="1920240" cy="868680"/>
          </a:xfrm>
          <a:prstGeom prst="roundRect">
            <a:avLst>
              <a:gd name="adj" fmla="val 6316"/>
            </a:avLst>
          </a:prstGeom>
          <a:solidFill>
            <a:srgbClr val="1E3A3A"/>
          </a:solidFill>
          <a:ln w="9525">
            <a:solidFill>
              <a:srgbClr val="1E3A3A"/>
            </a:solidFill>
            <a:prstDash val="solid"/>
          </a:ln>
        </p:spPr>
        <p:txBody>
          <a:bodyPr/>
          <a:lstStyle/>
          <a:p>
            <a:endParaRPr lang="en-GB"/>
          </a:p>
        </p:txBody>
      </p:sp>
      <p:sp>
        <p:nvSpPr>
          <p:cNvPr id="22" name="Text 20"/>
          <p:cNvSpPr txBox="1"/>
          <p:nvPr/>
        </p:nvSpPr>
        <p:spPr>
          <a:xfrm>
            <a:off x="594360" y="2542032"/>
            <a:ext cx="1737360" cy="201168"/>
          </a:xfrm>
          <a:prstGeom prst="rect">
            <a:avLst/>
          </a:prstGeom>
          <a:noFill/>
          <a:ln/>
        </p:spPr>
        <p:txBody>
          <a:bodyPr wrap="square" lIns="0" tIns="0" rIns="0" bIns="0" rtlCol="0" anchor="ctr"/>
          <a:lstStyle/>
          <a:p>
            <a:pPr marL="0" indent="0">
              <a:buNone/>
            </a:pPr>
            <a:r>
              <a:rPr lang="en-US" sz="850" b="1" kern="0" spc="100" dirty="0">
                <a:solidFill>
                  <a:srgbClr val="84B59F"/>
                </a:solidFill>
                <a:latin typeface="Calibri" pitchFamily="34" charset="0"/>
                <a:ea typeface="Calibri" pitchFamily="34" charset="-122"/>
                <a:cs typeface="Calibri" pitchFamily="34" charset="-120"/>
              </a:rPr>
              <a:t>STRENGTH</a:t>
            </a:r>
            <a:endParaRPr lang="en-US" sz="850" dirty="0"/>
          </a:p>
        </p:txBody>
      </p:sp>
      <p:sp>
        <p:nvSpPr>
          <p:cNvPr id="23" name="Text 21"/>
          <p:cNvSpPr txBox="1"/>
          <p:nvPr/>
        </p:nvSpPr>
        <p:spPr>
          <a:xfrm>
            <a:off x="594360" y="2743200"/>
            <a:ext cx="1737360" cy="548640"/>
          </a:xfrm>
          <a:prstGeom prst="rect">
            <a:avLst/>
          </a:prstGeom>
          <a:noFill/>
          <a:ln/>
        </p:spPr>
        <p:txBody>
          <a:bodyPr wrap="square" lIns="0" tIns="0" rIns="0" bIns="0" rtlCol="0" anchor="t"/>
          <a:lstStyle/>
          <a:p>
            <a:pPr marL="0" indent="0">
              <a:buNone/>
            </a:pPr>
            <a:r>
              <a:rPr lang="en-US" sz="960" dirty="0">
                <a:solidFill>
                  <a:srgbClr val="FFFFFF"/>
                </a:solidFill>
                <a:latin typeface="Calibri" pitchFamily="34" charset="0"/>
                <a:ea typeface="Calibri" pitchFamily="34" charset="-122"/>
                <a:cs typeface="Calibri" pitchFamily="34" charset="-120"/>
              </a:rPr>
              <a:t>Observation &amp; escalation</a:t>
            </a:r>
            <a:endParaRPr lang="en-US" sz="960" dirty="0"/>
          </a:p>
        </p:txBody>
      </p:sp>
      <p:sp>
        <p:nvSpPr>
          <p:cNvPr id="24" name="Text 22"/>
          <p:cNvSpPr txBox="1"/>
          <p:nvPr/>
        </p:nvSpPr>
        <p:spPr>
          <a:xfrm>
            <a:off x="2423160" y="2761488"/>
            <a:ext cx="155448" cy="365760"/>
          </a:xfrm>
          <a:prstGeom prst="rect">
            <a:avLst/>
          </a:prstGeom>
          <a:noFill/>
          <a:ln/>
        </p:spPr>
        <p:txBody>
          <a:bodyPr wrap="square" lIns="0" tIns="0" rIns="0" bIns="0" rtlCol="0" anchor="ctr"/>
          <a:lstStyle/>
          <a:p>
            <a:pPr marL="0" indent="0" algn="ctr">
              <a:buNone/>
            </a:pPr>
            <a:r>
              <a:rPr lang="en-US" sz="1400" b="1" dirty="0">
                <a:solidFill>
                  <a:srgbClr val="4F8C7F"/>
                </a:solidFill>
                <a:latin typeface="Calibri" pitchFamily="34" charset="0"/>
                <a:ea typeface="Calibri" pitchFamily="34" charset="-122"/>
                <a:cs typeface="Calibri" pitchFamily="34" charset="-120"/>
              </a:rPr>
              <a:t>→</a:t>
            </a:r>
            <a:endParaRPr lang="en-US" sz="1400" dirty="0"/>
          </a:p>
        </p:txBody>
      </p:sp>
      <p:sp>
        <p:nvSpPr>
          <p:cNvPr id="25" name="Shape 23"/>
          <p:cNvSpPr/>
          <p:nvPr/>
        </p:nvSpPr>
        <p:spPr>
          <a:xfrm>
            <a:off x="2560320" y="2468880"/>
            <a:ext cx="1920240" cy="868680"/>
          </a:xfrm>
          <a:prstGeom prst="roundRect">
            <a:avLst>
              <a:gd name="adj" fmla="val 6316"/>
            </a:avLst>
          </a:prstGeom>
          <a:solidFill>
            <a:srgbClr val="F1F6F3"/>
          </a:solidFill>
          <a:ln w="9525">
            <a:solidFill>
              <a:srgbClr val="84B59F"/>
            </a:solidFill>
            <a:prstDash val="solid"/>
          </a:ln>
        </p:spPr>
        <p:txBody>
          <a:bodyPr/>
          <a:lstStyle/>
          <a:p>
            <a:endParaRPr lang="en-GB"/>
          </a:p>
        </p:txBody>
      </p:sp>
      <p:sp>
        <p:nvSpPr>
          <p:cNvPr id="26" name="Text 24"/>
          <p:cNvSpPr txBox="1"/>
          <p:nvPr/>
        </p:nvSpPr>
        <p:spPr>
          <a:xfrm>
            <a:off x="2651760" y="2542032"/>
            <a:ext cx="1737360" cy="201168"/>
          </a:xfrm>
          <a:prstGeom prst="rect">
            <a:avLst/>
          </a:prstGeom>
          <a:noFill/>
          <a:ln/>
        </p:spPr>
        <p:txBody>
          <a:bodyPr wrap="square" lIns="0" tIns="0" rIns="0" bIns="0" rtlCol="0" anchor="ctr"/>
          <a:lstStyle/>
          <a:p>
            <a:pPr marL="0" indent="0">
              <a:buNone/>
            </a:pPr>
            <a:r>
              <a:rPr lang="en-US" sz="850" b="1" kern="0" spc="100" dirty="0">
                <a:solidFill>
                  <a:srgbClr val="3B6E76"/>
                </a:solidFill>
                <a:latin typeface="Calibri" pitchFamily="34" charset="0"/>
                <a:ea typeface="Calibri" pitchFamily="34" charset="-122"/>
                <a:cs typeface="Calibri" pitchFamily="34" charset="-120"/>
              </a:rPr>
              <a:t>GAP</a:t>
            </a:r>
            <a:endParaRPr lang="en-US" sz="850" dirty="0"/>
          </a:p>
        </p:txBody>
      </p:sp>
      <p:sp>
        <p:nvSpPr>
          <p:cNvPr id="27" name="Text 25"/>
          <p:cNvSpPr txBox="1"/>
          <p:nvPr/>
        </p:nvSpPr>
        <p:spPr>
          <a:xfrm>
            <a:off x="2651760" y="2743200"/>
            <a:ext cx="1737360" cy="548640"/>
          </a:xfrm>
          <a:prstGeom prst="rect">
            <a:avLst/>
          </a:prstGeom>
          <a:noFill/>
          <a:ln/>
        </p:spPr>
        <p:txBody>
          <a:bodyPr wrap="square" lIns="0" tIns="0" rIns="0" bIns="0" rtlCol="0" anchor="t"/>
          <a:lstStyle/>
          <a:p>
            <a:pPr marL="0" indent="0">
              <a:buNone/>
            </a:pPr>
            <a:r>
              <a:rPr lang="en-US" sz="960" dirty="0">
                <a:solidFill>
                  <a:srgbClr val="1E2B2B"/>
                </a:solidFill>
                <a:latin typeface="Calibri" pitchFamily="34" charset="0"/>
                <a:ea typeface="Calibri" pitchFamily="34" charset="-122"/>
                <a:cs typeface="Calibri" pitchFamily="34" charset="-120"/>
              </a:rPr>
              <a:t>Higher-level decision-making</a:t>
            </a:r>
            <a:endParaRPr lang="en-US" sz="960" dirty="0"/>
          </a:p>
        </p:txBody>
      </p:sp>
      <p:sp>
        <p:nvSpPr>
          <p:cNvPr id="28" name="Text 26"/>
          <p:cNvSpPr txBox="1"/>
          <p:nvPr/>
        </p:nvSpPr>
        <p:spPr>
          <a:xfrm>
            <a:off x="4480560" y="2761488"/>
            <a:ext cx="155448" cy="365760"/>
          </a:xfrm>
          <a:prstGeom prst="rect">
            <a:avLst/>
          </a:prstGeom>
          <a:noFill/>
          <a:ln/>
        </p:spPr>
        <p:txBody>
          <a:bodyPr wrap="square" lIns="0" tIns="0" rIns="0" bIns="0" rtlCol="0" anchor="ctr"/>
          <a:lstStyle/>
          <a:p>
            <a:pPr marL="0" indent="0" algn="ctr">
              <a:buNone/>
            </a:pPr>
            <a:r>
              <a:rPr lang="en-US" sz="1400" b="1" dirty="0">
                <a:solidFill>
                  <a:srgbClr val="4F8C7F"/>
                </a:solidFill>
                <a:latin typeface="Calibri" pitchFamily="34" charset="0"/>
                <a:ea typeface="Calibri" pitchFamily="34" charset="-122"/>
                <a:cs typeface="Calibri" pitchFamily="34" charset="-120"/>
              </a:rPr>
              <a:t>→</a:t>
            </a:r>
            <a:endParaRPr lang="en-US" sz="1400" dirty="0"/>
          </a:p>
        </p:txBody>
      </p:sp>
      <p:sp>
        <p:nvSpPr>
          <p:cNvPr id="29" name="Shape 27"/>
          <p:cNvSpPr/>
          <p:nvPr/>
        </p:nvSpPr>
        <p:spPr>
          <a:xfrm>
            <a:off x="4617720" y="2468880"/>
            <a:ext cx="1920240" cy="868680"/>
          </a:xfrm>
          <a:prstGeom prst="roundRect">
            <a:avLst>
              <a:gd name="adj" fmla="val 6316"/>
            </a:avLst>
          </a:prstGeom>
          <a:solidFill>
            <a:srgbClr val="F1F6F3"/>
          </a:solidFill>
          <a:ln w="9525">
            <a:solidFill>
              <a:srgbClr val="84B59F"/>
            </a:solidFill>
            <a:prstDash val="solid"/>
          </a:ln>
        </p:spPr>
        <p:txBody>
          <a:bodyPr/>
          <a:lstStyle/>
          <a:p>
            <a:endParaRPr lang="en-GB"/>
          </a:p>
        </p:txBody>
      </p:sp>
      <p:sp>
        <p:nvSpPr>
          <p:cNvPr id="30" name="Text 28"/>
          <p:cNvSpPr txBox="1"/>
          <p:nvPr/>
        </p:nvSpPr>
        <p:spPr>
          <a:xfrm>
            <a:off x="4709160" y="2542032"/>
            <a:ext cx="1737360" cy="201168"/>
          </a:xfrm>
          <a:prstGeom prst="rect">
            <a:avLst/>
          </a:prstGeom>
          <a:noFill/>
          <a:ln/>
        </p:spPr>
        <p:txBody>
          <a:bodyPr wrap="square" lIns="0" tIns="0" rIns="0" bIns="0" rtlCol="0" anchor="ctr"/>
          <a:lstStyle/>
          <a:p>
            <a:pPr marL="0" indent="0">
              <a:buNone/>
            </a:pPr>
            <a:r>
              <a:rPr lang="en-US" sz="850" b="1" kern="0" spc="100" dirty="0">
                <a:solidFill>
                  <a:srgbClr val="3B6E76"/>
                </a:solidFill>
                <a:latin typeface="Calibri" pitchFamily="34" charset="0"/>
                <a:ea typeface="Calibri" pitchFamily="34" charset="-122"/>
                <a:cs typeface="Calibri" pitchFamily="34" charset="-120"/>
              </a:rPr>
              <a:t>OPPORTUNITY</a:t>
            </a:r>
            <a:endParaRPr lang="en-US" sz="850" dirty="0"/>
          </a:p>
        </p:txBody>
      </p:sp>
      <p:sp>
        <p:nvSpPr>
          <p:cNvPr id="31" name="Text 29"/>
          <p:cNvSpPr txBox="1"/>
          <p:nvPr/>
        </p:nvSpPr>
        <p:spPr>
          <a:xfrm>
            <a:off x="4709160" y="2743200"/>
            <a:ext cx="1737360" cy="548640"/>
          </a:xfrm>
          <a:prstGeom prst="rect">
            <a:avLst/>
          </a:prstGeom>
          <a:noFill/>
          <a:ln/>
        </p:spPr>
        <p:txBody>
          <a:bodyPr wrap="square" lIns="0" tIns="0" rIns="0" bIns="0" rtlCol="0" anchor="t"/>
          <a:lstStyle/>
          <a:p>
            <a:pPr marL="0" indent="0">
              <a:buNone/>
            </a:pPr>
            <a:r>
              <a:rPr lang="en-US" sz="960" dirty="0">
                <a:solidFill>
                  <a:srgbClr val="1E2B2B"/>
                </a:solidFill>
                <a:latin typeface="Calibri" pitchFamily="34" charset="0"/>
                <a:ea typeface="Calibri" pitchFamily="34" charset="-122"/>
                <a:cs typeface="Calibri" pitchFamily="34" charset="-120"/>
              </a:rPr>
              <a:t>Supervision &amp; structured reflection</a:t>
            </a:r>
            <a:endParaRPr lang="en-US" sz="960" dirty="0"/>
          </a:p>
        </p:txBody>
      </p:sp>
      <p:sp>
        <p:nvSpPr>
          <p:cNvPr id="32" name="Text 30"/>
          <p:cNvSpPr txBox="1"/>
          <p:nvPr/>
        </p:nvSpPr>
        <p:spPr>
          <a:xfrm>
            <a:off x="6537960" y="2761488"/>
            <a:ext cx="155448" cy="365760"/>
          </a:xfrm>
          <a:prstGeom prst="rect">
            <a:avLst/>
          </a:prstGeom>
          <a:noFill/>
          <a:ln/>
        </p:spPr>
        <p:txBody>
          <a:bodyPr wrap="square" lIns="0" tIns="0" rIns="0" bIns="0" rtlCol="0" anchor="ctr"/>
          <a:lstStyle/>
          <a:p>
            <a:pPr marL="0" indent="0" algn="ctr">
              <a:buNone/>
            </a:pPr>
            <a:r>
              <a:rPr lang="en-US" sz="1400" b="1" dirty="0">
                <a:solidFill>
                  <a:srgbClr val="4F8C7F"/>
                </a:solidFill>
                <a:latin typeface="Calibri" pitchFamily="34" charset="0"/>
                <a:ea typeface="Calibri" pitchFamily="34" charset="-122"/>
                <a:cs typeface="Calibri" pitchFamily="34" charset="-120"/>
              </a:rPr>
              <a:t>→</a:t>
            </a:r>
            <a:endParaRPr lang="en-US" sz="1400" dirty="0"/>
          </a:p>
        </p:txBody>
      </p:sp>
      <p:sp>
        <p:nvSpPr>
          <p:cNvPr id="33" name="Shape 31"/>
          <p:cNvSpPr/>
          <p:nvPr/>
        </p:nvSpPr>
        <p:spPr>
          <a:xfrm>
            <a:off x="6675120" y="2468880"/>
            <a:ext cx="1920240" cy="868680"/>
          </a:xfrm>
          <a:prstGeom prst="roundRect">
            <a:avLst>
              <a:gd name="adj" fmla="val 6316"/>
            </a:avLst>
          </a:prstGeom>
          <a:solidFill>
            <a:srgbClr val="F1F6F3"/>
          </a:solidFill>
          <a:ln w="9525">
            <a:solidFill>
              <a:srgbClr val="84B59F"/>
            </a:solidFill>
            <a:prstDash val="solid"/>
          </a:ln>
        </p:spPr>
        <p:txBody>
          <a:bodyPr/>
          <a:lstStyle/>
          <a:p>
            <a:endParaRPr lang="en-GB"/>
          </a:p>
        </p:txBody>
      </p:sp>
      <p:sp>
        <p:nvSpPr>
          <p:cNvPr id="34" name="Text 32"/>
          <p:cNvSpPr txBox="1"/>
          <p:nvPr/>
        </p:nvSpPr>
        <p:spPr>
          <a:xfrm>
            <a:off x="6766560" y="2542032"/>
            <a:ext cx="1737360" cy="201168"/>
          </a:xfrm>
          <a:prstGeom prst="rect">
            <a:avLst/>
          </a:prstGeom>
          <a:noFill/>
          <a:ln/>
        </p:spPr>
        <p:txBody>
          <a:bodyPr wrap="square" lIns="0" tIns="0" rIns="0" bIns="0" rtlCol="0" anchor="ctr"/>
          <a:lstStyle/>
          <a:p>
            <a:pPr marL="0" indent="0">
              <a:buNone/>
            </a:pPr>
            <a:r>
              <a:rPr lang="en-US" sz="850" b="1" kern="0" spc="100" dirty="0">
                <a:solidFill>
                  <a:srgbClr val="3B6E76"/>
                </a:solidFill>
                <a:latin typeface="Calibri" pitchFamily="34" charset="0"/>
                <a:ea typeface="Calibri" pitchFamily="34" charset="-122"/>
                <a:cs typeface="Calibri" pitchFamily="34" charset="-120"/>
              </a:rPr>
              <a:t>ACTION</a:t>
            </a:r>
            <a:endParaRPr lang="en-US" sz="850" dirty="0"/>
          </a:p>
        </p:txBody>
      </p:sp>
      <p:sp>
        <p:nvSpPr>
          <p:cNvPr id="35" name="Text 33"/>
          <p:cNvSpPr txBox="1"/>
          <p:nvPr/>
        </p:nvSpPr>
        <p:spPr>
          <a:xfrm>
            <a:off x="6766560" y="2743200"/>
            <a:ext cx="1737360" cy="548640"/>
          </a:xfrm>
          <a:prstGeom prst="rect">
            <a:avLst/>
          </a:prstGeom>
          <a:noFill/>
          <a:ln/>
        </p:spPr>
        <p:txBody>
          <a:bodyPr wrap="square" lIns="0" tIns="0" rIns="0" bIns="0" rtlCol="0" anchor="t"/>
          <a:lstStyle/>
          <a:p>
            <a:pPr marL="0" indent="0">
              <a:buNone/>
            </a:pPr>
            <a:r>
              <a:rPr lang="en-US" sz="960" dirty="0">
                <a:solidFill>
                  <a:srgbClr val="1E2B2B"/>
                </a:solidFill>
                <a:latin typeface="Calibri" pitchFamily="34" charset="0"/>
                <a:ea typeface="Calibri" pitchFamily="34" charset="-122"/>
                <a:cs typeface="Calibri" pitchFamily="34" charset="-120"/>
              </a:rPr>
              <a:t>Reflect on real situations (Artioli et al., 2021)</a:t>
            </a:r>
            <a:endParaRPr lang="en-US" sz="960" dirty="0"/>
          </a:p>
        </p:txBody>
      </p:sp>
      <p:sp>
        <p:nvSpPr>
          <p:cNvPr id="36" name="Shape 34"/>
          <p:cNvSpPr/>
          <p:nvPr/>
        </p:nvSpPr>
        <p:spPr>
          <a:xfrm>
            <a:off x="502920" y="3520440"/>
            <a:ext cx="1920240" cy="868680"/>
          </a:xfrm>
          <a:prstGeom prst="roundRect">
            <a:avLst>
              <a:gd name="adj" fmla="val 6316"/>
            </a:avLst>
          </a:prstGeom>
          <a:solidFill>
            <a:srgbClr val="1E3A3A"/>
          </a:solidFill>
          <a:ln w="9525">
            <a:solidFill>
              <a:srgbClr val="1E3A3A"/>
            </a:solidFill>
            <a:prstDash val="solid"/>
          </a:ln>
        </p:spPr>
        <p:txBody>
          <a:bodyPr/>
          <a:lstStyle/>
          <a:p>
            <a:endParaRPr lang="en-GB"/>
          </a:p>
        </p:txBody>
      </p:sp>
      <p:sp>
        <p:nvSpPr>
          <p:cNvPr id="37" name="Text 35"/>
          <p:cNvSpPr txBox="1"/>
          <p:nvPr/>
        </p:nvSpPr>
        <p:spPr>
          <a:xfrm>
            <a:off x="594360" y="3593592"/>
            <a:ext cx="1737360" cy="201168"/>
          </a:xfrm>
          <a:prstGeom prst="rect">
            <a:avLst/>
          </a:prstGeom>
          <a:noFill/>
          <a:ln/>
        </p:spPr>
        <p:txBody>
          <a:bodyPr wrap="square" lIns="0" tIns="0" rIns="0" bIns="0" rtlCol="0" anchor="ctr"/>
          <a:lstStyle/>
          <a:p>
            <a:pPr marL="0" indent="0">
              <a:buNone/>
            </a:pPr>
            <a:r>
              <a:rPr lang="en-US" sz="850" b="1" kern="0" spc="100" dirty="0">
                <a:solidFill>
                  <a:srgbClr val="84B59F"/>
                </a:solidFill>
                <a:latin typeface="Calibri" pitchFamily="34" charset="0"/>
                <a:ea typeface="Calibri" pitchFamily="34" charset="-122"/>
                <a:cs typeface="Calibri" pitchFamily="34" charset="-120"/>
              </a:rPr>
              <a:t>STRENGTH</a:t>
            </a:r>
            <a:endParaRPr lang="en-US" sz="850" dirty="0"/>
          </a:p>
        </p:txBody>
      </p:sp>
      <p:sp>
        <p:nvSpPr>
          <p:cNvPr id="38" name="Text 36"/>
          <p:cNvSpPr txBox="1"/>
          <p:nvPr/>
        </p:nvSpPr>
        <p:spPr>
          <a:xfrm>
            <a:off x="594360" y="3794760"/>
            <a:ext cx="1737360" cy="548640"/>
          </a:xfrm>
          <a:prstGeom prst="rect">
            <a:avLst/>
          </a:prstGeom>
          <a:noFill/>
          <a:ln/>
        </p:spPr>
        <p:txBody>
          <a:bodyPr wrap="square" lIns="0" tIns="0" rIns="0" bIns="0" rtlCol="0" anchor="t"/>
          <a:lstStyle/>
          <a:p>
            <a:pPr marL="0" indent="0">
              <a:buNone/>
            </a:pPr>
            <a:r>
              <a:rPr lang="en-US" sz="960" dirty="0">
                <a:solidFill>
                  <a:srgbClr val="FFFFFF"/>
                </a:solidFill>
                <a:latin typeface="Calibri" pitchFamily="34" charset="0"/>
                <a:ea typeface="Calibri" pitchFamily="34" charset="-122"/>
                <a:cs typeface="Calibri" pitchFamily="34" charset="-120"/>
              </a:rPr>
              <a:t>CertHE study + 7 yrs practice</a:t>
            </a:r>
            <a:endParaRPr lang="en-US" sz="960" dirty="0"/>
          </a:p>
        </p:txBody>
      </p:sp>
      <p:sp>
        <p:nvSpPr>
          <p:cNvPr id="39" name="Text 37"/>
          <p:cNvSpPr txBox="1"/>
          <p:nvPr/>
        </p:nvSpPr>
        <p:spPr>
          <a:xfrm>
            <a:off x="2423160" y="3813048"/>
            <a:ext cx="155448" cy="365760"/>
          </a:xfrm>
          <a:prstGeom prst="rect">
            <a:avLst/>
          </a:prstGeom>
          <a:noFill/>
          <a:ln/>
        </p:spPr>
        <p:txBody>
          <a:bodyPr wrap="square" lIns="0" tIns="0" rIns="0" bIns="0" rtlCol="0" anchor="ctr"/>
          <a:lstStyle/>
          <a:p>
            <a:pPr marL="0" indent="0" algn="ctr">
              <a:buNone/>
            </a:pPr>
            <a:r>
              <a:rPr lang="en-US" sz="1400" b="1" dirty="0">
                <a:solidFill>
                  <a:srgbClr val="4F8C7F"/>
                </a:solidFill>
                <a:latin typeface="Calibri" pitchFamily="34" charset="0"/>
                <a:ea typeface="Calibri" pitchFamily="34" charset="-122"/>
                <a:cs typeface="Calibri" pitchFamily="34" charset="-120"/>
              </a:rPr>
              <a:t>→</a:t>
            </a:r>
            <a:endParaRPr lang="en-US" sz="1400" dirty="0"/>
          </a:p>
        </p:txBody>
      </p:sp>
      <p:sp>
        <p:nvSpPr>
          <p:cNvPr id="40" name="Shape 38"/>
          <p:cNvSpPr/>
          <p:nvPr/>
        </p:nvSpPr>
        <p:spPr>
          <a:xfrm>
            <a:off x="2560320" y="3520440"/>
            <a:ext cx="1920240" cy="868680"/>
          </a:xfrm>
          <a:prstGeom prst="roundRect">
            <a:avLst>
              <a:gd name="adj" fmla="val 6316"/>
            </a:avLst>
          </a:prstGeom>
          <a:solidFill>
            <a:srgbClr val="F1F6F3"/>
          </a:solidFill>
          <a:ln w="9525">
            <a:solidFill>
              <a:srgbClr val="84B59F"/>
            </a:solidFill>
            <a:prstDash val="solid"/>
          </a:ln>
        </p:spPr>
        <p:txBody>
          <a:bodyPr/>
          <a:lstStyle/>
          <a:p>
            <a:endParaRPr lang="en-GB"/>
          </a:p>
        </p:txBody>
      </p:sp>
      <p:sp>
        <p:nvSpPr>
          <p:cNvPr id="41" name="Text 39"/>
          <p:cNvSpPr txBox="1"/>
          <p:nvPr/>
        </p:nvSpPr>
        <p:spPr>
          <a:xfrm>
            <a:off x="2651760" y="3593592"/>
            <a:ext cx="1737360" cy="201168"/>
          </a:xfrm>
          <a:prstGeom prst="rect">
            <a:avLst/>
          </a:prstGeom>
          <a:noFill/>
          <a:ln/>
        </p:spPr>
        <p:txBody>
          <a:bodyPr wrap="square" lIns="0" tIns="0" rIns="0" bIns="0" rtlCol="0" anchor="ctr"/>
          <a:lstStyle/>
          <a:p>
            <a:pPr marL="0" indent="0">
              <a:buNone/>
            </a:pPr>
            <a:r>
              <a:rPr lang="en-US" sz="850" b="1" kern="0" spc="100" dirty="0">
                <a:solidFill>
                  <a:srgbClr val="3B6E76"/>
                </a:solidFill>
                <a:latin typeface="Calibri" pitchFamily="34" charset="0"/>
                <a:ea typeface="Calibri" pitchFamily="34" charset="-122"/>
                <a:cs typeface="Calibri" pitchFamily="34" charset="-120"/>
              </a:rPr>
              <a:t>GAP</a:t>
            </a:r>
            <a:endParaRPr lang="en-US" sz="850" dirty="0"/>
          </a:p>
        </p:txBody>
      </p:sp>
      <p:sp>
        <p:nvSpPr>
          <p:cNvPr id="42" name="Text 40"/>
          <p:cNvSpPr txBox="1"/>
          <p:nvPr/>
        </p:nvSpPr>
        <p:spPr>
          <a:xfrm>
            <a:off x="2651760" y="3794760"/>
            <a:ext cx="1737360" cy="548640"/>
          </a:xfrm>
          <a:prstGeom prst="rect">
            <a:avLst/>
          </a:prstGeom>
          <a:noFill/>
          <a:ln/>
        </p:spPr>
        <p:txBody>
          <a:bodyPr wrap="square" lIns="0" tIns="0" rIns="0" bIns="0" rtlCol="0" anchor="t"/>
          <a:lstStyle/>
          <a:p>
            <a:pPr marL="0" indent="0">
              <a:buNone/>
            </a:pPr>
            <a:r>
              <a:rPr lang="en-US" sz="960" dirty="0">
                <a:solidFill>
                  <a:srgbClr val="1E2B2B"/>
                </a:solidFill>
                <a:latin typeface="Calibri" pitchFamily="34" charset="0"/>
                <a:ea typeface="Calibri" pitchFamily="34" charset="-122"/>
                <a:cs typeface="Calibri" pitchFamily="34" charset="-120"/>
              </a:rPr>
              <a:t>Further development for senior responsibilities</a:t>
            </a:r>
            <a:endParaRPr lang="en-US" sz="960" dirty="0"/>
          </a:p>
        </p:txBody>
      </p:sp>
      <p:sp>
        <p:nvSpPr>
          <p:cNvPr id="43" name="Text 41"/>
          <p:cNvSpPr txBox="1"/>
          <p:nvPr/>
        </p:nvSpPr>
        <p:spPr>
          <a:xfrm>
            <a:off x="4480560" y="3813048"/>
            <a:ext cx="155448" cy="365760"/>
          </a:xfrm>
          <a:prstGeom prst="rect">
            <a:avLst/>
          </a:prstGeom>
          <a:noFill/>
          <a:ln/>
        </p:spPr>
        <p:txBody>
          <a:bodyPr wrap="square" lIns="0" tIns="0" rIns="0" bIns="0" rtlCol="0" anchor="ctr"/>
          <a:lstStyle/>
          <a:p>
            <a:pPr marL="0" indent="0" algn="ctr">
              <a:buNone/>
            </a:pPr>
            <a:r>
              <a:rPr lang="en-US" sz="1400" b="1" dirty="0">
                <a:solidFill>
                  <a:srgbClr val="4F8C7F"/>
                </a:solidFill>
                <a:latin typeface="Calibri" pitchFamily="34" charset="0"/>
                <a:ea typeface="Calibri" pitchFamily="34" charset="-122"/>
                <a:cs typeface="Calibri" pitchFamily="34" charset="-120"/>
              </a:rPr>
              <a:t>→</a:t>
            </a:r>
            <a:endParaRPr lang="en-US" sz="1400" dirty="0"/>
          </a:p>
        </p:txBody>
      </p:sp>
      <p:sp>
        <p:nvSpPr>
          <p:cNvPr id="44" name="Shape 42"/>
          <p:cNvSpPr/>
          <p:nvPr/>
        </p:nvSpPr>
        <p:spPr>
          <a:xfrm>
            <a:off x="4617720" y="3520440"/>
            <a:ext cx="1920240" cy="868680"/>
          </a:xfrm>
          <a:prstGeom prst="roundRect">
            <a:avLst>
              <a:gd name="adj" fmla="val 6316"/>
            </a:avLst>
          </a:prstGeom>
          <a:solidFill>
            <a:srgbClr val="F1F6F3"/>
          </a:solidFill>
          <a:ln w="9525">
            <a:solidFill>
              <a:srgbClr val="84B59F"/>
            </a:solidFill>
            <a:prstDash val="solid"/>
          </a:ln>
        </p:spPr>
        <p:txBody>
          <a:bodyPr/>
          <a:lstStyle/>
          <a:p>
            <a:endParaRPr lang="en-GB"/>
          </a:p>
        </p:txBody>
      </p:sp>
      <p:sp>
        <p:nvSpPr>
          <p:cNvPr id="45" name="Text 43"/>
          <p:cNvSpPr txBox="1"/>
          <p:nvPr/>
        </p:nvSpPr>
        <p:spPr>
          <a:xfrm>
            <a:off x="4709160" y="3593592"/>
            <a:ext cx="1737360" cy="201168"/>
          </a:xfrm>
          <a:prstGeom prst="rect">
            <a:avLst/>
          </a:prstGeom>
          <a:noFill/>
          <a:ln/>
        </p:spPr>
        <p:txBody>
          <a:bodyPr wrap="square" lIns="0" tIns="0" rIns="0" bIns="0" rtlCol="0" anchor="ctr"/>
          <a:lstStyle/>
          <a:p>
            <a:pPr marL="0" indent="0">
              <a:buNone/>
            </a:pPr>
            <a:r>
              <a:rPr lang="en-US" sz="850" b="1" kern="0" spc="100" dirty="0">
                <a:solidFill>
                  <a:srgbClr val="3B6E76"/>
                </a:solidFill>
                <a:latin typeface="Calibri" pitchFamily="34" charset="0"/>
                <a:ea typeface="Calibri" pitchFamily="34" charset="-122"/>
                <a:cs typeface="Calibri" pitchFamily="34" charset="-120"/>
              </a:rPr>
              <a:t>OPPORTUNITY</a:t>
            </a:r>
            <a:endParaRPr lang="en-US" sz="850" dirty="0"/>
          </a:p>
        </p:txBody>
      </p:sp>
      <p:sp>
        <p:nvSpPr>
          <p:cNvPr id="46" name="Text 44"/>
          <p:cNvSpPr txBox="1"/>
          <p:nvPr/>
        </p:nvSpPr>
        <p:spPr>
          <a:xfrm>
            <a:off x="4709160" y="3794760"/>
            <a:ext cx="1737360" cy="548640"/>
          </a:xfrm>
          <a:prstGeom prst="rect">
            <a:avLst/>
          </a:prstGeom>
          <a:noFill/>
          <a:ln/>
        </p:spPr>
        <p:txBody>
          <a:bodyPr wrap="square" lIns="0" tIns="0" rIns="0" bIns="0" rtlCol="0" anchor="t"/>
          <a:lstStyle/>
          <a:p>
            <a:pPr marL="0" indent="0">
              <a:buNone/>
            </a:pPr>
            <a:r>
              <a:rPr lang="en-US" sz="960" dirty="0">
                <a:solidFill>
                  <a:srgbClr val="1E2B2B"/>
                </a:solidFill>
                <a:latin typeface="Calibri" pitchFamily="34" charset="0"/>
                <a:ea typeface="Calibri" pitchFamily="34" charset="-122"/>
                <a:cs typeface="Calibri" pitchFamily="34" charset="-120"/>
              </a:rPr>
              <a:t>Further learning (Aleo et al., 2024)</a:t>
            </a:r>
            <a:endParaRPr lang="en-US" sz="960" dirty="0"/>
          </a:p>
        </p:txBody>
      </p:sp>
      <p:sp>
        <p:nvSpPr>
          <p:cNvPr id="47" name="Text 45"/>
          <p:cNvSpPr txBox="1"/>
          <p:nvPr/>
        </p:nvSpPr>
        <p:spPr>
          <a:xfrm>
            <a:off x="6537960" y="3813048"/>
            <a:ext cx="155448" cy="365760"/>
          </a:xfrm>
          <a:prstGeom prst="rect">
            <a:avLst/>
          </a:prstGeom>
          <a:noFill/>
          <a:ln/>
        </p:spPr>
        <p:txBody>
          <a:bodyPr wrap="square" lIns="0" tIns="0" rIns="0" bIns="0" rtlCol="0" anchor="ctr"/>
          <a:lstStyle/>
          <a:p>
            <a:pPr marL="0" indent="0" algn="ctr">
              <a:buNone/>
            </a:pPr>
            <a:r>
              <a:rPr lang="en-US" sz="1400" b="1" dirty="0">
                <a:solidFill>
                  <a:srgbClr val="4F8C7F"/>
                </a:solidFill>
                <a:latin typeface="Calibri" pitchFamily="34" charset="0"/>
                <a:ea typeface="Calibri" pitchFamily="34" charset="-122"/>
                <a:cs typeface="Calibri" pitchFamily="34" charset="-120"/>
              </a:rPr>
              <a:t>→</a:t>
            </a:r>
            <a:endParaRPr lang="en-US" sz="1400" dirty="0"/>
          </a:p>
        </p:txBody>
      </p:sp>
      <p:sp>
        <p:nvSpPr>
          <p:cNvPr id="48" name="Shape 46"/>
          <p:cNvSpPr/>
          <p:nvPr/>
        </p:nvSpPr>
        <p:spPr>
          <a:xfrm>
            <a:off x="6675120" y="3520440"/>
            <a:ext cx="1920240" cy="868680"/>
          </a:xfrm>
          <a:prstGeom prst="roundRect">
            <a:avLst>
              <a:gd name="adj" fmla="val 6316"/>
            </a:avLst>
          </a:prstGeom>
          <a:solidFill>
            <a:srgbClr val="F1F6F3"/>
          </a:solidFill>
          <a:ln w="9525">
            <a:solidFill>
              <a:srgbClr val="84B59F"/>
            </a:solidFill>
            <a:prstDash val="solid"/>
          </a:ln>
        </p:spPr>
        <p:txBody>
          <a:bodyPr/>
          <a:lstStyle/>
          <a:p>
            <a:endParaRPr lang="en-GB"/>
          </a:p>
        </p:txBody>
      </p:sp>
      <p:sp>
        <p:nvSpPr>
          <p:cNvPr id="49" name="Text 47"/>
          <p:cNvSpPr txBox="1"/>
          <p:nvPr/>
        </p:nvSpPr>
        <p:spPr>
          <a:xfrm>
            <a:off x="6766560" y="3593592"/>
            <a:ext cx="1737360" cy="201168"/>
          </a:xfrm>
          <a:prstGeom prst="rect">
            <a:avLst/>
          </a:prstGeom>
          <a:noFill/>
          <a:ln/>
        </p:spPr>
        <p:txBody>
          <a:bodyPr wrap="square" lIns="0" tIns="0" rIns="0" bIns="0" rtlCol="0" anchor="ctr"/>
          <a:lstStyle/>
          <a:p>
            <a:pPr marL="0" indent="0">
              <a:buNone/>
            </a:pPr>
            <a:r>
              <a:rPr lang="en-US" sz="850" b="1" kern="0" spc="100" dirty="0">
                <a:solidFill>
                  <a:srgbClr val="3B6E76"/>
                </a:solidFill>
                <a:latin typeface="Calibri" pitchFamily="34" charset="0"/>
                <a:ea typeface="Calibri" pitchFamily="34" charset="-122"/>
                <a:cs typeface="Calibri" pitchFamily="34" charset="-120"/>
              </a:rPr>
              <a:t>ACTION</a:t>
            </a:r>
            <a:endParaRPr lang="en-US" sz="850" dirty="0"/>
          </a:p>
        </p:txBody>
      </p:sp>
      <p:sp>
        <p:nvSpPr>
          <p:cNvPr id="50" name="Text 48"/>
          <p:cNvSpPr txBox="1"/>
          <p:nvPr/>
        </p:nvSpPr>
        <p:spPr>
          <a:xfrm>
            <a:off x="6766560" y="3794760"/>
            <a:ext cx="1737360" cy="548640"/>
          </a:xfrm>
          <a:prstGeom prst="rect">
            <a:avLst/>
          </a:prstGeom>
          <a:noFill/>
          <a:ln/>
        </p:spPr>
        <p:txBody>
          <a:bodyPr wrap="square" lIns="0" tIns="0" rIns="0" bIns="0" rtlCol="0" anchor="t"/>
          <a:lstStyle/>
          <a:p>
            <a:pPr marL="0" indent="0">
              <a:buNone/>
            </a:pPr>
            <a:r>
              <a:rPr lang="en-US" sz="960" dirty="0">
                <a:solidFill>
                  <a:srgbClr val="1E2B2B"/>
                </a:solidFill>
                <a:latin typeface="Calibri" pitchFamily="34" charset="0"/>
                <a:ea typeface="Calibri" pitchFamily="34" charset="-122"/>
                <a:cs typeface="Calibri" pitchFamily="34" charset="-120"/>
              </a:rPr>
              <a:t>Apply study directly to my own practice</a:t>
            </a:r>
            <a:endParaRPr lang="en-US" sz="960" dirty="0"/>
          </a:p>
        </p:txBody>
      </p:sp>
      <p:sp>
        <p:nvSpPr>
          <p:cNvPr id="51" name="Text 49"/>
          <p:cNvSpPr txBox="1"/>
          <p:nvPr/>
        </p:nvSpPr>
        <p:spPr>
          <a:xfrm>
            <a:off x="502920" y="4873752"/>
            <a:ext cx="6675120" cy="228600"/>
          </a:xfrm>
          <a:prstGeom prst="rect">
            <a:avLst/>
          </a:prstGeom>
          <a:noFill/>
          <a:ln/>
        </p:spPr>
        <p:txBody>
          <a:bodyPr wrap="square" lIns="0" tIns="0" rIns="0" bIns="0" rtlCol="0" anchor="ctr"/>
          <a:lstStyle/>
          <a:p>
            <a:pPr marL="0" indent="0">
              <a:buNone/>
            </a:pPr>
            <a:r>
              <a:rPr lang="en-US" sz="900" dirty="0">
                <a:solidFill>
                  <a:srgbClr val="5C6A6A"/>
                </a:solidFill>
                <a:latin typeface="Calibri" pitchFamily="34" charset="0"/>
                <a:ea typeface="Calibri" pitchFamily="34" charset="-122"/>
                <a:cs typeface="Calibri" pitchFamily="34" charset="-120"/>
              </a:rPr>
              <a:t>LCHS4009  ·  Self-Awareness Presentation  </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BFBF9"/>
        </a:solidFill>
        <a:effectLst/>
      </p:bgPr>
    </p:bg>
    <p:spTree>
      <p:nvGrpSpPr>
        <p:cNvPr id="1" name=""/>
        <p:cNvGrpSpPr/>
        <p:nvPr/>
      </p:nvGrpSpPr>
      <p:grpSpPr>
        <a:xfrm>
          <a:off x="0" y="0"/>
          <a:ext cx="0" cy="0"/>
          <a:chOff x="0" y="0"/>
          <a:chExt cx="0" cy="0"/>
        </a:xfrm>
      </p:grpSpPr>
      <p:sp>
        <p:nvSpPr>
          <p:cNvPr id="2" name="Text 0"/>
          <p:cNvSpPr txBox="1"/>
          <p:nvPr/>
        </p:nvSpPr>
        <p:spPr>
          <a:xfrm>
            <a:off x="502920" y="320040"/>
            <a:ext cx="7863840" cy="320040"/>
          </a:xfrm>
          <a:prstGeom prst="rect">
            <a:avLst/>
          </a:prstGeom>
          <a:noFill/>
          <a:ln/>
        </p:spPr>
        <p:txBody>
          <a:bodyPr wrap="square" lIns="0" tIns="0" rIns="0" bIns="0" rtlCol="0" anchor="ctr"/>
          <a:lstStyle/>
          <a:p>
            <a:pPr marL="0" indent="0">
              <a:buNone/>
            </a:pPr>
            <a:r>
              <a:rPr lang="en-US" sz="1200" b="1" kern="0" spc="200" dirty="0">
                <a:solidFill>
                  <a:srgbClr val="3B6E76"/>
                </a:solidFill>
                <a:latin typeface="Calibri" pitchFamily="34" charset="0"/>
                <a:ea typeface="Calibri" pitchFamily="34" charset="-122"/>
                <a:cs typeface="Calibri" pitchFamily="34" charset="-120"/>
              </a:rPr>
              <a:t>SWOT: THREATS</a:t>
            </a:r>
            <a:endParaRPr lang="en-US" sz="1200" dirty="0"/>
          </a:p>
        </p:txBody>
      </p:sp>
      <p:sp>
        <p:nvSpPr>
          <p:cNvPr id="3" name="Text 1"/>
          <p:cNvSpPr txBox="1"/>
          <p:nvPr/>
        </p:nvSpPr>
        <p:spPr>
          <a:xfrm>
            <a:off x="502920" y="640080"/>
            <a:ext cx="8503920" cy="777240"/>
          </a:xfrm>
          <a:prstGeom prst="rect">
            <a:avLst/>
          </a:prstGeom>
          <a:noFill/>
          <a:ln/>
        </p:spPr>
        <p:txBody>
          <a:bodyPr wrap="square" lIns="0" tIns="0" rIns="0" bIns="0" rtlCol="0" anchor="ctr"/>
          <a:lstStyle/>
          <a:p>
            <a:pPr marL="0" indent="0">
              <a:buNone/>
            </a:pPr>
            <a:r>
              <a:rPr lang="en-US" sz="2700" b="1" dirty="0">
                <a:solidFill>
                  <a:srgbClr val="1E3A3A"/>
                </a:solidFill>
                <a:latin typeface="Cambria" pitchFamily="34" charset="0"/>
                <a:ea typeface="Cambria" pitchFamily="34" charset="-122"/>
                <a:cs typeface="Cambria" pitchFamily="34" charset="-120"/>
              </a:rPr>
              <a:t>The One Genuine External Threat</a:t>
            </a:r>
            <a:endParaRPr lang="en-US" sz="2700" dirty="0"/>
          </a:p>
        </p:txBody>
      </p:sp>
      <p:sp>
        <p:nvSpPr>
          <p:cNvPr id="6" name="Shape 4"/>
          <p:cNvSpPr/>
          <p:nvPr/>
        </p:nvSpPr>
        <p:spPr>
          <a:xfrm>
            <a:off x="502920" y="1554480"/>
            <a:ext cx="8138160" cy="1280160"/>
          </a:xfrm>
          <a:prstGeom prst="roundRect">
            <a:avLst>
              <a:gd name="adj" fmla="val 5714"/>
            </a:avLst>
          </a:prstGeom>
          <a:solidFill>
            <a:srgbClr val="F7F1EE"/>
          </a:solidFill>
          <a:ln w="12700">
            <a:solidFill>
              <a:srgbClr val="9C3B34"/>
            </a:solidFill>
            <a:prstDash val="solid"/>
          </a:ln>
        </p:spPr>
        <p:txBody>
          <a:bodyPr/>
          <a:lstStyle/>
          <a:p>
            <a:endParaRPr lang="en-GB"/>
          </a:p>
        </p:txBody>
      </p:sp>
      <p:sp>
        <p:nvSpPr>
          <p:cNvPr id="7" name="Shape 5"/>
          <p:cNvSpPr/>
          <p:nvPr/>
        </p:nvSpPr>
        <p:spPr>
          <a:xfrm>
            <a:off x="777240" y="1783080"/>
            <a:ext cx="457200" cy="457200"/>
          </a:xfrm>
          <a:prstGeom prst="ellipse">
            <a:avLst/>
          </a:prstGeom>
          <a:solidFill>
            <a:srgbClr val="9C3B34"/>
          </a:solidFill>
          <a:ln/>
        </p:spPr>
        <p:txBody>
          <a:bodyPr/>
          <a:lstStyle/>
          <a:p>
            <a:endParaRPr lang="en-GB"/>
          </a:p>
        </p:txBody>
      </p:sp>
      <p:sp>
        <p:nvSpPr>
          <p:cNvPr id="8" name="Text 6"/>
          <p:cNvSpPr txBox="1"/>
          <p:nvPr/>
        </p:nvSpPr>
        <p:spPr>
          <a:xfrm>
            <a:off x="777240" y="1769364"/>
            <a:ext cx="457200" cy="457200"/>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a:t>
            </a:r>
            <a:endParaRPr lang="en-US" sz="1800" dirty="0"/>
          </a:p>
        </p:txBody>
      </p:sp>
      <p:sp>
        <p:nvSpPr>
          <p:cNvPr id="9" name="Text 7"/>
          <p:cNvSpPr txBox="1"/>
          <p:nvPr/>
        </p:nvSpPr>
        <p:spPr>
          <a:xfrm>
            <a:off x="1417320" y="1719072"/>
            <a:ext cx="6949440" cy="914400"/>
          </a:xfrm>
          <a:prstGeom prst="rect">
            <a:avLst/>
          </a:prstGeom>
          <a:noFill/>
          <a:ln/>
        </p:spPr>
        <p:txBody>
          <a:bodyPr wrap="square" lIns="0" tIns="0" rIns="0" bIns="0" rtlCol="0" anchor="t"/>
          <a:lstStyle/>
          <a:p>
            <a:pPr marL="0" indent="0">
              <a:buNone/>
            </a:pPr>
            <a:r>
              <a:rPr lang="en-US" sz="1550" b="1" dirty="0">
                <a:solidFill>
                  <a:srgbClr val="1E3A3A"/>
                </a:solidFill>
                <a:latin typeface="Cambria" pitchFamily="34" charset="0"/>
                <a:ea typeface="Cambria" pitchFamily="34" charset="-122"/>
                <a:cs typeface="Cambria" pitchFamily="34" charset="-120"/>
              </a:rPr>
              <a:t>Potential competition from applicants with formal senior or team-leading experience.</a:t>
            </a:r>
            <a:endParaRPr lang="en-US" sz="1550" dirty="0"/>
          </a:p>
        </p:txBody>
      </p:sp>
      <p:sp>
        <p:nvSpPr>
          <p:cNvPr id="10" name="Text 8"/>
          <p:cNvSpPr txBox="1"/>
          <p:nvPr/>
        </p:nvSpPr>
        <p:spPr>
          <a:xfrm>
            <a:off x="502920" y="3063240"/>
            <a:ext cx="3657600" cy="320040"/>
          </a:xfrm>
          <a:prstGeom prst="rect">
            <a:avLst/>
          </a:prstGeom>
          <a:noFill/>
          <a:ln/>
        </p:spPr>
        <p:txBody>
          <a:bodyPr wrap="square" lIns="0" tIns="0" rIns="0" bIns="0" rtlCol="0" anchor="ctr"/>
          <a:lstStyle/>
          <a:p>
            <a:pPr marL="0" indent="0">
              <a:buNone/>
            </a:pPr>
            <a:r>
              <a:rPr lang="en-US" sz="1300" b="1" dirty="0">
                <a:solidFill>
                  <a:srgbClr val="3B6E76"/>
                </a:solidFill>
                <a:latin typeface="Calibri" pitchFamily="34" charset="0"/>
                <a:ea typeface="Calibri" pitchFamily="34" charset="-122"/>
                <a:cs typeface="Calibri" pitchFamily="34" charset="-120"/>
              </a:rPr>
              <a:t>My response:</a:t>
            </a:r>
            <a:endParaRPr lang="en-US" sz="1300" dirty="0"/>
          </a:p>
        </p:txBody>
      </p:sp>
      <p:sp>
        <p:nvSpPr>
          <p:cNvPr id="11" name="Text 9"/>
          <p:cNvSpPr txBox="1"/>
          <p:nvPr/>
        </p:nvSpPr>
        <p:spPr>
          <a:xfrm>
            <a:off x="502920" y="3401568"/>
            <a:ext cx="8138160" cy="1005840"/>
          </a:xfrm>
          <a:prstGeom prst="rect">
            <a:avLst/>
          </a:prstGeom>
          <a:noFill/>
          <a:ln/>
        </p:spPr>
        <p:txBody>
          <a:bodyPr wrap="square" lIns="0" tIns="0" rIns="0" bIns="0" rtlCol="0" anchor="t"/>
          <a:lstStyle/>
          <a:p>
            <a:r>
              <a:rPr lang="en-US" sz="1400" dirty="0"/>
              <a:t>I cannot control that external factor. </a:t>
            </a:r>
            <a:r>
              <a:rPr lang="en-US" sz="1300" dirty="0">
                <a:solidFill>
                  <a:srgbClr val="1E2B2B"/>
                </a:solidFill>
                <a:latin typeface="Calibri" pitchFamily="34" charset="0"/>
                <a:ea typeface="Calibri" pitchFamily="34" charset="-122"/>
                <a:cs typeface="Calibri" pitchFamily="34" charset="-120"/>
              </a:rPr>
              <a:t>What I can do is use what I already have: seven years of practical knowledge of residents, and my CertHE study, as a genuine foundation, while actively using supervision and coaching to build the senior-level experience I'm currently missing.</a:t>
            </a:r>
            <a:endParaRPr lang="en-US" sz="1300" dirty="0"/>
          </a:p>
        </p:txBody>
      </p:sp>
      <p:sp>
        <p:nvSpPr>
          <p:cNvPr id="12" name="Text 10"/>
          <p:cNvSpPr txBox="1"/>
          <p:nvPr/>
        </p:nvSpPr>
        <p:spPr>
          <a:xfrm>
            <a:off x="502920" y="4873752"/>
            <a:ext cx="6675120" cy="228600"/>
          </a:xfrm>
          <a:prstGeom prst="rect">
            <a:avLst/>
          </a:prstGeom>
          <a:noFill/>
          <a:ln/>
        </p:spPr>
        <p:txBody>
          <a:bodyPr wrap="square" lIns="0" tIns="0" rIns="0" bIns="0" rtlCol="0" anchor="ctr"/>
          <a:lstStyle/>
          <a:p>
            <a:pPr marL="0" indent="0">
              <a:buNone/>
            </a:pPr>
            <a:r>
              <a:rPr lang="en-US" sz="900" dirty="0">
                <a:solidFill>
                  <a:srgbClr val="5C6A6A"/>
                </a:solidFill>
                <a:latin typeface="Calibri" pitchFamily="34" charset="0"/>
                <a:ea typeface="Calibri" pitchFamily="34" charset="-122"/>
                <a:cs typeface="Calibri" pitchFamily="34" charset="-120"/>
              </a:rPr>
              <a:t>LCHS4009  ·  Self-Awareness Presentation  </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1E3A3A"/>
        </a:solidFill>
        <a:effectLst/>
      </p:bgPr>
    </p:bg>
    <p:spTree>
      <p:nvGrpSpPr>
        <p:cNvPr id="1" name=""/>
        <p:cNvGrpSpPr/>
        <p:nvPr/>
      </p:nvGrpSpPr>
      <p:grpSpPr>
        <a:xfrm>
          <a:off x="0" y="0"/>
          <a:ext cx="0" cy="0"/>
          <a:chOff x="0" y="0"/>
          <a:chExt cx="0" cy="0"/>
        </a:xfrm>
      </p:grpSpPr>
      <p:sp>
        <p:nvSpPr>
          <p:cNvPr id="2" name="Text 0"/>
          <p:cNvSpPr txBox="1"/>
          <p:nvPr/>
        </p:nvSpPr>
        <p:spPr>
          <a:xfrm>
            <a:off x="502920" y="320040"/>
            <a:ext cx="7863840" cy="320040"/>
          </a:xfrm>
          <a:prstGeom prst="rect">
            <a:avLst/>
          </a:prstGeom>
          <a:noFill/>
          <a:ln/>
        </p:spPr>
        <p:txBody>
          <a:bodyPr wrap="square" lIns="0" tIns="0" rIns="0" bIns="0" rtlCol="0" anchor="ctr"/>
          <a:lstStyle/>
          <a:p>
            <a:pPr marL="0" indent="0">
              <a:buNone/>
            </a:pPr>
            <a:r>
              <a:rPr lang="en-US" sz="1200" b="1" kern="0" spc="200" dirty="0">
                <a:solidFill>
                  <a:srgbClr val="84B59F"/>
                </a:solidFill>
                <a:latin typeface="Calibri" pitchFamily="34" charset="0"/>
                <a:ea typeface="Calibri" pitchFamily="34" charset="-122"/>
                <a:cs typeface="Calibri" pitchFamily="34" charset="-120"/>
              </a:rPr>
              <a:t>DEVELOPMENT PLAN &amp; CONCLUSION</a:t>
            </a:r>
            <a:endParaRPr lang="en-US" sz="1200" dirty="0"/>
          </a:p>
        </p:txBody>
      </p:sp>
      <p:sp>
        <p:nvSpPr>
          <p:cNvPr id="3" name="Text 1"/>
          <p:cNvSpPr txBox="1"/>
          <p:nvPr/>
        </p:nvSpPr>
        <p:spPr>
          <a:xfrm>
            <a:off x="502920" y="640080"/>
            <a:ext cx="8503920" cy="777240"/>
          </a:xfrm>
          <a:prstGeom prst="rect">
            <a:avLst/>
          </a:prstGeom>
          <a:noFill/>
          <a:ln/>
        </p:spPr>
        <p:txBody>
          <a:bodyPr wrap="square" lIns="0" tIns="0" rIns="0" bIns="0" rtlCol="0" anchor="ctr"/>
          <a:lstStyle/>
          <a:p>
            <a:pPr marL="0" indent="0">
              <a:buNone/>
            </a:pPr>
            <a:r>
              <a:rPr lang="en-US" sz="2700" b="1" dirty="0">
                <a:solidFill>
                  <a:srgbClr val="FFFFFF"/>
                </a:solidFill>
                <a:latin typeface="Cambria" pitchFamily="34" charset="0"/>
                <a:ea typeface="Cambria" pitchFamily="34" charset="-122"/>
                <a:cs typeface="Cambria" pitchFamily="34" charset="-120"/>
              </a:rPr>
              <a:t>A Realistic Next Step, Not a Finished Journey</a:t>
            </a:r>
            <a:endParaRPr lang="en-US" sz="2700" dirty="0"/>
          </a:p>
        </p:txBody>
      </p:sp>
      <p:sp>
        <p:nvSpPr>
          <p:cNvPr id="6" name="Shape 4"/>
          <p:cNvSpPr/>
          <p:nvPr/>
        </p:nvSpPr>
        <p:spPr>
          <a:xfrm>
            <a:off x="1517904" y="1947672"/>
            <a:ext cx="6108192" cy="0"/>
          </a:xfrm>
          <a:prstGeom prst="line">
            <a:avLst/>
          </a:prstGeom>
          <a:noFill/>
          <a:ln w="25400">
            <a:solidFill>
              <a:srgbClr val="4F8C7F"/>
            </a:solidFill>
            <a:prstDash val="solid"/>
          </a:ln>
        </p:spPr>
        <p:txBody>
          <a:bodyPr/>
          <a:lstStyle/>
          <a:p>
            <a:endParaRPr lang="en-GB"/>
          </a:p>
        </p:txBody>
      </p:sp>
      <p:sp>
        <p:nvSpPr>
          <p:cNvPr id="7" name="Shape 5"/>
          <p:cNvSpPr/>
          <p:nvPr/>
        </p:nvSpPr>
        <p:spPr>
          <a:xfrm>
            <a:off x="1261872" y="1691640"/>
            <a:ext cx="512064" cy="512064"/>
          </a:xfrm>
          <a:prstGeom prst="ellipse">
            <a:avLst/>
          </a:prstGeom>
          <a:solidFill>
            <a:srgbClr val="84B59F"/>
          </a:solidFill>
          <a:ln/>
        </p:spPr>
        <p:txBody>
          <a:bodyPr/>
          <a:lstStyle/>
          <a:p>
            <a:endParaRPr lang="en-GB"/>
          </a:p>
        </p:txBody>
      </p:sp>
      <p:sp>
        <p:nvSpPr>
          <p:cNvPr id="8" name="Text 6"/>
          <p:cNvSpPr txBox="1"/>
          <p:nvPr/>
        </p:nvSpPr>
        <p:spPr>
          <a:xfrm>
            <a:off x="1261872" y="1677924"/>
            <a:ext cx="512064" cy="512064"/>
          </a:xfrm>
          <a:prstGeom prst="rect">
            <a:avLst/>
          </a:prstGeom>
          <a:noFill/>
          <a:ln/>
        </p:spPr>
        <p:txBody>
          <a:bodyPr wrap="square" lIns="0" tIns="0" rIns="0" bIns="0" rtlCol="0" anchor="ctr"/>
          <a:lstStyle/>
          <a:p>
            <a:pPr marL="0" indent="0" algn="ctr">
              <a:buNone/>
            </a:pPr>
            <a:r>
              <a:rPr lang="en-US" sz="1800" b="1" dirty="0">
                <a:solidFill>
                  <a:srgbClr val="1E3A3A"/>
                </a:solidFill>
                <a:latin typeface="Calibri" pitchFamily="34" charset="0"/>
                <a:ea typeface="Calibri" pitchFamily="34" charset="-122"/>
                <a:cs typeface="Calibri" pitchFamily="34" charset="-120"/>
              </a:rPr>
              <a:t>1</a:t>
            </a:r>
            <a:endParaRPr lang="en-US" sz="1800" dirty="0"/>
          </a:p>
        </p:txBody>
      </p:sp>
      <p:sp>
        <p:nvSpPr>
          <p:cNvPr id="9" name="Text 7"/>
          <p:cNvSpPr txBox="1"/>
          <p:nvPr/>
        </p:nvSpPr>
        <p:spPr>
          <a:xfrm>
            <a:off x="557784" y="2240280"/>
            <a:ext cx="1920240" cy="292608"/>
          </a:xfrm>
          <a:prstGeom prst="rect">
            <a:avLst/>
          </a:prstGeom>
          <a:noFill/>
          <a:ln/>
        </p:spPr>
        <p:txBody>
          <a:bodyPr wrap="square" lIns="0" tIns="0" rIns="0" bIns="0" rtlCol="0" anchor="ctr"/>
          <a:lstStyle/>
          <a:p>
            <a:pPr marL="0" indent="0" algn="ctr">
              <a:buNone/>
            </a:pPr>
            <a:r>
              <a:rPr lang="en-US" sz="1250" b="1" dirty="0">
                <a:solidFill>
                  <a:srgbClr val="84B59F"/>
                </a:solidFill>
                <a:latin typeface="Cambria" pitchFamily="34" charset="0"/>
                <a:ea typeface="Cambria" pitchFamily="34" charset="-122"/>
                <a:cs typeface="Cambria" pitchFamily="34" charset="-120"/>
              </a:rPr>
              <a:t>Current position</a:t>
            </a:r>
            <a:endParaRPr lang="en-US" sz="1250" dirty="0"/>
          </a:p>
        </p:txBody>
      </p:sp>
      <p:sp>
        <p:nvSpPr>
          <p:cNvPr id="10" name="Text 8"/>
          <p:cNvSpPr txBox="1"/>
          <p:nvPr/>
        </p:nvSpPr>
        <p:spPr>
          <a:xfrm>
            <a:off x="557784" y="2542032"/>
            <a:ext cx="1920240" cy="822960"/>
          </a:xfrm>
          <a:prstGeom prst="rect">
            <a:avLst/>
          </a:prstGeom>
          <a:noFill/>
          <a:ln/>
        </p:spPr>
        <p:txBody>
          <a:bodyPr wrap="square" lIns="0" tIns="0" rIns="0" bIns="0" rtlCol="0" anchor="t"/>
          <a:lstStyle/>
          <a:p>
            <a:pPr marL="0" indent="0" algn="ctr">
              <a:buNone/>
            </a:pPr>
            <a:r>
              <a:rPr lang="en-US" sz="1000" dirty="0">
                <a:solidFill>
                  <a:srgbClr val="E7F0ED"/>
                </a:solidFill>
                <a:latin typeface="Calibri" pitchFamily="34" charset="0"/>
                <a:ea typeface="Calibri" pitchFamily="34" charset="-122"/>
                <a:cs typeface="Calibri" pitchFamily="34" charset="-120"/>
              </a:rPr>
              <a:t>Support Worker, 7 years practical experience, CertHE study</a:t>
            </a:r>
            <a:endParaRPr lang="en-US" sz="1000" dirty="0"/>
          </a:p>
        </p:txBody>
      </p:sp>
      <p:sp>
        <p:nvSpPr>
          <p:cNvPr id="11" name="Shape 9"/>
          <p:cNvSpPr/>
          <p:nvPr/>
        </p:nvSpPr>
        <p:spPr>
          <a:xfrm>
            <a:off x="3300984" y="1691640"/>
            <a:ext cx="512064" cy="512064"/>
          </a:xfrm>
          <a:prstGeom prst="ellipse">
            <a:avLst/>
          </a:prstGeom>
          <a:solidFill>
            <a:srgbClr val="84B59F"/>
          </a:solidFill>
          <a:ln/>
        </p:spPr>
        <p:txBody>
          <a:bodyPr/>
          <a:lstStyle/>
          <a:p>
            <a:endParaRPr lang="en-GB"/>
          </a:p>
        </p:txBody>
      </p:sp>
      <p:sp>
        <p:nvSpPr>
          <p:cNvPr id="12" name="Text 10"/>
          <p:cNvSpPr txBox="1"/>
          <p:nvPr/>
        </p:nvSpPr>
        <p:spPr>
          <a:xfrm>
            <a:off x="3300984" y="1677924"/>
            <a:ext cx="512064" cy="512064"/>
          </a:xfrm>
          <a:prstGeom prst="rect">
            <a:avLst/>
          </a:prstGeom>
          <a:noFill/>
          <a:ln/>
        </p:spPr>
        <p:txBody>
          <a:bodyPr wrap="square" lIns="0" tIns="0" rIns="0" bIns="0" rtlCol="0" anchor="ctr"/>
          <a:lstStyle/>
          <a:p>
            <a:pPr marL="0" indent="0" algn="ctr">
              <a:buNone/>
            </a:pPr>
            <a:r>
              <a:rPr lang="en-US" sz="1800" b="1" dirty="0">
                <a:solidFill>
                  <a:srgbClr val="1E3A3A"/>
                </a:solidFill>
                <a:latin typeface="Calibri" pitchFamily="34" charset="0"/>
                <a:ea typeface="Calibri" pitchFamily="34" charset="-122"/>
                <a:cs typeface="Calibri" pitchFamily="34" charset="-120"/>
              </a:rPr>
              <a:t>2</a:t>
            </a:r>
            <a:endParaRPr lang="en-US" sz="1800" dirty="0"/>
          </a:p>
        </p:txBody>
      </p:sp>
      <p:sp>
        <p:nvSpPr>
          <p:cNvPr id="13" name="Text 11"/>
          <p:cNvSpPr txBox="1"/>
          <p:nvPr/>
        </p:nvSpPr>
        <p:spPr>
          <a:xfrm>
            <a:off x="2596896" y="2240280"/>
            <a:ext cx="1920240" cy="292608"/>
          </a:xfrm>
          <a:prstGeom prst="rect">
            <a:avLst/>
          </a:prstGeom>
          <a:noFill/>
          <a:ln/>
        </p:spPr>
        <p:txBody>
          <a:bodyPr wrap="square" lIns="0" tIns="0" rIns="0" bIns="0" rtlCol="0" anchor="ctr"/>
          <a:lstStyle/>
          <a:p>
            <a:pPr marL="0" indent="0" algn="ctr">
              <a:buNone/>
            </a:pPr>
            <a:r>
              <a:rPr lang="en-US" sz="1250" b="1" dirty="0">
                <a:solidFill>
                  <a:srgbClr val="84B59F"/>
                </a:solidFill>
                <a:latin typeface="Cambria" pitchFamily="34" charset="0"/>
                <a:ea typeface="Cambria" pitchFamily="34" charset="-122"/>
                <a:cs typeface="Cambria" pitchFamily="34" charset="-120"/>
              </a:rPr>
              <a:t>Development need</a:t>
            </a:r>
            <a:endParaRPr lang="en-US" sz="1250" dirty="0"/>
          </a:p>
        </p:txBody>
      </p:sp>
      <p:sp>
        <p:nvSpPr>
          <p:cNvPr id="14" name="Text 12"/>
          <p:cNvSpPr txBox="1"/>
          <p:nvPr/>
        </p:nvSpPr>
        <p:spPr>
          <a:xfrm>
            <a:off x="2596896" y="2542032"/>
            <a:ext cx="1920240" cy="822960"/>
          </a:xfrm>
          <a:prstGeom prst="rect">
            <a:avLst/>
          </a:prstGeom>
          <a:noFill/>
          <a:ln/>
        </p:spPr>
        <p:txBody>
          <a:bodyPr wrap="square" lIns="0" tIns="0" rIns="0" bIns="0" rtlCol="0" anchor="t"/>
          <a:lstStyle/>
          <a:p>
            <a:pPr marL="0" indent="0" algn="ctr">
              <a:buNone/>
            </a:pPr>
            <a:r>
              <a:rPr lang="en-US" sz="1000" dirty="0">
                <a:solidFill>
                  <a:srgbClr val="E7F0ED"/>
                </a:solidFill>
                <a:latin typeface="Calibri" pitchFamily="34" charset="0"/>
                <a:ea typeface="Calibri" pitchFamily="34" charset="-122"/>
                <a:cs typeface="Calibri" pitchFamily="34" charset="-120"/>
              </a:rPr>
              <a:t>Leadership, delegation, decision-making</a:t>
            </a:r>
            <a:endParaRPr lang="en-US" sz="1000" dirty="0"/>
          </a:p>
        </p:txBody>
      </p:sp>
      <p:sp>
        <p:nvSpPr>
          <p:cNvPr id="15" name="Shape 13"/>
          <p:cNvSpPr/>
          <p:nvPr/>
        </p:nvSpPr>
        <p:spPr>
          <a:xfrm>
            <a:off x="5330952" y="1691640"/>
            <a:ext cx="512064" cy="512064"/>
          </a:xfrm>
          <a:prstGeom prst="ellipse">
            <a:avLst/>
          </a:prstGeom>
          <a:solidFill>
            <a:srgbClr val="84B59F"/>
          </a:solidFill>
          <a:ln/>
        </p:spPr>
        <p:txBody>
          <a:bodyPr/>
          <a:lstStyle/>
          <a:p>
            <a:endParaRPr lang="en-GB"/>
          </a:p>
        </p:txBody>
      </p:sp>
      <p:sp>
        <p:nvSpPr>
          <p:cNvPr id="16" name="Text 14"/>
          <p:cNvSpPr txBox="1"/>
          <p:nvPr/>
        </p:nvSpPr>
        <p:spPr>
          <a:xfrm>
            <a:off x="5330952" y="1677924"/>
            <a:ext cx="512064" cy="512064"/>
          </a:xfrm>
          <a:prstGeom prst="rect">
            <a:avLst/>
          </a:prstGeom>
          <a:noFill/>
          <a:ln/>
        </p:spPr>
        <p:txBody>
          <a:bodyPr wrap="square" lIns="0" tIns="0" rIns="0" bIns="0" rtlCol="0" anchor="ctr"/>
          <a:lstStyle/>
          <a:p>
            <a:pPr marL="0" indent="0" algn="ctr">
              <a:buNone/>
            </a:pPr>
            <a:r>
              <a:rPr lang="en-US" sz="1800" b="1" dirty="0">
                <a:solidFill>
                  <a:srgbClr val="1E3A3A"/>
                </a:solidFill>
                <a:latin typeface="Calibri" pitchFamily="34" charset="0"/>
                <a:ea typeface="Calibri" pitchFamily="34" charset="-122"/>
                <a:cs typeface="Calibri" pitchFamily="34" charset="-120"/>
              </a:rPr>
              <a:t>3</a:t>
            </a:r>
            <a:endParaRPr lang="en-US" sz="1800" dirty="0"/>
          </a:p>
        </p:txBody>
      </p:sp>
      <p:sp>
        <p:nvSpPr>
          <p:cNvPr id="17" name="Text 15"/>
          <p:cNvSpPr txBox="1"/>
          <p:nvPr/>
        </p:nvSpPr>
        <p:spPr>
          <a:xfrm>
            <a:off x="4626864" y="2240280"/>
            <a:ext cx="1920240" cy="292608"/>
          </a:xfrm>
          <a:prstGeom prst="rect">
            <a:avLst/>
          </a:prstGeom>
          <a:noFill/>
          <a:ln/>
        </p:spPr>
        <p:txBody>
          <a:bodyPr wrap="square" lIns="0" tIns="0" rIns="0" bIns="0" rtlCol="0" anchor="ctr"/>
          <a:lstStyle/>
          <a:p>
            <a:pPr marL="0" indent="0" algn="ctr">
              <a:buNone/>
            </a:pPr>
            <a:r>
              <a:rPr lang="en-US" sz="1250" b="1" dirty="0">
                <a:solidFill>
                  <a:srgbClr val="84B59F"/>
                </a:solidFill>
                <a:latin typeface="Cambria" pitchFamily="34" charset="0"/>
                <a:ea typeface="Cambria" pitchFamily="34" charset="-122"/>
                <a:cs typeface="Cambria" pitchFamily="34" charset="-120"/>
              </a:rPr>
              <a:t>Opportunity</a:t>
            </a:r>
            <a:endParaRPr lang="en-US" sz="1250" dirty="0"/>
          </a:p>
        </p:txBody>
      </p:sp>
      <p:sp>
        <p:nvSpPr>
          <p:cNvPr id="18" name="Text 16"/>
          <p:cNvSpPr txBox="1"/>
          <p:nvPr/>
        </p:nvSpPr>
        <p:spPr>
          <a:xfrm>
            <a:off x="4626864" y="2542032"/>
            <a:ext cx="1920240" cy="822960"/>
          </a:xfrm>
          <a:prstGeom prst="rect">
            <a:avLst/>
          </a:prstGeom>
          <a:noFill/>
          <a:ln/>
        </p:spPr>
        <p:txBody>
          <a:bodyPr wrap="square" lIns="0" tIns="0" rIns="0" bIns="0" rtlCol="0" anchor="t"/>
          <a:lstStyle/>
          <a:p>
            <a:pPr marL="0" indent="0" algn="ctr">
              <a:buNone/>
            </a:pPr>
            <a:r>
              <a:rPr lang="en-US" sz="1000" dirty="0">
                <a:solidFill>
                  <a:srgbClr val="E7F0ED"/>
                </a:solidFill>
                <a:latin typeface="Calibri" pitchFamily="34" charset="0"/>
                <a:ea typeface="Calibri" pitchFamily="34" charset="-122"/>
                <a:cs typeface="Calibri" pitchFamily="34" charset="-120"/>
              </a:rPr>
              <a:t>Supervision, coaching, further learning</a:t>
            </a:r>
            <a:endParaRPr lang="en-US" sz="1000" dirty="0"/>
          </a:p>
        </p:txBody>
      </p:sp>
      <p:sp>
        <p:nvSpPr>
          <p:cNvPr id="19" name="Shape 17"/>
          <p:cNvSpPr/>
          <p:nvPr/>
        </p:nvSpPr>
        <p:spPr>
          <a:xfrm>
            <a:off x="7370064" y="1691640"/>
            <a:ext cx="512064" cy="512064"/>
          </a:xfrm>
          <a:prstGeom prst="ellipse">
            <a:avLst/>
          </a:prstGeom>
          <a:solidFill>
            <a:srgbClr val="84B59F"/>
          </a:solidFill>
          <a:ln/>
        </p:spPr>
        <p:txBody>
          <a:bodyPr/>
          <a:lstStyle/>
          <a:p>
            <a:endParaRPr lang="en-GB"/>
          </a:p>
        </p:txBody>
      </p:sp>
      <p:sp>
        <p:nvSpPr>
          <p:cNvPr id="20" name="Text 18"/>
          <p:cNvSpPr txBox="1"/>
          <p:nvPr/>
        </p:nvSpPr>
        <p:spPr>
          <a:xfrm>
            <a:off x="7370064" y="1677924"/>
            <a:ext cx="512064" cy="512064"/>
          </a:xfrm>
          <a:prstGeom prst="rect">
            <a:avLst/>
          </a:prstGeom>
          <a:noFill/>
          <a:ln/>
        </p:spPr>
        <p:txBody>
          <a:bodyPr wrap="square" lIns="0" tIns="0" rIns="0" bIns="0" rtlCol="0" anchor="ctr"/>
          <a:lstStyle/>
          <a:p>
            <a:pPr marL="0" indent="0" algn="ctr">
              <a:buNone/>
            </a:pPr>
            <a:r>
              <a:rPr lang="en-US" sz="1800" b="1" dirty="0">
                <a:solidFill>
                  <a:srgbClr val="1E3A3A"/>
                </a:solidFill>
                <a:latin typeface="Calibri" pitchFamily="34" charset="0"/>
                <a:ea typeface="Calibri" pitchFamily="34" charset="-122"/>
                <a:cs typeface="Calibri" pitchFamily="34" charset="-120"/>
              </a:rPr>
              <a:t>4</a:t>
            </a:r>
            <a:endParaRPr lang="en-US" sz="1800" dirty="0"/>
          </a:p>
        </p:txBody>
      </p:sp>
      <p:sp>
        <p:nvSpPr>
          <p:cNvPr id="21" name="Text 19"/>
          <p:cNvSpPr txBox="1"/>
          <p:nvPr/>
        </p:nvSpPr>
        <p:spPr>
          <a:xfrm>
            <a:off x="6665976" y="2240280"/>
            <a:ext cx="1920240" cy="292608"/>
          </a:xfrm>
          <a:prstGeom prst="rect">
            <a:avLst/>
          </a:prstGeom>
          <a:noFill/>
          <a:ln/>
        </p:spPr>
        <p:txBody>
          <a:bodyPr wrap="square" lIns="0" tIns="0" rIns="0" bIns="0" rtlCol="0" anchor="ctr"/>
          <a:lstStyle/>
          <a:p>
            <a:pPr marL="0" indent="0" algn="ctr">
              <a:buNone/>
            </a:pPr>
            <a:r>
              <a:rPr lang="en-US" sz="1250" b="1" dirty="0">
                <a:solidFill>
                  <a:srgbClr val="84B59F"/>
                </a:solidFill>
                <a:latin typeface="Cambria" pitchFamily="34" charset="0"/>
                <a:ea typeface="Cambria" pitchFamily="34" charset="-122"/>
                <a:cs typeface="Cambria" pitchFamily="34" charset="-120"/>
              </a:rPr>
              <a:t>Practical action</a:t>
            </a:r>
            <a:endParaRPr lang="en-US" sz="1250" dirty="0"/>
          </a:p>
        </p:txBody>
      </p:sp>
      <p:sp>
        <p:nvSpPr>
          <p:cNvPr id="22" name="Text 20"/>
          <p:cNvSpPr txBox="1"/>
          <p:nvPr/>
        </p:nvSpPr>
        <p:spPr>
          <a:xfrm>
            <a:off x="6665976" y="2542032"/>
            <a:ext cx="1920240" cy="822960"/>
          </a:xfrm>
          <a:prstGeom prst="rect">
            <a:avLst/>
          </a:prstGeom>
          <a:noFill/>
          <a:ln/>
        </p:spPr>
        <p:txBody>
          <a:bodyPr wrap="square" lIns="0" tIns="0" rIns="0" bIns="0" rtlCol="0" anchor="t"/>
          <a:lstStyle/>
          <a:p>
            <a:pPr marL="0" indent="0" algn="ctr">
              <a:buNone/>
            </a:pPr>
            <a:r>
              <a:rPr lang="en-US" sz="1000" dirty="0">
                <a:solidFill>
                  <a:srgbClr val="E7F0ED"/>
                </a:solidFill>
                <a:latin typeface="Calibri" pitchFamily="34" charset="0"/>
                <a:ea typeface="Calibri" pitchFamily="34" charset="-122"/>
                <a:cs typeface="Calibri" pitchFamily="34" charset="-120"/>
              </a:rPr>
              <a:t>Build confidence gradually through reflection</a:t>
            </a:r>
            <a:endParaRPr lang="en-US" sz="1000" dirty="0"/>
          </a:p>
        </p:txBody>
      </p:sp>
      <p:sp>
        <p:nvSpPr>
          <p:cNvPr id="23" name="Shape 21"/>
          <p:cNvSpPr/>
          <p:nvPr/>
        </p:nvSpPr>
        <p:spPr>
          <a:xfrm>
            <a:off x="502920" y="3520440"/>
            <a:ext cx="8138160" cy="0"/>
          </a:xfrm>
          <a:prstGeom prst="line">
            <a:avLst/>
          </a:prstGeom>
          <a:noFill/>
          <a:ln w="9525">
            <a:solidFill>
              <a:srgbClr val="4F8C7F"/>
            </a:solidFill>
            <a:prstDash val="solid"/>
          </a:ln>
        </p:spPr>
        <p:txBody>
          <a:bodyPr/>
          <a:lstStyle/>
          <a:p>
            <a:endParaRPr lang="en-GB"/>
          </a:p>
        </p:txBody>
      </p:sp>
      <p:sp>
        <p:nvSpPr>
          <p:cNvPr id="24" name="Text 22"/>
          <p:cNvSpPr txBox="1"/>
          <p:nvPr/>
        </p:nvSpPr>
        <p:spPr>
          <a:xfrm>
            <a:off x="502920" y="3657600"/>
            <a:ext cx="8138160" cy="914400"/>
          </a:xfrm>
          <a:prstGeom prst="rect">
            <a:avLst/>
          </a:prstGeom>
          <a:noFill/>
          <a:ln/>
        </p:spPr>
        <p:txBody>
          <a:bodyPr wrap="square" lIns="0" tIns="0" rIns="0" bIns="0" rtlCol="0" anchor="t"/>
          <a:lstStyle/>
          <a:p>
            <a:pPr marL="0" indent="0">
              <a:buNone/>
            </a:pPr>
            <a:r>
              <a:rPr lang="en-US" sz="1250" i="1" dirty="0">
                <a:solidFill>
                  <a:srgbClr val="E7F0ED"/>
                </a:solidFill>
                <a:latin typeface="Calibri" pitchFamily="34" charset="0"/>
                <a:ea typeface="Calibri" pitchFamily="34" charset="-122"/>
                <a:cs typeface="Calibri" pitchFamily="34" charset="-120"/>
              </a:rPr>
              <a:t>I have a genuine practical foundation, strengths that map directly onto this role, and honestly identified gaps. I'm not saying I'm ready to become a Senior Support Worker today. I'm saying I know what I bring, what I need to develop, and I have a realistic way of getting there.</a:t>
            </a:r>
            <a:endParaRPr lang="en-US" sz="1250" dirty="0"/>
          </a:p>
        </p:txBody>
      </p:sp>
      <p:sp>
        <p:nvSpPr>
          <p:cNvPr id="25" name="Text 23"/>
          <p:cNvSpPr txBox="1"/>
          <p:nvPr/>
        </p:nvSpPr>
        <p:spPr>
          <a:xfrm>
            <a:off x="502920" y="4572000"/>
            <a:ext cx="8138160" cy="274320"/>
          </a:xfrm>
          <a:prstGeom prst="rect">
            <a:avLst/>
          </a:prstGeom>
          <a:noFill/>
          <a:ln/>
        </p:spPr>
        <p:txBody>
          <a:bodyPr wrap="square" lIns="0" tIns="0" rIns="0" bIns="0" rtlCol="0" anchor="ctr"/>
          <a:lstStyle/>
          <a:p>
            <a:pPr marL="0" indent="0">
              <a:buNone/>
            </a:pPr>
            <a:r>
              <a:rPr lang="en-US" sz="950" b="1" i="1" dirty="0">
                <a:solidFill>
                  <a:srgbClr val="84B59F"/>
                </a:solidFill>
                <a:latin typeface="Calibri" pitchFamily="34" charset="0"/>
                <a:ea typeface="Calibri" pitchFamily="34" charset="-122"/>
                <a:cs typeface="Calibri" pitchFamily="34" charset="-120"/>
              </a:rPr>
              <a:t>Evidence: </a:t>
            </a:r>
            <a:r>
              <a:rPr lang="en-US" sz="950" i="1" dirty="0" err="1">
                <a:solidFill>
                  <a:srgbClr val="AFC6C2"/>
                </a:solidFill>
                <a:latin typeface="Calibri" pitchFamily="34" charset="0"/>
                <a:ea typeface="Calibri" pitchFamily="34" charset="-122"/>
                <a:cs typeface="Calibri" pitchFamily="34" charset="-120"/>
              </a:rPr>
              <a:t>Recognising</a:t>
            </a:r>
            <a:r>
              <a:rPr lang="en-US" sz="950" i="1" dirty="0">
                <a:solidFill>
                  <a:srgbClr val="AFC6C2"/>
                </a:solidFill>
                <a:latin typeface="Calibri" pitchFamily="34" charset="0"/>
                <a:ea typeface="Calibri" pitchFamily="34" charset="-122"/>
                <a:cs typeface="Calibri" pitchFamily="34" charset="-120"/>
              </a:rPr>
              <a:t> personal limitations supports professional development and practice (Rasheed, Younas and Sundus, 2019)..</a:t>
            </a:r>
            <a:endParaRPr lang="en-US" sz="950" dirty="0"/>
          </a:p>
        </p:txBody>
      </p:sp>
      <p:sp>
        <p:nvSpPr>
          <p:cNvPr id="26" name="Text 24"/>
          <p:cNvSpPr txBox="1"/>
          <p:nvPr/>
        </p:nvSpPr>
        <p:spPr>
          <a:xfrm>
            <a:off x="502920" y="4873752"/>
            <a:ext cx="6675120" cy="228600"/>
          </a:xfrm>
          <a:prstGeom prst="rect">
            <a:avLst/>
          </a:prstGeom>
          <a:noFill/>
          <a:ln/>
        </p:spPr>
        <p:txBody>
          <a:bodyPr wrap="square" lIns="0" tIns="0" rIns="0" bIns="0" rtlCol="0" anchor="ctr"/>
          <a:lstStyle/>
          <a:p>
            <a:pPr marL="0" indent="0">
              <a:buNone/>
            </a:pPr>
            <a:r>
              <a:rPr lang="en-US" sz="900" dirty="0">
                <a:solidFill>
                  <a:srgbClr val="AFC6C2"/>
                </a:solidFill>
                <a:latin typeface="Calibri" pitchFamily="34" charset="0"/>
                <a:ea typeface="Calibri" pitchFamily="34" charset="-122"/>
                <a:cs typeface="Calibri" pitchFamily="34" charset="-120"/>
              </a:rPr>
              <a:t>LCHS4009  ·  Self-Awareness Presentation  </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BFBF9"/>
        </a:solidFill>
        <a:effectLst/>
      </p:bgPr>
    </p:bg>
    <p:spTree>
      <p:nvGrpSpPr>
        <p:cNvPr id="1" name=""/>
        <p:cNvGrpSpPr/>
        <p:nvPr/>
      </p:nvGrpSpPr>
      <p:grpSpPr>
        <a:xfrm>
          <a:off x="0" y="0"/>
          <a:ext cx="0" cy="0"/>
          <a:chOff x="0" y="0"/>
          <a:chExt cx="0" cy="0"/>
        </a:xfrm>
      </p:grpSpPr>
      <p:sp>
        <p:nvSpPr>
          <p:cNvPr id="2" name="Text 0"/>
          <p:cNvSpPr txBox="1"/>
          <p:nvPr/>
        </p:nvSpPr>
        <p:spPr>
          <a:xfrm>
            <a:off x="502920" y="320040"/>
            <a:ext cx="7863840" cy="320040"/>
          </a:xfrm>
          <a:prstGeom prst="rect">
            <a:avLst/>
          </a:prstGeom>
          <a:noFill/>
          <a:ln/>
        </p:spPr>
        <p:txBody>
          <a:bodyPr wrap="square" lIns="0" tIns="0" rIns="0" bIns="0" rtlCol="0" anchor="ctr"/>
          <a:lstStyle/>
          <a:p>
            <a:pPr marL="0" indent="0">
              <a:buNone/>
            </a:pPr>
            <a:r>
              <a:rPr lang="en-US" sz="1200" b="1" kern="0" spc="200" dirty="0">
                <a:solidFill>
                  <a:srgbClr val="3B6E76"/>
                </a:solidFill>
                <a:latin typeface="Calibri" pitchFamily="34" charset="0"/>
                <a:ea typeface="Calibri" pitchFamily="34" charset="-122"/>
                <a:cs typeface="Calibri" pitchFamily="34" charset="-120"/>
              </a:rPr>
              <a:t>REFERENCES</a:t>
            </a:r>
            <a:endParaRPr lang="en-US" sz="1200" dirty="0"/>
          </a:p>
        </p:txBody>
      </p:sp>
      <p:sp>
        <p:nvSpPr>
          <p:cNvPr id="3" name="Text 1"/>
          <p:cNvSpPr txBox="1"/>
          <p:nvPr/>
        </p:nvSpPr>
        <p:spPr>
          <a:xfrm>
            <a:off x="502920" y="640080"/>
            <a:ext cx="8503920" cy="777240"/>
          </a:xfrm>
          <a:prstGeom prst="rect">
            <a:avLst/>
          </a:prstGeom>
          <a:noFill/>
          <a:ln/>
        </p:spPr>
        <p:txBody>
          <a:bodyPr wrap="square" lIns="0" tIns="0" rIns="0" bIns="0" rtlCol="0" anchor="ctr"/>
          <a:lstStyle/>
          <a:p>
            <a:pPr marL="0" indent="0">
              <a:buNone/>
            </a:pPr>
            <a:r>
              <a:rPr lang="en-US" sz="2700" b="1" dirty="0">
                <a:solidFill>
                  <a:srgbClr val="1E3A3A"/>
                </a:solidFill>
                <a:latin typeface="Cambria" pitchFamily="34" charset="0"/>
                <a:ea typeface="Cambria" pitchFamily="34" charset="-122"/>
                <a:cs typeface="Cambria" pitchFamily="34" charset="-120"/>
              </a:rPr>
              <a:t>Reference List (UWTSD Harvard)</a:t>
            </a:r>
            <a:endParaRPr lang="en-US" sz="2700" dirty="0"/>
          </a:p>
        </p:txBody>
      </p:sp>
      <p:sp>
        <p:nvSpPr>
          <p:cNvPr id="4" name="Text 2"/>
          <p:cNvSpPr txBox="1"/>
          <p:nvPr/>
        </p:nvSpPr>
        <p:spPr>
          <a:xfrm>
            <a:off x="502920" y="1298448"/>
            <a:ext cx="8138160" cy="274320"/>
          </a:xfrm>
          <a:prstGeom prst="rect">
            <a:avLst/>
          </a:prstGeom>
          <a:noFill/>
          <a:ln/>
        </p:spPr>
        <p:txBody>
          <a:bodyPr wrap="square" lIns="0" tIns="0" rIns="0" bIns="0" rtlCol="0" anchor="ctr"/>
          <a:lstStyle/>
          <a:p>
            <a:pPr marL="0" indent="0">
              <a:buNone/>
            </a:pPr>
            <a:r>
              <a:rPr lang="en-US" sz="1100" b="1" kern="0" spc="100" dirty="0">
                <a:solidFill>
                  <a:srgbClr val="3B6E76"/>
                </a:solidFill>
                <a:latin typeface="Calibri" pitchFamily="34" charset="0"/>
                <a:ea typeface="Calibri" pitchFamily="34" charset="-122"/>
                <a:cs typeface="Calibri" pitchFamily="34" charset="-120"/>
              </a:rPr>
              <a:t>Academic sources</a:t>
            </a:r>
            <a:endParaRPr lang="en-US" sz="1100" dirty="0"/>
          </a:p>
        </p:txBody>
      </p:sp>
      <p:sp>
        <p:nvSpPr>
          <p:cNvPr id="5" name="Text 3"/>
          <p:cNvSpPr txBox="1"/>
          <p:nvPr/>
        </p:nvSpPr>
        <p:spPr>
          <a:xfrm>
            <a:off x="502920" y="1536192"/>
            <a:ext cx="8138160" cy="365760"/>
          </a:xfrm>
          <a:prstGeom prst="rect">
            <a:avLst/>
          </a:prstGeom>
          <a:noFill/>
          <a:ln/>
        </p:spPr>
        <p:txBody>
          <a:bodyPr wrap="square" lIns="0" tIns="0" rIns="0" bIns="0" rtlCol="0" anchor="t"/>
          <a:lstStyle/>
          <a:p>
            <a:pPr marL="0" indent="0">
              <a:buNone/>
            </a:pPr>
            <a:r>
              <a:rPr lang="en-US" sz="920" dirty="0">
                <a:solidFill>
                  <a:srgbClr val="1E2B2B"/>
                </a:solidFill>
                <a:latin typeface="Calibri" pitchFamily="34" charset="0"/>
                <a:ea typeface="Calibri" pitchFamily="34" charset="-122"/>
                <a:cs typeface="Calibri" pitchFamily="34" charset="-120"/>
              </a:rPr>
              <a:t>Aleo, G., Pagnucci, N., Walsh, N., Watson, R., Lang, D., Kearns, T., White, M. and Fitzgerald, C. (2024) 'The effectiveness of continuing professional development for the residential long-term care workforce: A systematic review', Nurse Education Today, 137, 106161.</a:t>
            </a:r>
            <a:endParaRPr lang="en-US" sz="920" dirty="0"/>
          </a:p>
        </p:txBody>
      </p:sp>
      <p:sp>
        <p:nvSpPr>
          <p:cNvPr id="6" name="Text 4"/>
          <p:cNvSpPr txBox="1"/>
          <p:nvPr/>
        </p:nvSpPr>
        <p:spPr>
          <a:xfrm>
            <a:off x="502920" y="1929384"/>
            <a:ext cx="8138160" cy="365760"/>
          </a:xfrm>
          <a:prstGeom prst="rect">
            <a:avLst/>
          </a:prstGeom>
          <a:noFill/>
          <a:ln/>
        </p:spPr>
        <p:txBody>
          <a:bodyPr wrap="square" lIns="0" tIns="0" rIns="0" bIns="0" rtlCol="0" anchor="t"/>
          <a:lstStyle/>
          <a:p>
            <a:pPr marL="0" indent="0">
              <a:buNone/>
            </a:pPr>
            <a:r>
              <a:rPr lang="en-US" sz="920" dirty="0">
                <a:solidFill>
                  <a:srgbClr val="1E2B2B"/>
                </a:solidFill>
                <a:latin typeface="Calibri" pitchFamily="34" charset="0"/>
                <a:ea typeface="Calibri" pitchFamily="34" charset="-122"/>
                <a:cs typeface="Calibri" pitchFamily="34" charset="-120"/>
              </a:rPr>
              <a:t>Artioli, G., Deiana, L., De Vincenzo, F., Raucci, M., Amaducci, G., Bassi, M.C., Di Leo, S., Hayter, M. and Ghirotto, L. (2021) 'Health professionals and students' experiences of reflective writing in learning: A qualitative meta-synthesis', BMC Medical Education, 21, 394.</a:t>
            </a:r>
            <a:endParaRPr lang="en-US" sz="920" dirty="0"/>
          </a:p>
        </p:txBody>
      </p:sp>
      <p:sp>
        <p:nvSpPr>
          <p:cNvPr id="7" name="Text 5"/>
          <p:cNvSpPr txBox="1"/>
          <p:nvPr/>
        </p:nvSpPr>
        <p:spPr>
          <a:xfrm>
            <a:off x="502920" y="2322576"/>
            <a:ext cx="8138160" cy="365760"/>
          </a:xfrm>
          <a:prstGeom prst="rect">
            <a:avLst/>
          </a:prstGeom>
          <a:noFill/>
          <a:ln/>
        </p:spPr>
        <p:txBody>
          <a:bodyPr wrap="square" lIns="0" tIns="0" rIns="0" bIns="0" rtlCol="0" anchor="t"/>
          <a:lstStyle/>
          <a:p>
            <a:pPr marL="0" indent="0">
              <a:buNone/>
            </a:pPr>
            <a:r>
              <a:rPr lang="en-US" sz="920" dirty="0">
                <a:solidFill>
                  <a:srgbClr val="1E2B2B"/>
                </a:solidFill>
                <a:latin typeface="Calibri" pitchFamily="34" charset="0"/>
                <a:ea typeface="Calibri" pitchFamily="34" charset="-122"/>
                <a:cs typeface="Calibri" pitchFamily="34" charset="-120"/>
              </a:rPr>
              <a:t>Benzaghta, M.A., Elwalda, A., Mousa, M.M., Erkan, I. and Rahman, M. (2021) 'SWOT analysis applications: An integrative literature review', Journal of Global Business Insights, 6(1), pp. 55–73.</a:t>
            </a:r>
            <a:endParaRPr lang="en-US" sz="920" dirty="0"/>
          </a:p>
        </p:txBody>
      </p:sp>
      <p:sp>
        <p:nvSpPr>
          <p:cNvPr id="8" name="Text 6"/>
          <p:cNvSpPr txBox="1"/>
          <p:nvPr/>
        </p:nvSpPr>
        <p:spPr>
          <a:xfrm>
            <a:off x="502920" y="2715768"/>
            <a:ext cx="8138160" cy="365760"/>
          </a:xfrm>
          <a:prstGeom prst="rect">
            <a:avLst/>
          </a:prstGeom>
          <a:noFill/>
          <a:ln/>
        </p:spPr>
        <p:txBody>
          <a:bodyPr wrap="square" lIns="0" tIns="0" rIns="0" bIns="0" rtlCol="0" anchor="t"/>
          <a:lstStyle/>
          <a:p>
            <a:pPr marL="0" indent="0">
              <a:buNone/>
            </a:pPr>
            <a:r>
              <a:rPr lang="en-US" sz="920" dirty="0">
                <a:solidFill>
                  <a:srgbClr val="1E2B2B"/>
                </a:solidFill>
                <a:latin typeface="Calibri" pitchFamily="34" charset="0"/>
                <a:ea typeface="Calibri" pitchFamily="34" charset="-122"/>
                <a:cs typeface="Calibri" pitchFamily="34" charset="-120"/>
              </a:rPr>
              <a:t>Lohrke, F.T., Mazzei, M.J. and Frownfelter-Lohrke, C. (2022) 'Should it stay or should it go? Developing an enhanced SWOT framework for teaching strategy formulation', Journal of Management Education, 46(2).</a:t>
            </a:r>
            <a:endParaRPr lang="en-US" sz="920" dirty="0"/>
          </a:p>
        </p:txBody>
      </p:sp>
      <p:sp>
        <p:nvSpPr>
          <p:cNvPr id="9" name="Text 7"/>
          <p:cNvSpPr txBox="1"/>
          <p:nvPr/>
        </p:nvSpPr>
        <p:spPr>
          <a:xfrm>
            <a:off x="502920" y="3108960"/>
            <a:ext cx="8138160" cy="365760"/>
          </a:xfrm>
          <a:prstGeom prst="rect">
            <a:avLst/>
          </a:prstGeom>
          <a:noFill/>
          <a:ln/>
        </p:spPr>
        <p:txBody>
          <a:bodyPr wrap="square" lIns="0" tIns="0" rIns="0" bIns="0" rtlCol="0" anchor="t"/>
          <a:lstStyle/>
          <a:p>
            <a:pPr marL="0" indent="0">
              <a:buNone/>
            </a:pPr>
            <a:r>
              <a:rPr lang="en-US" sz="920" dirty="0">
                <a:solidFill>
                  <a:srgbClr val="1E2B2B"/>
                </a:solidFill>
                <a:latin typeface="Calibri" pitchFamily="34" charset="0"/>
                <a:ea typeface="Calibri" pitchFamily="34" charset="-122"/>
                <a:cs typeface="Calibri" pitchFamily="34" charset="-120"/>
              </a:rPr>
              <a:t>Pakkonen, M., Stolt, M., Charalambous, A. and Suhonen, R. (2021) 'Continuing education interventions about person-centered care targeted for nurses in older people long-term care: A systematic review', BMC Nursing, 20, 67.</a:t>
            </a:r>
            <a:endParaRPr lang="en-US" sz="920" dirty="0"/>
          </a:p>
        </p:txBody>
      </p:sp>
      <p:sp>
        <p:nvSpPr>
          <p:cNvPr id="10" name="Text 8"/>
          <p:cNvSpPr txBox="1"/>
          <p:nvPr/>
        </p:nvSpPr>
        <p:spPr>
          <a:xfrm>
            <a:off x="502920" y="3502152"/>
            <a:ext cx="8138160" cy="365760"/>
          </a:xfrm>
          <a:prstGeom prst="rect">
            <a:avLst/>
          </a:prstGeom>
          <a:noFill/>
          <a:ln/>
        </p:spPr>
        <p:txBody>
          <a:bodyPr wrap="square" lIns="0" tIns="0" rIns="0" bIns="0" rtlCol="0" anchor="t"/>
          <a:lstStyle/>
          <a:p>
            <a:pPr marL="0" indent="0">
              <a:buNone/>
            </a:pPr>
            <a:r>
              <a:rPr lang="en-US" sz="920" dirty="0">
                <a:solidFill>
                  <a:srgbClr val="1E2B2B"/>
                </a:solidFill>
                <a:latin typeface="Calibri" pitchFamily="34" charset="0"/>
                <a:ea typeface="Calibri" pitchFamily="34" charset="-122"/>
                <a:cs typeface="Calibri" pitchFamily="34" charset="-120"/>
              </a:rPr>
              <a:t>Rasheed, S.P., Younas, A. and Sundus, A. (2019) ‘Self-awareness in nursing: A scoping review’, Journal of Clinical Nursing, 28(5–6), pp. 762–774. </a:t>
            </a:r>
            <a:r>
              <a:rPr lang="en-US" sz="920" dirty="0" err="1">
                <a:solidFill>
                  <a:srgbClr val="1E2B2B"/>
                </a:solidFill>
                <a:latin typeface="Calibri" pitchFamily="34" charset="0"/>
                <a:ea typeface="Calibri" pitchFamily="34" charset="-122"/>
                <a:cs typeface="Calibri" pitchFamily="34" charset="-120"/>
              </a:rPr>
              <a:t>doi</a:t>
            </a:r>
            <a:r>
              <a:rPr lang="en-US" sz="920" dirty="0">
                <a:solidFill>
                  <a:srgbClr val="1E2B2B"/>
                </a:solidFill>
                <a:latin typeface="Calibri" pitchFamily="34" charset="0"/>
                <a:ea typeface="Calibri" pitchFamily="34" charset="-122"/>
                <a:cs typeface="Calibri" pitchFamily="34" charset="-120"/>
              </a:rPr>
              <a:t>: 10.1111/jocn.14708.</a:t>
            </a:r>
            <a:endParaRPr lang="en-US" sz="920" dirty="0"/>
          </a:p>
        </p:txBody>
      </p:sp>
      <p:sp>
        <p:nvSpPr>
          <p:cNvPr id="11" name="Shape 9"/>
          <p:cNvSpPr/>
          <p:nvPr/>
        </p:nvSpPr>
        <p:spPr>
          <a:xfrm>
            <a:off x="502920" y="3913632"/>
            <a:ext cx="8138160" cy="0"/>
          </a:xfrm>
          <a:prstGeom prst="line">
            <a:avLst/>
          </a:prstGeom>
          <a:noFill/>
          <a:ln w="9525">
            <a:solidFill>
              <a:srgbClr val="84B59F"/>
            </a:solidFill>
            <a:prstDash val="solid"/>
          </a:ln>
        </p:spPr>
        <p:txBody>
          <a:bodyPr/>
          <a:lstStyle/>
          <a:p>
            <a:endParaRPr lang="en-GB"/>
          </a:p>
        </p:txBody>
      </p:sp>
      <p:sp>
        <p:nvSpPr>
          <p:cNvPr id="12" name="Text 10"/>
          <p:cNvSpPr txBox="1"/>
          <p:nvPr/>
        </p:nvSpPr>
        <p:spPr>
          <a:xfrm>
            <a:off x="502920" y="4014216"/>
            <a:ext cx="8138160" cy="219456"/>
          </a:xfrm>
          <a:prstGeom prst="rect">
            <a:avLst/>
          </a:prstGeom>
          <a:noFill/>
          <a:ln/>
        </p:spPr>
        <p:txBody>
          <a:bodyPr wrap="square" lIns="0" tIns="0" rIns="0" bIns="0" rtlCol="0" anchor="ctr"/>
          <a:lstStyle/>
          <a:p>
            <a:pPr marL="0" indent="0">
              <a:buNone/>
            </a:pPr>
            <a:r>
              <a:rPr lang="en-US" sz="1050" b="1" kern="0" spc="100" dirty="0">
                <a:solidFill>
                  <a:srgbClr val="3B6E76"/>
                </a:solidFill>
                <a:latin typeface="Calibri" pitchFamily="34" charset="0"/>
                <a:ea typeface="Calibri" pitchFamily="34" charset="-122"/>
                <a:cs typeface="Calibri" pitchFamily="34" charset="-120"/>
              </a:rPr>
              <a:t>Employer source (vacancy cited in this presentation)</a:t>
            </a:r>
            <a:endParaRPr lang="en-US" sz="1050" dirty="0"/>
          </a:p>
        </p:txBody>
      </p:sp>
      <p:sp>
        <p:nvSpPr>
          <p:cNvPr id="13" name="Text 11"/>
          <p:cNvSpPr txBox="1"/>
          <p:nvPr/>
        </p:nvSpPr>
        <p:spPr>
          <a:xfrm>
            <a:off x="502920" y="4270248"/>
            <a:ext cx="8138160" cy="365760"/>
          </a:xfrm>
          <a:prstGeom prst="rect">
            <a:avLst/>
          </a:prstGeom>
          <a:noFill/>
          <a:ln/>
        </p:spPr>
        <p:txBody>
          <a:bodyPr wrap="square" lIns="0" tIns="0" rIns="0" bIns="0" rtlCol="0" anchor="t"/>
          <a:lstStyle/>
          <a:p>
            <a:pPr marL="0" indent="0">
              <a:buNone/>
            </a:pPr>
            <a:r>
              <a:rPr lang="en-US" sz="960" dirty="0">
                <a:solidFill>
                  <a:srgbClr val="1E2B2B"/>
                </a:solidFill>
                <a:latin typeface="Calibri" pitchFamily="34" charset="0"/>
                <a:ea typeface="Calibri" pitchFamily="34" charset="-122"/>
                <a:cs typeface="Calibri" pitchFamily="34" charset="-120"/>
              </a:rPr>
              <a:t>Cygnet Group (2026) Senior Support Worker, The Squirrels [Online]. Available at: </a:t>
            </a:r>
            <a:r>
              <a:rPr lang="en-US" sz="960" u="sng" dirty="0">
                <a:solidFill>
                  <a:srgbClr val="3B6E76"/>
                </a:solidFill>
                <a:latin typeface="Calibri" pitchFamily="34" charset="0"/>
                <a:ea typeface="Calibri" pitchFamily="34" charset="-122"/>
                <a:cs typeface="Calibri" pitchFamily="34" charset="-120"/>
                <a:hlinkClick r:id="rId3">
                  <a:extLst>
                    <a:ext uri="{A12FA001-AC4F-418D-AE19-62706E023703}">
                      <ahyp:hlinkClr xmlns:ahyp="http://schemas.microsoft.com/office/drawing/2018/hyperlinkcolor" val="tx"/>
                    </a:ext>
                  </a:extLst>
                </a:hlinkClick>
              </a:rPr>
              <a:t>https://careers.cygnetgroup.com/job/senior-support-worker-26/</a:t>
            </a:r>
            <a:r>
              <a:rPr lang="en-US" sz="960" dirty="0">
                <a:solidFill>
                  <a:srgbClr val="1E2B2B"/>
                </a:solidFill>
                <a:latin typeface="Calibri" pitchFamily="34" charset="0"/>
                <a:ea typeface="Calibri" pitchFamily="34" charset="-122"/>
                <a:cs typeface="Calibri" pitchFamily="34" charset="-120"/>
              </a:rPr>
              <a:t> (Accessed: 24 September 2026).</a:t>
            </a:r>
            <a:endParaRPr lang="en-US" sz="960" dirty="0"/>
          </a:p>
        </p:txBody>
      </p:sp>
      <p:sp>
        <p:nvSpPr>
          <p:cNvPr id="14" name="Text 12"/>
          <p:cNvSpPr txBox="1"/>
          <p:nvPr/>
        </p:nvSpPr>
        <p:spPr>
          <a:xfrm>
            <a:off x="502920" y="4873752"/>
            <a:ext cx="6675120" cy="228600"/>
          </a:xfrm>
          <a:prstGeom prst="rect">
            <a:avLst/>
          </a:prstGeom>
          <a:noFill/>
          <a:ln/>
        </p:spPr>
        <p:txBody>
          <a:bodyPr wrap="square" lIns="0" tIns="0" rIns="0" bIns="0" rtlCol="0" anchor="ctr"/>
          <a:lstStyle/>
          <a:p>
            <a:pPr marL="0" indent="0">
              <a:buNone/>
            </a:pPr>
            <a:r>
              <a:rPr lang="en-US" sz="900" dirty="0">
                <a:solidFill>
                  <a:srgbClr val="5C6A6A"/>
                </a:solidFill>
                <a:latin typeface="Calibri" pitchFamily="34" charset="0"/>
                <a:ea typeface="Calibri" pitchFamily="34" charset="-122"/>
                <a:cs typeface="Calibri" pitchFamily="34" charset="-120"/>
              </a:rPr>
              <a:t>LCHS4009  ·  Self-Awareness Presentation  </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ee4dba97920513a6828a528d99beb8db">
  <xsd:schema xmlns:xsd="http://www.w3.org/2001/XMLSchema" xmlns:xs="http://www.w3.org/2001/XMLSchema" xmlns:p="http://schemas.microsoft.com/office/2006/metadata/properties" xmlns:ns3="21f98238-5914-40fc-b2db-49ce196065c9" targetNamespace="http://schemas.microsoft.com/office/2006/metadata/properties" ma:root="true" ma:fieldsID="67aa4a2700b32c9ffa62e48b07dbeb81"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Props1.xml><?xml version="1.0" encoding="utf-8"?>
<ds:datastoreItem xmlns:ds="http://schemas.openxmlformats.org/officeDocument/2006/customXml" ds:itemID="{74066355-5F38-4153-BD60-2D4959369D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DF9C9FE-7F67-4C24-9837-9952B424B683}">
  <ds:schemaRefs>
    <ds:schemaRef ds:uri="http://schemas.microsoft.com/sharepoint/v3/contenttype/forms"/>
  </ds:schemaRefs>
</ds:datastoreItem>
</file>

<file path=customXml/itemProps3.xml><?xml version="1.0" encoding="utf-8"?>
<ds:datastoreItem xmlns:ds="http://schemas.openxmlformats.org/officeDocument/2006/customXml" ds:itemID="{51D7FB23-481C-48E1-8A82-16958034DA9B}">
  <ds:schemaRefs>
    <ds:schemaRef ds:uri="http://purl.org/dc/term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212</TotalTime>
  <Words>2423</Words>
  <Application>Microsoft Office PowerPoint</Application>
  <PresentationFormat>On-screen Show (16:9)</PresentationFormat>
  <Paragraphs>180</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Cambria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Edmund Abeiku Quarshie (2525233)</cp:lastModifiedBy>
  <cp:revision>9</cp:revision>
  <dcterms:created xsi:type="dcterms:W3CDTF">2026-09-24T09:09:37Z</dcterms:created>
  <dcterms:modified xsi:type="dcterms:W3CDTF">2026-10-18T17:19:22Z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