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48" r:id="rId1"/>
  </p:sldMasterIdLst>
  <p:notesMasterIdLst>
    <p:notesMasterId r:id="rId18"/>
  </p:notesMasterIdLst>
  <p:sldIdLst>
    <p:sldId id="257" r:id="rId2"/>
    <p:sldId id="266" r:id="rId3"/>
    <p:sldId id="268" r:id="rId4"/>
    <p:sldId id="269" r:id="rId5"/>
    <p:sldId id="270" r:id="rId6"/>
    <p:sldId id="271" r:id="rId7"/>
    <p:sldId id="272" r:id="rId8"/>
    <p:sldId id="273" r:id="rId9"/>
    <p:sldId id="274" r:id="rId10"/>
    <p:sldId id="275" r:id="rId11"/>
    <p:sldId id="276" r:id="rId12"/>
    <p:sldId id="277" r:id="rId13"/>
    <p:sldId id="278" r:id="rId14"/>
    <p:sldId id="281" r:id="rId15"/>
    <p:sldId id="282" r:id="rId16"/>
    <p:sldId id="263" r:id="rId17"/>
  </p:sldIdLst>
  <p:sldSz cx="9144000" cy="6858000" type="screen4x3"/>
  <p:notesSz cx="6858000" cy="9144000"/>
  <p:embeddedFontLst>
    <p:embeddedFont>
      <p:font typeface="Calibri" panose="020F0502020204030204" pitchFamily="34" charset="0"/>
      <p:regular r:id="rId19"/>
      <p:bold r:id="rId20"/>
      <p:italic r:id="rId21"/>
      <p:boldItalic r:id="rId22"/>
    </p:embeddedFont>
    <p:embeddedFont>
      <p:font typeface="Roboto" panose="02000000000000000000" pitchFamily="2" charset="0"/>
      <p:regular r:id="rId23"/>
      <p:bold r:id="rId24"/>
      <p:italic r:id="rId25"/>
      <p:boldItalic r:id="rId26"/>
    </p:embeddedFont>
    <p:embeddedFont>
      <p:font typeface="Roboto Black" panose="02000000000000000000" pitchFamily="2" charset="0"/>
      <p:bold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83">
          <p15:clr>
            <a:srgbClr val="A4A3A4"/>
          </p15:clr>
        </p15:guide>
        <p15:guide id="2" pos="2880">
          <p15:clr>
            <a:srgbClr val="A4A3A4"/>
          </p15:clr>
        </p15:guide>
        <p15:guide id="3" pos="340">
          <p15:clr>
            <a:srgbClr val="A4A3A4"/>
          </p15:clr>
        </p15:guide>
        <p15:guide id="4" orient="horz" pos="3974">
          <p15:clr>
            <a:srgbClr val="A4A3A4"/>
          </p15:clr>
        </p15:guide>
        <p15:guide id="5" pos="5420">
          <p15:clr>
            <a:srgbClr val="A4A3A4"/>
          </p15:clr>
        </p15:guide>
        <p15:guide id="6" orient="horz" pos="346">
          <p15:clr>
            <a:srgbClr val="A4A3A4"/>
          </p15:clr>
        </p15:guide>
        <p15:guide id="7" pos="476">
          <p15:clr>
            <a:srgbClr val="A4A3A4"/>
          </p15:clr>
        </p15:guide>
        <p15:guide id="8" orient="horz" pos="482">
          <p15:clr>
            <a:srgbClr val="A4A3A4"/>
          </p15:clr>
        </p15:guide>
        <p15:guide id="9" orient="horz" pos="3838">
          <p15:clr>
            <a:srgbClr val="A4A3A4"/>
          </p15:clr>
        </p15:guide>
        <p15:guide id="10" pos="5284">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6" roundtripDataSignature="AMtx7mgd3gBaZpdUd90JJf9SGGCu+Rg+1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EBF4DFF-72F8-425C-84C1-588916F6E571}">
  <a:tblStyle styleId="{7EBF4DFF-72F8-425C-84C1-588916F6E571}" styleName="Table_0">
    <a:wholeTbl>
      <a:tcTxStyle b="off" i="off">
        <a:font>
          <a:latin typeface="Roboto"/>
          <a:ea typeface="Roboto"/>
          <a:cs typeface="Robot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CEDE7"/>
          </a:solidFill>
        </a:fill>
      </a:tcStyle>
    </a:wholeTbl>
    <a:band1H>
      <a:tcTxStyle/>
      <a:tcStyle>
        <a:tcBdr/>
        <a:fill>
          <a:solidFill>
            <a:srgbClr val="FADACB"/>
          </a:solidFill>
        </a:fill>
      </a:tcStyle>
    </a:band1H>
    <a:band2H>
      <a:tcTxStyle/>
      <a:tcStyle>
        <a:tcBdr/>
      </a:tcStyle>
    </a:band2H>
    <a:band1V>
      <a:tcTxStyle/>
      <a:tcStyle>
        <a:tcBdr/>
        <a:fill>
          <a:solidFill>
            <a:srgbClr val="FADACB"/>
          </a:solidFill>
        </a:fill>
      </a:tcStyle>
    </a:band1V>
    <a:band2V>
      <a:tcTxStyle/>
      <a:tcStyle>
        <a:tcBdr/>
      </a:tcStyle>
    </a:band2V>
    <a:lastCol>
      <a:tcTxStyle b="on" i="off">
        <a:font>
          <a:latin typeface="Roboto"/>
          <a:ea typeface="Roboto"/>
          <a:cs typeface="Roboto"/>
        </a:font>
        <a:schemeClr val="lt1"/>
      </a:tcTxStyle>
      <a:tcStyle>
        <a:tcBdr/>
        <a:fill>
          <a:solidFill>
            <a:schemeClr val="accent1"/>
          </a:solidFill>
        </a:fill>
      </a:tcStyle>
    </a:lastCol>
    <a:firstCol>
      <a:tcTxStyle b="on" i="off">
        <a:font>
          <a:latin typeface="Roboto"/>
          <a:ea typeface="Roboto"/>
          <a:cs typeface="Roboto"/>
        </a:font>
        <a:schemeClr val="lt1"/>
      </a:tcTxStyle>
      <a:tcStyle>
        <a:tcBdr/>
        <a:fill>
          <a:solidFill>
            <a:schemeClr val="accent1"/>
          </a:solidFill>
        </a:fill>
      </a:tcStyle>
    </a:firstCol>
    <a:lastRow>
      <a:tcTxStyle b="on" i="off">
        <a:font>
          <a:latin typeface="Roboto"/>
          <a:ea typeface="Roboto"/>
          <a:cs typeface="Robot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Roboto"/>
          <a:ea typeface="Roboto"/>
          <a:cs typeface="Robot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3D289ECE-7982-4765-BEC7-565CE11D96C0}" styleName="Table_1">
    <a:wholeTbl>
      <a:tcTxStyle b="off" i="off">
        <a:font>
          <a:latin typeface="Roboto"/>
          <a:ea typeface="Roboto"/>
          <a:cs typeface="Roboto"/>
        </a:font>
        <a:schemeClr val="dk1"/>
      </a:tcTxStyle>
      <a:tcStyle>
        <a:tcBdr>
          <a:left>
            <a:ln w="12700" cap="flat" cmpd="sng">
              <a:solidFill>
                <a:schemeClr val="accent3"/>
              </a:solidFill>
              <a:prstDash val="solid"/>
              <a:round/>
              <a:headEnd type="none" w="sm" len="sm"/>
              <a:tailEnd type="none" w="sm" len="sm"/>
            </a:ln>
          </a:left>
          <a:right>
            <a:ln w="12700" cap="flat" cmpd="sng">
              <a:solidFill>
                <a:schemeClr val="accent3"/>
              </a:solidFill>
              <a:prstDash val="solid"/>
              <a:round/>
              <a:headEnd type="none" w="sm" len="sm"/>
              <a:tailEnd type="none" w="sm" len="sm"/>
            </a:ln>
          </a:right>
          <a:top>
            <a:ln w="12700" cap="flat" cmpd="sng">
              <a:solidFill>
                <a:schemeClr val="accent3"/>
              </a:solidFill>
              <a:prstDash val="solid"/>
              <a:round/>
              <a:headEnd type="none" w="sm" len="sm"/>
              <a:tailEnd type="none" w="sm" len="sm"/>
            </a:ln>
          </a:top>
          <a:bottom>
            <a:ln w="12700" cap="flat" cmpd="sng">
              <a:solidFill>
                <a:schemeClr val="accent3"/>
              </a:solidFill>
              <a:prstDash val="solid"/>
              <a:round/>
              <a:headEnd type="none" w="sm" len="sm"/>
              <a:tailEnd type="none" w="sm" len="sm"/>
            </a:ln>
          </a:bottom>
          <a:insideH>
            <a:ln w="12700" cap="flat" cmpd="sng">
              <a:solidFill>
                <a:schemeClr val="accent3"/>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lt1"/>
          </a:solidFill>
        </a:fill>
      </a:tcStyle>
    </a:wholeTbl>
    <a:band1H>
      <a:tcTxStyle/>
      <a:tcStyle>
        <a:tcBdr/>
        <a:fill>
          <a:solidFill>
            <a:srgbClr val="E7E8EF"/>
          </a:solidFill>
        </a:fill>
      </a:tcStyle>
    </a:band1H>
    <a:band2H>
      <a:tcTxStyle/>
      <a:tcStyle>
        <a:tcBdr/>
      </a:tcStyle>
    </a:band2H>
    <a:band1V>
      <a:tcTxStyle/>
      <a:tcStyle>
        <a:tcBdr/>
        <a:fill>
          <a:solidFill>
            <a:srgbClr val="E7E8EF"/>
          </a:solidFill>
        </a:fill>
      </a:tcStyle>
    </a:band1V>
    <a:band2V>
      <a:tcTxStyle/>
      <a:tcStyle>
        <a:tcBdr/>
      </a:tcStyle>
    </a:band2V>
    <a:lastCol>
      <a:tcTxStyle b="on" i="off"/>
      <a:tcStyle>
        <a:tcBdr/>
      </a:tcStyle>
    </a:lastCol>
    <a:firstCol>
      <a:tcTxStyle b="on" i="off"/>
      <a:tcStyle>
        <a:tcBdr/>
      </a:tcStyle>
    </a:firstCol>
    <a:lastRow>
      <a:tcTxStyle b="on" i="off"/>
      <a:tcStyle>
        <a:tcBdr>
          <a:top>
            <a:ln w="50800" cap="flat" cmpd="sng">
              <a:solidFill>
                <a:schemeClr val="accent3"/>
              </a:solidFill>
              <a:prstDash val="solid"/>
              <a:round/>
              <a:headEnd type="none" w="sm" len="sm"/>
              <a:tailEnd type="none" w="sm" len="sm"/>
            </a:ln>
          </a:top>
        </a:tcBdr>
        <a:fill>
          <a:solidFill>
            <a:schemeClr val="lt1"/>
          </a:solidFill>
        </a:fill>
      </a:tcStyle>
    </a:lastRow>
    <a:seCell>
      <a:tcTxStyle/>
      <a:tcStyle>
        <a:tcBdr/>
      </a:tcStyle>
    </a:seCell>
    <a:swCell>
      <a:tcTxStyle/>
      <a:tcStyle>
        <a:tcBdr/>
      </a:tcStyle>
    </a:swCell>
    <a:firstRow>
      <a:tcTxStyle b="on" i="off">
        <a:font>
          <a:latin typeface="Roboto"/>
          <a:ea typeface="Roboto"/>
          <a:cs typeface="Roboto"/>
        </a:font>
        <a:schemeClr val="lt1"/>
      </a:tcTxStyle>
      <a:tcStyle>
        <a:tcBdr/>
        <a:fill>
          <a:solidFill>
            <a:schemeClr val="accent3"/>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878" y="43"/>
      </p:cViewPr>
      <p:guideLst>
        <p:guide orient="horz" pos="2183"/>
        <p:guide pos="2880"/>
        <p:guide pos="340"/>
        <p:guide orient="horz" pos="3974"/>
        <p:guide pos="5420"/>
        <p:guide orient="horz" pos="346"/>
        <p:guide pos="476"/>
        <p:guide orient="horz" pos="482"/>
        <p:guide orient="horz" pos="3838"/>
        <p:guide pos="528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
        <p:cNvGrpSpPr/>
        <p:nvPr/>
      </p:nvGrpSpPr>
      <p:grpSpPr>
        <a:xfrm>
          <a:off x="0" y="0"/>
          <a:ext cx="0" cy="0"/>
          <a:chOff x="0" y="0"/>
          <a:chExt cx="0" cy="0"/>
        </a:xfrm>
      </p:grpSpPr>
      <p:sp>
        <p:nvSpPr>
          <p:cNvPr id="36" name="Google Shape;36;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 name="Google Shape;37;p2: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8428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0443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1314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473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42617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34070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88086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73890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778458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49496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12006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76613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59863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 name="Google Shape;53;p4: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138762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p:cSld name="Blank">
    <p:bg>
      <p:bgPr>
        <a:blipFill dpi="0" rotWithShape="1">
          <a:blip r:embed="rId2">
            <a:lum/>
          </a:blip>
          <a:srcRect/>
          <a:stretch>
            <a:fillRect l="-6000" r="-6000"/>
          </a:stretch>
        </a:blipFill>
        <a:effectLst/>
      </p:bgPr>
    </p:bg>
    <p:spTree>
      <p:nvGrpSpPr>
        <p:cNvPr id="1" name="Shape 12"/>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End Slide">
  <p:cSld name="End Slide">
    <p:spTree>
      <p:nvGrpSpPr>
        <p:cNvPr id="1" name="Shape 24"/>
        <p:cNvGrpSpPr/>
        <p:nvPr/>
      </p:nvGrpSpPr>
      <p:grpSpPr>
        <a:xfrm>
          <a:off x="0" y="0"/>
          <a:ext cx="0" cy="0"/>
          <a:chOff x="0" y="0"/>
          <a:chExt cx="0" cy="0"/>
        </a:xfrm>
      </p:grpSpPr>
      <p:pic>
        <p:nvPicPr>
          <p:cNvPr id="25" name="Google Shape;25;p13"/>
          <p:cNvPicPr preferRelativeResize="0"/>
          <p:nvPr/>
        </p:nvPicPr>
        <p:blipFill rotWithShape="1">
          <a:blip r:embed="rId2">
            <a:alphaModFix/>
          </a:blip>
          <a:srcRect/>
          <a:stretch/>
        </p:blipFill>
        <p:spPr>
          <a:xfrm>
            <a:off x="8522767" y="6196125"/>
            <a:ext cx="576495" cy="580719"/>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l="-6000" r="-6000"/>
          </a:stretch>
        </a:blipFill>
        <a:effectLst/>
      </p:bgPr>
    </p:bg>
    <p:spTree>
      <p:nvGrpSpPr>
        <p:cNvPr id="1" name="Shape 9"/>
        <p:cNvGrpSpPr/>
        <p:nvPr/>
      </p:nvGrpSpPr>
      <p:grpSpPr>
        <a:xfrm>
          <a:off x="0" y="0"/>
          <a:ext cx="0" cy="0"/>
          <a:chOff x="0" y="0"/>
          <a:chExt cx="0" cy="0"/>
        </a:xfrm>
      </p:grpSpPr>
      <p:sp>
        <p:nvSpPr>
          <p:cNvPr id="10" name="Google Shape;10;p9"/>
          <p:cNvSpPr>
            <a:spLocks noGrp="1"/>
          </p:cNvSpPr>
          <p:nvPr>
            <p:ph type="title"/>
          </p:nvPr>
        </p:nvSpPr>
        <p:spPr>
          <a:xfrm>
            <a:off x="489745" y="695325"/>
            <a:ext cx="8164510" cy="1150938"/>
          </a:xfrm>
          <a:prstGeom prst="roundRect">
            <a:avLst>
              <a:gd name="adj" fmla="val 9641"/>
            </a:avLst>
          </a:prstGeom>
          <a:noFill/>
          <a:ln>
            <a:noFill/>
          </a:ln>
        </p:spPr>
        <p:txBody>
          <a:bodyPr spcFirstLastPara="1" wrap="square" lIns="252000" tIns="252000" rIns="252000" bIns="252000" anchor="ctr" anchorCtr="1">
            <a:normAutofit/>
          </a:bodyPr>
          <a:lstStyle>
            <a:lvl1pPr marR="0" lvl="0" algn="l" rtl="0">
              <a:lnSpc>
                <a:spcPct val="90000"/>
              </a:lnSpc>
              <a:spcBef>
                <a:spcPts val="0"/>
              </a:spcBef>
              <a:spcAft>
                <a:spcPts val="0"/>
              </a:spcAft>
              <a:buClr>
                <a:srgbClr val="1C1C1C"/>
              </a:buClr>
              <a:buSzPts val="4000"/>
              <a:buFont typeface="Roboto"/>
              <a:buNone/>
              <a:defRPr sz="4000" b="1" i="0" u="none" strike="noStrike" cap="none">
                <a:solidFill>
                  <a:srgbClr val="1C1C1C"/>
                </a:solidFill>
                <a:latin typeface="Roboto"/>
                <a:ea typeface="Roboto"/>
                <a:cs typeface="Roboto"/>
                <a:sym typeface="Roboto"/>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9"/>
          <p:cNvSpPr>
            <a:spLocks noGrp="1"/>
          </p:cNvSpPr>
          <p:nvPr>
            <p:ph type="body" idx="1"/>
          </p:nvPr>
        </p:nvSpPr>
        <p:spPr>
          <a:xfrm>
            <a:off x="489745" y="1957386"/>
            <a:ext cx="8164510" cy="4387851"/>
          </a:xfrm>
          <a:prstGeom prst="roundRect">
            <a:avLst>
              <a:gd name="adj" fmla="val 2585"/>
            </a:avLst>
          </a:prstGeom>
          <a:noFill/>
          <a:ln>
            <a:noFill/>
          </a:ln>
        </p:spPr>
        <p:txBody>
          <a:bodyPr spcFirstLastPara="1" wrap="square" lIns="252000" tIns="252000" rIns="252000" bIns="252000" anchor="t" anchorCtr="0">
            <a:normAutofit/>
          </a:bodyPr>
          <a:lstStyle>
            <a:lvl1pPr marL="457200" marR="0" lvl="0" indent="-342900" algn="l" rtl="0">
              <a:lnSpc>
                <a:spcPct val="90000"/>
              </a:lnSpc>
              <a:spcBef>
                <a:spcPts val="1000"/>
              </a:spcBef>
              <a:spcAft>
                <a:spcPts val="0"/>
              </a:spcAft>
              <a:buClr>
                <a:srgbClr val="1C1C1C"/>
              </a:buClr>
              <a:buSzPts val="1800"/>
              <a:buFont typeface="Arial"/>
              <a:buChar char="•"/>
              <a:defRPr sz="1800" b="0" i="0" u="none" strike="noStrike" cap="none">
                <a:solidFill>
                  <a:srgbClr val="1C1C1C"/>
                </a:solidFill>
                <a:latin typeface="Roboto"/>
                <a:ea typeface="Roboto"/>
                <a:cs typeface="Roboto"/>
                <a:sym typeface="Roboto"/>
              </a:defRPr>
            </a:lvl1pPr>
            <a:lvl2pPr marL="914400" marR="0" lvl="1" indent="-330200" algn="l" rtl="0">
              <a:lnSpc>
                <a:spcPct val="90000"/>
              </a:lnSpc>
              <a:spcBef>
                <a:spcPts val="500"/>
              </a:spcBef>
              <a:spcAft>
                <a:spcPts val="0"/>
              </a:spcAft>
              <a:buClr>
                <a:srgbClr val="1C1C1C"/>
              </a:buClr>
              <a:buSzPts val="1600"/>
              <a:buFont typeface="Arial"/>
              <a:buChar char="•"/>
              <a:defRPr sz="1600" b="0" i="0" u="none" strike="noStrike" cap="none">
                <a:solidFill>
                  <a:srgbClr val="1C1C1C"/>
                </a:solidFill>
                <a:latin typeface="Roboto"/>
                <a:ea typeface="Roboto"/>
                <a:cs typeface="Roboto"/>
                <a:sym typeface="Roboto"/>
              </a:defRPr>
            </a:lvl2pPr>
            <a:lvl3pPr marL="1371600" marR="0" lvl="2" indent="-317500" algn="l" rtl="0">
              <a:lnSpc>
                <a:spcPct val="90000"/>
              </a:lnSpc>
              <a:spcBef>
                <a:spcPts val="500"/>
              </a:spcBef>
              <a:spcAft>
                <a:spcPts val="0"/>
              </a:spcAft>
              <a:buClr>
                <a:srgbClr val="1C1C1C"/>
              </a:buClr>
              <a:buSzPts val="1400"/>
              <a:buFont typeface="Arial"/>
              <a:buChar char="•"/>
              <a:defRPr sz="1400" b="0" i="0" u="none" strike="noStrike" cap="none">
                <a:solidFill>
                  <a:srgbClr val="1C1C1C"/>
                </a:solidFill>
                <a:latin typeface="Roboto"/>
                <a:ea typeface="Roboto"/>
                <a:cs typeface="Roboto"/>
                <a:sym typeface="Roboto"/>
              </a:defRPr>
            </a:lvl3pPr>
            <a:lvl4pPr marL="1828800" marR="0" lvl="3" indent="-317500" algn="l" rtl="0">
              <a:lnSpc>
                <a:spcPct val="90000"/>
              </a:lnSpc>
              <a:spcBef>
                <a:spcPts val="500"/>
              </a:spcBef>
              <a:spcAft>
                <a:spcPts val="0"/>
              </a:spcAft>
              <a:buClr>
                <a:srgbClr val="1C1C1C"/>
              </a:buClr>
              <a:buSzPts val="1400"/>
              <a:buFont typeface="Arial"/>
              <a:buChar char="•"/>
              <a:defRPr sz="1400" b="0" i="0" u="none" strike="noStrike" cap="none">
                <a:solidFill>
                  <a:srgbClr val="1C1C1C"/>
                </a:solidFill>
                <a:latin typeface="Roboto"/>
                <a:ea typeface="Roboto"/>
                <a:cs typeface="Roboto"/>
                <a:sym typeface="Roboto"/>
              </a:defRPr>
            </a:lvl4pPr>
            <a:lvl5pPr marL="2286000" marR="0" lvl="4" indent="-317500" algn="l" rtl="0">
              <a:lnSpc>
                <a:spcPct val="90000"/>
              </a:lnSpc>
              <a:spcBef>
                <a:spcPts val="500"/>
              </a:spcBef>
              <a:spcAft>
                <a:spcPts val="0"/>
              </a:spcAft>
              <a:buClr>
                <a:srgbClr val="1C1C1C"/>
              </a:buClr>
              <a:buSzPts val="1400"/>
              <a:buFont typeface="Arial"/>
              <a:buChar char="•"/>
              <a:defRPr sz="1400" b="0" i="0" u="none" strike="noStrike" cap="none">
                <a:solidFill>
                  <a:srgbClr val="1C1C1C"/>
                </a:solidFill>
                <a:latin typeface="Roboto"/>
                <a:ea typeface="Roboto"/>
                <a:cs typeface="Roboto"/>
                <a:sym typeface="Robot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Roboto"/>
                <a:ea typeface="Roboto"/>
                <a:cs typeface="Roboto"/>
                <a:sym typeface="Roboto"/>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Roboto"/>
                <a:ea typeface="Roboto"/>
                <a:cs typeface="Roboto"/>
                <a:sym typeface="Roboto"/>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Roboto"/>
                <a:ea typeface="Roboto"/>
                <a:cs typeface="Roboto"/>
                <a:sym typeface="Roboto"/>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2"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slide" Target="slide3.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8"/>
        <p:cNvGrpSpPr/>
        <p:nvPr/>
      </p:nvGrpSpPr>
      <p:grpSpPr>
        <a:xfrm>
          <a:off x="0" y="0"/>
          <a:ext cx="0" cy="0"/>
          <a:chOff x="0" y="0"/>
          <a:chExt cx="0" cy="0"/>
        </a:xfrm>
      </p:grpSpPr>
      <p:sp>
        <p:nvSpPr>
          <p:cNvPr id="39" name="Google Shape;39;p2"/>
          <p:cNvSpPr/>
          <p:nvPr/>
        </p:nvSpPr>
        <p:spPr>
          <a:xfrm>
            <a:off x="0" y="0"/>
            <a:ext cx="9144000" cy="1665996"/>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40" name="Google Shape;40;p2"/>
          <p:cNvSpPr/>
          <p:nvPr/>
        </p:nvSpPr>
        <p:spPr>
          <a:xfrm>
            <a:off x="0" y="1665996"/>
            <a:ext cx="9144000" cy="56193"/>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41" name="Google Shape;41;p2"/>
          <p:cNvSpPr txBox="1"/>
          <p:nvPr/>
        </p:nvSpPr>
        <p:spPr>
          <a:xfrm>
            <a:off x="443061" y="558000"/>
            <a:ext cx="8352596" cy="110799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300" dirty="0">
                <a:solidFill>
                  <a:schemeClr val="dk1"/>
                </a:solidFill>
                <a:latin typeface="Roboto Black"/>
                <a:ea typeface="Roboto Black"/>
                <a:cs typeface="Roboto Black"/>
                <a:sym typeface="Roboto Black"/>
              </a:rPr>
              <a:t>Safeguarding Scenarios</a:t>
            </a:r>
            <a:endParaRPr dirty="0"/>
          </a:p>
          <a:p>
            <a:pPr marL="0" marR="0" lvl="0" indent="0" algn="l" rtl="0">
              <a:spcBef>
                <a:spcPts val="0"/>
              </a:spcBef>
              <a:spcAft>
                <a:spcPts val="0"/>
              </a:spcAft>
              <a:buNone/>
            </a:pPr>
            <a:r>
              <a:rPr lang="en-GB" sz="3300" dirty="0">
                <a:solidFill>
                  <a:schemeClr val="dk1"/>
                </a:solidFill>
                <a:latin typeface="Roboto"/>
                <a:ea typeface="Roboto"/>
                <a:cs typeface="Roboto"/>
                <a:sym typeface="Roboto"/>
              </a:rPr>
              <a:t>Pack 1</a:t>
            </a:r>
            <a:endParaRPr sz="3300" dirty="0">
              <a:solidFill>
                <a:schemeClr val="dk1"/>
              </a:solidFill>
              <a:latin typeface="Roboto"/>
              <a:ea typeface="Roboto"/>
              <a:cs typeface="Roboto"/>
              <a:sym typeface="Roboto"/>
            </a:endParaRPr>
          </a:p>
        </p:txBody>
      </p:sp>
      <p:pic>
        <p:nvPicPr>
          <p:cNvPr id="42" name="Google Shape;42;p2"/>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43" name="Google Shape;43;p2"/>
          <p:cNvPicPr preferRelativeResize="0"/>
          <p:nvPr/>
        </p:nvPicPr>
        <p:blipFill rotWithShape="1">
          <a:blip r:embed="rId4">
            <a:alphaModFix/>
          </a:blip>
          <a:srcRect/>
          <a:stretch/>
        </p:blipFill>
        <p:spPr>
          <a:xfrm>
            <a:off x="0" y="6118506"/>
            <a:ext cx="9144000" cy="739494"/>
          </a:xfrm>
          <a:prstGeom prst="rect">
            <a:avLst/>
          </a:prstGeom>
          <a:noFill/>
          <a:ln>
            <a:noFill/>
          </a:ln>
        </p:spPr>
      </p:pic>
      <p:pic>
        <p:nvPicPr>
          <p:cNvPr id="44" name="Google Shape;44;p2"/>
          <p:cNvPicPr preferRelativeResize="0"/>
          <p:nvPr/>
        </p:nvPicPr>
        <p:blipFill rotWithShape="1">
          <a:blip r:embed="rId5">
            <a:alphaModFix/>
          </a:blip>
          <a:srcRect/>
          <a:stretch/>
        </p:blipFill>
        <p:spPr>
          <a:xfrm>
            <a:off x="0" y="6768865"/>
            <a:ext cx="9144000" cy="107173"/>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p14:dur="100" advTm="2000">
        <p:cut/>
      </p:transition>
    </mc:Choice>
    <mc:Fallback xmlns="">
      <p:transition advTm="2000">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1</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62" name="Google Shape;62;p4"/>
          <p:cNvSpPr txBox="1"/>
          <p:nvPr/>
        </p:nvSpPr>
        <p:spPr>
          <a:xfrm>
            <a:off x="299405" y="1184212"/>
            <a:ext cx="8539794" cy="3298783"/>
          </a:xfrm>
          <a:prstGeom prst="rect">
            <a:avLst/>
          </a:prstGeom>
          <a:solidFill>
            <a:srgbClr val="FDE7CF"/>
          </a:solidFill>
          <a:ln>
            <a:noFill/>
          </a:ln>
        </p:spPr>
        <p:txBody>
          <a:bodyPr spcFirstLastPara="1" wrap="square" lIns="216000" tIns="0" rIns="216000" bIns="0" anchor="t" anchorCtr="0">
            <a:spAutoFit/>
          </a:bodyPr>
          <a:lstStyle/>
          <a:p>
            <a:pPr lvl="0" algn="just">
              <a:spcAft>
                <a:spcPts val="600"/>
              </a:spcAft>
            </a:pPr>
            <a:r>
              <a:rPr lang="en-GB" sz="1600" dirty="0">
                <a:solidFill>
                  <a:schemeClr val="dk1"/>
                </a:solidFill>
                <a:latin typeface="Roboto"/>
                <a:ea typeface="Roboto"/>
                <a:cs typeface="Roboto"/>
                <a:sym typeface="Roboto"/>
              </a:rPr>
              <a:t>Tee is a pupil in your setting. You know them to be well-behaved and hard-working although they are a quiet member of the class. </a:t>
            </a:r>
          </a:p>
          <a:p>
            <a:pPr lvl="0" algn="just">
              <a:spcAft>
                <a:spcPts val="600"/>
              </a:spcAft>
            </a:pPr>
            <a:r>
              <a:rPr lang="en-GB" sz="1600" dirty="0">
                <a:solidFill>
                  <a:schemeClr val="dk1"/>
                </a:solidFill>
                <a:latin typeface="Roboto"/>
                <a:ea typeface="Roboto"/>
                <a:cs typeface="Roboto"/>
                <a:sym typeface="Roboto"/>
              </a:rPr>
              <a:t>It is nearing the end of the summer term and you hear Tee chatting with friends about the upcoming holiday. You overhear Tee saying that they aren’t looking forward to it and “don’t want to be stuck there for six weeks”.</a:t>
            </a:r>
          </a:p>
          <a:p>
            <a:pPr lvl="0" algn="just">
              <a:spcAft>
                <a:spcPts val="600"/>
              </a:spcAft>
            </a:pPr>
            <a:r>
              <a:rPr lang="en-GB" sz="1600" dirty="0">
                <a:solidFill>
                  <a:schemeClr val="dk1"/>
                </a:solidFill>
                <a:latin typeface="Roboto"/>
                <a:ea typeface="Roboto"/>
                <a:cs typeface="Roboto"/>
                <a:sym typeface="Roboto"/>
              </a:rPr>
              <a:t>The following day is especially warm and you notice Tee has not removed their school jumper. However, they have rolled their sleeves up and on the inside of one arm, you notice some dark bruising. There are also fainter bruises on the other arm, as well as a small circular scab that looks like a burn. </a:t>
            </a:r>
          </a:p>
          <a:p>
            <a:pPr lvl="0" algn="just">
              <a:spcAft>
                <a:spcPts val="600"/>
              </a:spcAft>
            </a:pPr>
            <a:r>
              <a:rPr lang="en-GB" sz="1600" dirty="0">
                <a:solidFill>
                  <a:schemeClr val="dk1"/>
                </a:solidFill>
                <a:latin typeface="Roboto"/>
                <a:ea typeface="Roboto"/>
                <a:cs typeface="Roboto"/>
                <a:sym typeface="Roboto"/>
              </a:rPr>
              <a:t>At lunchtime, a colleague mentions in passing that during a different lesson, Tee became extremely upset when they got a question wrong and had to be taken out of the classroom to calm down. Your colleague felt Tee’s reaction was “over the top”.</a:t>
            </a:r>
          </a:p>
        </p:txBody>
      </p:sp>
      <p:sp>
        <p:nvSpPr>
          <p:cNvPr id="64" name="Google Shape;64;p4"/>
          <p:cNvSpPr txBox="1"/>
          <p:nvPr/>
        </p:nvSpPr>
        <p:spPr>
          <a:xfrm>
            <a:off x="299405" y="4576895"/>
            <a:ext cx="6855997" cy="1376513"/>
          </a:xfrm>
          <a:prstGeom prst="rect">
            <a:avLst/>
          </a:prstGeom>
          <a:solidFill>
            <a:schemeClr val="accent2"/>
          </a:solidFill>
          <a:ln>
            <a:noFill/>
          </a:ln>
        </p:spPr>
        <p:txBody>
          <a:bodyPr spcFirstLastPara="1" wrap="square" lIns="108000" tIns="72000" rIns="108000" bIns="72000" anchor="t" anchorCtr="0">
            <a:spAutoFit/>
          </a:bodyPr>
          <a:lstStyle/>
          <a:p>
            <a:pPr marL="0" marR="0" lvl="0" indent="0" algn="just" rtl="0">
              <a:spcBef>
                <a:spcPts val="0"/>
              </a:spcBef>
              <a:spcAft>
                <a:spcPts val="0"/>
              </a:spcAft>
              <a:buNone/>
            </a:pPr>
            <a:r>
              <a:rPr lang="en-GB" sz="1600" b="1" dirty="0">
                <a:solidFill>
                  <a:schemeClr val="lt2"/>
                </a:solidFill>
                <a:latin typeface="Roboto"/>
                <a:ea typeface="Roboto"/>
                <a:cs typeface="Roboto"/>
                <a:sym typeface="Roboto"/>
              </a:rPr>
              <a:t>Action: </a:t>
            </a:r>
          </a:p>
          <a:p>
            <a:pPr lvl="0" algn="just"/>
            <a:r>
              <a:rPr lang="en-GB" sz="1600" b="1" dirty="0">
                <a:solidFill>
                  <a:schemeClr val="lt2"/>
                </a:solidFill>
                <a:latin typeface="Roboto"/>
                <a:ea typeface="Roboto"/>
                <a:cs typeface="Roboto"/>
                <a:sym typeface="Roboto"/>
              </a:rPr>
              <a:t>1. </a:t>
            </a:r>
            <a:r>
              <a:rPr lang="en-GB" sz="1600" dirty="0">
                <a:solidFill>
                  <a:schemeClr val="lt2"/>
                </a:solidFill>
                <a:latin typeface="Roboto"/>
                <a:ea typeface="Roboto"/>
                <a:cs typeface="Roboto"/>
                <a:sym typeface="Roboto"/>
              </a:rPr>
              <a:t>What are your current concerns about Tee?</a:t>
            </a:r>
          </a:p>
          <a:p>
            <a:pPr lvl="0" algn="just"/>
            <a:r>
              <a:rPr lang="en-GB" sz="1600" b="1" dirty="0">
                <a:solidFill>
                  <a:schemeClr val="lt2"/>
                </a:solidFill>
                <a:latin typeface="Roboto"/>
                <a:ea typeface="Roboto"/>
                <a:cs typeface="Roboto"/>
                <a:sym typeface="Roboto"/>
              </a:rPr>
              <a:t>2. </a:t>
            </a:r>
            <a:r>
              <a:rPr lang="en-GB" sz="1600" dirty="0">
                <a:solidFill>
                  <a:schemeClr val="lt2"/>
                </a:solidFill>
                <a:latin typeface="Roboto"/>
                <a:ea typeface="Roboto"/>
                <a:cs typeface="Roboto"/>
                <a:sym typeface="Roboto"/>
              </a:rPr>
              <a:t>What are the next steps you would take with the information you have?</a:t>
            </a:r>
          </a:p>
          <a:p>
            <a:pPr lvl="0" algn="just"/>
            <a:r>
              <a:rPr lang="en-GB" sz="1600" b="1" dirty="0">
                <a:solidFill>
                  <a:schemeClr val="lt2"/>
                </a:solidFill>
                <a:latin typeface="Roboto"/>
                <a:ea typeface="Roboto"/>
                <a:cs typeface="Roboto"/>
                <a:sym typeface="Roboto"/>
              </a:rPr>
              <a:t>3. </a:t>
            </a:r>
            <a:r>
              <a:rPr lang="en-GB" sz="1600" dirty="0">
                <a:solidFill>
                  <a:schemeClr val="lt2"/>
                </a:solidFill>
                <a:latin typeface="Roboto"/>
                <a:ea typeface="Roboto"/>
                <a:cs typeface="Roboto"/>
                <a:sym typeface="Roboto"/>
              </a:rPr>
              <a:t>Would you consider speaking to anyone else about this?</a:t>
            </a:r>
          </a:p>
          <a:p>
            <a:pPr lvl="0" algn="just"/>
            <a:r>
              <a:rPr lang="en-GB" sz="1600" b="1" dirty="0">
                <a:solidFill>
                  <a:schemeClr val="lt2"/>
                </a:solidFill>
                <a:latin typeface="Roboto"/>
                <a:ea typeface="Roboto"/>
                <a:cs typeface="Roboto"/>
                <a:sym typeface="Roboto"/>
              </a:rPr>
              <a:t>4. </a:t>
            </a:r>
            <a:r>
              <a:rPr lang="en-GB" sz="1600" dirty="0">
                <a:solidFill>
                  <a:schemeClr val="lt2"/>
                </a:solidFill>
                <a:latin typeface="Roboto"/>
                <a:ea typeface="Roboto"/>
                <a:cs typeface="Roboto"/>
                <a:sym typeface="Roboto"/>
              </a:rPr>
              <a:t>Are there any further steps you would take?</a:t>
            </a:r>
          </a:p>
        </p:txBody>
      </p:sp>
    </p:spTree>
    <p:extLst>
      <p:ext uri="{BB962C8B-B14F-4D97-AF65-F5344CB8AC3E}">
        <p14:creationId xmlns:p14="http://schemas.microsoft.com/office/powerpoint/2010/main" val="42944636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childTnLst>
                                </p:cTn>
                              </p:par>
                              <p:par>
                                <p:cTn id="14" presetID="10" presetClass="entr" presetSubtype="0" fill="hold" nodeType="withEffect">
                                  <p:stCondLst>
                                    <p:cond delay="1000"/>
                                  </p:stCondLst>
                                  <p:childTnLst>
                                    <p:set>
                                      <p:cBhvr>
                                        <p:cTn id="15" dur="1" fill="hold">
                                          <p:stCondLst>
                                            <p:cond delay="0"/>
                                          </p:stCondLst>
                                        </p:cTn>
                                        <p:tgtEl>
                                          <p:spTgt spid="62">
                                            <p:txEl>
                                              <p:pRg st="0" end="0"/>
                                            </p:txEl>
                                          </p:spTgt>
                                        </p:tgtEl>
                                        <p:attrNameLst>
                                          <p:attrName>style.visibility</p:attrName>
                                        </p:attrNameLst>
                                      </p:cBhvr>
                                      <p:to>
                                        <p:strVal val="visible"/>
                                      </p:to>
                                    </p:set>
                                    <p:animEffect transition="in" filter="fade">
                                      <p:cBhvr>
                                        <p:cTn id="16" dur="500"/>
                                        <p:tgtEl>
                                          <p:spTgt spid="62">
                                            <p:txEl>
                                              <p:pRg st="0" end="0"/>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62">
                                            <p:txEl>
                                              <p:pRg st="1" end="1"/>
                                            </p:txEl>
                                          </p:spTgt>
                                        </p:tgtEl>
                                        <p:attrNameLst>
                                          <p:attrName>style.visibility</p:attrName>
                                        </p:attrNameLst>
                                      </p:cBhvr>
                                      <p:to>
                                        <p:strVal val="visible"/>
                                      </p:to>
                                    </p:set>
                                    <p:animEffect transition="in" filter="fade">
                                      <p:cBhvr>
                                        <p:cTn id="19" dur="500"/>
                                        <p:tgtEl>
                                          <p:spTgt spid="62">
                                            <p:txEl>
                                              <p:pRg st="1" end="1"/>
                                            </p:txEl>
                                          </p:spTgt>
                                        </p:tgtEl>
                                      </p:cBhvr>
                                    </p:animEffect>
                                  </p:childTnLst>
                                </p:cTn>
                              </p:par>
                              <p:par>
                                <p:cTn id="20" presetID="10" presetClass="entr" presetSubtype="0" fill="hold" nodeType="withEffect">
                                  <p:stCondLst>
                                    <p:cond delay="1000"/>
                                  </p:stCondLst>
                                  <p:childTnLst>
                                    <p:set>
                                      <p:cBhvr>
                                        <p:cTn id="21" dur="1" fill="hold">
                                          <p:stCondLst>
                                            <p:cond delay="0"/>
                                          </p:stCondLst>
                                        </p:cTn>
                                        <p:tgtEl>
                                          <p:spTgt spid="62">
                                            <p:txEl>
                                              <p:pRg st="2" end="2"/>
                                            </p:txEl>
                                          </p:spTgt>
                                        </p:tgtEl>
                                        <p:attrNameLst>
                                          <p:attrName>style.visibility</p:attrName>
                                        </p:attrNameLst>
                                      </p:cBhvr>
                                      <p:to>
                                        <p:strVal val="visible"/>
                                      </p:to>
                                    </p:set>
                                    <p:animEffect transition="in" filter="fade">
                                      <p:cBhvr>
                                        <p:cTn id="22" dur="500"/>
                                        <p:tgtEl>
                                          <p:spTgt spid="62">
                                            <p:txEl>
                                              <p:pRg st="2" end="2"/>
                                            </p:txEl>
                                          </p:spTgt>
                                        </p:tgtEl>
                                      </p:cBhvr>
                                    </p:animEffect>
                                  </p:childTnLst>
                                </p:cTn>
                              </p:par>
                              <p:par>
                                <p:cTn id="23" presetID="10" presetClass="entr" presetSubtype="0" fill="hold" nodeType="withEffect">
                                  <p:stCondLst>
                                    <p:cond delay="1000"/>
                                  </p:stCondLst>
                                  <p:childTnLst>
                                    <p:set>
                                      <p:cBhvr>
                                        <p:cTn id="24" dur="1" fill="hold">
                                          <p:stCondLst>
                                            <p:cond delay="0"/>
                                          </p:stCondLst>
                                        </p:cTn>
                                        <p:tgtEl>
                                          <p:spTgt spid="62">
                                            <p:txEl>
                                              <p:pRg st="3" end="3"/>
                                            </p:txEl>
                                          </p:spTgt>
                                        </p:tgtEl>
                                        <p:attrNameLst>
                                          <p:attrName>style.visibility</p:attrName>
                                        </p:attrNameLst>
                                      </p:cBhvr>
                                      <p:to>
                                        <p:strVal val="visible"/>
                                      </p:to>
                                    </p:set>
                                    <p:animEffect transition="in" filter="fade">
                                      <p:cBhvr>
                                        <p:cTn id="25" dur="500"/>
                                        <p:tgtEl>
                                          <p:spTgt spid="62">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64"/>
                                        </p:tgtEl>
                                        <p:attrNameLst>
                                          <p:attrName>style.visibility</p:attrName>
                                        </p:attrNameLst>
                                      </p:cBhvr>
                                      <p:to>
                                        <p:strVal val="visible"/>
                                      </p:to>
                                    </p:set>
                                    <p:animEffect transition="in" filter="fade">
                                      <p:cBhvr>
                                        <p:cTn id="30"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1</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11" name="Google Shape;63;p4">
            <a:extLst>
              <a:ext uri="{FF2B5EF4-FFF2-40B4-BE49-F238E27FC236}">
                <a16:creationId xmlns:a16="http://schemas.microsoft.com/office/drawing/2014/main" id="{74E90B39-CCAB-1CEB-8FBB-010127CDE4D2}"/>
              </a:ext>
            </a:extLst>
          </p:cNvPr>
          <p:cNvSpPr txBox="1"/>
          <p:nvPr/>
        </p:nvSpPr>
        <p:spPr>
          <a:xfrm>
            <a:off x="450223" y="1274787"/>
            <a:ext cx="8238157" cy="3407838"/>
          </a:xfrm>
          <a:prstGeom prst="rect">
            <a:avLst/>
          </a:prstGeom>
          <a:solidFill>
            <a:schemeClr val="lt1"/>
          </a:solidFill>
          <a:ln w="38100" cap="flat" cmpd="sng">
            <a:solidFill>
              <a:schemeClr val="accent1"/>
            </a:solidFill>
            <a:prstDash val="solid"/>
            <a:miter lim="800000"/>
            <a:headEnd type="none" w="sm" len="sm"/>
            <a:tailEnd type="none" w="sm" len="sm"/>
          </a:ln>
        </p:spPr>
        <p:txBody>
          <a:bodyPr spcFirstLastPara="1" wrap="square" lIns="108000" tIns="72000" rIns="108000" bIns="72000" anchor="t" anchorCtr="0">
            <a:spAutoFit/>
          </a:bodyPr>
          <a:lstStyle/>
          <a:p>
            <a:pPr lvl="0" algn="just"/>
            <a:r>
              <a:rPr lang="en-GB" sz="1800" b="1" dirty="0">
                <a:solidFill>
                  <a:schemeClr val="dk1"/>
                </a:solidFill>
                <a:latin typeface="Roboto"/>
                <a:ea typeface="Roboto"/>
                <a:cs typeface="Roboto"/>
                <a:sym typeface="Roboto"/>
              </a:rPr>
              <a:t>What if…</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knew that one of Tee’s parents had a new partner who had started living with the family a month ago?</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Tee’s parent had recently mentioned that Tee had just taken up trampolining and it seemed like they were always getting injured somehow?</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knew that Tee was currently under the care of Child and Adult Mental Health Services (CAMHS)? </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knew that Tee was a looked-after child?</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Tee had been complaining about their eyesight recently and you also noticed that they had started having issues with their coordination?</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heard that Tee had become distant from their old circle of friends, had changed the way they dressed outside of school and was seen with a brand new mobile phone that you suspected their family couldn’t afford to buy?</a:t>
            </a:r>
          </a:p>
        </p:txBody>
      </p:sp>
    </p:spTree>
    <p:extLst>
      <p:ext uri="{BB962C8B-B14F-4D97-AF65-F5344CB8AC3E}">
        <p14:creationId xmlns:p14="http://schemas.microsoft.com/office/powerpoint/2010/main" val="8378262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2</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62" name="Google Shape;62;p4"/>
          <p:cNvSpPr txBox="1"/>
          <p:nvPr/>
        </p:nvSpPr>
        <p:spPr>
          <a:xfrm>
            <a:off x="299405" y="1184212"/>
            <a:ext cx="8539794" cy="3084672"/>
          </a:xfrm>
          <a:prstGeom prst="rect">
            <a:avLst/>
          </a:prstGeom>
          <a:solidFill>
            <a:srgbClr val="FDE7CF"/>
          </a:solidFill>
          <a:ln>
            <a:noFill/>
          </a:ln>
        </p:spPr>
        <p:txBody>
          <a:bodyPr spcFirstLastPara="1" wrap="square" lIns="216000" tIns="0" rIns="216000" bIns="36000" anchor="t" anchorCtr="0">
            <a:spAutoFit/>
          </a:bodyPr>
          <a:lstStyle/>
          <a:p>
            <a:pPr lvl="0" algn="just">
              <a:spcAft>
                <a:spcPts val="600"/>
              </a:spcAft>
            </a:pPr>
            <a:r>
              <a:rPr lang="en-GB" sz="1600" dirty="0">
                <a:solidFill>
                  <a:schemeClr val="dk1"/>
                </a:solidFill>
                <a:latin typeface="Roboto"/>
                <a:ea typeface="Roboto"/>
                <a:cs typeface="Roboto"/>
                <a:sym typeface="Roboto"/>
              </a:rPr>
              <a:t>Dee and Kay are pupils in your class. Both of them are eight years old. After breaktime, Kay enters the classroom looking very upset. You speak to Kay and they tell you that “Dee pulled my pants down in front of everyone at breaktime”.</a:t>
            </a:r>
          </a:p>
          <a:p>
            <a:pPr lvl="0" algn="just">
              <a:spcAft>
                <a:spcPts val="600"/>
              </a:spcAft>
            </a:pPr>
            <a:r>
              <a:rPr lang="en-GB" sz="1600" dirty="0">
                <a:solidFill>
                  <a:schemeClr val="dk1"/>
                </a:solidFill>
                <a:latin typeface="Roboto"/>
                <a:ea typeface="Roboto"/>
                <a:cs typeface="Roboto"/>
                <a:sym typeface="Roboto"/>
              </a:rPr>
              <a:t>You speak to Dee’s previous teacher and ask if they had had any concerns about Dee’s behaviour. The teacher said that Dee’s behaviour in class was sometimes “a bit silly” and the teacher had had to warn Dee several times over using swear words in a sexual way. Dee had also told friends in their peer group about what sex was and had drawn some pictures of male and female body parts. </a:t>
            </a:r>
          </a:p>
          <a:p>
            <a:pPr lvl="0" algn="just">
              <a:spcAft>
                <a:spcPts val="600"/>
              </a:spcAft>
            </a:pPr>
            <a:r>
              <a:rPr lang="en-GB" sz="1600" dirty="0">
                <a:solidFill>
                  <a:schemeClr val="dk1"/>
                </a:solidFill>
                <a:latin typeface="Roboto"/>
                <a:ea typeface="Roboto"/>
                <a:cs typeface="Roboto"/>
                <a:sym typeface="Roboto"/>
              </a:rPr>
              <a:t>A few days later, you are in class when Kay comes back from the toilets in tears. You ask what has happened and Kay tells you that “Dee was in the toilets and tried to look at my private parts”.</a:t>
            </a:r>
          </a:p>
        </p:txBody>
      </p:sp>
      <p:sp>
        <p:nvSpPr>
          <p:cNvPr id="64" name="Google Shape;64;p4"/>
          <p:cNvSpPr txBox="1"/>
          <p:nvPr/>
        </p:nvSpPr>
        <p:spPr>
          <a:xfrm>
            <a:off x="299405" y="4371906"/>
            <a:ext cx="6855997" cy="1376513"/>
          </a:xfrm>
          <a:prstGeom prst="rect">
            <a:avLst/>
          </a:prstGeom>
          <a:solidFill>
            <a:schemeClr val="accent2"/>
          </a:solidFill>
          <a:ln>
            <a:noFill/>
          </a:ln>
        </p:spPr>
        <p:txBody>
          <a:bodyPr spcFirstLastPara="1" wrap="square" lIns="108000" tIns="72000" rIns="108000" bIns="72000" anchor="t" anchorCtr="0">
            <a:spAutoFit/>
          </a:bodyPr>
          <a:lstStyle/>
          <a:p>
            <a:pPr marL="0" marR="0" lvl="0" indent="0" algn="just" rtl="0">
              <a:spcBef>
                <a:spcPts val="0"/>
              </a:spcBef>
              <a:spcAft>
                <a:spcPts val="0"/>
              </a:spcAft>
              <a:buNone/>
            </a:pPr>
            <a:r>
              <a:rPr lang="en-GB" sz="1600" b="1" dirty="0">
                <a:solidFill>
                  <a:schemeClr val="lt2"/>
                </a:solidFill>
                <a:latin typeface="Roboto"/>
                <a:ea typeface="Roboto"/>
                <a:cs typeface="Roboto"/>
                <a:sym typeface="Roboto"/>
              </a:rPr>
              <a:t>Action: </a:t>
            </a:r>
          </a:p>
          <a:p>
            <a:pPr lvl="0" algn="just"/>
            <a:r>
              <a:rPr lang="en-GB" sz="1600" b="1" dirty="0">
                <a:solidFill>
                  <a:schemeClr val="lt2"/>
                </a:solidFill>
                <a:latin typeface="Roboto"/>
                <a:ea typeface="Roboto"/>
                <a:cs typeface="Roboto"/>
                <a:sym typeface="Roboto"/>
              </a:rPr>
              <a:t>1. </a:t>
            </a:r>
            <a:r>
              <a:rPr lang="en-GB" sz="1600" dirty="0">
                <a:solidFill>
                  <a:schemeClr val="lt2"/>
                </a:solidFill>
                <a:latin typeface="Roboto"/>
                <a:ea typeface="Roboto"/>
                <a:cs typeface="Roboto"/>
                <a:sym typeface="Roboto"/>
              </a:rPr>
              <a:t>What are your current concerns about Dee and Kay?</a:t>
            </a:r>
          </a:p>
          <a:p>
            <a:pPr lvl="0" algn="just"/>
            <a:r>
              <a:rPr lang="en-GB" sz="1600" b="1" dirty="0">
                <a:solidFill>
                  <a:schemeClr val="lt2"/>
                </a:solidFill>
                <a:latin typeface="Roboto"/>
                <a:ea typeface="Roboto"/>
                <a:cs typeface="Roboto"/>
                <a:sym typeface="Roboto"/>
              </a:rPr>
              <a:t>2. </a:t>
            </a:r>
            <a:r>
              <a:rPr lang="en-GB" sz="1600" dirty="0">
                <a:solidFill>
                  <a:schemeClr val="lt2"/>
                </a:solidFill>
                <a:latin typeface="Roboto"/>
                <a:ea typeface="Roboto"/>
                <a:cs typeface="Roboto"/>
                <a:sym typeface="Roboto"/>
              </a:rPr>
              <a:t>What are the next steps you would take with the information you have?</a:t>
            </a:r>
          </a:p>
          <a:p>
            <a:pPr lvl="0" algn="just"/>
            <a:r>
              <a:rPr lang="en-GB" sz="1600" b="1" dirty="0">
                <a:solidFill>
                  <a:schemeClr val="lt2"/>
                </a:solidFill>
                <a:latin typeface="Roboto"/>
                <a:ea typeface="Roboto"/>
                <a:cs typeface="Roboto"/>
                <a:sym typeface="Roboto"/>
              </a:rPr>
              <a:t>3. </a:t>
            </a:r>
            <a:r>
              <a:rPr lang="en-GB" sz="1600" dirty="0">
                <a:solidFill>
                  <a:schemeClr val="lt2"/>
                </a:solidFill>
                <a:latin typeface="Roboto"/>
                <a:ea typeface="Roboto"/>
                <a:cs typeface="Roboto"/>
                <a:sym typeface="Roboto"/>
              </a:rPr>
              <a:t>Would you consider speaking to anyone else about this?</a:t>
            </a:r>
          </a:p>
          <a:p>
            <a:pPr lvl="0" algn="just"/>
            <a:r>
              <a:rPr lang="en-GB" sz="1600" b="1" dirty="0">
                <a:solidFill>
                  <a:schemeClr val="lt2"/>
                </a:solidFill>
                <a:latin typeface="Roboto"/>
                <a:ea typeface="Roboto"/>
                <a:cs typeface="Roboto"/>
                <a:sym typeface="Roboto"/>
              </a:rPr>
              <a:t>4. </a:t>
            </a:r>
            <a:r>
              <a:rPr lang="en-GB" sz="1600" dirty="0">
                <a:solidFill>
                  <a:schemeClr val="lt2"/>
                </a:solidFill>
                <a:latin typeface="Roboto"/>
                <a:ea typeface="Roboto"/>
                <a:cs typeface="Roboto"/>
                <a:sym typeface="Roboto"/>
              </a:rPr>
              <a:t>Are there any further steps you would take?</a:t>
            </a:r>
          </a:p>
        </p:txBody>
      </p:sp>
    </p:spTree>
    <p:extLst>
      <p:ext uri="{BB962C8B-B14F-4D97-AF65-F5344CB8AC3E}">
        <p14:creationId xmlns:p14="http://schemas.microsoft.com/office/powerpoint/2010/main" val="39514137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childTnLst>
                                </p:cTn>
                              </p:par>
                              <p:par>
                                <p:cTn id="14" presetID="10" presetClass="entr" presetSubtype="0" fill="hold" nodeType="withEffect">
                                  <p:stCondLst>
                                    <p:cond delay="1000"/>
                                  </p:stCondLst>
                                  <p:childTnLst>
                                    <p:set>
                                      <p:cBhvr>
                                        <p:cTn id="15" dur="1" fill="hold">
                                          <p:stCondLst>
                                            <p:cond delay="0"/>
                                          </p:stCondLst>
                                        </p:cTn>
                                        <p:tgtEl>
                                          <p:spTgt spid="62">
                                            <p:txEl>
                                              <p:pRg st="0" end="0"/>
                                            </p:txEl>
                                          </p:spTgt>
                                        </p:tgtEl>
                                        <p:attrNameLst>
                                          <p:attrName>style.visibility</p:attrName>
                                        </p:attrNameLst>
                                      </p:cBhvr>
                                      <p:to>
                                        <p:strVal val="visible"/>
                                      </p:to>
                                    </p:set>
                                    <p:animEffect transition="in" filter="fade">
                                      <p:cBhvr>
                                        <p:cTn id="16" dur="500"/>
                                        <p:tgtEl>
                                          <p:spTgt spid="62">
                                            <p:txEl>
                                              <p:pRg st="0" end="0"/>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62">
                                            <p:txEl>
                                              <p:pRg st="1" end="1"/>
                                            </p:txEl>
                                          </p:spTgt>
                                        </p:tgtEl>
                                        <p:attrNameLst>
                                          <p:attrName>style.visibility</p:attrName>
                                        </p:attrNameLst>
                                      </p:cBhvr>
                                      <p:to>
                                        <p:strVal val="visible"/>
                                      </p:to>
                                    </p:set>
                                    <p:animEffect transition="in" filter="fade">
                                      <p:cBhvr>
                                        <p:cTn id="19" dur="500"/>
                                        <p:tgtEl>
                                          <p:spTgt spid="62">
                                            <p:txEl>
                                              <p:pRg st="1" end="1"/>
                                            </p:txEl>
                                          </p:spTgt>
                                        </p:tgtEl>
                                      </p:cBhvr>
                                    </p:animEffect>
                                  </p:childTnLst>
                                </p:cTn>
                              </p:par>
                              <p:par>
                                <p:cTn id="20" presetID="10" presetClass="entr" presetSubtype="0" fill="hold" nodeType="withEffect">
                                  <p:stCondLst>
                                    <p:cond delay="1000"/>
                                  </p:stCondLst>
                                  <p:childTnLst>
                                    <p:set>
                                      <p:cBhvr>
                                        <p:cTn id="21" dur="1" fill="hold">
                                          <p:stCondLst>
                                            <p:cond delay="0"/>
                                          </p:stCondLst>
                                        </p:cTn>
                                        <p:tgtEl>
                                          <p:spTgt spid="62">
                                            <p:txEl>
                                              <p:pRg st="2" end="2"/>
                                            </p:txEl>
                                          </p:spTgt>
                                        </p:tgtEl>
                                        <p:attrNameLst>
                                          <p:attrName>style.visibility</p:attrName>
                                        </p:attrNameLst>
                                      </p:cBhvr>
                                      <p:to>
                                        <p:strVal val="visible"/>
                                      </p:to>
                                    </p:set>
                                    <p:animEffect transition="in" filter="fade">
                                      <p:cBhvr>
                                        <p:cTn id="22" dur="500"/>
                                        <p:tgtEl>
                                          <p:spTgt spid="6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4"/>
                                        </p:tgtEl>
                                        <p:attrNameLst>
                                          <p:attrName>style.visibility</p:attrName>
                                        </p:attrNameLst>
                                      </p:cBhvr>
                                      <p:to>
                                        <p:strVal val="visible"/>
                                      </p:to>
                                    </p:set>
                                    <p:animEffect transition="in" filter="fade">
                                      <p:cBhvr>
                                        <p:cTn id="27"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2</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11" name="Google Shape;63;p4">
            <a:extLst>
              <a:ext uri="{FF2B5EF4-FFF2-40B4-BE49-F238E27FC236}">
                <a16:creationId xmlns:a16="http://schemas.microsoft.com/office/drawing/2014/main" id="{74E90B39-CCAB-1CEB-8FBB-010127CDE4D2}"/>
              </a:ext>
            </a:extLst>
          </p:cNvPr>
          <p:cNvSpPr txBox="1"/>
          <p:nvPr/>
        </p:nvSpPr>
        <p:spPr>
          <a:xfrm>
            <a:off x="450223" y="1274787"/>
            <a:ext cx="8238157" cy="2145954"/>
          </a:xfrm>
          <a:prstGeom prst="rect">
            <a:avLst/>
          </a:prstGeom>
          <a:solidFill>
            <a:schemeClr val="lt1"/>
          </a:solidFill>
          <a:ln w="38100" cap="flat" cmpd="sng">
            <a:solidFill>
              <a:schemeClr val="accent1"/>
            </a:solidFill>
            <a:prstDash val="solid"/>
            <a:miter lim="800000"/>
            <a:headEnd type="none" w="sm" len="sm"/>
            <a:tailEnd type="none" w="sm" len="sm"/>
          </a:ln>
        </p:spPr>
        <p:txBody>
          <a:bodyPr spcFirstLastPara="1" wrap="square" lIns="108000" tIns="72000" rIns="108000" bIns="72000" anchor="t" anchorCtr="0">
            <a:spAutoFit/>
          </a:bodyPr>
          <a:lstStyle/>
          <a:p>
            <a:pPr lvl="0" algn="just"/>
            <a:r>
              <a:rPr lang="en-GB" sz="1800" b="1" dirty="0">
                <a:solidFill>
                  <a:schemeClr val="dk1"/>
                </a:solidFill>
                <a:latin typeface="Roboto"/>
                <a:ea typeface="Roboto"/>
                <a:cs typeface="Roboto"/>
                <a:sym typeface="Roboto"/>
              </a:rPr>
              <a:t>What if…</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Dee and Kay were both four years old?</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knew Dee and Kay’s gender? Would this change how you approach the situation if you knew they were the same or different genders?</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knew Dee had two older siblings who were both at secondary school?</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upon looking at Kay’s safeguarding records, you found out that they had said similar things about a different child in their class? </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knew Dee had unrestricted access to the Internet at home?</a:t>
            </a:r>
          </a:p>
        </p:txBody>
      </p:sp>
    </p:spTree>
    <p:extLst>
      <p:ext uri="{BB962C8B-B14F-4D97-AF65-F5344CB8AC3E}">
        <p14:creationId xmlns:p14="http://schemas.microsoft.com/office/powerpoint/2010/main" val="26088875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3</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62" name="Google Shape;62;p4"/>
          <p:cNvSpPr txBox="1"/>
          <p:nvPr/>
        </p:nvSpPr>
        <p:spPr>
          <a:xfrm>
            <a:off x="299405" y="1184212"/>
            <a:ext cx="8539794" cy="4150743"/>
          </a:xfrm>
          <a:prstGeom prst="rect">
            <a:avLst/>
          </a:prstGeom>
          <a:solidFill>
            <a:srgbClr val="FDE7CF"/>
          </a:solidFill>
          <a:ln>
            <a:noFill/>
          </a:ln>
        </p:spPr>
        <p:txBody>
          <a:bodyPr spcFirstLastPara="1" wrap="square" lIns="216000" tIns="0" rIns="216000" bIns="0" anchor="t" anchorCtr="0">
            <a:spAutoFit/>
          </a:bodyPr>
          <a:lstStyle/>
          <a:p>
            <a:pPr lvl="0" algn="just">
              <a:spcAft>
                <a:spcPts val="600"/>
              </a:spcAft>
            </a:pPr>
            <a:r>
              <a:rPr lang="en-GB" sz="1600" dirty="0">
                <a:solidFill>
                  <a:schemeClr val="dk1"/>
                </a:solidFill>
                <a:latin typeface="Roboto"/>
                <a:ea typeface="Roboto"/>
                <a:cs typeface="Roboto"/>
                <a:sym typeface="Roboto"/>
              </a:rPr>
              <a:t>Em is a new pupil in your school and their family has recently moved to the area. You learn that Em loves being outdoors and says they spend a lot of time at the park outside of school time.</a:t>
            </a:r>
          </a:p>
          <a:p>
            <a:pPr lvl="0" algn="just">
              <a:spcAft>
                <a:spcPts val="600"/>
              </a:spcAft>
            </a:pPr>
            <a:r>
              <a:rPr lang="en-GB" sz="1600" dirty="0">
                <a:solidFill>
                  <a:schemeClr val="dk1"/>
                </a:solidFill>
                <a:latin typeface="Roboto"/>
                <a:ea typeface="Roboto"/>
                <a:cs typeface="Roboto"/>
                <a:sym typeface="Roboto"/>
              </a:rPr>
              <a:t>After a few weeks, you notice Em is starting to arrive after registration closes. Em’s parent is asked if there are any blockers in getting Em to school on time; they say that their phone ran out of battery so they missed their alarm and that Em is very slow at getting themselves ready in the morning. </a:t>
            </a:r>
          </a:p>
          <a:p>
            <a:pPr lvl="0" algn="just">
              <a:spcAft>
                <a:spcPts val="600"/>
              </a:spcAft>
            </a:pPr>
            <a:r>
              <a:rPr lang="en-GB" sz="1600" dirty="0">
                <a:solidFill>
                  <a:schemeClr val="dk1"/>
                </a:solidFill>
                <a:latin typeface="Roboto"/>
                <a:ea typeface="Roboto"/>
                <a:cs typeface="Roboto"/>
                <a:sym typeface="Roboto"/>
              </a:rPr>
              <a:t>When speaking to Em about difficulties in getting to school, they say it takes them longer because they have to “stop at the shop for breakfast”. When you ask Em what they buy, they reply “crisps or sometimes an energy drink”.</a:t>
            </a:r>
          </a:p>
          <a:p>
            <a:pPr lvl="0" algn="just">
              <a:spcAft>
                <a:spcPts val="600"/>
              </a:spcAft>
            </a:pPr>
            <a:r>
              <a:rPr lang="en-GB" sz="1600" dirty="0">
                <a:solidFill>
                  <a:schemeClr val="dk1"/>
                </a:solidFill>
                <a:latin typeface="Roboto"/>
                <a:ea typeface="Roboto"/>
                <a:cs typeface="Roboto"/>
                <a:sym typeface="Roboto"/>
              </a:rPr>
              <a:t>You notice that, at lunchtimes, Em often has crisps in their lunchbox but Em’s friends will sometimes share their lunch with them. When you approach Em’s parent about this, they say “Em’s old enough to sort their own lunch out now”.</a:t>
            </a:r>
          </a:p>
          <a:p>
            <a:pPr lvl="0" algn="just"/>
            <a:r>
              <a:rPr lang="en-GB" sz="1600" dirty="0">
                <a:solidFill>
                  <a:schemeClr val="dk1"/>
                </a:solidFill>
                <a:latin typeface="Roboto"/>
                <a:ea typeface="Roboto"/>
                <a:cs typeface="Roboto"/>
                <a:sym typeface="Roboto"/>
              </a:rPr>
              <a:t>You think that Em looks quite pale and tired in lessons and they are finding it hard to concentrate. </a:t>
            </a:r>
          </a:p>
        </p:txBody>
      </p:sp>
      <p:sp>
        <p:nvSpPr>
          <p:cNvPr id="64" name="Google Shape;64;p4"/>
          <p:cNvSpPr txBox="1"/>
          <p:nvPr/>
        </p:nvSpPr>
        <p:spPr>
          <a:xfrm>
            <a:off x="1983202" y="5060162"/>
            <a:ext cx="6855997" cy="1376513"/>
          </a:xfrm>
          <a:prstGeom prst="rect">
            <a:avLst/>
          </a:prstGeom>
          <a:solidFill>
            <a:schemeClr val="accent2"/>
          </a:solidFill>
          <a:ln>
            <a:noFill/>
          </a:ln>
        </p:spPr>
        <p:txBody>
          <a:bodyPr spcFirstLastPara="1" wrap="square" lIns="108000" tIns="72000" rIns="108000" bIns="72000" anchor="t" anchorCtr="0">
            <a:spAutoFit/>
          </a:bodyPr>
          <a:lstStyle/>
          <a:p>
            <a:pPr marL="0" marR="0" lvl="0" indent="0" algn="just" rtl="0">
              <a:spcBef>
                <a:spcPts val="0"/>
              </a:spcBef>
              <a:spcAft>
                <a:spcPts val="0"/>
              </a:spcAft>
              <a:buNone/>
            </a:pPr>
            <a:r>
              <a:rPr lang="en-GB" sz="1600" b="1" dirty="0">
                <a:solidFill>
                  <a:schemeClr val="lt2"/>
                </a:solidFill>
                <a:latin typeface="Roboto"/>
                <a:ea typeface="Roboto"/>
                <a:cs typeface="Roboto"/>
                <a:sym typeface="Roboto"/>
              </a:rPr>
              <a:t>Action: </a:t>
            </a:r>
          </a:p>
          <a:p>
            <a:pPr lvl="0" algn="just"/>
            <a:r>
              <a:rPr lang="en-GB" sz="1600" b="1" dirty="0">
                <a:solidFill>
                  <a:schemeClr val="lt2"/>
                </a:solidFill>
                <a:latin typeface="Roboto"/>
                <a:ea typeface="Roboto"/>
                <a:cs typeface="Roboto"/>
                <a:sym typeface="Roboto"/>
              </a:rPr>
              <a:t>1. </a:t>
            </a:r>
            <a:r>
              <a:rPr lang="en-GB" sz="1600" dirty="0">
                <a:solidFill>
                  <a:schemeClr val="lt2"/>
                </a:solidFill>
                <a:latin typeface="Roboto"/>
                <a:ea typeface="Roboto"/>
                <a:cs typeface="Roboto"/>
                <a:sym typeface="Roboto"/>
              </a:rPr>
              <a:t>What are your current concerns about Em?</a:t>
            </a:r>
          </a:p>
          <a:p>
            <a:pPr lvl="0" algn="just"/>
            <a:r>
              <a:rPr lang="en-GB" sz="1600" b="1" dirty="0">
                <a:solidFill>
                  <a:schemeClr val="lt2"/>
                </a:solidFill>
                <a:latin typeface="Roboto"/>
                <a:ea typeface="Roboto"/>
                <a:cs typeface="Roboto"/>
                <a:sym typeface="Roboto"/>
              </a:rPr>
              <a:t>2. </a:t>
            </a:r>
            <a:r>
              <a:rPr lang="en-GB" sz="1600" dirty="0">
                <a:solidFill>
                  <a:schemeClr val="lt2"/>
                </a:solidFill>
                <a:latin typeface="Roboto"/>
                <a:ea typeface="Roboto"/>
                <a:cs typeface="Roboto"/>
                <a:sym typeface="Roboto"/>
              </a:rPr>
              <a:t>What are the next steps you would take with the information you have?</a:t>
            </a:r>
          </a:p>
          <a:p>
            <a:pPr lvl="0" algn="just"/>
            <a:r>
              <a:rPr lang="en-GB" sz="1600" b="1" dirty="0">
                <a:solidFill>
                  <a:schemeClr val="lt2"/>
                </a:solidFill>
                <a:latin typeface="Roboto"/>
                <a:ea typeface="Roboto"/>
                <a:cs typeface="Roboto"/>
                <a:sym typeface="Roboto"/>
              </a:rPr>
              <a:t>3. </a:t>
            </a:r>
            <a:r>
              <a:rPr lang="en-GB" sz="1600" dirty="0">
                <a:solidFill>
                  <a:schemeClr val="lt2"/>
                </a:solidFill>
                <a:latin typeface="Roboto"/>
                <a:ea typeface="Roboto"/>
                <a:cs typeface="Roboto"/>
                <a:sym typeface="Roboto"/>
              </a:rPr>
              <a:t>Would you consider speaking to anyone else about this?</a:t>
            </a:r>
          </a:p>
          <a:p>
            <a:pPr lvl="0" algn="just"/>
            <a:r>
              <a:rPr lang="en-GB" sz="1600" b="1" dirty="0">
                <a:solidFill>
                  <a:schemeClr val="lt2"/>
                </a:solidFill>
                <a:latin typeface="Roboto"/>
                <a:ea typeface="Roboto"/>
                <a:cs typeface="Roboto"/>
                <a:sym typeface="Roboto"/>
              </a:rPr>
              <a:t>4. </a:t>
            </a:r>
            <a:r>
              <a:rPr lang="en-GB" sz="1600" dirty="0">
                <a:solidFill>
                  <a:schemeClr val="lt2"/>
                </a:solidFill>
                <a:latin typeface="Roboto"/>
                <a:ea typeface="Roboto"/>
                <a:cs typeface="Roboto"/>
                <a:sym typeface="Roboto"/>
              </a:rPr>
              <a:t>Are there any further steps you would take?</a:t>
            </a:r>
          </a:p>
        </p:txBody>
      </p:sp>
    </p:spTree>
    <p:extLst>
      <p:ext uri="{BB962C8B-B14F-4D97-AF65-F5344CB8AC3E}">
        <p14:creationId xmlns:p14="http://schemas.microsoft.com/office/powerpoint/2010/main" val="16788710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childTnLst>
                                </p:cTn>
                              </p:par>
                              <p:par>
                                <p:cTn id="14" presetID="10" presetClass="entr" presetSubtype="0" fill="hold" nodeType="withEffect">
                                  <p:stCondLst>
                                    <p:cond delay="1000"/>
                                  </p:stCondLst>
                                  <p:childTnLst>
                                    <p:set>
                                      <p:cBhvr>
                                        <p:cTn id="15" dur="1" fill="hold">
                                          <p:stCondLst>
                                            <p:cond delay="0"/>
                                          </p:stCondLst>
                                        </p:cTn>
                                        <p:tgtEl>
                                          <p:spTgt spid="62">
                                            <p:txEl>
                                              <p:pRg st="0" end="0"/>
                                            </p:txEl>
                                          </p:spTgt>
                                        </p:tgtEl>
                                        <p:attrNameLst>
                                          <p:attrName>style.visibility</p:attrName>
                                        </p:attrNameLst>
                                      </p:cBhvr>
                                      <p:to>
                                        <p:strVal val="visible"/>
                                      </p:to>
                                    </p:set>
                                    <p:animEffect transition="in" filter="fade">
                                      <p:cBhvr>
                                        <p:cTn id="16" dur="500"/>
                                        <p:tgtEl>
                                          <p:spTgt spid="62">
                                            <p:txEl>
                                              <p:pRg st="0" end="0"/>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62">
                                            <p:txEl>
                                              <p:pRg st="1" end="1"/>
                                            </p:txEl>
                                          </p:spTgt>
                                        </p:tgtEl>
                                        <p:attrNameLst>
                                          <p:attrName>style.visibility</p:attrName>
                                        </p:attrNameLst>
                                      </p:cBhvr>
                                      <p:to>
                                        <p:strVal val="visible"/>
                                      </p:to>
                                    </p:set>
                                    <p:animEffect transition="in" filter="fade">
                                      <p:cBhvr>
                                        <p:cTn id="19" dur="500"/>
                                        <p:tgtEl>
                                          <p:spTgt spid="62">
                                            <p:txEl>
                                              <p:pRg st="1" end="1"/>
                                            </p:txEl>
                                          </p:spTgt>
                                        </p:tgtEl>
                                      </p:cBhvr>
                                    </p:animEffect>
                                  </p:childTnLst>
                                </p:cTn>
                              </p:par>
                              <p:par>
                                <p:cTn id="20" presetID="10" presetClass="entr" presetSubtype="0" fill="hold" nodeType="withEffect">
                                  <p:stCondLst>
                                    <p:cond delay="1000"/>
                                  </p:stCondLst>
                                  <p:childTnLst>
                                    <p:set>
                                      <p:cBhvr>
                                        <p:cTn id="21" dur="1" fill="hold">
                                          <p:stCondLst>
                                            <p:cond delay="0"/>
                                          </p:stCondLst>
                                        </p:cTn>
                                        <p:tgtEl>
                                          <p:spTgt spid="62">
                                            <p:txEl>
                                              <p:pRg st="2" end="2"/>
                                            </p:txEl>
                                          </p:spTgt>
                                        </p:tgtEl>
                                        <p:attrNameLst>
                                          <p:attrName>style.visibility</p:attrName>
                                        </p:attrNameLst>
                                      </p:cBhvr>
                                      <p:to>
                                        <p:strVal val="visible"/>
                                      </p:to>
                                    </p:set>
                                    <p:animEffect transition="in" filter="fade">
                                      <p:cBhvr>
                                        <p:cTn id="22" dur="500"/>
                                        <p:tgtEl>
                                          <p:spTgt spid="62">
                                            <p:txEl>
                                              <p:pRg st="2" end="2"/>
                                            </p:txEl>
                                          </p:spTgt>
                                        </p:tgtEl>
                                      </p:cBhvr>
                                    </p:animEffect>
                                  </p:childTnLst>
                                </p:cTn>
                              </p:par>
                              <p:par>
                                <p:cTn id="23" presetID="10" presetClass="entr" presetSubtype="0" fill="hold" nodeType="withEffect">
                                  <p:stCondLst>
                                    <p:cond delay="1000"/>
                                  </p:stCondLst>
                                  <p:childTnLst>
                                    <p:set>
                                      <p:cBhvr>
                                        <p:cTn id="24" dur="1" fill="hold">
                                          <p:stCondLst>
                                            <p:cond delay="0"/>
                                          </p:stCondLst>
                                        </p:cTn>
                                        <p:tgtEl>
                                          <p:spTgt spid="62">
                                            <p:txEl>
                                              <p:pRg st="3" end="3"/>
                                            </p:txEl>
                                          </p:spTgt>
                                        </p:tgtEl>
                                        <p:attrNameLst>
                                          <p:attrName>style.visibility</p:attrName>
                                        </p:attrNameLst>
                                      </p:cBhvr>
                                      <p:to>
                                        <p:strVal val="visible"/>
                                      </p:to>
                                    </p:set>
                                    <p:animEffect transition="in" filter="fade">
                                      <p:cBhvr>
                                        <p:cTn id="25" dur="500"/>
                                        <p:tgtEl>
                                          <p:spTgt spid="62">
                                            <p:txEl>
                                              <p:pRg st="3" end="3"/>
                                            </p:txEl>
                                          </p:spTgt>
                                        </p:tgtEl>
                                      </p:cBhvr>
                                    </p:animEffect>
                                  </p:childTnLst>
                                </p:cTn>
                              </p:par>
                              <p:par>
                                <p:cTn id="26" presetID="10" presetClass="entr" presetSubtype="0" fill="hold" nodeType="withEffect">
                                  <p:stCondLst>
                                    <p:cond delay="1000"/>
                                  </p:stCondLst>
                                  <p:childTnLst>
                                    <p:set>
                                      <p:cBhvr>
                                        <p:cTn id="27" dur="1" fill="hold">
                                          <p:stCondLst>
                                            <p:cond delay="0"/>
                                          </p:stCondLst>
                                        </p:cTn>
                                        <p:tgtEl>
                                          <p:spTgt spid="62">
                                            <p:txEl>
                                              <p:pRg st="4" end="4"/>
                                            </p:txEl>
                                          </p:spTgt>
                                        </p:tgtEl>
                                        <p:attrNameLst>
                                          <p:attrName>style.visibility</p:attrName>
                                        </p:attrNameLst>
                                      </p:cBhvr>
                                      <p:to>
                                        <p:strVal val="visible"/>
                                      </p:to>
                                    </p:set>
                                    <p:animEffect transition="in" filter="fade">
                                      <p:cBhvr>
                                        <p:cTn id="28" dur="500"/>
                                        <p:tgtEl>
                                          <p:spTgt spid="62">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4"/>
                                        </p:tgtEl>
                                        <p:attrNameLst>
                                          <p:attrName>style.visibility</p:attrName>
                                        </p:attrNameLst>
                                      </p:cBhvr>
                                      <p:to>
                                        <p:strVal val="visible"/>
                                      </p:to>
                                    </p:set>
                                    <p:animEffect transition="in" filter="fade">
                                      <p:cBhvr>
                                        <p:cTn id="33"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3</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11" name="Google Shape;63;p4">
            <a:extLst>
              <a:ext uri="{FF2B5EF4-FFF2-40B4-BE49-F238E27FC236}">
                <a16:creationId xmlns:a16="http://schemas.microsoft.com/office/drawing/2014/main" id="{74E90B39-CCAB-1CEB-8FBB-010127CDE4D2}"/>
              </a:ext>
            </a:extLst>
          </p:cNvPr>
          <p:cNvSpPr txBox="1"/>
          <p:nvPr/>
        </p:nvSpPr>
        <p:spPr>
          <a:xfrm>
            <a:off x="450223" y="1274787"/>
            <a:ext cx="8238157" cy="2392175"/>
          </a:xfrm>
          <a:prstGeom prst="rect">
            <a:avLst/>
          </a:prstGeom>
          <a:solidFill>
            <a:schemeClr val="lt1"/>
          </a:solidFill>
          <a:ln w="38100" cap="flat" cmpd="sng">
            <a:solidFill>
              <a:schemeClr val="accent1"/>
            </a:solidFill>
            <a:prstDash val="solid"/>
            <a:miter lim="800000"/>
            <a:headEnd type="none" w="sm" len="sm"/>
            <a:tailEnd type="none" w="sm" len="sm"/>
          </a:ln>
        </p:spPr>
        <p:txBody>
          <a:bodyPr spcFirstLastPara="1" wrap="square" lIns="108000" tIns="72000" rIns="108000" bIns="72000" anchor="t" anchorCtr="0">
            <a:spAutoFit/>
          </a:bodyPr>
          <a:lstStyle/>
          <a:p>
            <a:pPr lvl="0" algn="just"/>
            <a:r>
              <a:rPr lang="en-GB" sz="1800" b="1" dirty="0">
                <a:solidFill>
                  <a:schemeClr val="dk1"/>
                </a:solidFill>
                <a:latin typeface="Roboto"/>
                <a:ea typeface="Roboto"/>
                <a:cs typeface="Roboto"/>
                <a:sym typeface="Roboto"/>
              </a:rPr>
              <a:t>What if…</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Em had three siblings at school who also presented in a similar way to Em?</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contacted Em’s previous school and they had no concerns about Em?</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learnt that Em’s family had previously been under the care of social services before they moved house?</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Em was a six-year-old in your school? </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noticed that the records passed on from the previous school were incomplete?</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suspected that Em’s parent was suffering from depression?</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knew that Em’s parent had recently lost their job?</a:t>
            </a:r>
          </a:p>
        </p:txBody>
      </p:sp>
    </p:spTree>
    <p:extLst>
      <p:ext uri="{BB962C8B-B14F-4D97-AF65-F5344CB8AC3E}">
        <p14:creationId xmlns:p14="http://schemas.microsoft.com/office/powerpoint/2010/main" val="14692896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4</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62" name="Google Shape;62;p4"/>
          <p:cNvSpPr txBox="1"/>
          <p:nvPr/>
        </p:nvSpPr>
        <p:spPr>
          <a:xfrm>
            <a:off x="299405" y="1184212"/>
            <a:ext cx="8539794" cy="3262432"/>
          </a:xfrm>
          <a:prstGeom prst="rect">
            <a:avLst/>
          </a:prstGeom>
          <a:solidFill>
            <a:srgbClr val="FDE7CF"/>
          </a:solidFill>
          <a:ln>
            <a:noFill/>
          </a:ln>
        </p:spPr>
        <p:txBody>
          <a:bodyPr spcFirstLastPara="1" wrap="square" lIns="216000" tIns="0" rIns="216000" bIns="0" anchor="t" anchorCtr="0">
            <a:spAutoFit/>
          </a:bodyPr>
          <a:lstStyle/>
          <a:p>
            <a:pPr lvl="0" algn="just">
              <a:spcAft>
                <a:spcPts val="600"/>
              </a:spcAft>
            </a:pPr>
            <a:r>
              <a:rPr lang="en-GB" sz="1600" dirty="0">
                <a:solidFill>
                  <a:schemeClr val="dk1"/>
                </a:solidFill>
                <a:latin typeface="Roboto"/>
                <a:ea typeface="Roboto"/>
                <a:cs typeface="Roboto"/>
                <a:sym typeface="Roboto"/>
              </a:rPr>
              <a:t>Vee is a well-established mealtime assistant at your school. Recently, they have been successful in applying for a support staff position within the school and have begun working one-to-one with a child with special educational needs.</a:t>
            </a:r>
          </a:p>
          <a:p>
            <a:pPr lvl="0" algn="just">
              <a:spcAft>
                <a:spcPts val="600"/>
              </a:spcAft>
            </a:pPr>
            <a:r>
              <a:rPr lang="en-GB" sz="1600" dirty="0">
                <a:solidFill>
                  <a:schemeClr val="dk1"/>
                </a:solidFill>
                <a:latin typeface="Roboto"/>
                <a:ea typeface="Roboto"/>
                <a:cs typeface="Roboto"/>
                <a:sym typeface="Roboto"/>
              </a:rPr>
              <a:t>The child has difficulty with communicating their needs and cannot use the toilet independently. They still wear nappies and require intimate care to stay clean. Vee was aware of this when applying for the role.</a:t>
            </a:r>
          </a:p>
          <a:p>
            <a:pPr lvl="0" algn="just">
              <a:spcAft>
                <a:spcPts val="600"/>
              </a:spcAft>
            </a:pPr>
            <a:r>
              <a:rPr lang="en-GB" sz="1600" dirty="0">
                <a:solidFill>
                  <a:schemeClr val="dk1"/>
                </a:solidFill>
                <a:latin typeface="Roboto"/>
                <a:ea typeface="Roboto"/>
                <a:cs typeface="Roboto"/>
                <a:sym typeface="Roboto"/>
              </a:rPr>
              <a:t>During the school day when the rest of the pupils are in lessons, you notice Vee and the child heading to the toilets. Vee is holding the child's backpack and they go into the disabled toilet together: Vee shuts the door behind them. </a:t>
            </a:r>
          </a:p>
          <a:p>
            <a:pPr lvl="0" algn="just">
              <a:spcAft>
                <a:spcPts val="600"/>
              </a:spcAft>
            </a:pPr>
            <a:r>
              <a:rPr lang="en-GB" sz="1600" dirty="0">
                <a:solidFill>
                  <a:schemeClr val="dk1"/>
                </a:solidFill>
                <a:latin typeface="Roboto"/>
                <a:ea typeface="Roboto"/>
                <a:cs typeface="Roboto"/>
                <a:sym typeface="Roboto"/>
              </a:rPr>
              <a:t>You knock and ask if Vee needs any help, but they reply that the child has “had a big accident and there’s mess everywhere”. Vee assures you that they can handle it, although the child sounds upset.</a:t>
            </a:r>
          </a:p>
        </p:txBody>
      </p:sp>
      <p:sp>
        <p:nvSpPr>
          <p:cNvPr id="64" name="Google Shape;64;p4"/>
          <p:cNvSpPr txBox="1"/>
          <p:nvPr/>
        </p:nvSpPr>
        <p:spPr>
          <a:xfrm>
            <a:off x="299405" y="4589646"/>
            <a:ext cx="6855997" cy="1376513"/>
          </a:xfrm>
          <a:prstGeom prst="rect">
            <a:avLst/>
          </a:prstGeom>
          <a:solidFill>
            <a:schemeClr val="accent2"/>
          </a:solidFill>
          <a:ln>
            <a:noFill/>
          </a:ln>
        </p:spPr>
        <p:txBody>
          <a:bodyPr spcFirstLastPara="1" wrap="square" lIns="108000" tIns="72000" rIns="108000" bIns="72000" anchor="t" anchorCtr="0">
            <a:spAutoFit/>
          </a:bodyPr>
          <a:lstStyle/>
          <a:p>
            <a:pPr marL="0" marR="0" lvl="0" indent="0" algn="just" rtl="0">
              <a:spcBef>
                <a:spcPts val="0"/>
              </a:spcBef>
              <a:spcAft>
                <a:spcPts val="0"/>
              </a:spcAft>
              <a:buNone/>
            </a:pPr>
            <a:r>
              <a:rPr lang="en-GB" sz="1600" b="1" dirty="0">
                <a:solidFill>
                  <a:schemeClr val="lt2"/>
                </a:solidFill>
                <a:latin typeface="Roboto"/>
                <a:ea typeface="Roboto"/>
                <a:cs typeface="Roboto"/>
                <a:sym typeface="Roboto"/>
              </a:rPr>
              <a:t>Action: </a:t>
            </a:r>
          </a:p>
          <a:p>
            <a:pPr lvl="0" algn="just"/>
            <a:r>
              <a:rPr lang="en-GB" sz="1600" b="1" dirty="0">
                <a:solidFill>
                  <a:schemeClr val="lt2"/>
                </a:solidFill>
                <a:latin typeface="Roboto"/>
                <a:ea typeface="Roboto"/>
                <a:cs typeface="Roboto"/>
                <a:sym typeface="Roboto"/>
              </a:rPr>
              <a:t>1. </a:t>
            </a:r>
            <a:r>
              <a:rPr lang="en-GB" sz="1600" dirty="0">
                <a:solidFill>
                  <a:schemeClr val="lt2"/>
                </a:solidFill>
                <a:latin typeface="Roboto"/>
                <a:ea typeface="Roboto"/>
                <a:cs typeface="Roboto"/>
                <a:sym typeface="Roboto"/>
              </a:rPr>
              <a:t>What are your current concerns about Vee?</a:t>
            </a:r>
          </a:p>
          <a:p>
            <a:pPr lvl="0" algn="just"/>
            <a:r>
              <a:rPr lang="en-GB" sz="1600" b="1" dirty="0">
                <a:solidFill>
                  <a:schemeClr val="lt2"/>
                </a:solidFill>
                <a:latin typeface="Roboto"/>
                <a:ea typeface="Roboto"/>
                <a:cs typeface="Roboto"/>
                <a:sym typeface="Roboto"/>
              </a:rPr>
              <a:t>2. </a:t>
            </a:r>
            <a:r>
              <a:rPr lang="en-GB" sz="1600" dirty="0">
                <a:solidFill>
                  <a:schemeClr val="lt2"/>
                </a:solidFill>
                <a:latin typeface="Roboto"/>
                <a:ea typeface="Roboto"/>
                <a:cs typeface="Roboto"/>
                <a:sym typeface="Roboto"/>
              </a:rPr>
              <a:t>What are the next steps you would take with the information you have?</a:t>
            </a:r>
          </a:p>
          <a:p>
            <a:pPr lvl="0" algn="just"/>
            <a:r>
              <a:rPr lang="en-GB" sz="1600" b="1" dirty="0">
                <a:solidFill>
                  <a:schemeClr val="lt2"/>
                </a:solidFill>
                <a:latin typeface="Roboto"/>
                <a:ea typeface="Roboto"/>
                <a:cs typeface="Roboto"/>
                <a:sym typeface="Roboto"/>
              </a:rPr>
              <a:t>3. </a:t>
            </a:r>
            <a:r>
              <a:rPr lang="en-GB" sz="1600" dirty="0">
                <a:solidFill>
                  <a:schemeClr val="lt2"/>
                </a:solidFill>
                <a:latin typeface="Roboto"/>
                <a:ea typeface="Roboto"/>
                <a:cs typeface="Roboto"/>
                <a:sym typeface="Roboto"/>
              </a:rPr>
              <a:t>Would you consider speaking to anyone else about this?</a:t>
            </a:r>
          </a:p>
          <a:p>
            <a:pPr lvl="0" algn="just"/>
            <a:r>
              <a:rPr lang="en-GB" sz="1600" b="1" dirty="0">
                <a:solidFill>
                  <a:schemeClr val="lt2"/>
                </a:solidFill>
                <a:latin typeface="Roboto"/>
                <a:ea typeface="Roboto"/>
                <a:cs typeface="Roboto"/>
                <a:sym typeface="Roboto"/>
              </a:rPr>
              <a:t>4. </a:t>
            </a:r>
            <a:r>
              <a:rPr lang="en-GB" sz="1600" dirty="0">
                <a:solidFill>
                  <a:schemeClr val="lt2"/>
                </a:solidFill>
                <a:latin typeface="Roboto"/>
                <a:ea typeface="Roboto"/>
                <a:cs typeface="Roboto"/>
                <a:sym typeface="Roboto"/>
              </a:rPr>
              <a:t>Are there any further steps you would take?</a:t>
            </a:r>
          </a:p>
        </p:txBody>
      </p:sp>
    </p:spTree>
    <p:extLst>
      <p:ext uri="{BB962C8B-B14F-4D97-AF65-F5344CB8AC3E}">
        <p14:creationId xmlns:p14="http://schemas.microsoft.com/office/powerpoint/2010/main" val="34625765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childTnLst>
                                </p:cTn>
                              </p:par>
                              <p:par>
                                <p:cTn id="14" presetID="10" presetClass="entr" presetSubtype="0" fill="hold" nodeType="withEffect">
                                  <p:stCondLst>
                                    <p:cond delay="1000"/>
                                  </p:stCondLst>
                                  <p:childTnLst>
                                    <p:set>
                                      <p:cBhvr>
                                        <p:cTn id="15" dur="1" fill="hold">
                                          <p:stCondLst>
                                            <p:cond delay="0"/>
                                          </p:stCondLst>
                                        </p:cTn>
                                        <p:tgtEl>
                                          <p:spTgt spid="62">
                                            <p:txEl>
                                              <p:pRg st="0" end="0"/>
                                            </p:txEl>
                                          </p:spTgt>
                                        </p:tgtEl>
                                        <p:attrNameLst>
                                          <p:attrName>style.visibility</p:attrName>
                                        </p:attrNameLst>
                                      </p:cBhvr>
                                      <p:to>
                                        <p:strVal val="visible"/>
                                      </p:to>
                                    </p:set>
                                    <p:animEffect transition="in" filter="fade">
                                      <p:cBhvr>
                                        <p:cTn id="16" dur="500"/>
                                        <p:tgtEl>
                                          <p:spTgt spid="62">
                                            <p:txEl>
                                              <p:pRg st="0" end="0"/>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62">
                                            <p:txEl>
                                              <p:pRg st="1" end="1"/>
                                            </p:txEl>
                                          </p:spTgt>
                                        </p:tgtEl>
                                        <p:attrNameLst>
                                          <p:attrName>style.visibility</p:attrName>
                                        </p:attrNameLst>
                                      </p:cBhvr>
                                      <p:to>
                                        <p:strVal val="visible"/>
                                      </p:to>
                                    </p:set>
                                    <p:animEffect transition="in" filter="fade">
                                      <p:cBhvr>
                                        <p:cTn id="19" dur="500"/>
                                        <p:tgtEl>
                                          <p:spTgt spid="62">
                                            <p:txEl>
                                              <p:pRg st="1" end="1"/>
                                            </p:txEl>
                                          </p:spTgt>
                                        </p:tgtEl>
                                      </p:cBhvr>
                                    </p:animEffect>
                                  </p:childTnLst>
                                </p:cTn>
                              </p:par>
                              <p:par>
                                <p:cTn id="20" presetID="10" presetClass="entr" presetSubtype="0" fill="hold" nodeType="withEffect">
                                  <p:stCondLst>
                                    <p:cond delay="1000"/>
                                  </p:stCondLst>
                                  <p:childTnLst>
                                    <p:set>
                                      <p:cBhvr>
                                        <p:cTn id="21" dur="1" fill="hold">
                                          <p:stCondLst>
                                            <p:cond delay="0"/>
                                          </p:stCondLst>
                                        </p:cTn>
                                        <p:tgtEl>
                                          <p:spTgt spid="62">
                                            <p:txEl>
                                              <p:pRg st="2" end="2"/>
                                            </p:txEl>
                                          </p:spTgt>
                                        </p:tgtEl>
                                        <p:attrNameLst>
                                          <p:attrName>style.visibility</p:attrName>
                                        </p:attrNameLst>
                                      </p:cBhvr>
                                      <p:to>
                                        <p:strVal val="visible"/>
                                      </p:to>
                                    </p:set>
                                    <p:animEffect transition="in" filter="fade">
                                      <p:cBhvr>
                                        <p:cTn id="22" dur="500"/>
                                        <p:tgtEl>
                                          <p:spTgt spid="62">
                                            <p:txEl>
                                              <p:pRg st="2" end="2"/>
                                            </p:txEl>
                                          </p:spTgt>
                                        </p:tgtEl>
                                      </p:cBhvr>
                                    </p:animEffect>
                                  </p:childTnLst>
                                </p:cTn>
                              </p:par>
                              <p:par>
                                <p:cTn id="23" presetID="10" presetClass="entr" presetSubtype="0" fill="hold" nodeType="withEffect">
                                  <p:stCondLst>
                                    <p:cond delay="1000"/>
                                  </p:stCondLst>
                                  <p:childTnLst>
                                    <p:set>
                                      <p:cBhvr>
                                        <p:cTn id="24" dur="1" fill="hold">
                                          <p:stCondLst>
                                            <p:cond delay="0"/>
                                          </p:stCondLst>
                                        </p:cTn>
                                        <p:tgtEl>
                                          <p:spTgt spid="62">
                                            <p:txEl>
                                              <p:pRg st="3" end="3"/>
                                            </p:txEl>
                                          </p:spTgt>
                                        </p:tgtEl>
                                        <p:attrNameLst>
                                          <p:attrName>style.visibility</p:attrName>
                                        </p:attrNameLst>
                                      </p:cBhvr>
                                      <p:to>
                                        <p:strVal val="visible"/>
                                      </p:to>
                                    </p:set>
                                    <p:animEffect transition="in" filter="fade">
                                      <p:cBhvr>
                                        <p:cTn id="25" dur="500"/>
                                        <p:tgtEl>
                                          <p:spTgt spid="62">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64"/>
                                        </p:tgtEl>
                                        <p:attrNameLst>
                                          <p:attrName>style.visibility</p:attrName>
                                        </p:attrNameLst>
                                      </p:cBhvr>
                                      <p:to>
                                        <p:strVal val="visible"/>
                                      </p:to>
                                    </p:set>
                                    <p:animEffect transition="in" filter="fade">
                                      <p:cBhvr>
                                        <p:cTn id="30"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4</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11" name="Google Shape;63;p4">
            <a:extLst>
              <a:ext uri="{FF2B5EF4-FFF2-40B4-BE49-F238E27FC236}">
                <a16:creationId xmlns:a16="http://schemas.microsoft.com/office/drawing/2014/main" id="{74E90B39-CCAB-1CEB-8FBB-010127CDE4D2}"/>
              </a:ext>
            </a:extLst>
          </p:cNvPr>
          <p:cNvSpPr txBox="1"/>
          <p:nvPr/>
        </p:nvSpPr>
        <p:spPr>
          <a:xfrm>
            <a:off x="450223" y="1274787"/>
            <a:ext cx="8238157" cy="2392175"/>
          </a:xfrm>
          <a:prstGeom prst="rect">
            <a:avLst/>
          </a:prstGeom>
          <a:solidFill>
            <a:schemeClr val="lt1"/>
          </a:solidFill>
          <a:ln w="38100" cap="flat" cmpd="sng">
            <a:solidFill>
              <a:schemeClr val="accent1"/>
            </a:solidFill>
            <a:prstDash val="solid"/>
            <a:miter lim="800000"/>
            <a:headEnd type="none" w="sm" len="sm"/>
            <a:tailEnd type="none" w="sm" len="sm"/>
          </a:ln>
        </p:spPr>
        <p:txBody>
          <a:bodyPr spcFirstLastPara="1" wrap="square" lIns="108000" tIns="72000" rIns="108000" bIns="72000" anchor="t" anchorCtr="0">
            <a:spAutoFit/>
          </a:bodyPr>
          <a:lstStyle/>
          <a:p>
            <a:pPr lvl="0" algn="just"/>
            <a:r>
              <a:rPr lang="en-GB" sz="1800" b="1" dirty="0">
                <a:solidFill>
                  <a:schemeClr val="dk1"/>
                </a:solidFill>
                <a:latin typeface="Roboto"/>
                <a:ea typeface="Roboto"/>
                <a:cs typeface="Roboto"/>
                <a:sym typeface="Roboto"/>
              </a:rPr>
              <a:t>What if…</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Vee was not an established member of staff but brand new to working in education?</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Vee was well known in the local community, their children attended the school and they were friendly with some of the school leaders?</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noticed the same toileting incident occurring at the same time each day?</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Vee locked the door to the disabled toilet?</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talked through your school’s Intimate Care Policy with Vee on new starter induction and they signed to say they read and understood it?</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heard the pupil say that they didn’t want to be touched?</a:t>
            </a:r>
          </a:p>
        </p:txBody>
      </p:sp>
    </p:spTree>
    <p:extLst>
      <p:ext uri="{BB962C8B-B14F-4D97-AF65-F5344CB8AC3E}">
        <p14:creationId xmlns:p14="http://schemas.microsoft.com/office/powerpoint/2010/main" val="13194043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5</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62" name="Google Shape;62;p4"/>
          <p:cNvSpPr txBox="1"/>
          <p:nvPr/>
        </p:nvSpPr>
        <p:spPr>
          <a:xfrm>
            <a:off x="299405" y="1184212"/>
            <a:ext cx="8539794" cy="4001095"/>
          </a:xfrm>
          <a:prstGeom prst="rect">
            <a:avLst/>
          </a:prstGeom>
          <a:solidFill>
            <a:srgbClr val="FDE7CF"/>
          </a:solidFill>
          <a:ln>
            <a:noFill/>
          </a:ln>
        </p:spPr>
        <p:txBody>
          <a:bodyPr spcFirstLastPara="1" wrap="square" lIns="216000" tIns="0" rIns="216000" bIns="0" anchor="t" anchorCtr="0">
            <a:spAutoFit/>
          </a:bodyPr>
          <a:lstStyle/>
          <a:p>
            <a:pPr lvl="0" algn="just">
              <a:spcAft>
                <a:spcPts val="600"/>
              </a:spcAft>
            </a:pPr>
            <a:r>
              <a:rPr lang="en-GB" sz="1600" dirty="0">
                <a:solidFill>
                  <a:schemeClr val="dk1"/>
                </a:solidFill>
                <a:latin typeface="Roboto"/>
                <a:ea typeface="Roboto"/>
                <a:cs typeface="Roboto"/>
                <a:sym typeface="Roboto"/>
              </a:rPr>
              <a:t>El is a pupil at your setting and you already have a few, low-level concerns about them; they often forget their packed lunch and come to school without a coat in cold weather. While El is making good academic progress and is engaged in lessons, they struggle with homework and El’s parents rarely attend parents’ evenings or contact the school.</a:t>
            </a:r>
          </a:p>
          <a:p>
            <a:pPr lvl="0" algn="just">
              <a:spcAft>
                <a:spcPts val="600"/>
              </a:spcAft>
            </a:pPr>
            <a:r>
              <a:rPr lang="en-GB" sz="1600" dirty="0">
                <a:solidFill>
                  <a:schemeClr val="dk1"/>
                </a:solidFill>
                <a:latin typeface="Roboto"/>
                <a:ea typeface="Roboto"/>
                <a:cs typeface="Roboto"/>
                <a:sym typeface="Roboto"/>
              </a:rPr>
              <a:t>Over the past half-term, El has been absent more frequently. Sometimes, El’s parents will call school to report the absence but school administrators frequently have to make first contact. The reasons given by El’s parents are often around El having a cold or minor illness but sometimes they say El is “too upset to come to school because they are being bullied”.</a:t>
            </a:r>
          </a:p>
          <a:p>
            <a:pPr lvl="0" algn="just">
              <a:spcAft>
                <a:spcPts val="600"/>
              </a:spcAft>
            </a:pPr>
            <a:r>
              <a:rPr lang="en-GB" sz="1600" dirty="0">
                <a:solidFill>
                  <a:schemeClr val="dk1"/>
                </a:solidFill>
                <a:latin typeface="Roboto"/>
                <a:ea typeface="Roboto"/>
                <a:cs typeface="Roboto"/>
                <a:sym typeface="Roboto"/>
              </a:rPr>
              <a:t>You keep an eye on El and they seem to have a small peer group of good friends. When asking El if they have any worries about friendships, they say they don’t. </a:t>
            </a:r>
          </a:p>
          <a:p>
            <a:pPr lvl="0" algn="just">
              <a:spcAft>
                <a:spcPts val="600"/>
              </a:spcAft>
            </a:pPr>
            <a:r>
              <a:rPr lang="en-GB" sz="1600" dirty="0">
                <a:solidFill>
                  <a:schemeClr val="dk1"/>
                </a:solidFill>
                <a:latin typeface="Roboto"/>
                <a:ea typeface="Roboto"/>
                <a:cs typeface="Roboto"/>
                <a:sym typeface="Roboto"/>
              </a:rPr>
              <a:t>El’s attendance continues to drop and they haven’t been in school for over a week. Then, a colleague informs you that, during their lunch break, they’ve seen El with a relative at the shops. When school had contacted El's parents that morning, they said that they were too ill to attend school. </a:t>
            </a:r>
          </a:p>
        </p:txBody>
      </p:sp>
      <p:sp>
        <p:nvSpPr>
          <p:cNvPr id="64" name="Google Shape;64;p4"/>
          <p:cNvSpPr txBox="1"/>
          <p:nvPr/>
        </p:nvSpPr>
        <p:spPr>
          <a:xfrm>
            <a:off x="2693415" y="4937052"/>
            <a:ext cx="6059967" cy="1622734"/>
          </a:xfrm>
          <a:prstGeom prst="rect">
            <a:avLst/>
          </a:prstGeom>
          <a:solidFill>
            <a:schemeClr val="accent2"/>
          </a:solidFill>
          <a:ln>
            <a:noFill/>
          </a:ln>
        </p:spPr>
        <p:txBody>
          <a:bodyPr spcFirstLastPara="1" wrap="square" lIns="108000" tIns="72000" rIns="108000" bIns="72000" anchor="t" anchorCtr="0">
            <a:spAutoFit/>
          </a:bodyPr>
          <a:lstStyle/>
          <a:p>
            <a:pPr marL="0" marR="0" lvl="0" indent="0" algn="just" rtl="0">
              <a:spcBef>
                <a:spcPts val="0"/>
              </a:spcBef>
              <a:spcAft>
                <a:spcPts val="0"/>
              </a:spcAft>
              <a:buNone/>
            </a:pPr>
            <a:r>
              <a:rPr lang="en-GB" sz="1600" b="1" dirty="0">
                <a:solidFill>
                  <a:schemeClr val="lt2"/>
                </a:solidFill>
                <a:latin typeface="Roboto"/>
                <a:ea typeface="Roboto"/>
                <a:cs typeface="Roboto"/>
                <a:sym typeface="Roboto"/>
              </a:rPr>
              <a:t>Action: </a:t>
            </a:r>
          </a:p>
          <a:p>
            <a:pPr lvl="0" algn="just"/>
            <a:r>
              <a:rPr lang="en-GB" sz="1600" b="1" dirty="0">
                <a:solidFill>
                  <a:schemeClr val="lt2"/>
                </a:solidFill>
                <a:latin typeface="Roboto"/>
                <a:ea typeface="Roboto"/>
                <a:cs typeface="Roboto"/>
                <a:sym typeface="Roboto"/>
              </a:rPr>
              <a:t>1. </a:t>
            </a:r>
            <a:r>
              <a:rPr lang="en-GB" sz="1600" dirty="0">
                <a:solidFill>
                  <a:schemeClr val="lt2"/>
                </a:solidFill>
                <a:latin typeface="Roboto"/>
                <a:ea typeface="Roboto"/>
                <a:cs typeface="Roboto"/>
                <a:sym typeface="Roboto"/>
              </a:rPr>
              <a:t>What are your current concerns about El?</a:t>
            </a:r>
          </a:p>
          <a:p>
            <a:pPr lvl="0" algn="just"/>
            <a:r>
              <a:rPr lang="en-GB" sz="1600" b="1" dirty="0">
                <a:solidFill>
                  <a:schemeClr val="lt2"/>
                </a:solidFill>
                <a:latin typeface="Roboto"/>
                <a:ea typeface="Roboto"/>
                <a:cs typeface="Roboto"/>
                <a:sym typeface="Roboto"/>
              </a:rPr>
              <a:t>2. </a:t>
            </a:r>
            <a:r>
              <a:rPr lang="en-GB" sz="1600" dirty="0">
                <a:solidFill>
                  <a:schemeClr val="lt2"/>
                </a:solidFill>
                <a:latin typeface="Roboto"/>
                <a:ea typeface="Roboto"/>
                <a:cs typeface="Roboto"/>
                <a:sym typeface="Roboto"/>
              </a:rPr>
              <a:t>What are the next steps you would take with the information </a:t>
            </a:r>
            <a:br>
              <a:rPr lang="en-GB" sz="1600" dirty="0">
                <a:solidFill>
                  <a:schemeClr val="lt2"/>
                </a:solidFill>
                <a:latin typeface="Roboto"/>
                <a:ea typeface="Roboto"/>
                <a:cs typeface="Roboto"/>
                <a:sym typeface="Roboto"/>
              </a:rPr>
            </a:br>
            <a:r>
              <a:rPr lang="en-GB" sz="1600" dirty="0">
                <a:solidFill>
                  <a:schemeClr val="lt2"/>
                </a:solidFill>
                <a:latin typeface="Roboto"/>
                <a:ea typeface="Roboto"/>
                <a:cs typeface="Roboto"/>
                <a:sym typeface="Roboto"/>
              </a:rPr>
              <a:t>     you have?</a:t>
            </a:r>
          </a:p>
          <a:p>
            <a:pPr lvl="0" algn="just"/>
            <a:r>
              <a:rPr lang="en-GB" sz="1600" b="1" dirty="0">
                <a:solidFill>
                  <a:schemeClr val="lt2"/>
                </a:solidFill>
                <a:latin typeface="Roboto"/>
                <a:ea typeface="Roboto"/>
                <a:cs typeface="Roboto"/>
                <a:sym typeface="Roboto"/>
              </a:rPr>
              <a:t>3. </a:t>
            </a:r>
            <a:r>
              <a:rPr lang="en-GB" sz="1600" dirty="0">
                <a:solidFill>
                  <a:schemeClr val="lt2"/>
                </a:solidFill>
                <a:latin typeface="Roboto"/>
                <a:ea typeface="Roboto"/>
                <a:cs typeface="Roboto"/>
                <a:sym typeface="Roboto"/>
              </a:rPr>
              <a:t>Would you consider speaking to anyone else about this?</a:t>
            </a:r>
          </a:p>
          <a:p>
            <a:pPr lvl="0" algn="just"/>
            <a:r>
              <a:rPr lang="en-GB" sz="1600" b="1" dirty="0">
                <a:solidFill>
                  <a:schemeClr val="lt2"/>
                </a:solidFill>
                <a:latin typeface="Roboto"/>
                <a:ea typeface="Roboto"/>
                <a:cs typeface="Roboto"/>
                <a:sym typeface="Roboto"/>
              </a:rPr>
              <a:t>4. </a:t>
            </a:r>
            <a:r>
              <a:rPr lang="en-GB" sz="1600" dirty="0">
                <a:solidFill>
                  <a:schemeClr val="lt2"/>
                </a:solidFill>
                <a:latin typeface="Roboto"/>
                <a:ea typeface="Roboto"/>
                <a:cs typeface="Roboto"/>
                <a:sym typeface="Roboto"/>
              </a:rPr>
              <a:t>Are there any further steps you would take?</a:t>
            </a:r>
          </a:p>
        </p:txBody>
      </p:sp>
    </p:spTree>
    <p:extLst>
      <p:ext uri="{BB962C8B-B14F-4D97-AF65-F5344CB8AC3E}">
        <p14:creationId xmlns:p14="http://schemas.microsoft.com/office/powerpoint/2010/main" val="13144829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childTnLst>
                                </p:cTn>
                              </p:par>
                              <p:par>
                                <p:cTn id="14" presetID="10" presetClass="entr" presetSubtype="0" fill="hold" nodeType="withEffect">
                                  <p:stCondLst>
                                    <p:cond delay="1000"/>
                                  </p:stCondLst>
                                  <p:childTnLst>
                                    <p:set>
                                      <p:cBhvr>
                                        <p:cTn id="15" dur="1" fill="hold">
                                          <p:stCondLst>
                                            <p:cond delay="0"/>
                                          </p:stCondLst>
                                        </p:cTn>
                                        <p:tgtEl>
                                          <p:spTgt spid="62">
                                            <p:txEl>
                                              <p:pRg st="0" end="0"/>
                                            </p:txEl>
                                          </p:spTgt>
                                        </p:tgtEl>
                                        <p:attrNameLst>
                                          <p:attrName>style.visibility</p:attrName>
                                        </p:attrNameLst>
                                      </p:cBhvr>
                                      <p:to>
                                        <p:strVal val="visible"/>
                                      </p:to>
                                    </p:set>
                                    <p:animEffect transition="in" filter="fade">
                                      <p:cBhvr>
                                        <p:cTn id="16" dur="500"/>
                                        <p:tgtEl>
                                          <p:spTgt spid="62">
                                            <p:txEl>
                                              <p:pRg st="0" end="0"/>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62">
                                            <p:txEl>
                                              <p:pRg st="1" end="1"/>
                                            </p:txEl>
                                          </p:spTgt>
                                        </p:tgtEl>
                                        <p:attrNameLst>
                                          <p:attrName>style.visibility</p:attrName>
                                        </p:attrNameLst>
                                      </p:cBhvr>
                                      <p:to>
                                        <p:strVal val="visible"/>
                                      </p:to>
                                    </p:set>
                                    <p:animEffect transition="in" filter="fade">
                                      <p:cBhvr>
                                        <p:cTn id="19" dur="500"/>
                                        <p:tgtEl>
                                          <p:spTgt spid="62">
                                            <p:txEl>
                                              <p:pRg st="1" end="1"/>
                                            </p:txEl>
                                          </p:spTgt>
                                        </p:tgtEl>
                                      </p:cBhvr>
                                    </p:animEffect>
                                  </p:childTnLst>
                                </p:cTn>
                              </p:par>
                              <p:par>
                                <p:cTn id="20" presetID="10" presetClass="entr" presetSubtype="0" fill="hold" nodeType="withEffect">
                                  <p:stCondLst>
                                    <p:cond delay="1000"/>
                                  </p:stCondLst>
                                  <p:childTnLst>
                                    <p:set>
                                      <p:cBhvr>
                                        <p:cTn id="21" dur="1" fill="hold">
                                          <p:stCondLst>
                                            <p:cond delay="0"/>
                                          </p:stCondLst>
                                        </p:cTn>
                                        <p:tgtEl>
                                          <p:spTgt spid="62">
                                            <p:txEl>
                                              <p:pRg st="2" end="2"/>
                                            </p:txEl>
                                          </p:spTgt>
                                        </p:tgtEl>
                                        <p:attrNameLst>
                                          <p:attrName>style.visibility</p:attrName>
                                        </p:attrNameLst>
                                      </p:cBhvr>
                                      <p:to>
                                        <p:strVal val="visible"/>
                                      </p:to>
                                    </p:set>
                                    <p:animEffect transition="in" filter="fade">
                                      <p:cBhvr>
                                        <p:cTn id="22" dur="500"/>
                                        <p:tgtEl>
                                          <p:spTgt spid="62">
                                            <p:txEl>
                                              <p:pRg st="2" end="2"/>
                                            </p:txEl>
                                          </p:spTgt>
                                        </p:tgtEl>
                                      </p:cBhvr>
                                    </p:animEffect>
                                  </p:childTnLst>
                                </p:cTn>
                              </p:par>
                              <p:par>
                                <p:cTn id="23" presetID="10" presetClass="entr" presetSubtype="0" fill="hold" nodeType="withEffect">
                                  <p:stCondLst>
                                    <p:cond delay="1000"/>
                                  </p:stCondLst>
                                  <p:childTnLst>
                                    <p:set>
                                      <p:cBhvr>
                                        <p:cTn id="24" dur="1" fill="hold">
                                          <p:stCondLst>
                                            <p:cond delay="0"/>
                                          </p:stCondLst>
                                        </p:cTn>
                                        <p:tgtEl>
                                          <p:spTgt spid="62">
                                            <p:txEl>
                                              <p:pRg st="3" end="3"/>
                                            </p:txEl>
                                          </p:spTgt>
                                        </p:tgtEl>
                                        <p:attrNameLst>
                                          <p:attrName>style.visibility</p:attrName>
                                        </p:attrNameLst>
                                      </p:cBhvr>
                                      <p:to>
                                        <p:strVal val="visible"/>
                                      </p:to>
                                    </p:set>
                                    <p:animEffect transition="in" filter="fade">
                                      <p:cBhvr>
                                        <p:cTn id="25" dur="500"/>
                                        <p:tgtEl>
                                          <p:spTgt spid="62">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64"/>
                                        </p:tgtEl>
                                        <p:attrNameLst>
                                          <p:attrName>style.visibility</p:attrName>
                                        </p:attrNameLst>
                                      </p:cBhvr>
                                      <p:to>
                                        <p:strVal val="visible"/>
                                      </p:to>
                                    </p:set>
                                    <p:animEffect transition="in" filter="fade">
                                      <p:cBhvr>
                                        <p:cTn id="30"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5</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11" name="Google Shape;63;p4">
            <a:extLst>
              <a:ext uri="{FF2B5EF4-FFF2-40B4-BE49-F238E27FC236}">
                <a16:creationId xmlns:a16="http://schemas.microsoft.com/office/drawing/2014/main" id="{74E90B39-CCAB-1CEB-8FBB-010127CDE4D2}"/>
              </a:ext>
            </a:extLst>
          </p:cNvPr>
          <p:cNvSpPr txBox="1"/>
          <p:nvPr/>
        </p:nvSpPr>
        <p:spPr>
          <a:xfrm>
            <a:off x="450223" y="1274787"/>
            <a:ext cx="8238157" cy="2884618"/>
          </a:xfrm>
          <a:prstGeom prst="rect">
            <a:avLst/>
          </a:prstGeom>
          <a:solidFill>
            <a:schemeClr val="lt1"/>
          </a:solidFill>
          <a:ln w="38100" cap="flat" cmpd="sng">
            <a:solidFill>
              <a:schemeClr val="accent1"/>
            </a:solidFill>
            <a:prstDash val="solid"/>
            <a:miter lim="800000"/>
            <a:headEnd type="none" w="sm" len="sm"/>
            <a:tailEnd type="none" w="sm" len="sm"/>
          </a:ln>
        </p:spPr>
        <p:txBody>
          <a:bodyPr spcFirstLastPara="1" wrap="square" lIns="108000" tIns="72000" rIns="108000" bIns="72000" anchor="t" anchorCtr="0">
            <a:spAutoFit/>
          </a:bodyPr>
          <a:lstStyle/>
          <a:p>
            <a:pPr lvl="0" algn="just"/>
            <a:r>
              <a:rPr lang="en-GB" sz="1800" b="1" dirty="0">
                <a:solidFill>
                  <a:schemeClr val="dk1"/>
                </a:solidFill>
                <a:latin typeface="Roboto"/>
                <a:ea typeface="Roboto"/>
                <a:cs typeface="Roboto"/>
                <a:sym typeface="Roboto"/>
              </a:rPr>
              <a:t>What if…</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were then informed El was coming off the school roll to move to another school?</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El had recently been seen with new clothing and a new mobile phone and had become distant from their old circle of friends?</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one of El’s friends told you that El had moved out of the parental home and was living with their relative?</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El had previously been under the care of social services due to child abuse in the family home?</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had confidential information that indicated the relative could pose a safeguarding risk and you believed that the parent may have been unaware of this?</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El said that they were fine but that “Mum and Dad are always fighting”?</a:t>
            </a:r>
          </a:p>
        </p:txBody>
      </p:sp>
    </p:spTree>
    <p:extLst>
      <p:ext uri="{BB962C8B-B14F-4D97-AF65-F5344CB8AC3E}">
        <p14:creationId xmlns:p14="http://schemas.microsoft.com/office/powerpoint/2010/main" val="41223644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6</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62" name="Google Shape;62;p4"/>
          <p:cNvSpPr txBox="1"/>
          <p:nvPr/>
        </p:nvSpPr>
        <p:spPr>
          <a:xfrm>
            <a:off x="299405" y="1184212"/>
            <a:ext cx="8539794" cy="3508653"/>
          </a:xfrm>
          <a:prstGeom prst="rect">
            <a:avLst/>
          </a:prstGeom>
          <a:solidFill>
            <a:srgbClr val="FDE7CF"/>
          </a:solidFill>
          <a:ln>
            <a:noFill/>
          </a:ln>
        </p:spPr>
        <p:txBody>
          <a:bodyPr spcFirstLastPara="1" wrap="square" lIns="216000" tIns="0" rIns="216000" bIns="0" anchor="t" anchorCtr="0">
            <a:spAutoFit/>
          </a:bodyPr>
          <a:lstStyle/>
          <a:p>
            <a:pPr lvl="0" algn="just">
              <a:spcAft>
                <a:spcPts val="600"/>
              </a:spcAft>
            </a:pPr>
            <a:r>
              <a:rPr lang="en-GB" sz="1600" dirty="0">
                <a:solidFill>
                  <a:schemeClr val="dk1"/>
                </a:solidFill>
                <a:latin typeface="Roboto"/>
                <a:ea typeface="Roboto"/>
                <a:cs typeface="Roboto"/>
                <a:sym typeface="Roboto"/>
              </a:rPr>
              <a:t>Bea is a pupil in your class. Bea lives with their mother, father and half-sibling, who is significantly older than Bea. You would describe the family as close-knit but perhaps a little isolated from the local community.</a:t>
            </a:r>
          </a:p>
          <a:p>
            <a:pPr lvl="0" algn="just">
              <a:spcAft>
                <a:spcPts val="600"/>
              </a:spcAft>
            </a:pPr>
            <a:r>
              <a:rPr lang="en-GB" sz="1600" dirty="0">
                <a:solidFill>
                  <a:schemeClr val="dk1"/>
                </a:solidFill>
                <a:latin typeface="Roboto"/>
                <a:ea typeface="Roboto"/>
                <a:cs typeface="Roboto"/>
                <a:sym typeface="Roboto"/>
              </a:rPr>
              <a:t>Bea works hard in lessons and is keen to learn. They find social interactions a little difficult and you’ve noticed that they don’t have many close friends. You also know that Bea’s main hobby outside of school is gaming and that their parents are happy to let Bea have unsupervised access to their own computer.</a:t>
            </a:r>
          </a:p>
          <a:p>
            <a:pPr lvl="0" algn="just">
              <a:spcAft>
                <a:spcPts val="600"/>
              </a:spcAft>
            </a:pPr>
            <a:r>
              <a:rPr lang="en-GB" sz="1600" dirty="0">
                <a:solidFill>
                  <a:schemeClr val="dk1"/>
                </a:solidFill>
                <a:latin typeface="Roboto"/>
                <a:ea typeface="Roboto"/>
                <a:cs typeface="Roboto"/>
                <a:sym typeface="Roboto"/>
              </a:rPr>
              <a:t>In school, Bea’s class has been involved in learning about the events of the Second World War. Bea has shown a big interest in learning about soldiers and the battles, and they often contribute to class discussions and share their knowledge with their peers. </a:t>
            </a:r>
          </a:p>
          <a:p>
            <a:pPr lvl="0" algn="just">
              <a:spcAft>
                <a:spcPts val="600"/>
              </a:spcAft>
            </a:pPr>
            <a:r>
              <a:rPr lang="en-GB" sz="1600" dirty="0">
                <a:solidFill>
                  <a:schemeClr val="dk1"/>
                </a:solidFill>
                <a:latin typeface="Roboto"/>
                <a:ea typeface="Roboto"/>
                <a:cs typeface="Roboto"/>
                <a:sym typeface="Roboto"/>
              </a:rPr>
              <a:t>One day, a pupil tells you that someone has drawn a large symbol on the playground. You investigate and recognise that the symbol is a swastika. You ask your class if anyone knows what happened and Bea says they drew it because “it’s a really cool picture”.</a:t>
            </a:r>
          </a:p>
        </p:txBody>
      </p:sp>
      <p:sp>
        <p:nvSpPr>
          <p:cNvPr id="64" name="Google Shape;64;p4"/>
          <p:cNvSpPr txBox="1"/>
          <p:nvPr/>
        </p:nvSpPr>
        <p:spPr>
          <a:xfrm>
            <a:off x="299405" y="4750075"/>
            <a:ext cx="6855997" cy="1376513"/>
          </a:xfrm>
          <a:prstGeom prst="rect">
            <a:avLst/>
          </a:prstGeom>
          <a:solidFill>
            <a:schemeClr val="accent2"/>
          </a:solidFill>
          <a:ln>
            <a:noFill/>
          </a:ln>
        </p:spPr>
        <p:txBody>
          <a:bodyPr spcFirstLastPara="1" wrap="square" lIns="108000" tIns="72000" rIns="108000" bIns="72000" anchor="t" anchorCtr="0">
            <a:spAutoFit/>
          </a:bodyPr>
          <a:lstStyle/>
          <a:p>
            <a:pPr marL="0" marR="0" lvl="0" indent="0" algn="just" rtl="0">
              <a:spcBef>
                <a:spcPts val="0"/>
              </a:spcBef>
              <a:spcAft>
                <a:spcPts val="0"/>
              </a:spcAft>
              <a:buNone/>
            </a:pPr>
            <a:r>
              <a:rPr lang="en-GB" sz="1600" b="1" dirty="0">
                <a:solidFill>
                  <a:schemeClr val="lt2"/>
                </a:solidFill>
                <a:latin typeface="Roboto"/>
                <a:ea typeface="Roboto"/>
                <a:cs typeface="Roboto"/>
                <a:sym typeface="Roboto"/>
              </a:rPr>
              <a:t>Action: </a:t>
            </a:r>
          </a:p>
          <a:p>
            <a:pPr lvl="0" algn="just"/>
            <a:r>
              <a:rPr lang="en-GB" sz="1600" b="1" dirty="0">
                <a:solidFill>
                  <a:schemeClr val="lt2"/>
                </a:solidFill>
                <a:latin typeface="Roboto"/>
                <a:ea typeface="Roboto"/>
                <a:cs typeface="Roboto"/>
                <a:sym typeface="Roboto"/>
              </a:rPr>
              <a:t>1. </a:t>
            </a:r>
            <a:r>
              <a:rPr lang="en-GB" sz="1600" dirty="0">
                <a:solidFill>
                  <a:schemeClr val="lt2"/>
                </a:solidFill>
                <a:latin typeface="Roboto"/>
                <a:ea typeface="Roboto"/>
                <a:cs typeface="Roboto"/>
                <a:sym typeface="Roboto"/>
              </a:rPr>
              <a:t>What are your current concerns about Bea?</a:t>
            </a:r>
          </a:p>
          <a:p>
            <a:pPr lvl="0" algn="just"/>
            <a:r>
              <a:rPr lang="en-GB" sz="1600" b="1" dirty="0">
                <a:solidFill>
                  <a:schemeClr val="lt2"/>
                </a:solidFill>
                <a:latin typeface="Roboto"/>
                <a:ea typeface="Roboto"/>
                <a:cs typeface="Roboto"/>
                <a:sym typeface="Roboto"/>
              </a:rPr>
              <a:t>2. </a:t>
            </a:r>
            <a:r>
              <a:rPr lang="en-GB" sz="1600" dirty="0">
                <a:solidFill>
                  <a:schemeClr val="lt2"/>
                </a:solidFill>
                <a:latin typeface="Roboto"/>
                <a:ea typeface="Roboto"/>
                <a:cs typeface="Roboto"/>
                <a:sym typeface="Roboto"/>
              </a:rPr>
              <a:t>What are the next steps you would take with the information you have?</a:t>
            </a:r>
          </a:p>
          <a:p>
            <a:pPr lvl="0" algn="just"/>
            <a:r>
              <a:rPr lang="en-GB" sz="1600" b="1" dirty="0">
                <a:solidFill>
                  <a:schemeClr val="lt2"/>
                </a:solidFill>
                <a:latin typeface="Roboto"/>
                <a:ea typeface="Roboto"/>
                <a:cs typeface="Roboto"/>
                <a:sym typeface="Roboto"/>
              </a:rPr>
              <a:t>3. </a:t>
            </a:r>
            <a:r>
              <a:rPr lang="en-GB" sz="1600" dirty="0">
                <a:solidFill>
                  <a:schemeClr val="lt2"/>
                </a:solidFill>
                <a:latin typeface="Roboto"/>
                <a:ea typeface="Roboto"/>
                <a:cs typeface="Roboto"/>
                <a:sym typeface="Roboto"/>
              </a:rPr>
              <a:t>Would you consider speaking to anyone else about this?</a:t>
            </a:r>
          </a:p>
          <a:p>
            <a:pPr lvl="0" algn="just"/>
            <a:r>
              <a:rPr lang="en-GB" sz="1600" b="1" dirty="0">
                <a:solidFill>
                  <a:schemeClr val="lt2"/>
                </a:solidFill>
                <a:latin typeface="Roboto"/>
                <a:ea typeface="Roboto"/>
                <a:cs typeface="Roboto"/>
                <a:sym typeface="Roboto"/>
              </a:rPr>
              <a:t>4. </a:t>
            </a:r>
            <a:r>
              <a:rPr lang="en-GB" sz="1600" dirty="0">
                <a:solidFill>
                  <a:schemeClr val="lt2"/>
                </a:solidFill>
                <a:latin typeface="Roboto"/>
                <a:ea typeface="Roboto"/>
                <a:cs typeface="Roboto"/>
                <a:sym typeface="Roboto"/>
              </a:rPr>
              <a:t>Are there any further steps you would take?</a:t>
            </a:r>
          </a:p>
        </p:txBody>
      </p:sp>
    </p:spTree>
    <p:extLst>
      <p:ext uri="{BB962C8B-B14F-4D97-AF65-F5344CB8AC3E}">
        <p14:creationId xmlns:p14="http://schemas.microsoft.com/office/powerpoint/2010/main" val="40665888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childTnLst>
                                </p:cTn>
                              </p:par>
                              <p:par>
                                <p:cTn id="14" presetID="10" presetClass="entr" presetSubtype="0" fill="hold" nodeType="withEffect">
                                  <p:stCondLst>
                                    <p:cond delay="1000"/>
                                  </p:stCondLst>
                                  <p:childTnLst>
                                    <p:set>
                                      <p:cBhvr>
                                        <p:cTn id="15" dur="1" fill="hold">
                                          <p:stCondLst>
                                            <p:cond delay="0"/>
                                          </p:stCondLst>
                                        </p:cTn>
                                        <p:tgtEl>
                                          <p:spTgt spid="62">
                                            <p:txEl>
                                              <p:pRg st="0" end="0"/>
                                            </p:txEl>
                                          </p:spTgt>
                                        </p:tgtEl>
                                        <p:attrNameLst>
                                          <p:attrName>style.visibility</p:attrName>
                                        </p:attrNameLst>
                                      </p:cBhvr>
                                      <p:to>
                                        <p:strVal val="visible"/>
                                      </p:to>
                                    </p:set>
                                    <p:animEffect transition="in" filter="fade">
                                      <p:cBhvr>
                                        <p:cTn id="16" dur="500"/>
                                        <p:tgtEl>
                                          <p:spTgt spid="62">
                                            <p:txEl>
                                              <p:pRg st="0" end="0"/>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62">
                                            <p:txEl>
                                              <p:pRg st="1" end="1"/>
                                            </p:txEl>
                                          </p:spTgt>
                                        </p:tgtEl>
                                        <p:attrNameLst>
                                          <p:attrName>style.visibility</p:attrName>
                                        </p:attrNameLst>
                                      </p:cBhvr>
                                      <p:to>
                                        <p:strVal val="visible"/>
                                      </p:to>
                                    </p:set>
                                    <p:animEffect transition="in" filter="fade">
                                      <p:cBhvr>
                                        <p:cTn id="19" dur="500"/>
                                        <p:tgtEl>
                                          <p:spTgt spid="62">
                                            <p:txEl>
                                              <p:pRg st="1" end="1"/>
                                            </p:txEl>
                                          </p:spTgt>
                                        </p:tgtEl>
                                      </p:cBhvr>
                                    </p:animEffect>
                                  </p:childTnLst>
                                </p:cTn>
                              </p:par>
                              <p:par>
                                <p:cTn id="20" presetID="10" presetClass="entr" presetSubtype="0" fill="hold" nodeType="withEffect">
                                  <p:stCondLst>
                                    <p:cond delay="1000"/>
                                  </p:stCondLst>
                                  <p:childTnLst>
                                    <p:set>
                                      <p:cBhvr>
                                        <p:cTn id="21" dur="1" fill="hold">
                                          <p:stCondLst>
                                            <p:cond delay="0"/>
                                          </p:stCondLst>
                                        </p:cTn>
                                        <p:tgtEl>
                                          <p:spTgt spid="62">
                                            <p:txEl>
                                              <p:pRg st="2" end="2"/>
                                            </p:txEl>
                                          </p:spTgt>
                                        </p:tgtEl>
                                        <p:attrNameLst>
                                          <p:attrName>style.visibility</p:attrName>
                                        </p:attrNameLst>
                                      </p:cBhvr>
                                      <p:to>
                                        <p:strVal val="visible"/>
                                      </p:to>
                                    </p:set>
                                    <p:animEffect transition="in" filter="fade">
                                      <p:cBhvr>
                                        <p:cTn id="22" dur="500"/>
                                        <p:tgtEl>
                                          <p:spTgt spid="62">
                                            <p:txEl>
                                              <p:pRg st="2" end="2"/>
                                            </p:txEl>
                                          </p:spTgt>
                                        </p:tgtEl>
                                      </p:cBhvr>
                                    </p:animEffect>
                                  </p:childTnLst>
                                </p:cTn>
                              </p:par>
                              <p:par>
                                <p:cTn id="23" presetID="10" presetClass="entr" presetSubtype="0" fill="hold" nodeType="withEffect">
                                  <p:stCondLst>
                                    <p:cond delay="1000"/>
                                  </p:stCondLst>
                                  <p:childTnLst>
                                    <p:set>
                                      <p:cBhvr>
                                        <p:cTn id="24" dur="1" fill="hold">
                                          <p:stCondLst>
                                            <p:cond delay="0"/>
                                          </p:stCondLst>
                                        </p:cTn>
                                        <p:tgtEl>
                                          <p:spTgt spid="62">
                                            <p:txEl>
                                              <p:pRg st="3" end="3"/>
                                            </p:txEl>
                                          </p:spTgt>
                                        </p:tgtEl>
                                        <p:attrNameLst>
                                          <p:attrName>style.visibility</p:attrName>
                                        </p:attrNameLst>
                                      </p:cBhvr>
                                      <p:to>
                                        <p:strVal val="visible"/>
                                      </p:to>
                                    </p:set>
                                    <p:animEffect transition="in" filter="fade">
                                      <p:cBhvr>
                                        <p:cTn id="25" dur="500"/>
                                        <p:tgtEl>
                                          <p:spTgt spid="62">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64"/>
                                        </p:tgtEl>
                                        <p:attrNameLst>
                                          <p:attrName>style.visibility</p:attrName>
                                        </p:attrNameLst>
                                      </p:cBhvr>
                                      <p:to>
                                        <p:strVal val="visible"/>
                                      </p:to>
                                    </p:set>
                                    <p:animEffect transition="in" filter="fade">
                                      <p:cBhvr>
                                        <p:cTn id="30"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6</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11" name="Google Shape;63;p4">
            <a:extLst>
              <a:ext uri="{FF2B5EF4-FFF2-40B4-BE49-F238E27FC236}">
                <a16:creationId xmlns:a16="http://schemas.microsoft.com/office/drawing/2014/main" id="{74E90B39-CCAB-1CEB-8FBB-010127CDE4D2}"/>
              </a:ext>
            </a:extLst>
          </p:cNvPr>
          <p:cNvSpPr txBox="1"/>
          <p:nvPr/>
        </p:nvSpPr>
        <p:spPr>
          <a:xfrm>
            <a:off x="450223" y="1274787"/>
            <a:ext cx="8238157" cy="2392175"/>
          </a:xfrm>
          <a:prstGeom prst="rect">
            <a:avLst/>
          </a:prstGeom>
          <a:solidFill>
            <a:schemeClr val="lt1"/>
          </a:solidFill>
          <a:ln w="38100" cap="flat" cmpd="sng">
            <a:solidFill>
              <a:schemeClr val="accent1"/>
            </a:solidFill>
            <a:prstDash val="solid"/>
            <a:miter lim="800000"/>
            <a:headEnd type="none" w="sm" len="sm"/>
            <a:tailEnd type="none" w="sm" len="sm"/>
          </a:ln>
        </p:spPr>
        <p:txBody>
          <a:bodyPr spcFirstLastPara="1" wrap="square" lIns="108000" tIns="72000" rIns="108000" bIns="72000" anchor="t" anchorCtr="0">
            <a:spAutoFit/>
          </a:bodyPr>
          <a:lstStyle/>
          <a:p>
            <a:pPr lvl="0" algn="just"/>
            <a:r>
              <a:rPr lang="en-GB" sz="1800" b="1" dirty="0">
                <a:solidFill>
                  <a:schemeClr val="dk1"/>
                </a:solidFill>
                <a:latin typeface="Roboto"/>
                <a:ea typeface="Roboto"/>
                <a:cs typeface="Roboto"/>
                <a:sym typeface="Roboto"/>
              </a:rPr>
              <a:t>What if…</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Bea was on your setting’s ALN register and was an Autistic person? </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had also seen Bea drawing this symbol on their workbooks? </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Bea had begun talking about a new group of friends they’d met online that had made them feel like they were “part of a big family”?</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after some investigating, Bea did not actually have any access to the computer or Internet at home?</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were aware that Bea’s extended family were involved in groups with extreme political ideologies?</a:t>
            </a:r>
          </a:p>
        </p:txBody>
      </p:sp>
    </p:spTree>
    <p:extLst>
      <p:ext uri="{BB962C8B-B14F-4D97-AF65-F5344CB8AC3E}">
        <p14:creationId xmlns:p14="http://schemas.microsoft.com/office/powerpoint/2010/main" val="31504686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8</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62" name="Google Shape;62;p4"/>
          <p:cNvSpPr txBox="1"/>
          <p:nvPr/>
        </p:nvSpPr>
        <p:spPr>
          <a:xfrm>
            <a:off x="299405" y="1184212"/>
            <a:ext cx="8539794" cy="3185487"/>
          </a:xfrm>
          <a:prstGeom prst="rect">
            <a:avLst/>
          </a:prstGeom>
          <a:solidFill>
            <a:srgbClr val="FDE7CF"/>
          </a:solidFill>
          <a:ln>
            <a:noFill/>
          </a:ln>
        </p:spPr>
        <p:txBody>
          <a:bodyPr spcFirstLastPara="1" wrap="square" lIns="216000" tIns="0" rIns="216000" bIns="0" anchor="t" anchorCtr="0">
            <a:spAutoFit/>
          </a:bodyPr>
          <a:lstStyle/>
          <a:p>
            <a:pPr lvl="0" algn="just">
              <a:spcAft>
                <a:spcPts val="600"/>
              </a:spcAft>
            </a:pPr>
            <a:r>
              <a:rPr lang="en-GB" sz="1600" dirty="0">
                <a:solidFill>
                  <a:schemeClr val="dk1"/>
                </a:solidFill>
                <a:latin typeface="Roboto"/>
                <a:ea typeface="Roboto"/>
                <a:cs typeface="Roboto"/>
                <a:sym typeface="Roboto"/>
              </a:rPr>
              <a:t>Cee is a pupil in your class. It is nearing the end of the summer term and you are chatting with them in the playground. You ask if Cee is looking forward to their summer holiday, which starts on Friday. They say they’re really excited because a relative has just come to stay from abroad.</a:t>
            </a:r>
          </a:p>
          <a:p>
            <a:pPr lvl="0" algn="just">
              <a:spcAft>
                <a:spcPts val="600"/>
              </a:spcAft>
            </a:pPr>
            <a:r>
              <a:rPr lang="en-GB" sz="1600" dirty="0">
                <a:solidFill>
                  <a:schemeClr val="dk1"/>
                </a:solidFill>
                <a:latin typeface="Roboto"/>
                <a:ea typeface="Roboto"/>
                <a:cs typeface="Roboto"/>
                <a:sym typeface="Roboto"/>
              </a:rPr>
              <a:t>Cee says they are going to travel “back home” with their relative and it’ll be the first time they’ve been on an aeroplane. Cee then says there’s a massive party planned for them and their sibling when they get there, and they’ll be staying there for most of the summer holiday.</a:t>
            </a:r>
          </a:p>
          <a:p>
            <a:pPr lvl="0" algn="just">
              <a:spcAft>
                <a:spcPts val="600"/>
              </a:spcAft>
            </a:pPr>
            <a:r>
              <a:rPr lang="en-GB" sz="1600" dirty="0">
                <a:solidFill>
                  <a:schemeClr val="dk1"/>
                </a:solidFill>
                <a:latin typeface="Roboto"/>
                <a:ea typeface="Roboto"/>
                <a:cs typeface="Roboto"/>
                <a:sym typeface="Roboto"/>
              </a:rPr>
              <a:t>Cee tells you that their parents said it’s a chance for Cee and their sibling to “become women” and when Cee’s cousin went on their special holiday, they had a great time at the party, even though they said “it hurt.” Cee reiterates that they are really looking forward to their summer holiday. </a:t>
            </a:r>
          </a:p>
        </p:txBody>
      </p:sp>
      <p:sp>
        <p:nvSpPr>
          <p:cNvPr id="64" name="Google Shape;64;p4"/>
          <p:cNvSpPr txBox="1"/>
          <p:nvPr/>
        </p:nvSpPr>
        <p:spPr>
          <a:xfrm>
            <a:off x="299405" y="4488550"/>
            <a:ext cx="6855997" cy="1376513"/>
          </a:xfrm>
          <a:prstGeom prst="rect">
            <a:avLst/>
          </a:prstGeom>
          <a:solidFill>
            <a:schemeClr val="accent2"/>
          </a:solidFill>
          <a:ln>
            <a:noFill/>
          </a:ln>
        </p:spPr>
        <p:txBody>
          <a:bodyPr spcFirstLastPara="1" wrap="square" lIns="108000" tIns="72000" rIns="108000" bIns="72000" anchor="t" anchorCtr="0">
            <a:spAutoFit/>
          </a:bodyPr>
          <a:lstStyle/>
          <a:p>
            <a:pPr marL="0" marR="0" lvl="0" indent="0" algn="just" rtl="0">
              <a:spcBef>
                <a:spcPts val="0"/>
              </a:spcBef>
              <a:spcAft>
                <a:spcPts val="0"/>
              </a:spcAft>
              <a:buNone/>
            </a:pPr>
            <a:r>
              <a:rPr lang="en-GB" sz="1600" b="1" dirty="0">
                <a:solidFill>
                  <a:schemeClr val="lt2"/>
                </a:solidFill>
                <a:latin typeface="Roboto"/>
                <a:ea typeface="Roboto"/>
                <a:cs typeface="Roboto"/>
                <a:sym typeface="Roboto"/>
              </a:rPr>
              <a:t>Action: </a:t>
            </a:r>
          </a:p>
          <a:p>
            <a:pPr lvl="0" algn="just"/>
            <a:r>
              <a:rPr lang="en-GB" sz="1600" b="1" dirty="0">
                <a:solidFill>
                  <a:schemeClr val="lt2"/>
                </a:solidFill>
                <a:latin typeface="Roboto"/>
                <a:ea typeface="Roboto"/>
                <a:cs typeface="Roboto"/>
                <a:sym typeface="Roboto"/>
              </a:rPr>
              <a:t>1. </a:t>
            </a:r>
            <a:r>
              <a:rPr lang="en-GB" sz="1600" dirty="0">
                <a:solidFill>
                  <a:schemeClr val="lt2"/>
                </a:solidFill>
                <a:latin typeface="Roboto"/>
                <a:ea typeface="Roboto"/>
                <a:cs typeface="Roboto"/>
                <a:sym typeface="Roboto"/>
              </a:rPr>
              <a:t>What are your current concerns about Cee?</a:t>
            </a:r>
          </a:p>
          <a:p>
            <a:pPr lvl="0" algn="just"/>
            <a:r>
              <a:rPr lang="en-GB" sz="1600" b="1" dirty="0">
                <a:solidFill>
                  <a:schemeClr val="lt2"/>
                </a:solidFill>
                <a:latin typeface="Roboto"/>
                <a:ea typeface="Roboto"/>
                <a:cs typeface="Roboto"/>
                <a:sym typeface="Roboto"/>
              </a:rPr>
              <a:t>2. </a:t>
            </a:r>
            <a:r>
              <a:rPr lang="en-GB" sz="1600" dirty="0">
                <a:solidFill>
                  <a:schemeClr val="lt2"/>
                </a:solidFill>
                <a:latin typeface="Roboto"/>
                <a:ea typeface="Roboto"/>
                <a:cs typeface="Roboto"/>
                <a:sym typeface="Roboto"/>
              </a:rPr>
              <a:t>What are the next steps you would take with the information you have?</a:t>
            </a:r>
          </a:p>
          <a:p>
            <a:pPr lvl="0" algn="just"/>
            <a:r>
              <a:rPr lang="en-GB" sz="1600" b="1" dirty="0">
                <a:solidFill>
                  <a:schemeClr val="lt2"/>
                </a:solidFill>
                <a:latin typeface="Roboto"/>
                <a:ea typeface="Roboto"/>
                <a:cs typeface="Roboto"/>
                <a:sym typeface="Roboto"/>
              </a:rPr>
              <a:t>3. </a:t>
            </a:r>
            <a:r>
              <a:rPr lang="en-GB" sz="1600" dirty="0">
                <a:solidFill>
                  <a:schemeClr val="lt2"/>
                </a:solidFill>
                <a:latin typeface="Roboto"/>
                <a:ea typeface="Roboto"/>
                <a:cs typeface="Roboto"/>
                <a:sym typeface="Roboto"/>
              </a:rPr>
              <a:t>Would you consider speaking to anyone else about this?</a:t>
            </a:r>
          </a:p>
          <a:p>
            <a:pPr lvl="0" algn="just"/>
            <a:r>
              <a:rPr lang="en-GB" sz="1600" b="1" dirty="0">
                <a:solidFill>
                  <a:schemeClr val="lt2"/>
                </a:solidFill>
                <a:latin typeface="Roboto"/>
                <a:ea typeface="Roboto"/>
                <a:cs typeface="Roboto"/>
                <a:sym typeface="Roboto"/>
              </a:rPr>
              <a:t>4. </a:t>
            </a:r>
            <a:r>
              <a:rPr lang="en-GB" sz="1600" dirty="0">
                <a:solidFill>
                  <a:schemeClr val="lt2"/>
                </a:solidFill>
                <a:latin typeface="Roboto"/>
                <a:ea typeface="Roboto"/>
                <a:cs typeface="Roboto"/>
                <a:sym typeface="Roboto"/>
              </a:rPr>
              <a:t>Are there any further steps you would take?</a:t>
            </a:r>
          </a:p>
        </p:txBody>
      </p:sp>
    </p:spTree>
    <p:extLst>
      <p:ext uri="{BB962C8B-B14F-4D97-AF65-F5344CB8AC3E}">
        <p14:creationId xmlns:p14="http://schemas.microsoft.com/office/powerpoint/2010/main" val="14770181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2"/>
                                        </p:tgtEl>
                                        <p:attrNameLst>
                                          <p:attrName>style.visibility</p:attrName>
                                        </p:attrNameLst>
                                      </p:cBhvr>
                                      <p:to>
                                        <p:strVal val="visible"/>
                                      </p:to>
                                    </p:set>
                                    <p:animEffect transition="in" filter="fade">
                                      <p:cBhvr>
                                        <p:cTn id="13" dur="1000"/>
                                        <p:tgtEl>
                                          <p:spTgt spid="62"/>
                                        </p:tgtEl>
                                      </p:cBhvr>
                                    </p:animEffect>
                                  </p:childTnLst>
                                </p:cTn>
                              </p:par>
                              <p:par>
                                <p:cTn id="14" presetID="10" presetClass="entr" presetSubtype="0" fill="hold" nodeType="withEffect">
                                  <p:stCondLst>
                                    <p:cond delay="1000"/>
                                  </p:stCondLst>
                                  <p:childTnLst>
                                    <p:set>
                                      <p:cBhvr>
                                        <p:cTn id="15" dur="1" fill="hold">
                                          <p:stCondLst>
                                            <p:cond delay="0"/>
                                          </p:stCondLst>
                                        </p:cTn>
                                        <p:tgtEl>
                                          <p:spTgt spid="62">
                                            <p:txEl>
                                              <p:pRg st="0" end="0"/>
                                            </p:txEl>
                                          </p:spTgt>
                                        </p:tgtEl>
                                        <p:attrNameLst>
                                          <p:attrName>style.visibility</p:attrName>
                                        </p:attrNameLst>
                                      </p:cBhvr>
                                      <p:to>
                                        <p:strVal val="visible"/>
                                      </p:to>
                                    </p:set>
                                    <p:animEffect transition="in" filter="fade">
                                      <p:cBhvr>
                                        <p:cTn id="16" dur="500"/>
                                        <p:tgtEl>
                                          <p:spTgt spid="62">
                                            <p:txEl>
                                              <p:pRg st="0" end="0"/>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62">
                                            <p:txEl>
                                              <p:pRg st="1" end="1"/>
                                            </p:txEl>
                                          </p:spTgt>
                                        </p:tgtEl>
                                        <p:attrNameLst>
                                          <p:attrName>style.visibility</p:attrName>
                                        </p:attrNameLst>
                                      </p:cBhvr>
                                      <p:to>
                                        <p:strVal val="visible"/>
                                      </p:to>
                                    </p:set>
                                    <p:animEffect transition="in" filter="fade">
                                      <p:cBhvr>
                                        <p:cTn id="19" dur="500"/>
                                        <p:tgtEl>
                                          <p:spTgt spid="62">
                                            <p:txEl>
                                              <p:pRg st="1" end="1"/>
                                            </p:txEl>
                                          </p:spTgt>
                                        </p:tgtEl>
                                      </p:cBhvr>
                                    </p:animEffect>
                                  </p:childTnLst>
                                </p:cTn>
                              </p:par>
                              <p:par>
                                <p:cTn id="20" presetID="10" presetClass="entr" presetSubtype="0" fill="hold" nodeType="withEffect">
                                  <p:stCondLst>
                                    <p:cond delay="1000"/>
                                  </p:stCondLst>
                                  <p:childTnLst>
                                    <p:set>
                                      <p:cBhvr>
                                        <p:cTn id="21" dur="1" fill="hold">
                                          <p:stCondLst>
                                            <p:cond delay="0"/>
                                          </p:stCondLst>
                                        </p:cTn>
                                        <p:tgtEl>
                                          <p:spTgt spid="62">
                                            <p:txEl>
                                              <p:pRg st="2" end="2"/>
                                            </p:txEl>
                                          </p:spTgt>
                                        </p:tgtEl>
                                        <p:attrNameLst>
                                          <p:attrName>style.visibility</p:attrName>
                                        </p:attrNameLst>
                                      </p:cBhvr>
                                      <p:to>
                                        <p:strVal val="visible"/>
                                      </p:to>
                                    </p:set>
                                    <p:animEffect transition="in" filter="fade">
                                      <p:cBhvr>
                                        <p:cTn id="22" dur="500"/>
                                        <p:tgtEl>
                                          <p:spTgt spid="6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4"/>
                                        </p:tgtEl>
                                        <p:attrNameLst>
                                          <p:attrName>style.visibility</p:attrName>
                                        </p:attrNameLst>
                                      </p:cBhvr>
                                      <p:to>
                                        <p:strVal val="visible"/>
                                      </p:to>
                                    </p:set>
                                    <p:animEffect transition="in" filter="fade">
                                      <p:cBhvr>
                                        <p:cTn id="27" dur="10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4"/>
          <p:cNvSpPr/>
          <p:nvPr/>
        </p:nvSpPr>
        <p:spPr>
          <a:xfrm>
            <a:off x="0" y="57210"/>
            <a:ext cx="9144000" cy="6870128"/>
          </a:xfrm>
          <a:prstGeom prst="rect">
            <a:avLst/>
          </a:prstGeom>
          <a:solidFill>
            <a:schemeClr val="lt1">
              <a:alpha val="84705"/>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56" name="Google Shape;56;p4"/>
          <p:cNvSpPr txBox="1"/>
          <p:nvPr/>
        </p:nvSpPr>
        <p:spPr>
          <a:xfrm>
            <a:off x="299405" y="549275"/>
            <a:ext cx="8539794" cy="805551"/>
          </a:xfrm>
          <a:prstGeom prst="rect">
            <a:avLst/>
          </a:prstGeom>
          <a:solidFill>
            <a:srgbClr val="FDE7CF"/>
          </a:solidFill>
          <a:ln>
            <a:noFill/>
          </a:ln>
        </p:spPr>
        <p:txBody>
          <a:bodyPr spcFirstLastPara="1" wrap="square" lIns="216000" tIns="216000" rIns="216000" bIns="216000" anchor="t" anchorCtr="0">
            <a:spAutoFit/>
          </a:bodyPr>
          <a:lstStyle/>
          <a:p>
            <a:pPr marL="285750" marR="0" lvl="0" indent="-285750" algn="just" rtl="0">
              <a:spcBef>
                <a:spcPts val="0"/>
              </a:spcBef>
              <a:spcAft>
                <a:spcPts val="0"/>
              </a:spcAft>
              <a:buClr>
                <a:schemeClr val="dk1"/>
              </a:buClr>
              <a:buSzPts val="2400"/>
              <a:buFont typeface="Roboto Black"/>
              <a:buChar char="•"/>
            </a:pPr>
            <a:r>
              <a:rPr lang="en-GB" sz="2400" dirty="0">
                <a:solidFill>
                  <a:schemeClr val="dk1"/>
                </a:solidFill>
                <a:latin typeface="Roboto Black"/>
                <a:ea typeface="Roboto Black"/>
                <a:cs typeface="Roboto Black"/>
                <a:sym typeface="Roboto Black"/>
              </a:rPr>
              <a:t>Safeguarding Scenario 8</a:t>
            </a:r>
            <a:endParaRPr dirty="0"/>
          </a:p>
        </p:txBody>
      </p:sp>
      <p:pic>
        <p:nvPicPr>
          <p:cNvPr id="57" name="Google Shape;57;p4"/>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58" name="Google Shape;58;p4"/>
          <p:cNvPicPr preferRelativeResize="0"/>
          <p:nvPr/>
        </p:nvPicPr>
        <p:blipFill rotWithShape="1">
          <a:blip r:embed="rId4">
            <a:alphaModFix/>
          </a:blip>
          <a:srcRect/>
          <a:stretch/>
        </p:blipFill>
        <p:spPr>
          <a:xfrm>
            <a:off x="0" y="6768865"/>
            <a:ext cx="9144000" cy="107173"/>
          </a:xfrm>
          <a:prstGeom prst="rect">
            <a:avLst/>
          </a:prstGeom>
          <a:noFill/>
          <a:ln>
            <a:noFill/>
          </a:ln>
        </p:spPr>
      </p:pic>
      <p:grpSp>
        <p:nvGrpSpPr>
          <p:cNvPr id="59" name="Google Shape;59;p4"/>
          <p:cNvGrpSpPr/>
          <p:nvPr/>
        </p:nvGrpSpPr>
        <p:grpSpPr>
          <a:xfrm>
            <a:off x="299405" y="6581924"/>
            <a:ext cx="920730" cy="153888"/>
            <a:chOff x="299405" y="6581924"/>
            <a:chExt cx="920730" cy="153888"/>
          </a:xfrm>
        </p:grpSpPr>
        <p:sp>
          <p:nvSpPr>
            <p:cNvPr id="60" name="Google Shape;60;p4">
              <a:hlinkClick r:id="rId5" action="ppaction://hlinksldjump"/>
            </p:cNvPr>
            <p:cNvSpPr/>
            <p:nvPr/>
          </p:nvSpPr>
          <p:spPr>
            <a:xfrm rot="-5400000" flipH="1">
              <a:off x="290896" y="6605685"/>
              <a:ext cx="123384" cy="106366"/>
            </a:xfrm>
            <a:prstGeom prst="triangle">
              <a:avLst>
                <a:gd name="adj" fmla="val 50000"/>
              </a:avLst>
            </a:prstGeom>
            <a:solidFill>
              <a:srgbClr val="2A294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Roboto"/>
                <a:ea typeface="Roboto"/>
                <a:cs typeface="Roboto"/>
                <a:sym typeface="Roboto"/>
              </a:endParaRPr>
            </a:p>
          </p:txBody>
        </p:sp>
        <p:sp>
          <p:nvSpPr>
            <p:cNvPr id="61" name="Google Shape;61;p4">
              <a:hlinkClick r:id="rId5" action="ppaction://hlinksldjump"/>
            </p:cNvPr>
            <p:cNvSpPr txBox="1"/>
            <p:nvPr/>
          </p:nvSpPr>
          <p:spPr>
            <a:xfrm>
              <a:off x="454395" y="6581924"/>
              <a:ext cx="765740" cy="15388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1000" b="1">
                  <a:solidFill>
                    <a:schemeClr val="dk1"/>
                  </a:solidFill>
                  <a:latin typeface="Roboto"/>
                  <a:ea typeface="Roboto"/>
                  <a:cs typeface="Roboto"/>
                  <a:sym typeface="Roboto"/>
                </a:rPr>
                <a:t>Contents</a:t>
              </a:r>
              <a:endParaRPr/>
            </a:p>
          </p:txBody>
        </p:sp>
      </p:grpSp>
      <p:sp>
        <p:nvSpPr>
          <p:cNvPr id="11" name="Google Shape;63;p4">
            <a:extLst>
              <a:ext uri="{FF2B5EF4-FFF2-40B4-BE49-F238E27FC236}">
                <a16:creationId xmlns:a16="http://schemas.microsoft.com/office/drawing/2014/main" id="{74E90B39-CCAB-1CEB-8FBB-010127CDE4D2}"/>
              </a:ext>
            </a:extLst>
          </p:cNvPr>
          <p:cNvSpPr txBox="1"/>
          <p:nvPr/>
        </p:nvSpPr>
        <p:spPr>
          <a:xfrm>
            <a:off x="450223" y="1274787"/>
            <a:ext cx="8238157" cy="2145954"/>
          </a:xfrm>
          <a:prstGeom prst="rect">
            <a:avLst/>
          </a:prstGeom>
          <a:solidFill>
            <a:schemeClr val="lt1"/>
          </a:solidFill>
          <a:ln w="38100" cap="flat" cmpd="sng">
            <a:solidFill>
              <a:schemeClr val="accent1"/>
            </a:solidFill>
            <a:prstDash val="solid"/>
            <a:miter lim="800000"/>
            <a:headEnd type="none" w="sm" len="sm"/>
            <a:tailEnd type="none" w="sm" len="sm"/>
          </a:ln>
        </p:spPr>
        <p:txBody>
          <a:bodyPr spcFirstLastPara="1" wrap="square" lIns="108000" tIns="72000" rIns="108000" bIns="72000" anchor="t" anchorCtr="0">
            <a:spAutoFit/>
          </a:bodyPr>
          <a:lstStyle/>
          <a:p>
            <a:pPr lvl="0" algn="just"/>
            <a:r>
              <a:rPr lang="en-GB" sz="1800" b="1" dirty="0">
                <a:solidFill>
                  <a:schemeClr val="dk1"/>
                </a:solidFill>
                <a:latin typeface="Roboto"/>
                <a:ea typeface="Roboto"/>
                <a:cs typeface="Roboto"/>
                <a:sym typeface="Roboto"/>
              </a:rPr>
              <a:t>What if…</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you shared your concern with a senior member of staff and they suggested talking to Cee’s parents? </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Cee told you that the country they were travelling to was in Europe?</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at the end of the conversation, Cee told you that they were actually going to miss the last few days of school and were going on their trip the following day?</a:t>
            </a:r>
          </a:p>
          <a:p>
            <a:pPr marL="285750" lvl="0" indent="-285750" algn="just">
              <a:buFont typeface="Arial" panose="020B0604020202020204" pitchFamily="34" charset="0"/>
              <a:buChar char="•"/>
            </a:pPr>
            <a:r>
              <a:rPr lang="en-GB" sz="1600" dirty="0">
                <a:solidFill>
                  <a:schemeClr val="dk1"/>
                </a:solidFill>
                <a:latin typeface="Roboto"/>
                <a:ea typeface="Roboto"/>
                <a:cs typeface="Roboto"/>
                <a:sym typeface="Roboto"/>
              </a:rPr>
              <a:t>Cee’s parent had mentioned to a member of staff that the trip was for a family wedding and that the whole family would be going?</a:t>
            </a:r>
          </a:p>
        </p:txBody>
      </p:sp>
    </p:spTree>
    <p:extLst>
      <p:ext uri="{BB962C8B-B14F-4D97-AF65-F5344CB8AC3E}">
        <p14:creationId xmlns:p14="http://schemas.microsoft.com/office/powerpoint/2010/main" val="35285976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fade">
                                      <p:cBhvr>
                                        <p:cTn id="7" dur="1000"/>
                                        <p:tgtEl>
                                          <p:spTgt spid="56"/>
                                        </p:tgtEl>
                                      </p:cBhvr>
                                    </p:animEffect>
                                  </p:childTnLst>
                                </p:cTn>
                              </p:par>
                              <p:par>
                                <p:cTn id="8" presetID="10" presetClass="entr" presetSubtype="0" fill="hold" nodeType="withEffect">
                                  <p:stCondLst>
                                    <p:cond delay="1000"/>
                                  </p:stCondLst>
                                  <p:childTnLst>
                                    <p:set>
                                      <p:cBhvr>
                                        <p:cTn id="9" dur="1" fill="hold">
                                          <p:stCondLst>
                                            <p:cond delay="0"/>
                                          </p:stCondLst>
                                        </p:cTn>
                                        <p:tgtEl>
                                          <p:spTgt spid="56">
                                            <p:txEl>
                                              <p:pRg st="0" end="0"/>
                                            </p:txEl>
                                          </p:spTgt>
                                        </p:tgtEl>
                                        <p:attrNameLst>
                                          <p:attrName>style.visibility</p:attrName>
                                        </p:attrNameLst>
                                      </p:cBhvr>
                                      <p:to>
                                        <p:strVal val="visible"/>
                                      </p:to>
                                    </p:set>
                                    <p:animEffect transition="in" filter="fade">
                                      <p:cBhvr>
                                        <p:cTn id="10" dur="500"/>
                                        <p:tgtEl>
                                          <p:spTgt spid="5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118" name="Google Shape;118;p8"/>
          <p:cNvPicPr preferRelativeResize="0"/>
          <p:nvPr/>
        </p:nvPicPr>
        <p:blipFill rotWithShape="1">
          <a:blip r:embed="rId3">
            <a:alphaModFix/>
          </a:blip>
          <a:srcRect/>
          <a:stretch/>
        </p:blipFill>
        <p:spPr>
          <a:xfrm>
            <a:off x="0" y="0"/>
            <a:ext cx="9144000" cy="334380"/>
          </a:xfrm>
          <a:prstGeom prst="rect">
            <a:avLst/>
          </a:prstGeom>
          <a:noFill/>
          <a:ln>
            <a:noFill/>
          </a:ln>
        </p:spPr>
      </p:pic>
      <p:pic>
        <p:nvPicPr>
          <p:cNvPr id="119" name="Google Shape;119;p8"/>
          <p:cNvPicPr preferRelativeResize="0"/>
          <p:nvPr/>
        </p:nvPicPr>
        <p:blipFill rotWithShape="1">
          <a:blip r:embed="rId4">
            <a:alphaModFix/>
          </a:blip>
          <a:srcRect/>
          <a:stretch/>
        </p:blipFill>
        <p:spPr>
          <a:xfrm>
            <a:off x="0" y="6118506"/>
            <a:ext cx="9144000" cy="739494"/>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Leader's Digest">
      <a:dk1>
        <a:srgbClr val="1C1C1C"/>
      </a:dk1>
      <a:lt1>
        <a:srgbClr val="FFFFFF"/>
      </a:lt1>
      <a:dk2>
        <a:srgbClr val="4A4A4A"/>
      </a:dk2>
      <a:lt2>
        <a:srgbClr val="F4F2F2"/>
      </a:lt2>
      <a:accent1>
        <a:srgbClr val="F28C1C"/>
      </a:accent1>
      <a:accent2>
        <a:srgbClr val="2A294C"/>
      </a:accent2>
      <a:accent3>
        <a:srgbClr val="3A4F9D"/>
      </a:accent3>
      <a:accent4>
        <a:srgbClr val="7974AA"/>
      </a:accent4>
      <a:accent5>
        <a:srgbClr val="23A7F9"/>
      </a:accent5>
      <a:accent6>
        <a:srgbClr val="E34192"/>
      </a:accent6>
      <a:hlink>
        <a:srgbClr val="2A294C"/>
      </a:hlink>
      <a:folHlink>
        <a:srgbClr val="7974A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2497</Words>
  <Application>Microsoft Office PowerPoint</Application>
  <PresentationFormat>On-screen Show (4:3)</PresentationFormat>
  <Paragraphs>138</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Roboto</vt:lpstr>
      <vt:lpstr>Calibri</vt:lpstr>
      <vt:lpstr>Arial</vt:lpstr>
      <vt:lpstr>Roboto 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Antonia Hind</dc:creator>
  <cp:lastModifiedBy>Nanna Ryder</cp:lastModifiedBy>
  <cp:revision>6</cp:revision>
  <dcterms:created xsi:type="dcterms:W3CDTF">2019-03-19T15:37:08Z</dcterms:created>
  <dcterms:modified xsi:type="dcterms:W3CDTF">2022-11-28T10:50:25Z</dcterms:modified>
</cp:coreProperties>
</file>