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9" r:id="rId2"/>
    <p:sldId id="256" r:id="rId3"/>
    <p:sldId id="257" r:id="rId4"/>
    <p:sldId id="258" r:id="rId5"/>
    <p:sldId id="281" r:id="rId6"/>
    <p:sldId id="282" r:id="rId7"/>
    <p:sldId id="262" r:id="rId8"/>
    <p:sldId id="260" r:id="rId9"/>
    <p:sldId id="276" r:id="rId10"/>
    <p:sldId id="283" r:id="rId11"/>
    <p:sldId id="277" r:id="rId12"/>
    <p:sldId id="269" r:id="rId13"/>
    <p:sldId id="275"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723" autoAdjust="0"/>
  </p:normalViewPr>
  <p:slideViewPr>
    <p:cSldViewPr snapToGrid="0">
      <p:cViewPr varScale="1">
        <p:scale>
          <a:sx n="53" d="100"/>
          <a:sy n="53" d="100"/>
        </p:scale>
        <p:origin x="1176" y="32"/>
      </p:cViewPr>
      <p:guideLst/>
    </p:cSldViewPr>
  </p:slideViewPr>
  <p:notesTextViewPr>
    <p:cViewPr>
      <p:scale>
        <a:sx n="1" d="1"/>
        <a:sy n="1" d="1"/>
      </p:scale>
      <p:origin x="0" y="-90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D55723-C71A-428C-B29A-C41396E019FC}"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5352B4A3-EA87-48F3-8859-B01A53CD14C0}">
      <dgm:prSet phldrT="[Text]"/>
      <dgm:spPr/>
      <dgm:t>
        <a:bodyPr/>
        <a:lstStyle/>
        <a:p>
          <a:r>
            <a:rPr lang="en-GB" dirty="0"/>
            <a:t>Definition</a:t>
          </a:r>
        </a:p>
      </dgm:t>
    </dgm:pt>
    <dgm:pt modelId="{745EA041-FD22-429C-BE36-42F39203C5A0}" type="parTrans" cxnId="{AF50E9F1-6A9F-4523-B59A-565C4AF4C78E}">
      <dgm:prSet/>
      <dgm:spPr/>
      <dgm:t>
        <a:bodyPr/>
        <a:lstStyle/>
        <a:p>
          <a:endParaRPr lang="en-GB"/>
        </a:p>
      </dgm:t>
    </dgm:pt>
    <dgm:pt modelId="{8FA67D57-093B-437E-91A5-C522B2BEE1D5}" type="sibTrans" cxnId="{AF50E9F1-6A9F-4523-B59A-565C4AF4C78E}">
      <dgm:prSet/>
      <dgm:spPr/>
      <dgm:t>
        <a:bodyPr/>
        <a:lstStyle/>
        <a:p>
          <a:endParaRPr lang="en-GB"/>
        </a:p>
      </dgm:t>
    </dgm:pt>
    <dgm:pt modelId="{41EA97C4-41EE-4445-A3C3-1E5A1AF038AE}">
      <dgm:prSet phldrT="[Text]"/>
      <dgm:spPr/>
      <dgm:t>
        <a:bodyPr/>
        <a:lstStyle/>
        <a:p>
          <a:r>
            <a:rPr lang="en-GB" dirty="0"/>
            <a:t>Bundle of HR policies and practices</a:t>
          </a:r>
        </a:p>
      </dgm:t>
    </dgm:pt>
    <dgm:pt modelId="{D21D9C39-9519-487E-8C4C-C145043B30A3}" type="parTrans" cxnId="{7482C712-B20A-499E-8207-8CDC25C8B8CE}">
      <dgm:prSet/>
      <dgm:spPr/>
      <dgm:t>
        <a:bodyPr/>
        <a:lstStyle/>
        <a:p>
          <a:endParaRPr lang="en-GB"/>
        </a:p>
      </dgm:t>
    </dgm:pt>
    <dgm:pt modelId="{03A7808E-E811-4AD5-A126-495AF2952539}" type="sibTrans" cxnId="{7482C712-B20A-499E-8207-8CDC25C8B8CE}">
      <dgm:prSet/>
      <dgm:spPr/>
      <dgm:t>
        <a:bodyPr/>
        <a:lstStyle/>
        <a:p>
          <a:endParaRPr lang="en-GB"/>
        </a:p>
      </dgm:t>
    </dgm:pt>
    <dgm:pt modelId="{1B04CA9B-F7AC-47A5-9D3E-5C2AB7642499}">
      <dgm:prSet phldrT="[Text]"/>
      <dgm:spPr/>
      <dgm:t>
        <a:bodyPr/>
        <a:lstStyle/>
        <a:p>
          <a:r>
            <a:rPr lang="en-GB" dirty="0"/>
            <a:t>Description</a:t>
          </a:r>
        </a:p>
      </dgm:t>
    </dgm:pt>
    <dgm:pt modelId="{FABF0D6A-2AC8-4E9D-A48D-6734D63F8B0E}" type="parTrans" cxnId="{C40BCB75-7008-422B-9E5D-CAFB74B4D402}">
      <dgm:prSet/>
      <dgm:spPr/>
      <dgm:t>
        <a:bodyPr/>
        <a:lstStyle/>
        <a:p>
          <a:endParaRPr lang="en-GB"/>
        </a:p>
      </dgm:t>
    </dgm:pt>
    <dgm:pt modelId="{7F918A52-E0CF-4C33-A13D-41869868A1F3}" type="sibTrans" cxnId="{C40BCB75-7008-422B-9E5D-CAFB74B4D402}">
      <dgm:prSet/>
      <dgm:spPr/>
      <dgm:t>
        <a:bodyPr/>
        <a:lstStyle/>
        <a:p>
          <a:endParaRPr lang="en-GB"/>
        </a:p>
      </dgm:t>
    </dgm:pt>
    <dgm:pt modelId="{C0913BC6-6F20-414C-8A0E-75DBFD8CB338}">
      <dgm:prSet phldrT="[Text]"/>
      <dgm:spPr/>
      <dgm:t>
        <a:bodyPr/>
        <a:lstStyle/>
        <a:p>
          <a:r>
            <a:rPr lang="en-GB" dirty="0"/>
            <a:t>Recruitment &amp; Selection			Information Sharing</a:t>
          </a:r>
        </a:p>
      </dgm:t>
    </dgm:pt>
    <dgm:pt modelId="{1EEE7ED7-5FA5-46C7-AF18-DFDB2BB62C3B}" type="parTrans" cxnId="{93B17257-51D7-4A9A-A3F3-C632438EBC50}">
      <dgm:prSet/>
      <dgm:spPr/>
      <dgm:t>
        <a:bodyPr/>
        <a:lstStyle/>
        <a:p>
          <a:endParaRPr lang="en-GB"/>
        </a:p>
      </dgm:t>
    </dgm:pt>
    <dgm:pt modelId="{968B96DF-DB18-4BD5-BCC5-81C4C2298248}" type="sibTrans" cxnId="{93B17257-51D7-4A9A-A3F3-C632438EBC50}">
      <dgm:prSet/>
      <dgm:spPr/>
      <dgm:t>
        <a:bodyPr/>
        <a:lstStyle/>
        <a:p>
          <a:endParaRPr lang="en-GB"/>
        </a:p>
      </dgm:t>
    </dgm:pt>
    <dgm:pt modelId="{A8E0E0BC-02CB-4DB0-BADC-358B5879DAF4}">
      <dgm:prSet phldrT="[Text]"/>
      <dgm:spPr/>
      <dgm:t>
        <a:bodyPr/>
        <a:lstStyle/>
        <a:p>
          <a:r>
            <a:rPr lang="en-GB" dirty="0"/>
            <a:t>Training &amp; Development			Team Work</a:t>
          </a:r>
        </a:p>
      </dgm:t>
    </dgm:pt>
    <dgm:pt modelId="{3F5400E4-3DBD-4D6C-870A-D83A4440B92B}" type="parTrans" cxnId="{A170A85C-BD18-4982-B87A-A5598B3498D9}">
      <dgm:prSet/>
      <dgm:spPr/>
      <dgm:t>
        <a:bodyPr/>
        <a:lstStyle/>
        <a:p>
          <a:endParaRPr lang="en-GB"/>
        </a:p>
      </dgm:t>
    </dgm:pt>
    <dgm:pt modelId="{430EB4BF-FFDA-4CF9-8DE5-9BE4C8B5BD2E}" type="sibTrans" cxnId="{A170A85C-BD18-4982-B87A-A5598B3498D9}">
      <dgm:prSet/>
      <dgm:spPr/>
      <dgm:t>
        <a:bodyPr/>
        <a:lstStyle/>
        <a:p>
          <a:endParaRPr lang="en-GB"/>
        </a:p>
      </dgm:t>
    </dgm:pt>
    <dgm:pt modelId="{DA6AFFD0-F9B9-49FF-BB77-7BA28757415B}">
      <dgm:prSet phldrT="[Text]"/>
      <dgm:spPr/>
      <dgm:t>
        <a:bodyPr/>
        <a:lstStyle/>
        <a:p>
          <a:r>
            <a:rPr lang="en-GB" dirty="0"/>
            <a:t>Pay						Grievance procedures</a:t>
          </a:r>
        </a:p>
      </dgm:t>
    </dgm:pt>
    <dgm:pt modelId="{6D3A8B6E-CAB4-4E85-839F-933CAB6659E4}" type="parTrans" cxnId="{D25ACEBC-D23E-40FC-93E9-B888E6DE7046}">
      <dgm:prSet/>
      <dgm:spPr/>
      <dgm:t>
        <a:bodyPr/>
        <a:lstStyle/>
        <a:p>
          <a:endParaRPr lang="en-GB"/>
        </a:p>
      </dgm:t>
    </dgm:pt>
    <dgm:pt modelId="{BB1F6755-240E-4C2C-87A0-6D1133C5CD8B}" type="sibTrans" cxnId="{D25ACEBC-D23E-40FC-93E9-B888E6DE7046}">
      <dgm:prSet/>
      <dgm:spPr/>
      <dgm:t>
        <a:bodyPr/>
        <a:lstStyle/>
        <a:p>
          <a:endParaRPr lang="en-GB"/>
        </a:p>
      </dgm:t>
    </dgm:pt>
    <dgm:pt modelId="{132FF3E2-FB22-4E2D-A81F-9CE1CE18A3C7}">
      <dgm:prSet phldrT="[Text]"/>
      <dgm:spPr/>
      <dgm:t>
        <a:bodyPr/>
        <a:lstStyle/>
        <a:p>
          <a:r>
            <a:rPr lang="en-GB" dirty="0"/>
            <a:t>Promotion					Appraisal System</a:t>
          </a:r>
        </a:p>
      </dgm:t>
    </dgm:pt>
    <dgm:pt modelId="{87350ABD-56D7-47EC-9992-7CC66A6D6306}" type="parTrans" cxnId="{18FD15ED-DB8E-4617-8520-35369A27F77F}">
      <dgm:prSet/>
      <dgm:spPr/>
      <dgm:t>
        <a:bodyPr/>
        <a:lstStyle/>
        <a:p>
          <a:endParaRPr lang="en-GB"/>
        </a:p>
      </dgm:t>
    </dgm:pt>
    <dgm:pt modelId="{1A3EA780-9E35-45E0-9F22-907C954DC655}" type="sibTrans" cxnId="{18FD15ED-DB8E-4617-8520-35369A27F77F}">
      <dgm:prSet/>
      <dgm:spPr/>
      <dgm:t>
        <a:bodyPr/>
        <a:lstStyle/>
        <a:p>
          <a:endParaRPr lang="en-GB"/>
        </a:p>
      </dgm:t>
    </dgm:pt>
    <dgm:pt modelId="{7A7FFB4F-C4F3-4725-8998-DB71998DE23E}">
      <dgm:prSet phldrT="[Text]"/>
      <dgm:spPr/>
      <dgm:t>
        <a:bodyPr/>
        <a:lstStyle/>
        <a:p>
          <a:r>
            <a:rPr lang="en-GB" dirty="0"/>
            <a:t>Autonomy					Work-life Balance</a:t>
          </a:r>
        </a:p>
      </dgm:t>
    </dgm:pt>
    <dgm:pt modelId="{5E771757-1543-4F3E-827A-58948C022FC1}" type="parTrans" cxnId="{6720A7A2-ADE3-46AA-8B6B-306DBA96880A}">
      <dgm:prSet/>
      <dgm:spPr/>
      <dgm:t>
        <a:bodyPr/>
        <a:lstStyle/>
        <a:p>
          <a:endParaRPr lang="en-GB"/>
        </a:p>
      </dgm:t>
    </dgm:pt>
    <dgm:pt modelId="{CB88C0DD-7C00-4BDE-9585-C5CB09295C80}" type="sibTrans" cxnId="{6720A7A2-ADE3-46AA-8B6B-306DBA96880A}">
      <dgm:prSet/>
      <dgm:spPr/>
      <dgm:t>
        <a:bodyPr/>
        <a:lstStyle/>
        <a:p>
          <a:endParaRPr lang="en-GB"/>
        </a:p>
      </dgm:t>
    </dgm:pt>
    <dgm:pt modelId="{3C66B379-1F11-4797-A178-880B2BC3F3A9}">
      <dgm:prSet phldrT="[Text]"/>
      <dgm:spPr/>
      <dgm:t>
        <a:bodyPr/>
        <a:lstStyle/>
        <a:p>
          <a:r>
            <a:rPr lang="en-GB" dirty="0"/>
            <a:t>Flexible Working				Job Security	</a:t>
          </a:r>
        </a:p>
      </dgm:t>
    </dgm:pt>
    <dgm:pt modelId="{54515E81-BD6C-4DB1-AB9A-D7ABA36C9F44}" type="parTrans" cxnId="{1888B248-372E-4CBA-847D-901F7645B95C}">
      <dgm:prSet/>
      <dgm:spPr/>
      <dgm:t>
        <a:bodyPr/>
        <a:lstStyle/>
        <a:p>
          <a:endParaRPr lang="en-GB"/>
        </a:p>
      </dgm:t>
    </dgm:pt>
    <dgm:pt modelId="{A5B10E89-71DD-4119-BC25-5FD1F83663E3}" type="sibTrans" cxnId="{1888B248-372E-4CBA-847D-901F7645B95C}">
      <dgm:prSet/>
      <dgm:spPr/>
      <dgm:t>
        <a:bodyPr/>
        <a:lstStyle/>
        <a:p>
          <a:endParaRPr lang="en-GB"/>
        </a:p>
      </dgm:t>
    </dgm:pt>
    <dgm:pt modelId="{E93B1C8A-A88C-4652-A1EC-18616377B7D2}" type="pres">
      <dgm:prSet presAssocID="{6CD55723-C71A-428C-B29A-C41396E019FC}" presName="linearFlow" presStyleCnt="0">
        <dgm:presLayoutVars>
          <dgm:dir/>
          <dgm:animLvl val="lvl"/>
          <dgm:resizeHandles val="exact"/>
        </dgm:presLayoutVars>
      </dgm:prSet>
      <dgm:spPr/>
    </dgm:pt>
    <dgm:pt modelId="{873406AB-883B-4F5F-B830-C1F3AD4A9B10}" type="pres">
      <dgm:prSet presAssocID="{5352B4A3-EA87-48F3-8859-B01A53CD14C0}" presName="composite" presStyleCnt="0"/>
      <dgm:spPr/>
    </dgm:pt>
    <dgm:pt modelId="{693A0D2D-1A53-4446-8C85-D0D91AB74101}" type="pres">
      <dgm:prSet presAssocID="{5352B4A3-EA87-48F3-8859-B01A53CD14C0}" presName="parentText" presStyleLbl="alignNode1" presStyleIdx="0" presStyleCnt="2" custLinFactNeighborX="1326">
        <dgm:presLayoutVars>
          <dgm:chMax val="1"/>
          <dgm:bulletEnabled val="1"/>
        </dgm:presLayoutVars>
      </dgm:prSet>
      <dgm:spPr/>
    </dgm:pt>
    <dgm:pt modelId="{9CCEFFA8-AE1F-4B5B-8F84-4DB3E1541AA0}" type="pres">
      <dgm:prSet presAssocID="{5352B4A3-EA87-48F3-8859-B01A53CD14C0}" presName="descendantText" presStyleLbl="alignAcc1" presStyleIdx="0" presStyleCnt="2">
        <dgm:presLayoutVars>
          <dgm:bulletEnabled val="1"/>
        </dgm:presLayoutVars>
      </dgm:prSet>
      <dgm:spPr/>
    </dgm:pt>
    <dgm:pt modelId="{3CF31924-07B1-4540-B424-9EF4A91951D1}" type="pres">
      <dgm:prSet presAssocID="{8FA67D57-093B-437E-91A5-C522B2BEE1D5}" presName="sp" presStyleCnt="0"/>
      <dgm:spPr/>
    </dgm:pt>
    <dgm:pt modelId="{7060CE03-F1D1-4C9B-80BC-F86DBA7D6591}" type="pres">
      <dgm:prSet presAssocID="{1B04CA9B-F7AC-47A5-9D3E-5C2AB7642499}" presName="composite" presStyleCnt="0"/>
      <dgm:spPr/>
    </dgm:pt>
    <dgm:pt modelId="{9AE40354-27F6-4704-8440-21A8C8F274C3}" type="pres">
      <dgm:prSet presAssocID="{1B04CA9B-F7AC-47A5-9D3E-5C2AB7642499}" presName="parentText" presStyleLbl="alignNode1" presStyleIdx="1" presStyleCnt="2">
        <dgm:presLayoutVars>
          <dgm:chMax val="1"/>
          <dgm:bulletEnabled val="1"/>
        </dgm:presLayoutVars>
      </dgm:prSet>
      <dgm:spPr/>
    </dgm:pt>
    <dgm:pt modelId="{25CE52E0-FC3A-4387-82AE-F1B1C860EF34}" type="pres">
      <dgm:prSet presAssocID="{1B04CA9B-F7AC-47A5-9D3E-5C2AB7642499}" presName="descendantText" presStyleLbl="alignAcc1" presStyleIdx="1" presStyleCnt="2" custLinFactNeighborY="0">
        <dgm:presLayoutVars>
          <dgm:bulletEnabled val="1"/>
        </dgm:presLayoutVars>
      </dgm:prSet>
      <dgm:spPr/>
    </dgm:pt>
  </dgm:ptLst>
  <dgm:cxnLst>
    <dgm:cxn modelId="{5BCE0F10-374E-4578-8A47-5AB1BEF94EFA}" type="presOf" srcId="{41EA97C4-41EE-4445-A3C3-1E5A1AF038AE}" destId="{9CCEFFA8-AE1F-4B5B-8F84-4DB3E1541AA0}" srcOrd="0" destOrd="0" presId="urn:microsoft.com/office/officeart/2005/8/layout/chevron2"/>
    <dgm:cxn modelId="{7482C712-B20A-499E-8207-8CDC25C8B8CE}" srcId="{5352B4A3-EA87-48F3-8859-B01A53CD14C0}" destId="{41EA97C4-41EE-4445-A3C3-1E5A1AF038AE}" srcOrd="0" destOrd="0" parTransId="{D21D9C39-9519-487E-8C4C-C145043B30A3}" sibTransId="{03A7808E-E811-4AD5-A126-495AF2952539}"/>
    <dgm:cxn modelId="{52F0CF25-764F-46FA-8CE1-03E2DC057924}" type="presOf" srcId="{7A7FFB4F-C4F3-4725-8998-DB71998DE23E}" destId="{25CE52E0-FC3A-4387-82AE-F1B1C860EF34}" srcOrd="0" destOrd="4" presId="urn:microsoft.com/office/officeart/2005/8/layout/chevron2"/>
    <dgm:cxn modelId="{8DF2E932-A0BA-4203-BC06-E6D65F0AE51B}" type="presOf" srcId="{C0913BC6-6F20-414C-8A0E-75DBFD8CB338}" destId="{25CE52E0-FC3A-4387-82AE-F1B1C860EF34}" srcOrd="0" destOrd="0" presId="urn:microsoft.com/office/officeart/2005/8/layout/chevron2"/>
    <dgm:cxn modelId="{0E98343D-1786-4EB9-970A-F41306AE1153}" type="presOf" srcId="{DA6AFFD0-F9B9-49FF-BB77-7BA28757415B}" destId="{25CE52E0-FC3A-4387-82AE-F1B1C860EF34}" srcOrd="0" destOrd="2" presId="urn:microsoft.com/office/officeart/2005/8/layout/chevron2"/>
    <dgm:cxn modelId="{A170A85C-BD18-4982-B87A-A5598B3498D9}" srcId="{1B04CA9B-F7AC-47A5-9D3E-5C2AB7642499}" destId="{A8E0E0BC-02CB-4DB0-BADC-358B5879DAF4}" srcOrd="1" destOrd="0" parTransId="{3F5400E4-3DBD-4D6C-870A-D83A4440B92B}" sibTransId="{430EB4BF-FFDA-4CF9-8DE5-9BE4C8B5BD2E}"/>
    <dgm:cxn modelId="{1888B248-372E-4CBA-847D-901F7645B95C}" srcId="{1B04CA9B-F7AC-47A5-9D3E-5C2AB7642499}" destId="{3C66B379-1F11-4797-A178-880B2BC3F3A9}" srcOrd="5" destOrd="0" parTransId="{54515E81-BD6C-4DB1-AB9A-D7ABA36C9F44}" sibTransId="{A5B10E89-71DD-4119-BC25-5FD1F83663E3}"/>
    <dgm:cxn modelId="{2EDA786D-2DB9-4E3C-84B0-0F11CCFF9463}" type="presOf" srcId="{A8E0E0BC-02CB-4DB0-BADC-358B5879DAF4}" destId="{25CE52E0-FC3A-4387-82AE-F1B1C860EF34}" srcOrd="0" destOrd="1" presId="urn:microsoft.com/office/officeart/2005/8/layout/chevron2"/>
    <dgm:cxn modelId="{C40BCB75-7008-422B-9E5D-CAFB74B4D402}" srcId="{6CD55723-C71A-428C-B29A-C41396E019FC}" destId="{1B04CA9B-F7AC-47A5-9D3E-5C2AB7642499}" srcOrd="1" destOrd="0" parTransId="{FABF0D6A-2AC8-4E9D-A48D-6734D63F8B0E}" sibTransId="{7F918A52-E0CF-4C33-A13D-41869868A1F3}"/>
    <dgm:cxn modelId="{93B17257-51D7-4A9A-A3F3-C632438EBC50}" srcId="{1B04CA9B-F7AC-47A5-9D3E-5C2AB7642499}" destId="{C0913BC6-6F20-414C-8A0E-75DBFD8CB338}" srcOrd="0" destOrd="0" parTransId="{1EEE7ED7-5FA5-46C7-AF18-DFDB2BB62C3B}" sibTransId="{968B96DF-DB18-4BD5-BCC5-81C4C2298248}"/>
    <dgm:cxn modelId="{04331A79-4698-4B9A-AA35-458B6AAB255D}" type="presOf" srcId="{132FF3E2-FB22-4E2D-A81F-9CE1CE18A3C7}" destId="{25CE52E0-FC3A-4387-82AE-F1B1C860EF34}" srcOrd="0" destOrd="3" presId="urn:microsoft.com/office/officeart/2005/8/layout/chevron2"/>
    <dgm:cxn modelId="{39514DA2-06CF-426F-9D81-0FB0F9EFD477}" type="presOf" srcId="{5352B4A3-EA87-48F3-8859-B01A53CD14C0}" destId="{693A0D2D-1A53-4446-8C85-D0D91AB74101}" srcOrd="0" destOrd="0" presId="urn:microsoft.com/office/officeart/2005/8/layout/chevron2"/>
    <dgm:cxn modelId="{6720A7A2-ADE3-46AA-8B6B-306DBA96880A}" srcId="{1B04CA9B-F7AC-47A5-9D3E-5C2AB7642499}" destId="{7A7FFB4F-C4F3-4725-8998-DB71998DE23E}" srcOrd="4" destOrd="0" parTransId="{5E771757-1543-4F3E-827A-58948C022FC1}" sibTransId="{CB88C0DD-7C00-4BDE-9585-C5CB09295C80}"/>
    <dgm:cxn modelId="{D25ACEBC-D23E-40FC-93E9-B888E6DE7046}" srcId="{1B04CA9B-F7AC-47A5-9D3E-5C2AB7642499}" destId="{DA6AFFD0-F9B9-49FF-BB77-7BA28757415B}" srcOrd="2" destOrd="0" parTransId="{6D3A8B6E-CAB4-4E85-839F-933CAB6659E4}" sibTransId="{BB1F6755-240E-4C2C-87A0-6D1133C5CD8B}"/>
    <dgm:cxn modelId="{0CE8E5BC-D9FC-4E1B-8EC2-E39632FCE1E9}" type="presOf" srcId="{1B04CA9B-F7AC-47A5-9D3E-5C2AB7642499}" destId="{9AE40354-27F6-4704-8440-21A8C8F274C3}" srcOrd="0" destOrd="0" presId="urn:microsoft.com/office/officeart/2005/8/layout/chevron2"/>
    <dgm:cxn modelId="{AB9F07DB-84FA-493A-B462-32B392FE97DA}" type="presOf" srcId="{6CD55723-C71A-428C-B29A-C41396E019FC}" destId="{E93B1C8A-A88C-4652-A1EC-18616377B7D2}" srcOrd="0" destOrd="0" presId="urn:microsoft.com/office/officeart/2005/8/layout/chevron2"/>
    <dgm:cxn modelId="{176CEFDC-9F9B-495A-8462-E4F3807A90EA}" type="presOf" srcId="{3C66B379-1F11-4797-A178-880B2BC3F3A9}" destId="{25CE52E0-FC3A-4387-82AE-F1B1C860EF34}" srcOrd="0" destOrd="5" presId="urn:microsoft.com/office/officeart/2005/8/layout/chevron2"/>
    <dgm:cxn modelId="{18FD15ED-DB8E-4617-8520-35369A27F77F}" srcId="{1B04CA9B-F7AC-47A5-9D3E-5C2AB7642499}" destId="{132FF3E2-FB22-4E2D-A81F-9CE1CE18A3C7}" srcOrd="3" destOrd="0" parTransId="{87350ABD-56D7-47EC-9992-7CC66A6D6306}" sibTransId="{1A3EA780-9E35-45E0-9F22-907C954DC655}"/>
    <dgm:cxn modelId="{AF50E9F1-6A9F-4523-B59A-565C4AF4C78E}" srcId="{6CD55723-C71A-428C-B29A-C41396E019FC}" destId="{5352B4A3-EA87-48F3-8859-B01A53CD14C0}" srcOrd="0" destOrd="0" parTransId="{745EA041-FD22-429C-BE36-42F39203C5A0}" sibTransId="{8FA67D57-093B-437E-91A5-C522B2BEE1D5}"/>
    <dgm:cxn modelId="{DE5C2A78-F5EE-4A2E-8D8E-5D6F9FA6B726}" type="presParOf" srcId="{E93B1C8A-A88C-4652-A1EC-18616377B7D2}" destId="{873406AB-883B-4F5F-B830-C1F3AD4A9B10}" srcOrd="0" destOrd="0" presId="urn:microsoft.com/office/officeart/2005/8/layout/chevron2"/>
    <dgm:cxn modelId="{FBE1B40B-7F67-40CE-974F-1F9EF372ED0C}" type="presParOf" srcId="{873406AB-883B-4F5F-B830-C1F3AD4A9B10}" destId="{693A0D2D-1A53-4446-8C85-D0D91AB74101}" srcOrd="0" destOrd="0" presId="urn:microsoft.com/office/officeart/2005/8/layout/chevron2"/>
    <dgm:cxn modelId="{35DF5F65-F3E8-46C8-95D5-5EDCC3DE45D6}" type="presParOf" srcId="{873406AB-883B-4F5F-B830-C1F3AD4A9B10}" destId="{9CCEFFA8-AE1F-4B5B-8F84-4DB3E1541AA0}" srcOrd="1" destOrd="0" presId="urn:microsoft.com/office/officeart/2005/8/layout/chevron2"/>
    <dgm:cxn modelId="{F4BEDEC9-FD67-4180-AF50-D8B4DB96E366}" type="presParOf" srcId="{E93B1C8A-A88C-4652-A1EC-18616377B7D2}" destId="{3CF31924-07B1-4540-B424-9EF4A91951D1}" srcOrd="1" destOrd="0" presId="urn:microsoft.com/office/officeart/2005/8/layout/chevron2"/>
    <dgm:cxn modelId="{CD727B30-4772-4272-AAA3-14EF5F254263}" type="presParOf" srcId="{E93B1C8A-A88C-4652-A1EC-18616377B7D2}" destId="{7060CE03-F1D1-4C9B-80BC-F86DBA7D6591}" srcOrd="2" destOrd="0" presId="urn:microsoft.com/office/officeart/2005/8/layout/chevron2"/>
    <dgm:cxn modelId="{1E7F0F52-56CD-49FD-A786-30F223CF8041}" type="presParOf" srcId="{7060CE03-F1D1-4C9B-80BC-F86DBA7D6591}" destId="{9AE40354-27F6-4704-8440-21A8C8F274C3}" srcOrd="0" destOrd="0" presId="urn:microsoft.com/office/officeart/2005/8/layout/chevron2"/>
    <dgm:cxn modelId="{B185F2CD-150D-484C-B155-660EE7006CCE}" type="presParOf" srcId="{7060CE03-F1D1-4C9B-80BC-F86DBA7D6591}" destId="{25CE52E0-FC3A-4387-82AE-F1B1C860EF3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A0D2D-1A53-4446-8C85-D0D91AB74101}">
      <dsp:nvSpPr>
        <dsp:cNvPr id="0" name=""/>
        <dsp:cNvSpPr/>
      </dsp:nvSpPr>
      <dsp:spPr>
        <a:xfrm rot="5400000">
          <a:off x="-342718" y="368309"/>
          <a:ext cx="2435496" cy="1704847"/>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Definition</a:t>
          </a:r>
        </a:p>
      </dsp:txBody>
      <dsp:txXfrm rot="-5400000">
        <a:off x="22607" y="855409"/>
        <a:ext cx="1704847" cy="730649"/>
      </dsp:txXfrm>
    </dsp:sp>
    <dsp:sp modelId="{9CCEFFA8-AE1F-4B5B-8F84-4DB3E1541AA0}">
      <dsp:nvSpPr>
        <dsp:cNvPr id="0" name=""/>
        <dsp:cNvSpPr/>
      </dsp:nvSpPr>
      <dsp:spPr>
        <a:xfrm rot="5400000">
          <a:off x="4370203" y="-2662370"/>
          <a:ext cx="1583072" cy="6913785"/>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Bundle of HR policies and practices</a:t>
          </a:r>
        </a:p>
      </dsp:txBody>
      <dsp:txXfrm rot="-5400000">
        <a:off x="1704847" y="80265"/>
        <a:ext cx="6836506" cy="1428514"/>
      </dsp:txXfrm>
    </dsp:sp>
    <dsp:sp modelId="{9AE40354-27F6-4704-8440-21A8C8F274C3}">
      <dsp:nvSpPr>
        <dsp:cNvPr id="0" name=""/>
        <dsp:cNvSpPr/>
      </dsp:nvSpPr>
      <dsp:spPr>
        <a:xfrm rot="5400000">
          <a:off x="-365324" y="2519749"/>
          <a:ext cx="2435496" cy="1704847"/>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Description</a:t>
          </a:r>
        </a:p>
      </dsp:txBody>
      <dsp:txXfrm rot="-5400000">
        <a:off x="1" y="3006849"/>
        <a:ext cx="1704847" cy="730649"/>
      </dsp:txXfrm>
    </dsp:sp>
    <dsp:sp modelId="{25CE52E0-FC3A-4387-82AE-F1B1C860EF34}">
      <dsp:nvSpPr>
        <dsp:cNvPr id="0" name=""/>
        <dsp:cNvSpPr/>
      </dsp:nvSpPr>
      <dsp:spPr>
        <a:xfrm rot="5400000">
          <a:off x="4370203" y="-510931"/>
          <a:ext cx="1583072" cy="6913785"/>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Recruitment &amp; Selection			Information Sharing</a:t>
          </a:r>
        </a:p>
        <a:p>
          <a:pPr marL="114300" lvl="1" indent="-114300" algn="l" defTabSz="622300">
            <a:lnSpc>
              <a:spcPct val="90000"/>
            </a:lnSpc>
            <a:spcBef>
              <a:spcPct val="0"/>
            </a:spcBef>
            <a:spcAft>
              <a:spcPct val="15000"/>
            </a:spcAft>
            <a:buChar char="•"/>
          </a:pPr>
          <a:r>
            <a:rPr lang="en-GB" sz="1400" kern="1200" dirty="0"/>
            <a:t>Training &amp; Development			Team Work</a:t>
          </a:r>
        </a:p>
        <a:p>
          <a:pPr marL="114300" lvl="1" indent="-114300" algn="l" defTabSz="622300">
            <a:lnSpc>
              <a:spcPct val="90000"/>
            </a:lnSpc>
            <a:spcBef>
              <a:spcPct val="0"/>
            </a:spcBef>
            <a:spcAft>
              <a:spcPct val="15000"/>
            </a:spcAft>
            <a:buChar char="•"/>
          </a:pPr>
          <a:r>
            <a:rPr lang="en-GB" sz="1400" kern="1200" dirty="0"/>
            <a:t>Pay						Grievance procedures</a:t>
          </a:r>
        </a:p>
        <a:p>
          <a:pPr marL="114300" lvl="1" indent="-114300" algn="l" defTabSz="622300">
            <a:lnSpc>
              <a:spcPct val="90000"/>
            </a:lnSpc>
            <a:spcBef>
              <a:spcPct val="0"/>
            </a:spcBef>
            <a:spcAft>
              <a:spcPct val="15000"/>
            </a:spcAft>
            <a:buChar char="•"/>
          </a:pPr>
          <a:r>
            <a:rPr lang="en-GB" sz="1400" kern="1200" dirty="0"/>
            <a:t>Promotion					Appraisal System</a:t>
          </a:r>
        </a:p>
        <a:p>
          <a:pPr marL="114300" lvl="1" indent="-114300" algn="l" defTabSz="622300">
            <a:lnSpc>
              <a:spcPct val="90000"/>
            </a:lnSpc>
            <a:spcBef>
              <a:spcPct val="0"/>
            </a:spcBef>
            <a:spcAft>
              <a:spcPct val="15000"/>
            </a:spcAft>
            <a:buChar char="•"/>
          </a:pPr>
          <a:r>
            <a:rPr lang="en-GB" sz="1400" kern="1200" dirty="0"/>
            <a:t>Autonomy					Work-life Balance</a:t>
          </a:r>
        </a:p>
        <a:p>
          <a:pPr marL="114300" lvl="1" indent="-114300" algn="l" defTabSz="622300">
            <a:lnSpc>
              <a:spcPct val="90000"/>
            </a:lnSpc>
            <a:spcBef>
              <a:spcPct val="0"/>
            </a:spcBef>
            <a:spcAft>
              <a:spcPct val="15000"/>
            </a:spcAft>
            <a:buChar char="•"/>
          </a:pPr>
          <a:r>
            <a:rPr lang="en-GB" sz="1400" kern="1200" dirty="0"/>
            <a:t>Flexible Working				Job Security	</a:t>
          </a:r>
        </a:p>
      </dsp:txBody>
      <dsp:txXfrm rot="-5400000">
        <a:off x="1704847" y="2231704"/>
        <a:ext cx="6836506" cy="142851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CA6121-6666-46E9-B226-4C77B36E6A37}" type="datetimeFigureOut">
              <a:rPr lang="en-GB" smtClean="0"/>
              <a:t>02/05/2019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96BAE2-78D8-4871-B9F4-9A3FB5C3263B}" type="slidenum">
              <a:rPr lang="en-GB" smtClean="0"/>
              <a:t>‹#›</a:t>
            </a:fld>
            <a:endParaRPr lang="en-GB"/>
          </a:p>
        </p:txBody>
      </p:sp>
    </p:spTree>
    <p:extLst>
      <p:ext uri="{BB962C8B-B14F-4D97-AF65-F5344CB8AC3E}">
        <p14:creationId xmlns:p14="http://schemas.microsoft.com/office/powerpoint/2010/main" val="3618156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a:t>
            </a:r>
          </a:p>
          <a:p>
            <a:r>
              <a:rPr lang="en-GB" dirty="0"/>
              <a:t>General information and housekeeping</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2</a:t>
            </a:fld>
            <a:endParaRPr lang="en-GB"/>
          </a:p>
        </p:txBody>
      </p:sp>
    </p:spTree>
    <p:extLst>
      <p:ext uri="{BB962C8B-B14F-4D97-AF65-F5344CB8AC3E}">
        <p14:creationId xmlns:p14="http://schemas.microsoft.com/office/powerpoint/2010/main" val="300602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Human Resource Management has people at the heart, and one of its aims is to maximise on employees’ potential (Taylor, 2016).  This presentation will consider two aspects of this – high performance working and performance management.  You will come to understand what high performance working is, how it links with organisational performance and employee wellbeing; the main stages of the performance management cycle and its key activities; how performance management can contribute to employee capability and commitment, and recognising and rewarding talent; the role of line managers in the performance management process; lastly, how Human Resource Management can work with line managers within this process.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C96BAE2-78D8-4871-B9F4-9A3FB5C3263B}" type="slidenum">
              <a:rPr lang="en-GB" smtClean="0"/>
              <a:t>3</a:t>
            </a:fld>
            <a:endParaRPr lang="en-GB"/>
          </a:p>
        </p:txBody>
      </p:sp>
    </p:spTree>
    <p:extLst>
      <p:ext uri="{BB962C8B-B14F-4D97-AF65-F5344CB8AC3E}">
        <p14:creationId xmlns:p14="http://schemas.microsoft.com/office/powerpoint/2010/main" val="622912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High performing working is commonly known to be a bundle of human resource policies and practices.  Various theorists have included different elements to this bundle; however, most agree that the elements should be those that encourage commitment and contribution (Taylor, 2016). Such elements include:</a:t>
            </a:r>
          </a:p>
          <a:p>
            <a:r>
              <a:rPr lang="en-GB" sz="1200" kern="1200" dirty="0">
                <a:solidFill>
                  <a:schemeClr val="tx1"/>
                </a:solidFill>
                <a:effectLst/>
                <a:latin typeface="+mn-lt"/>
                <a:ea typeface="+mn-ea"/>
                <a:cs typeface="+mn-cs"/>
              </a:rPr>
              <a:t>Recruitment and selection – when there is a robust method in place to ensure the choice of candidate is made based on evidence and is the best person for the job. </a:t>
            </a:r>
          </a:p>
          <a:p>
            <a:r>
              <a:rPr lang="en-GB" sz="1200" kern="1200" dirty="0">
                <a:solidFill>
                  <a:schemeClr val="tx1"/>
                </a:solidFill>
                <a:effectLst/>
                <a:latin typeface="+mn-lt"/>
                <a:ea typeface="+mn-ea"/>
                <a:cs typeface="+mn-cs"/>
              </a:rPr>
              <a:t>Training and development – investments made to ensure employees are continually competent in line with any developments in their area of work, to improve skills if/when needed and to enable progression if/when wanted, make employees feel valued and more likely to performer better.</a:t>
            </a:r>
          </a:p>
          <a:p>
            <a:r>
              <a:rPr lang="en-GB" sz="1200" kern="1200" dirty="0">
                <a:solidFill>
                  <a:schemeClr val="tx1"/>
                </a:solidFill>
                <a:effectLst/>
                <a:latin typeface="+mn-lt"/>
                <a:ea typeface="+mn-ea"/>
                <a:cs typeface="+mn-cs"/>
              </a:rPr>
              <a:t>Pay – salary based on individuals performance provides an incentive to work to the best of their ability and perform highly.</a:t>
            </a:r>
          </a:p>
          <a:p>
            <a:r>
              <a:rPr lang="en-GB" sz="1200" kern="1200" dirty="0">
                <a:solidFill>
                  <a:schemeClr val="tx1"/>
                </a:solidFill>
                <a:effectLst/>
                <a:latin typeface="+mn-lt"/>
                <a:ea typeface="+mn-ea"/>
                <a:cs typeface="+mn-cs"/>
              </a:rPr>
              <a:t>Promotion – when opportunities arise for internal promotion it provides the organisation with a return on the investments made in the employee, but also possibly retains the employee perhaps longer than chosen.</a:t>
            </a:r>
          </a:p>
          <a:p>
            <a:r>
              <a:rPr lang="en-GB" sz="1200" kern="1200" dirty="0">
                <a:solidFill>
                  <a:schemeClr val="tx1"/>
                </a:solidFill>
                <a:effectLst/>
                <a:latin typeface="+mn-lt"/>
                <a:ea typeface="+mn-ea"/>
                <a:cs typeface="+mn-cs"/>
              </a:rPr>
              <a:t>Autonomy – the more autonomy individuals have in their area, the more engaged they are.  This includes involving individuals in the decision-making progress, improving employee relations and commitment (Ellis, 2016).</a:t>
            </a:r>
          </a:p>
          <a:p>
            <a:r>
              <a:rPr lang="en-GB" sz="1200" kern="1200" dirty="0">
                <a:solidFill>
                  <a:schemeClr val="tx1"/>
                </a:solidFill>
                <a:effectLst/>
                <a:latin typeface="+mn-lt"/>
                <a:ea typeface="+mn-ea"/>
                <a:cs typeface="+mn-cs"/>
              </a:rPr>
              <a:t>Flexible working – when employees can adapt when changes or new opportunities arise, they are able to work more efficiently.</a:t>
            </a:r>
          </a:p>
          <a:p>
            <a:r>
              <a:rPr lang="en-GB" sz="1200" kern="1200" dirty="0">
                <a:solidFill>
                  <a:schemeClr val="tx1"/>
                </a:solidFill>
                <a:effectLst/>
                <a:latin typeface="+mn-lt"/>
                <a:ea typeface="+mn-ea"/>
                <a:cs typeface="+mn-cs"/>
              </a:rPr>
              <a:t>Team work (Woodhams, Perkins, &amp; Wilkinson, 2016)</a:t>
            </a:r>
          </a:p>
          <a:p>
            <a:r>
              <a:rPr lang="en-GB" sz="1200" kern="1200" dirty="0">
                <a:solidFill>
                  <a:schemeClr val="tx1"/>
                </a:solidFill>
                <a:effectLst/>
                <a:latin typeface="+mn-lt"/>
                <a:ea typeface="+mn-ea"/>
                <a:cs typeface="+mn-cs"/>
              </a:rPr>
              <a:t>Grievance procedures – when employees know there are systems in place that protect them, they are likely to be more engaged without fear (ACAS, n.d.).</a:t>
            </a:r>
          </a:p>
          <a:p>
            <a:r>
              <a:rPr lang="en-GB" sz="1200" kern="1200" dirty="0">
                <a:solidFill>
                  <a:schemeClr val="tx1"/>
                </a:solidFill>
                <a:effectLst/>
                <a:latin typeface="+mn-lt"/>
                <a:ea typeface="+mn-ea"/>
                <a:cs typeface="+mn-cs"/>
              </a:rPr>
              <a:t>Information sharing – transparency in an organisation allows for individuals to feel more involved in the organisation and its success.</a:t>
            </a:r>
          </a:p>
          <a:p>
            <a:r>
              <a:rPr lang="en-GB" sz="1200" kern="1200" dirty="0">
                <a:solidFill>
                  <a:schemeClr val="tx1"/>
                </a:solidFill>
                <a:effectLst/>
                <a:latin typeface="+mn-lt"/>
                <a:ea typeface="+mn-ea"/>
                <a:cs typeface="+mn-cs"/>
              </a:rPr>
              <a:t>Appraisal system – help to align employee objectives with the organisations, and knowledge in what they have to achieve.</a:t>
            </a:r>
          </a:p>
          <a:p>
            <a:r>
              <a:rPr lang="en-GB" sz="1200" kern="1200" dirty="0">
                <a:solidFill>
                  <a:schemeClr val="tx1"/>
                </a:solidFill>
                <a:effectLst/>
                <a:latin typeface="+mn-lt"/>
                <a:ea typeface="+mn-ea"/>
                <a:cs typeface="+mn-cs"/>
              </a:rPr>
              <a:t>Job security – can attract and high performers and encourage commitment and engagement.</a:t>
            </a:r>
          </a:p>
          <a:p>
            <a:r>
              <a:rPr lang="en-GB" sz="1200" kern="1200" dirty="0">
                <a:solidFill>
                  <a:schemeClr val="tx1"/>
                </a:solidFill>
                <a:effectLst/>
                <a:latin typeface="+mn-lt"/>
                <a:ea typeface="+mn-ea"/>
                <a:cs typeface="+mn-cs"/>
              </a:rPr>
              <a:t>Work-life balance – this can minimise the amount of stress an employee may feel regarding work and reduce absences.</a:t>
            </a:r>
          </a:p>
        </p:txBody>
      </p:sp>
      <p:sp>
        <p:nvSpPr>
          <p:cNvPr id="4" name="Slide Number Placeholder 3"/>
          <p:cNvSpPr>
            <a:spLocks noGrp="1"/>
          </p:cNvSpPr>
          <p:nvPr>
            <p:ph type="sldNum" sz="quarter" idx="5"/>
          </p:nvPr>
        </p:nvSpPr>
        <p:spPr/>
        <p:txBody>
          <a:bodyPr/>
          <a:lstStyle/>
          <a:p>
            <a:fld id="{8C96BAE2-78D8-4871-B9F4-9A3FB5C3263B}" type="slidenum">
              <a:rPr lang="en-GB" smtClean="0"/>
              <a:t>4</a:t>
            </a:fld>
            <a:endParaRPr lang="en-GB"/>
          </a:p>
        </p:txBody>
      </p:sp>
    </p:spTree>
    <p:extLst>
      <p:ext uri="{BB962C8B-B14F-4D97-AF65-F5344CB8AC3E}">
        <p14:creationId xmlns:p14="http://schemas.microsoft.com/office/powerpoint/2010/main" val="3503905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Many studies have been carried out to gain evidence on the link between high performance working and organisational performance.  Mark </a:t>
            </a:r>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carried out research in the nineties, John Purcell and colleagues, and Combs and his team carried out large studies in the noughties.   </a:t>
            </a:r>
            <a:r>
              <a:rPr lang="en-GB" sz="1200" kern="1200" dirty="0" err="1">
                <a:solidFill>
                  <a:schemeClr val="tx1"/>
                </a:solidFill>
                <a:effectLst/>
                <a:latin typeface="+mn-lt"/>
                <a:ea typeface="+mn-ea"/>
                <a:cs typeface="+mn-cs"/>
              </a:rPr>
              <a:t>Huselid’s</a:t>
            </a:r>
            <a:r>
              <a:rPr lang="en-GB" sz="1200" kern="1200" dirty="0">
                <a:solidFill>
                  <a:schemeClr val="tx1"/>
                </a:solidFill>
                <a:effectLst/>
                <a:latin typeface="+mn-lt"/>
                <a:ea typeface="+mn-ea"/>
                <a:cs typeface="+mn-cs"/>
              </a:rPr>
              <a:t> research (1995) claims that with better human resource practices comes a lower staff turnover and greater profits, with Combs and team’s concurring (2006).</a:t>
            </a:r>
          </a:p>
          <a:p>
            <a:r>
              <a:rPr lang="en-GB" sz="1200" kern="1200" dirty="0">
                <a:solidFill>
                  <a:schemeClr val="tx1"/>
                </a:solidFill>
                <a:effectLst/>
                <a:latin typeface="+mn-lt"/>
                <a:ea typeface="+mn-ea"/>
                <a:cs typeface="+mn-cs"/>
              </a:rPr>
              <a:t>Purcell took research a step further to ascertain why there the was a link, in the ‘Black Box’ studies (Purcell et al, 2003).  The research found that when a high quality bundle of human resource practices was in place the employee worked hard, going the extra mile; when the organisation mission and values were embedded into the bundle employees felt a ‘strong sense of shared purpose’ with management; line managers’ effective use of the bundle on a day-to-day was key in order to a positive impact, if it wasn’t effectively used it was of great detriment (Taylor, 2016).  It was also noted that certain conditions had to be in place the bundle to have a positive impact on performance.  The AMO model represents one of those conditions:</a:t>
            </a:r>
          </a:p>
          <a:p>
            <a:r>
              <a:rPr lang="en-GB" sz="1200" kern="1200" dirty="0">
                <a:solidFill>
                  <a:schemeClr val="tx1"/>
                </a:solidFill>
                <a:effectLst/>
                <a:latin typeface="+mn-lt"/>
                <a:ea typeface="+mn-ea"/>
                <a:cs typeface="+mn-cs"/>
              </a:rPr>
              <a:t>The </a:t>
            </a:r>
            <a:r>
              <a:rPr lang="en-GB" sz="1200" b="1" u="sng" kern="1200" dirty="0">
                <a:solidFill>
                  <a:schemeClr val="tx1"/>
                </a:solidFill>
                <a:effectLst/>
                <a:latin typeface="+mn-lt"/>
                <a:ea typeface="+mn-ea"/>
                <a:cs typeface="+mn-cs"/>
              </a:rPr>
              <a:t>A</a:t>
            </a:r>
            <a:r>
              <a:rPr lang="en-GB" sz="1200" u="sng" kern="1200" dirty="0">
                <a:solidFill>
                  <a:schemeClr val="tx1"/>
                </a:solidFill>
                <a:effectLst/>
                <a:latin typeface="+mn-lt"/>
                <a:ea typeface="+mn-ea"/>
                <a:cs typeface="+mn-cs"/>
              </a:rPr>
              <a:t>bility</a:t>
            </a:r>
            <a:r>
              <a:rPr lang="en-GB" sz="1200" kern="1200" dirty="0">
                <a:solidFill>
                  <a:schemeClr val="tx1"/>
                </a:solidFill>
                <a:effectLst/>
                <a:latin typeface="+mn-lt"/>
                <a:ea typeface="+mn-ea"/>
                <a:cs typeface="+mn-cs"/>
              </a:rPr>
              <a:t> to perform well, </a:t>
            </a:r>
          </a:p>
          <a:p>
            <a:r>
              <a:rPr lang="en-GB" sz="1200" kern="1200" dirty="0">
                <a:solidFill>
                  <a:schemeClr val="tx1"/>
                </a:solidFill>
                <a:effectLst/>
                <a:latin typeface="+mn-lt"/>
                <a:ea typeface="+mn-ea"/>
                <a:cs typeface="+mn-cs"/>
              </a:rPr>
              <a:t>The </a:t>
            </a:r>
            <a:r>
              <a:rPr lang="en-GB" sz="1200" b="1" u="sng" kern="1200" dirty="0">
                <a:solidFill>
                  <a:schemeClr val="tx1"/>
                </a:solidFill>
                <a:effectLst/>
                <a:latin typeface="+mn-lt"/>
                <a:ea typeface="+mn-ea"/>
                <a:cs typeface="+mn-cs"/>
              </a:rPr>
              <a:t>M</a:t>
            </a:r>
            <a:r>
              <a:rPr lang="en-GB" sz="1200" u="sng" kern="1200" dirty="0">
                <a:solidFill>
                  <a:schemeClr val="tx1"/>
                </a:solidFill>
                <a:effectLst/>
                <a:latin typeface="+mn-lt"/>
                <a:ea typeface="+mn-ea"/>
                <a:cs typeface="+mn-cs"/>
              </a:rPr>
              <a:t>otivation</a:t>
            </a:r>
            <a:r>
              <a:rPr lang="en-GB" sz="1200" kern="1200" dirty="0">
                <a:solidFill>
                  <a:schemeClr val="tx1"/>
                </a:solidFill>
                <a:effectLst/>
                <a:latin typeface="+mn-lt"/>
                <a:ea typeface="+mn-ea"/>
                <a:cs typeface="+mn-cs"/>
              </a:rPr>
              <a:t> to perform well, </a:t>
            </a:r>
          </a:p>
          <a:p>
            <a:r>
              <a:rPr lang="en-GB" sz="1200" kern="1200" dirty="0">
                <a:solidFill>
                  <a:schemeClr val="tx1"/>
                </a:solidFill>
                <a:effectLst/>
                <a:latin typeface="+mn-lt"/>
                <a:ea typeface="+mn-ea"/>
                <a:cs typeface="+mn-cs"/>
              </a:rPr>
              <a:t>The </a:t>
            </a:r>
            <a:r>
              <a:rPr lang="en-GB" sz="1200" b="1" u="sng" kern="1200" dirty="0">
                <a:solidFill>
                  <a:schemeClr val="tx1"/>
                </a:solidFill>
                <a:effectLst/>
                <a:latin typeface="+mn-lt"/>
                <a:ea typeface="+mn-ea"/>
                <a:cs typeface="+mn-cs"/>
              </a:rPr>
              <a:t>O</a:t>
            </a:r>
            <a:r>
              <a:rPr lang="en-GB" sz="1200" u="sng" kern="1200" dirty="0">
                <a:solidFill>
                  <a:schemeClr val="tx1"/>
                </a:solidFill>
                <a:effectLst/>
                <a:latin typeface="+mn-lt"/>
                <a:ea typeface="+mn-ea"/>
                <a:cs typeface="+mn-cs"/>
              </a:rPr>
              <a:t>pportunity</a:t>
            </a:r>
            <a:r>
              <a:rPr lang="en-GB" sz="1200" kern="1200" dirty="0">
                <a:solidFill>
                  <a:schemeClr val="tx1"/>
                </a:solidFill>
                <a:effectLst/>
                <a:latin typeface="+mn-lt"/>
                <a:ea typeface="+mn-ea"/>
                <a:cs typeface="+mn-cs"/>
              </a:rPr>
              <a:t> to perform well.</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While these studies have held much influence in the world of human resources, there are some that don’t fully agree.  There is the argument that correlation does not prove causation.  In fact, it could very well be a high performing company that has surplus profit that causes an effective human resource bundle by investing heavily into it (Taylor, 2016).  Another argument is that the studies may have failed to identify a third independent variable which was not controlled.  Fleetwood &amp; </a:t>
            </a:r>
            <a:r>
              <a:rPr lang="en-GB" sz="1200" kern="1200" dirty="0" err="1">
                <a:solidFill>
                  <a:schemeClr val="tx1"/>
                </a:solidFill>
                <a:effectLst/>
                <a:latin typeface="+mn-lt"/>
                <a:ea typeface="+mn-ea"/>
                <a:cs typeface="+mn-cs"/>
              </a:rPr>
              <a:t>Hesketh</a:t>
            </a:r>
            <a:r>
              <a:rPr lang="en-GB" sz="1200" kern="1200" dirty="0">
                <a:solidFill>
                  <a:schemeClr val="tx1"/>
                </a:solidFill>
                <a:effectLst/>
                <a:latin typeface="+mn-lt"/>
                <a:ea typeface="+mn-ea"/>
                <a:cs typeface="+mn-cs"/>
              </a:rPr>
              <a:t> (2010) argued that these bundles may only play an enabling role in high performance, and not a causation of it; utilising bundles does not mean one can forecast the financial impact; focus should be on individuals not architecture in performance management.</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5</a:t>
            </a:fld>
            <a:endParaRPr lang="en-GB"/>
          </a:p>
        </p:txBody>
      </p:sp>
    </p:spTree>
    <p:extLst>
      <p:ext uri="{BB962C8B-B14F-4D97-AF65-F5344CB8AC3E}">
        <p14:creationId xmlns:p14="http://schemas.microsoft.com/office/powerpoint/2010/main" val="3540026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team from the Gallup Organisation held an extensive study to whether there was a link between employee emotional and cognitive engagement with profitability, productivity, customer satisfaction and staff turnover (Harter et al, 2002).  The findings were similar to those in the black box studies, suggesting that there is a clear link between employee engagement and staff turnover, a parallel between employee engagement and performance, and that the level of employee engagement was affected the quality of line management.</a:t>
            </a:r>
          </a:p>
          <a:p>
            <a:r>
              <a:rPr lang="en-GB" sz="1200" kern="1200" dirty="0">
                <a:solidFill>
                  <a:schemeClr val="tx1"/>
                </a:solidFill>
                <a:effectLst/>
                <a:latin typeface="+mn-lt"/>
                <a:ea typeface="+mn-ea"/>
                <a:cs typeface="+mn-cs"/>
              </a:rPr>
              <a:t>However, one group of researchers have argued that the language and pretence of high-quality human resource management could actually be a veil for poor working conditions and using it as an explanation for high performance (Taylor, 2016).  They suggest that employees may well be working longer hours or work being intensified may actually be the cause of an increase in profits etc, and not that of a bundle in place.  When line managers or supervisors are not trained or skilled in the delivery of aspects of the bundle it can cause dread in both the employee and line manager/supervisor, an abuse in power, in accurate picture and accountability.  All of which can cause higher rates of sickness absence and staff turnover (Cappelli &amp; Tavis, 2016). </a:t>
            </a:r>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6</a:t>
            </a:fld>
            <a:endParaRPr lang="en-GB"/>
          </a:p>
        </p:txBody>
      </p:sp>
    </p:spTree>
    <p:extLst>
      <p:ext uri="{BB962C8B-B14F-4D97-AF65-F5344CB8AC3E}">
        <p14:creationId xmlns:p14="http://schemas.microsoft.com/office/powerpoint/2010/main" val="2451719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Performance management has often been acquainted with performance appraisals and/or the handling of poor performance (Reilly, 2016). It is a framework bringing together a variety of principles, practices and policies delivered continuously and holistically.  It encompasses the setting of objectives, the improving of performance, and accountability of performance, all aligned with the organisation’s strategies and make-up (CIPD, 2018).</a:t>
            </a:r>
          </a:p>
          <a:p>
            <a:r>
              <a:rPr lang="en-GB" sz="1200" kern="1200" dirty="0">
                <a:solidFill>
                  <a:schemeClr val="tx1"/>
                </a:solidFill>
                <a:effectLst/>
                <a:latin typeface="+mn-lt"/>
                <a:ea typeface="+mn-ea"/>
                <a:cs typeface="+mn-cs"/>
              </a:rPr>
              <a:t>The performance management cycle is a continuous wheel that aims to show the flow between the development and agreement of performance required, plus how the performance is managed and reviewed once it has started.  Within this cycle are key activities, including communicating the organisation’s vision and objectives, then aligning team and individual objectives to the organisation’s, measuring and reviewing the performance against the objectives set, identifying training needs, evaluating and linking the outcomes from the performance against the organisation’s.</a:t>
            </a:r>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7</a:t>
            </a:fld>
            <a:endParaRPr lang="en-GB"/>
          </a:p>
        </p:txBody>
      </p:sp>
    </p:spTree>
    <p:extLst>
      <p:ext uri="{BB962C8B-B14F-4D97-AF65-F5344CB8AC3E}">
        <p14:creationId xmlns:p14="http://schemas.microsoft.com/office/powerpoint/2010/main" val="2157220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Objective setting – these are the aims that every employee needs to meet in order to fulfil their job’s requirements. It is suggested that individual’s goals should be aligned to the organisation’s, with the connection continually reinforced to show the individual the impact of their performance.  (Reilly, 2016).  There acronym SMART has been used for a number of years to describe how objectives should be set – Specific, Measurable, Achievable, Realistic, Time bound. Studies have shown, however, that 86% of objectives set are not SMART, perhaps because they are not used accurately, but perhaps because as performance management is changing, there is a movement away from setting an individual’s objective for the year (Marsh, 2019). </a:t>
            </a:r>
          </a:p>
          <a:p>
            <a:r>
              <a:rPr lang="en-GB" sz="1200" kern="1200" dirty="0">
                <a:solidFill>
                  <a:schemeClr val="tx1"/>
                </a:solidFill>
                <a:effectLst/>
                <a:latin typeface="+mn-lt"/>
                <a:ea typeface="+mn-ea"/>
                <a:cs typeface="+mn-cs"/>
              </a:rPr>
              <a:t>Performance measurement – the measurement is in relation to the objectives set, for example targets met by benchmark dates.  These include the activities performed, the time taken, the out-put from the activities etc.  There is a thought that there should be a shift from out-put only measurement to either behavioural/values measures only or a mixture of the two in order to ascertain overall performance (Marchington, Wilkinson, Donnelly, &amp; </a:t>
            </a:r>
            <a:r>
              <a:rPr lang="en-GB" sz="1200" kern="1200" dirty="0" err="1">
                <a:solidFill>
                  <a:schemeClr val="tx1"/>
                </a:solidFill>
                <a:effectLst/>
                <a:latin typeface="+mn-lt"/>
                <a:ea typeface="+mn-ea"/>
                <a:cs typeface="+mn-cs"/>
              </a:rPr>
              <a:t>Kynighou</a:t>
            </a:r>
            <a:r>
              <a:rPr lang="en-GB" sz="1200" kern="1200" dirty="0">
                <a:solidFill>
                  <a:schemeClr val="tx1"/>
                </a:solidFill>
                <a:effectLst/>
                <a:latin typeface="+mn-lt"/>
                <a:ea typeface="+mn-ea"/>
                <a:cs typeface="+mn-cs"/>
              </a:rPr>
              <a:t>, 2016).    </a:t>
            </a:r>
          </a:p>
          <a:p>
            <a:r>
              <a:rPr lang="en-GB" sz="1200" kern="1200" dirty="0">
                <a:solidFill>
                  <a:schemeClr val="tx1"/>
                </a:solidFill>
                <a:effectLst/>
                <a:latin typeface="+mn-lt"/>
                <a:ea typeface="+mn-ea"/>
                <a:cs typeface="+mn-cs"/>
              </a:rPr>
              <a:t>Appraisal and feedback – these are the opportunities for the line manager to provide a response to the individual’s performance.  There are various methods on carrying out appraisals and giving feedback, including annual or six-monthly performance appraisals, a 360 degree feedback, each have their strengths and weaknesses.  It has been said that feedback should be focused on individual’s objectives and the tasks necessary to meeting these (Galli, 2018). </a:t>
            </a:r>
          </a:p>
          <a:p>
            <a:r>
              <a:rPr lang="en-GB" sz="1200" kern="1200" dirty="0">
                <a:solidFill>
                  <a:schemeClr val="tx1"/>
                </a:solidFill>
                <a:effectLst/>
                <a:latin typeface="+mn-lt"/>
                <a:ea typeface="+mn-ea"/>
                <a:cs typeface="+mn-cs"/>
              </a:rPr>
              <a:t>Learning and development – This is the developmental journey individuals should take from the time they join the organisation right through to exiting.  When inducting new employees, the aim should be to provide clarity in roles and responsibilities, confidence to undertake tasks with mastery and connection to the surrounding (</a:t>
            </a:r>
            <a:r>
              <a:rPr lang="en-GB" sz="1200" kern="1200" dirty="0" err="1">
                <a:solidFill>
                  <a:schemeClr val="tx1"/>
                </a:solidFill>
                <a:effectLst/>
                <a:latin typeface="+mn-lt"/>
                <a:ea typeface="+mn-ea"/>
                <a:cs typeface="+mn-cs"/>
              </a:rPr>
              <a:t>Reuteler</a:t>
            </a:r>
            <a:r>
              <a:rPr lang="en-GB" sz="1200" kern="1200" dirty="0">
                <a:solidFill>
                  <a:schemeClr val="tx1"/>
                </a:solidFill>
                <a:effectLst/>
                <a:latin typeface="+mn-lt"/>
                <a:ea typeface="+mn-ea"/>
                <a:cs typeface="+mn-cs"/>
              </a:rPr>
              <a:t>, 2017) .  By investing in the individual through development, it allows individuals to feel valued as well as an improved ‘resource’ for the organisation.  This will allow for engagement and high performance from the start.</a:t>
            </a:r>
          </a:p>
          <a:p>
            <a:r>
              <a:rPr lang="en-GB" sz="1200" kern="1200" dirty="0">
                <a:solidFill>
                  <a:schemeClr val="tx1"/>
                </a:solidFill>
                <a:effectLst/>
                <a:latin typeface="+mn-lt"/>
                <a:ea typeface="+mn-ea"/>
                <a:cs typeface="+mn-cs"/>
              </a:rPr>
              <a:t>Evaluation – This is when the benefits or detriments of the individual’s performance to the organisation’s objectives can be seen.  Methods included the collecting of and analysing data, carrying out company or personal 360 degree feedback, and ratings based on what and how individuals have performed (Seabright, 2017).</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C96BAE2-78D8-4871-B9F4-9A3FB5C3263B}" type="slidenum">
              <a:rPr lang="en-GB" smtClean="0"/>
              <a:t>8</a:t>
            </a:fld>
            <a:endParaRPr lang="en-GB"/>
          </a:p>
        </p:txBody>
      </p:sp>
    </p:spTree>
    <p:extLst>
      <p:ext uri="{BB962C8B-B14F-4D97-AF65-F5344CB8AC3E}">
        <p14:creationId xmlns:p14="http://schemas.microsoft.com/office/powerpoint/2010/main" val="588572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next section will evaluate aspects of the performance management process.</a:t>
            </a:r>
          </a:p>
          <a:p>
            <a:r>
              <a:rPr lang="en-GB" sz="1200" kern="1200" dirty="0">
                <a:solidFill>
                  <a:schemeClr val="tx1"/>
                </a:solidFill>
                <a:effectLst/>
                <a:latin typeface="+mn-lt"/>
                <a:ea typeface="+mn-ea"/>
                <a:cs typeface="+mn-cs"/>
              </a:rPr>
              <a:t>As noted, performance management starts at recruitment and selection. There are various ways of selecting new employees, and there is recent thinking that methods such as assessment centres, with personality assessments, samples of work etc. produce a better calibre of employees.  This thinking moves away from interview selections as it’s claimed that it doesn’t show broader capabilities or a true reflection of the person’s attributes (Agency for Healthcare Research and Quality, 2015).  However, when an organisation does not have the resources for the development and use of assessment centres, they rely on the interview method.  Also, the financial impact of the recruitment and selection would depend on the job role the new employee would be filling – for example if the selection was for a cleaning job two hours a week, the cost of going through an assessment centre and then an excellent all-singing, all-dancing induction may far outweigh the return on investment.</a:t>
            </a:r>
          </a:p>
          <a:p>
            <a:r>
              <a:rPr lang="en-GB" sz="1200" kern="1200" dirty="0">
                <a:solidFill>
                  <a:schemeClr val="tx1"/>
                </a:solidFill>
                <a:effectLst/>
                <a:latin typeface="+mn-lt"/>
                <a:ea typeface="+mn-ea"/>
                <a:cs typeface="+mn-cs"/>
              </a:rPr>
              <a:t>It is suggested that it is unreasonable and unrealistic to expect hard work and commitment from any employee without offering job security or opportunity for advancement (Marchington, Wilkinson, Donnelly, &amp; </a:t>
            </a:r>
            <a:r>
              <a:rPr lang="en-GB" sz="1200" kern="1200" dirty="0" err="1">
                <a:solidFill>
                  <a:schemeClr val="tx1"/>
                </a:solidFill>
                <a:effectLst/>
                <a:latin typeface="+mn-lt"/>
                <a:ea typeface="+mn-ea"/>
                <a:cs typeface="+mn-cs"/>
              </a:rPr>
              <a:t>Kynighou</a:t>
            </a:r>
            <a:r>
              <a:rPr lang="en-GB" sz="1200" kern="1200" dirty="0">
                <a:solidFill>
                  <a:schemeClr val="tx1"/>
                </a:solidFill>
                <a:effectLst/>
                <a:latin typeface="+mn-lt"/>
                <a:ea typeface="+mn-ea"/>
                <a:cs typeface="+mn-cs"/>
              </a:rPr>
              <a:t>, 2016).  Appraisals and feedback, if carried out properly can provide opportunities to achieve, develop skills and guidance on career paths, as they are clear in what they are currently doing, assisted in ascertaining what they want to do in the future, guided in how to get there, and developed accordingly (Armstrong, 2017).  However, often organisations do not view training and development as a priority.  There are a number of reasons for this, no time, no money, focusing short-term only, poor attitude (Lipman, 2013).  When this happens the chance of disengagement and disloyalty could increase, resulting in poor performance.</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9</a:t>
            </a:fld>
            <a:endParaRPr lang="en-GB"/>
          </a:p>
        </p:txBody>
      </p:sp>
    </p:spTree>
    <p:extLst>
      <p:ext uri="{BB962C8B-B14F-4D97-AF65-F5344CB8AC3E}">
        <p14:creationId xmlns:p14="http://schemas.microsoft.com/office/powerpoint/2010/main" val="3026097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various ways of recognising and rewarding talent, through performance-related pay, higher than average compensation e.g. regular bonus, profit-sharing schemes, group-wide incentives schemes, ‘total reward’ and other non-pay related benefits (Taylor, 2016;  Perkins &amp; Woodhams, 2016).  These are classed as reward management. Incentives include analytical (or non-analytical) job evaluation to determine job worth within an organisation, can make it standardised and fair.  It has been suggested that money, feedback and recognition has a stronger effect on performance than if used solely when a manager recognises the specific details of the performance/talent and offer the praise when deserved.  This can aid with engagement and increase performance. (</a:t>
            </a:r>
            <a:r>
              <a:rPr lang="en-GB" sz="1200" kern="1200" dirty="0" err="1">
                <a:solidFill>
                  <a:schemeClr val="tx1"/>
                </a:solidFill>
                <a:effectLst/>
                <a:latin typeface="+mn-lt"/>
                <a:ea typeface="+mn-ea"/>
                <a:cs typeface="+mn-cs"/>
              </a:rPr>
              <a:t>Wietrak</a:t>
            </a:r>
            <a:r>
              <a:rPr lang="en-GB" sz="1200" kern="1200" dirty="0">
                <a:solidFill>
                  <a:schemeClr val="tx1"/>
                </a:solidFill>
                <a:effectLst/>
                <a:latin typeface="+mn-lt"/>
                <a:ea typeface="+mn-ea"/>
                <a:cs typeface="+mn-cs"/>
              </a:rPr>
              <a:t>, 2019).</a:t>
            </a:r>
          </a:p>
          <a:p>
            <a:r>
              <a:rPr lang="en-GB" sz="1200" kern="1200" dirty="0">
                <a:solidFill>
                  <a:schemeClr val="tx1"/>
                </a:solidFill>
                <a:effectLst/>
                <a:latin typeface="+mn-lt"/>
                <a:ea typeface="+mn-ea"/>
                <a:cs typeface="+mn-cs"/>
              </a:rPr>
              <a:t>However, when any of the methods of recognising and rewarding talent are not comparable with other organisations it can lead to higher staff turnover, as individuals may leave to a more attractive offer. Also, if not equitable to different levels of working then it can lead to frustration, disunity and (Marchington, Wilkinson, Donnelly, &amp; </a:t>
            </a:r>
            <a:r>
              <a:rPr lang="en-GB" sz="1200" kern="1200" dirty="0" err="1">
                <a:solidFill>
                  <a:schemeClr val="tx1"/>
                </a:solidFill>
                <a:effectLst/>
                <a:latin typeface="+mn-lt"/>
                <a:ea typeface="+mn-ea"/>
                <a:cs typeface="+mn-cs"/>
              </a:rPr>
              <a:t>Kynighou</a:t>
            </a:r>
            <a:r>
              <a:rPr lang="en-GB" sz="1200" kern="1200" dirty="0">
                <a:solidFill>
                  <a:schemeClr val="tx1"/>
                </a:solidFill>
                <a:effectLst/>
                <a:latin typeface="+mn-lt"/>
                <a:ea typeface="+mn-ea"/>
                <a:cs typeface="+mn-cs"/>
              </a:rPr>
              <a:t>, 2016).  There is also the issue that appraisals are claimed to be often carried out annually, with poor preparation, managers doing all the talking, and with the only recognition on what was done recently, recently.  So, if any changes objectives set a year ago wouldn’t be met (Taylor, 2016).  This would have a large impact on the performance rating of an employee, and therefore the ‘reward’. Also would depend on behavioural assessment or out-put assessment.  It has been suggested that ratings are usually more generous when given for salary or promotion, than for development or feedback, showing an unfair bias, inaccuracy and no standardisation in certain rating systems (Seabright, 2017). </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10</a:t>
            </a:fld>
            <a:endParaRPr lang="en-GB"/>
          </a:p>
        </p:txBody>
      </p:sp>
    </p:spTree>
    <p:extLst>
      <p:ext uri="{BB962C8B-B14F-4D97-AF65-F5344CB8AC3E}">
        <p14:creationId xmlns:p14="http://schemas.microsoft.com/office/powerpoint/2010/main" val="1511423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line manager has a direct relationship with the employee.   When there is constant communication, clear objectives set in line with organisation, with poor performance dealt with sooner rather than later, praise given when it is earned, coaching provided to allow staff to become autonomous employees can show an increase in performance (Armstrong, 2017).  However, if management is not done properly due to lack of skills, time and resources, can discourage and demotivate staff, leading to an increase in stress, absence and turnover. When focus is misaligned then line managers could see, instead of the people and their performance, a system that they are operating (Armstrong, 2017).   </a:t>
            </a:r>
          </a:p>
          <a:p>
            <a:r>
              <a:rPr lang="en-GB" sz="1200" kern="1200" dirty="0">
                <a:solidFill>
                  <a:schemeClr val="tx1"/>
                </a:solidFill>
                <a:effectLst/>
                <a:latin typeface="+mn-lt"/>
                <a:ea typeface="+mn-ea"/>
                <a:cs typeface="+mn-cs"/>
              </a:rPr>
              <a:t>It has been argued that perhaps a performance management system isn’t needed at all (Armstrong, 2017).  Armstrong suggested if managers developed a personal relationship with an employee and work with them to increase performance rather than going through a procedural way, then the result may be achieved without working within a structured system.  However, it is the manager that should know what the job entails, how it links to the team and in turn the organisation, it is only the manager that can realistically set goals, whether that be output and/or behaviour -based.  While performance measurement could be something that is captured by various roles, it is the manager that can feedback to the employee on the performance, particularly in relation to the team, as well as the organisation.  It is also the manager that should be the employee advocate in the development of the employee, balancing what is needed from a team/organisational basis and what is aspired to from the employee (Garman et al, 2011).   The line manager should play a key role in the performance management process.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C96BAE2-78D8-4871-B9F4-9A3FB5C3263B}" type="slidenum">
              <a:rPr lang="en-GB" smtClean="0"/>
              <a:t>11</a:t>
            </a:fld>
            <a:endParaRPr lang="en-GB"/>
          </a:p>
        </p:txBody>
      </p:sp>
    </p:spTree>
    <p:extLst>
      <p:ext uri="{BB962C8B-B14F-4D97-AF65-F5344CB8AC3E}">
        <p14:creationId xmlns:p14="http://schemas.microsoft.com/office/powerpoint/2010/main" val="2773329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suggested that the achievement of performance management is a collective endeavour (Reilly, 2016).  While an HR professional would play a role in the organisation’s performance management, it would be highly unusual for an HR professional to assign work and monitor and evaluate an employee’s performance.  This would typically fall to a line manager (Wilkins &amp; Taylor, 2016).  </a:t>
            </a:r>
          </a:p>
          <a:p>
            <a:r>
              <a:rPr lang="en-GB" sz="1200" kern="1200" dirty="0">
                <a:solidFill>
                  <a:schemeClr val="tx1"/>
                </a:solidFill>
                <a:effectLst/>
                <a:latin typeface="+mn-lt"/>
                <a:ea typeface="+mn-ea"/>
                <a:cs typeface="+mn-cs"/>
              </a:rPr>
              <a:t>There is much, however, that the HR professional can do to ensure their objectives are being met.  There are a number of ways that the human resource management can assist line managers/supervisors carry out their performance management activities successfully. These could include developing and implementing robust recruitment and selection strategies, assisting and advising in the interpretation and implementation of policies and procedures, providing the ongoing training &amp; tools necessary to ensure that managers are skilfully carry out their day to day activities, and providing the relevant training opportunities for line managers to signpost their employees to when needed, and providing the necessary documentation in the various aspects of the process (Wilkins &amp; Taylor, 2016).  Another way the HR department can aid the line manager is by working with them in succession planning and developing and organising training for individuals, both linked to organisational needs/objectives (Garman et al, 2011).</a:t>
            </a:r>
          </a:p>
        </p:txBody>
      </p:sp>
      <p:sp>
        <p:nvSpPr>
          <p:cNvPr id="4" name="Slide Number Placeholder 3"/>
          <p:cNvSpPr>
            <a:spLocks noGrp="1"/>
          </p:cNvSpPr>
          <p:nvPr>
            <p:ph type="sldNum" sz="quarter" idx="5"/>
          </p:nvPr>
        </p:nvSpPr>
        <p:spPr/>
        <p:txBody>
          <a:bodyPr/>
          <a:lstStyle/>
          <a:p>
            <a:fld id="{8C96BAE2-78D8-4871-B9F4-9A3FB5C3263B}" type="slidenum">
              <a:rPr lang="en-GB" smtClean="0"/>
              <a:t>12</a:t>
            </a:fld>
            <a:endParaRPr lang="en-GB"/>
          </a:p>
        </p:txBody>
      </p:sp>
    </p:spTree>
    <p:extLst>
      <p:ext uri="{BB962C8B-B14F-4D97-AF65-F5344CB8AC3E}">
        <p14:creationId xmlns:p14="http://schemas.microsoft.com/office/powerpoint/2010/main" val="8775300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has seen how performance management should be a continuous process made up of a bundle of a variety of human resource activities.  There should be a collective approach to performance management right from the most senior in its setting of organisational objectives, to the human resource professional who can provide the policies, tools and training necessary to key people, to the line manager or supervisors and the way they carry out activities on a day to day basis.  While it can be said there has been extensive research carried out on performance management, with particular credit to Purcell and team’s Black Box studies, it is clear that there is no ‘one size fits all’ when it comes to the activities used in the process.  One thing that does appear to be clear, though, is that line managers play a key role in the positive implementation of such activities, and so it is vital for them to receive the necessary trainings and skills in order to do so successfully.  Lastly it is prudent to note that performance management wouldn’t be necessary if it wasn’t for the people carrying out the organisational necessary tasks; people are at the heart of performance management.</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13</a:t>
            </a:fld>
            <a:endParaRPr lang="en-GB"/>
          </a:p>
        </p:txBody>
      </p:sp>
    </p:spTree>
    <p:extLst>
      <p:ext uri="{BB962C8B-B14F-4D97-AF65-F5344CB8AC3E}">
        <p14:creationId xmlns:p14="http://schemas.microsoft.com/office/powerpoint/2010/main" val="26872230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Bibliography:</a:t>
            </a:r>
          </a:p>
        </p:txBody>
      </p:sp>
      <p:sp>
        <p:nvSpPr>
          <p:cNvPr id="4" name="Slide Number Placeholder 3"/>
          <p:cNvSpPr>
            <a:spLocks noGrp="1"/>
          </p:cNvSpPr>
          <p:nvPr>
            <p:ph type="sldNum" sz="quarter" idx="5"/>
          </p:nvPr>
        </p:nvSpPr>
        <p:spPr/>
        <p:txBody>
          <a:bodyPr/>
          <a:lstStyle/>
          <a:p>
            <a:fld id="{8C96BAE2-78D8-4871-B9F4-9A3FB5C3263B}" type="slidenum">
              <a:rPr lang="en-GB" smtClean="0"/>
              <a:t>14</a:t>
            </a:fld>
            <a:endParaRPr lang="en-GB"/>
          </a:p>
        </p:txBody>
      </p:sp>
    </p:spTree>
    <p:extLst>
      <p:ext uri="{BB962C8B-B14F-4D97-AF65-F5344CB8AC3E}">
        <p14:creationId xmlns:p14="http://schemas.microsoft.com/office/powerpoint/2010/main" val="34667809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15BEAD1-565C-4CC7-A09C-24120FFBB803}" type="datetimeFigureOut">
              <a:rPr lang="en-GB" smtClean="0"/>
              <a:t>02/05/2019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767676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BEAD1-565C-4CC7-A09C-24120FFBB803}"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765710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665736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5BEAD1-565C-4CC7-A09C-24120FFBB803}"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274531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5BEAD1-565C-4CC7-A09C-24120FFBB803}" type="datetimeFigureOut">
              <a:rPr lang="en-GB" smtClean="0"/>
              <a:t>02/05/2019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42544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5BEAD1-565C-4CC7-A09C-24120FFBB803}" type="datetimeFigureOut">
              <a:rPr lang="en-GB" smtClean="0"/>
              <a:t>02/05/2019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610356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5BEAD1-565C-4CC7-A09C-24120FFBB803}" type="datetimeFigureOut">
              <a:rPr lang="en-GB" smtClean="0"/>
              <a:t>02/05/2019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711855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4202826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001313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099016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089589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293542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447418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5BEAD1-565C-4CC7-A09C-24120FFBB803}" type="datetimeFigureOut">
              <a:rPr lang="en-GB" smtClean="0"/>
              <a:t>02/05/2019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813708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5BEAD1-565C-4CC7-A09C-24120FFBB803}" type="datetimeFigureOut">
              <a:rPr lang="en-GB" smtClean="0"/>
              <a:t>02/05/2019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297951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15BEAD1-565C-4CC7-A09C-24120FFBB803}"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180496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15BEAD1-565C-4CC7-A09C-24120FFBB803}"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882400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15BEAD1-565C-4CC7-A09C-24120FFBB803}" type="datetimeFigureOut">
              <a:rPr lang="en-GB" smtClean="0"/>
              <a:t>02/05/2019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58BE7F6-3E82-4688-944B-5684E7964089}" type="slidenum">
              <a:rPr lang="en-GB" smtClean="0"/>
              <a:t>‹#›</a:t>
            </a:fld>
            <a:endParaRPr lang="en-GB"/>
          </a:p>
        </p:txBody>
      </p:sp>
    </p:spTree>
    <p:extLst>
      <p:ext uri="{BB962C8B-B14F-4D97-AF65-F5344CB8AC3E}">
        <p14:creationId xmlns:p14="http://schemas.microsoft.com/office/powerpoint/2010/main" val="9357767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mailto:shelley.dony@wales.nhs.uk"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AD0FC463-7C6D-4FB4-8409-DD54DF4E5140}"/>
              </a:ext>
            </a:extLst>
          </p:cNvPr>
          <p:cNvSpPr>
            <a:spLocks noChangeArrowheads="1"/>
          </p:cNvSpPr>
          <p:nvPr/>
        </p:nvSpPr>
        <p:spPr bwMode="auto">
          <a:xfrm>
            <a:off x="1413163" y="1241470"/>
            <a:ext cx="8575963"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Qualification: 		CIPD Level 5 Diploma in Applied HR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Module:                		Understanding the Link between Individual and </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Organisational Performance</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Assignment:  		Activity 1</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Name:                        	Shelley Dony</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Student Number:        	1810449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CIPD Number:		53274174</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000" dirty="0">
                <a:solidFill>
                  <a:srgbClr val="000000"/>
                </a:solidFill>
                <a:latin typeface="Calibri" panose="020F0502020204030204" pitchFamily="34" charset="0"/>
                <a:cs typeface="Times New Roman" panose="02020603050405020304" pitchFamily="18" charset="0"/>
              </a:rPr>
              <a:t>Word Count:		3024</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By signing below, I confirm that the work/evidence presented is my own, unaided work.  I understand the regulations pertaining to candidate malpractice and the action that may be taken as a result.</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Signed:   </a:t>
            </a: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pic>
        <p:nvPicPr>
          <p:cNvPr id="1025" name="Picture 1">
            <a:extLst>
              <a:ext uri="{FF2B5EF4-FFF2-40B4-BE49-F238E27FC236}">
                <a16:creationId xmlns:a16="http://schemas.microsoft.com/office/drawing/2014/main" id="{EB4FC84B-6D3B-4C62-A363-98781048D5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4946" y="5015344"/>
            <a:ext cx="1039090" cy="1389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8741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 name="Rectangle 13">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C45C335-6197-4AA5-A2BC-01148282189E}"/>
              </a:ext>
            </a:extLst>
          </p:cNvPr>
          <p:cNvSpPr>
            <a:spLocks noGrp="1"/>
          </p:cNvSpPr>
          <p:nvPr>
            <p:ph type="ctrTitle"/>
          </p:nvPr>
        </p:nvSpPr>
        <p:spPr>
          <a:xfrm>
            <a:off x="5274825" y="1143000"/>
            <a:ext cx="6268246" cy="3134032"/>
          </a:xfrm>
        </p:spPr>
        <p:txBody>
          <a:bodyPr>
            <a:normAutofit fontScale="90000"/>
          </a:bodyPr>
          <a:lstStyle/>
          <a:p>
            <a:pPr>
              <a:lnSpc>
                <a:spcPct val="90000"/>
              </a:lnSpc>
            </a:pPr>
            <a:r>
              <a:rPr lang="en-GB" sz="5100" dirty="0">
                <a:solidFill>
                  <a:srgbClr val="EBEBEB"/>
                </a:solidFill>
              </a:rPr>
              <a:t>Understanding the Link between Individual and Organisational Performance</a:t>
            </a:r>
          </a:p>
        </p:txBody>
      </p:sp>
      <p:sp>
        <p:nvSpPr>
          <p:cNvPr id="3" name="Subtitle 2">
            <a:extLst>
              <a:ext uri="{FF2B5EF4-FFF2-40B4-BE49-F238E27FC236}">
                <a16:creationId xmlns:a16="http://schemas.microsoft.com/office/drawing/2014/main" id="{D5801EBC-A00A-40D8-87FF-3CCE442A8965}"/>
              </a:ext>
            </a:extLst>
          </p:cNvPr>
          <p:cNvSpPr>
            <a:spLocks noGrp="1"/>
          </p:cNvSpPr>
          <p:nvPr>
            <p:ph type="subTitle" idx="1"/>
          </p:nvPr>
        </p:nvSpPr>
        <p:spPr>
          <a:xfrm>
            <a:off x="5274825" y="4473677"/>
            <a:ext cx="6268246" cy="1268144"/>
          </a:xfrm>
        </p:spPr>
        <p:txBody>
          <a:bodyPr>
            <a:normAutofit/>
          </a:bodyPr>
          <a:lstStyle/>
          <a:p>
            <a:r>
              <a:rPr lang="en-GB" sz="2000"/>
              <a:t>Shelley Dony</a:t>
            </a:r>
          </a:p>
          <a:p>
            <a:r>
              <a:rPr lang="en-GB" sz="2000"/>
              <a:t>1810449</a:t>
            </a:r>
          </a:p>
        </p:txBody>
      </p:sp>
      <p:pic>
        <p:nvPicPr>
          <p:cNvPr id="7" name="Graphic 6" descr="Group">
            <a:extLst>
              <a:ext uri="{FF2B5EF4-FFF2-40B4-BE49-F238E27FC236}">
                <a16:creationId xmlns:a16="http://schemas.microsoft.com/office/drawing/2014/main" id="{E1E52868-4E9C-4D4C-BAB5-853318091E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5750785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DF6C4-724A-4A5C-9172-0C1BC97A317D}"/>
              </a:ext>
            </a:extLst>
          </p:cNvPr>
          <p:cNvSpPr>
            <a:spLocks noGrp="1"/>
          </p:cNvSpPr>
          <p:nvPr>
            <p:ph type="title"/>
          </p:nvPr>
        </p:nvSpPr>
        <p:spPr>
          <a:xfrm>
            <a:off x="1154954" y="2208413"/>
            <a:ext cx="4351025" cy="2283824"/>
          </a:xfrm>
        </p:spPr>
        <p:txBody>
          <a:bodyPr/>
          <a:lstStyle/>
          <a:p>
            <a:r>
              <a:rPr lang="en-GB" dirty="0"/>
              <a:t>Content</a:t>
            </a:r>
          </a:p>
        </p:txBody>
      </p:sp>
      <p:sp>
        <p:nvSpPr>
          <p:cNvPr id="3" name="Text Placeholder 2">
            <a:extLst>
              <a:ext uri="{FF2B5EF4-FFF2-40B4-BE49-F238E27FC236}">
                <a16:creationId xmlns:a16="http://schemas.microsoft.com/office/drawing/2014/main" id="{1EA4A6D9-215E-48E3-AB4E-BB742F57B839}"/>
              </a:ext>
            </a:extLst>
          </p:cNvPr>
          <p:cNvSpPr>
            <a:spLocks noGrp="1"/>
          </p:cNvSpPr>
          <p:nvPr>
            <p:ph type="body" idx="1"/>
          </p:nvPr>
        </p:nvSpPr>
        <p:spPr>
          <a:xfrm>
            <a:off x="6487783" y="914400"/>
            <a:ext cx="5716249" cy="5666874"/>
          </a:xfrm>
        </p:spPr>
        <p:txBody>
          <a:bodyPr>
            <a:normAutofit/>
          </a:bodyPr>
          <a:lstStyle/>
          <a:p>
            <a:r>
              <a:rPr lang="en-GB" dirty="0"/>
              <a:t>What is high performance working?</a:t>
            </a:r>
          </a:p>
          <a:p>
            <a:r>
              <a:rPr lang="en-GB" dirty="0"/>
              <a:t>links between </a:t>
            </a:r>
            <a:r>
              <a:rPr lang="en-GB" dirty="0" err="1"/>
              <a:t>hpw</a:t>
            </a:r>
            <a:r>
              <a:rPr lang="en-GB" dirty="0"/>
              <a:t> &amp; organisational performance and employee well-being </a:t>
            </a:r>
          </a:p>
          <a:p>
            <a:r>
              <a:rPr lang="en-GB" dirty="0"/>
              <a:t>the performance management cycle</a:t>
            </a:r>
          </a:p>
          <a:p>
            <a:r>
              <a:rPr lang="en-GB" dirty="0" err="1"/>
              <a:t>pm’s</a:t>
            </a:r>
            <a:r>
              <a:rPr lang="en-GB" dirty="0"/>
              <a:t> contribution to:</a:t>
            </a:r>
          </a:p>
          <a:p>
            <a:pPr marL="342900" indent="-342900">
              <a:buFont typeface="Arial" panose="020B0604020202020204" pitchFamily="34" charset="0"/>
              <a:buChar char="•"/>
            </a:pPr>
            <a:r>
              <a:rPr lang="en-GB" dirty="0"/>
              <a:t>Employee capability &amp; commitment</a:t>
            </a:r>
          </a:p>
          <a:p>
            <a:pPr marL="342900" indent="-342900">
              <a:buFont typeface="Arial" panose="020B0604020202020204" pitchFamily="34" charset="0"/>
              <a:buChar char="•"/>
            </a:pPr>
            <a:r>
              <a:rPr lang="en-GB" dirty="0"/>
              <a:t>Recognising &amp; rewarding talent</a:t>
            </a:r>
          </a:p>
          <a:p>
            <a:r>
              <a:rPr lang="en-GB" dirty="0"/>
              <a:t>role of line managers in pm</a:t>
            </a:r>
          </a:p>
          <a:p>
            <a:r>
              <a:rPr lang="en-GB" dirty="0"/>
              <a:t>how hr &amp; line managers can work together in pm</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3010970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9B17C-C77F-4F6A-B553-011AACE3B625}"/>
              </a:ext>
            </a:extLst>
          </p:cNvPr>
          <p:cNvSpPr>
            <a:spLocks noGrp="1"/>
          </p:cNvSpPr>
          <p:nvPr>
            <p:ph type="title"/>
          </p:nvPr>
        </p:nvSpPr>
        <p:spPr>
          <a:xfrm>
            <a:off x="1154954" y="958428"/>
            <a:ext cx="8761413" cy="706964"/>
          </a:xfrm>
        </p:spPr>
        <p:txBody>
          <a:bodyPr/>
          <a:lstStyle/>
          <a:p>
            <a:r>
              <a:rPr lang="en-GB" dirty="0"/>
              <a:t>High Performance Working</a:t>
            </a:r>
          </a:p>
        </p:txBody>
      </p:sp>
      <p:graphicFrame>
        <p:nvGraphicFramePr>
          <p:cNvPr id="4" name="Content Placeholder 3">
            <a:extLst>
              <a:ext uri="{FF2B5EF4-FFF2-40B4-BE49-F238E27FC236}">
                <a16:creationId xmlns:a16="http://schemas.microsoft.com/office/drawing/2014/main" id="{309DBFDD-410C-4D57-B100-6A92E1C7E9D1}"/>
              </a:ext>
            </a:extLst>
          </p:cNvPr>
          <p:cNvGraphicFramePr>
            <a:graphicFrameLocks noGrp="1"/>
          </p:cNvGraphicFramePr>
          <p:nvPr>
            <p:ph idx="1"/>
            <p:extLst>
              <p:ext uri="{D42A27DB-BD31-4B8C-83A1-F6EECF244321}">
                <p14:modId xmlns:p14="http://schemas.microsoft.com/office/powerpoint/2010/main" val="1552636148"/>
              </p:ext>
            </p:extLst>
          </p:nvPr>
        </p:nvGraphicFramePr>
        <p:xfrm>
          <a:off x="1949432" y="2237871"/>
          <a:ext cx="8618633" cy="45929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5924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83F3DB0-92DD-43F2-B971-087D4CA28716}"/>
              </a:ext>
            </a:extLst>
          </p:cNvPr>
          <p:cNvSpPr>
            <a:spLocks noGrp="1"/>
          </p:cNvSpPr>
          <p:nvPr>
            <p:ph type="title"/>
          </p:nvPr>
        </p:nvSpPr>
        <p:spPr>
          <a:xfrm>
            <a:off x="1155700" y="973138"/>
            <a:ext cx="8761413" cy="708025"/>
          </a:xfrm>
        </p:spPr>
        <p:txBody>
          <a:bodyPr/>
          <a:lstStyle/>
          <a:p>
            <a:r>
              <a:rPr lang="en-GB" dirty="0"/>
              <a:t>HPW &amp; Organisational Performance</a:t>
            </a:r>
          </a:p>
        </p:txBody>
      </p:sp>
      <p:sp>
        <p:nvSpPr>
          <p:cNvPr id="10" name="Text Placeholder 2">
            <a:extLst>
              <a:ext uri="{FF2B5EF4-FFF2-40B4-BE49-F238E27FC236}">
                <a16:creationId xmlns:a16="http://schemas.microsoft.com/office/drawing/2014/main" id="{C2BBC32C-E666-451E-A71F-B48AE2440579}"/>
              </a:ext>
            </a:extLst>
          </p:cNvPr>
          <p:cNvSpPr txBox="1">
            <a:spLocks/>
          </p:cNvSpPr>
          <p:nvPr/>
        </p:nvSpPr>
        <p:spPr>
          <a:xfrm>
            <a:off x="1154954" y="2390139"/>
            <a:ext cx="4825157" cy="392643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sz="3200" b="1" dirty="0"/>
              <a:t>Links:</a:t>
            </a:r>
          </a:p>
          <a:p>
            <a:r>
              <a:rPr lang="en-GB" sz="2400" dirty="0"/>
              <a:t>Greater profits</a:t>
            </a:r>
          </a:p>
          <a:p>
            <a:r>
              <a:rPr lang="en-GB" sz="2400" dirty="0"/>
              <a:t>Reduction in turnover</a:t>
            </a:r>
          </a:p>
          <a:p>
            <a:endParaRPr lang="en-GB" sz="200" dirty="0"/>
          </a:p>
          <a:p>
            <a:pPr marL="0" indent="0">
              <a:buNone/>
            </a:pPr>
            <a:r>
              <a:rPr lang="en-GB" sz="2400" dirty="0"/>
              <a:t>    BLACK BOX STUDIES (2003)</a:t>
            </a:r>
          </a:p>
          <a:p>
            <a:r>
              <a:rPr lang="en-GB" sz="2400" dirty="0"/>
              <a:t>Extra mile</a:t>
            </a:r>
          </a:p>
          <a:p>
            <a:r>
              <a:rPr lang="en-GB" sz="2400" dirty="0"/>
              <a:t>‘Shared purpose’</a:t>
            </a:r>
          </a:p>
          <a:p>
            <a:endParaRPr lang="en-GB" sz="3200" b="1" dirty="0"/>
          </a:p>
        </p:txBody>
      </p:sp>
      <p:sp>
        <p:nvSpPr>
          <p:cNvPr id="13" name="Text Placeholder 2">
            <a:extLst>
              <a:ext uri="{FF2B5EF4-FFF2-40B4-BE49-F238E27FC236}">
                <a16:creationId xmlns:a16="http://schemas.microsoft.com/office/drawing/2014/main" id="{3530F04D-A284-408E-8F06-AEFD7ABA004C}"/>
              </a:ext>
            </a:extLst>
          </p:cNvPr>
          <p:cNvSpPr txBox="1">
            <a:spLocks/>
          </p:cNvSpPr>
          <p:nvPr/>
        </p:nvSpPr>
        <p:spPr>
          <a:xfrm>
            <a:off x="6629338" y="2402172"/>
            <a:ext cx="4825157" cy="402269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sz="3200" b="1" dirty="0"/>
              <a:t>Arguments:</a:t>
            </a:r>
          </a:p>
          <a:p>
            <a:r>
              <a:rPr lang="en-GB" sz="2400" dirty="0"/>
              <a:t>Correlation = Causation?</a:t>
            </a:r>
          </a:p>
          <a:p>
            <a:r>
              <a:rPr lang="en-GB" sz="2400" dirty="0"/>
              <a:t>Control measures?</a:t>
            </a:r>
          </a:p>
          <a:p>
            <a:r>
              <a:rPr lang="en-GB" sz="2400" dirty="0"/>
              <a:t>Fleetwood &amp; </a:t>
            </a:r>
            <a:r>
              <a:rPr lang="en-GB" sz="2400" dirty="0" err="1"/>
              <a:t>Hesketh</a:t>
            </a:r>
            <a:r>
              <a:rPr lang="en-GB" sz="2400" dirty="0"/>
              <a:t> (2010)</a:t>
            </a:r>
          </a:p>
          <a:p>
            <a:endParaRPr lang="en-GB" sz="2400" dirty="0"/>
          </a:p>
        </p:txBody>
      </p:sp>
      <p:pic>
        <p:nvPicPr>
          <p:cNvPr id="15" name="Picture 14">
            <a:extLst>
              <a:ext uri="{FF2B5EF4-FFF2-40B4-BE49-F238E27FC236}">
                <a16:creationId xmlns:a16="http://schemas.microsoft.com/office/drawing/2014/main" id="{25E047EC-28EF-462C-8309-876ED6A71555}"/>
              </a:ext>
            </a:extLst>
          </p:cNvPr>
          <p:cNvPicPr>
            <a:picLocks noChangeAspect="1"/>
          </p:cNvPicPr>
          <p:nvPr/>
        </p:nvPicPr>
        <p:blipFill rotWithShape="1">
          <a:blip r:embed="rId3">
            <a:extLst>
              <a:ext uri="{28A0092B-C50C-407E-A947-70E740481C1C}">
                <a14:useLocalDpi xmlns:a14="http://schemas.microsoft.com/office/drawing/2010/main" val="0"/>
              </a:ext>
            </a:extLst>
          </a:blip>
          <a:srcRect l="17308" r="18016" b="11534"/>
          <a:stretch/>
        </p:blipFill>
        <p:spPr>
          <a:xfrm>
            <a:off x="4475752" y="4521638"/>
            <a:ext cx="2562733" cy="2324341"/>
          </a:xfrm>
          <a:prstGeom prst="rect">
            <a:avLst/>
          </a:prstGeom>
        </p:spPr>
      </p:pic>
    </p:spTree>
    <p:extLst>
      <p:ext uri="{BB962C8B-B14F-4D97-AF65-F5344CB8AC3E}">
        <p14:creationId xmlns:p14="http://schemas.microsoft.com/office/powerpoint/2010/main" val="3198913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72F8573-10EA-41E5-BE7B-1E6AD5462878}"/>
              </a:ext>
            </a:extLst>
          </p:cNvPr>
          <p:cNvSpPr>
            <a:spLocks noGrp="1"/>
          </p:cNvSpPr>
          <p:nvPr>
            <p:ph type="title"/>
          </p:nvPr>
        </p:nvSpPr>
        <p:spPr>
          <a:xfrm>
            <a:off x="1155700" y="973138"/>
            <a:ext cx="8761413" cy="708025"/>
          </a:xfrm>
        </p:spPr>
        <p:txBody>
          <a:bodyPr/>
          <a:lstStyle/>
          <a:p>
            <a:r>
              <a:rPr lang="en-GB" dirty="0"/>
              <a:t>HPW &amp; Employee Well-being</a:t>
            </a:r>
          </a:p>
        </p:txBody>
      </p:sp>
      <p:sp>
        <p:nvSpPr>
          <p:cNvPr id="10" name="Text Placeholder 2">
            <a:extLst>
              <a:ext uri="{FF2B5EF4-FFF2-40B4-BE49-F238E27FC236}">
                <a16:creationId xmlns:a16="http://schemas.microsoft.com/office/drawing/2014/main" id="{92815343-B7DE-499B-BD1A-B2CBEBAA8CEA}"/>
              </a:ext>
            </a:extLst>
          </p:cNvPr>
          <p:cNvSpPr txBox="1">
            <a:spLocks/>
          </p:cNvSpPr>
          <p:nvPr/>
        </p:nvSpPr>
        <p:spPr>
          <a:xfrm>
            <a:off x="1154954" y="2390139"/>
            <a:ext cx="4825157" cy="392643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sz="3200" b="1" dirty="0"/>
              <a:t>Links:</a:t>
            </a:r>
          </a:p>
          <a:p>
            <a:r>
              <a:rPr lang="en-GB" sz="2400" dirty="0"/>
              <a:t>Reduction in staff turnover</a:t>
            </a:r>
          </a:p>
          <a:p>
            <a:endParaRPr lang="en-GB" sz="2400" dirty="0"/>
          </a:p>
          <a:p>
            <a:r>
              <a:rPr lang="en-GB" sz="2400" dirty="0"/>
              <a:t>Better performance</a:t>
            </a:r>
          </a:p>
          <a:p>
            <a:endParaRPr lang="en-GB" sz="3200" b="1" dirty="0"/>
          </a:p>
          <a:p>
            <a:r>
              <a:rPr lang="en-GB" sz="2400" dirty="0"/>
              <a:t>Quality of management?</a:t>
            </a:r>
          </a:p>
        </p:txBody>
      </p:sp>
      <p:sp>
        <p:nvSpPr>
          <p:cNvPr id="13" name="Text Placeholder 2">
            <a:extLst>
              <a:ext uri="{FF2B5EF4-FFF2-40B4-BE49-F238E27FC236}">
                <a16:creationId xmlns:a16="http://schemas.microsoft.com/office/drawing/2014/main" id="{C5CF24EE-E763-4B18-8BC2-58AF724E9751}"/>
              </a:ext>
            </a:extLst>
          </p:cNvPr>
          <p:cNvSpPr txBox="1">
            <a:spLocks/>
          </p:cNvSpPr>
          <p:nvPr/>
        </p:nvSpPr>
        <p:spPr>
          <a:xfrm>
            <a:off x="6629338" y="2402172"/>
            <a:ext cx="4825157" cy="402269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sz="3200" b="1" dirty="0"/>
              <a:t>Arguments:</a:t>
            </a:r>
            <a:endParaRPr lang="en-GB" sz="2400" dirty="0"/>
          </a:p>
          <a:p>
            <a:r>
              <a:rPr lang="en-GB" sz="2400" dirty="0"/>
              <a:t>Veil</a:t>
            </a:r>
          </a:p>
          <a:p>
            <a:endParaRPr lang="en-GB" sz="2400" dirty="0"/>
          </a:p>
          <a:p>
            <a:r>
              <a:rPr lang="en-GB" sz="2400" dirty="0"/>
              <a:t>Gallup studies (2002)</a:t>
            </a:r>
          </a:p>
          <a:p>
            <a:endParaRPr lang="en-GB" sz="2400" dirty="0"/>
          </a:p>
          <a:p>
            <a:r>
              <a:rPr lang="en-GB" sz="2400" dirty="0"/>
              <a:t>Untrained delivery?</a:t>
            </a:r>
          </a:p>
        </p:txBody>
      </p:sp>
    </p:spTree>
    <p:extLst>
      <p:ext uri="{BB962C8B-B14F-4D97-AF65-F5344CB8AC3E}">
        <p14:creationId xmlns:p14="http://schemas.microsoft.com/office/powerpoint/2010/main" val="1007974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7940E7A-08C5-47E6-B379-96B9F0209812}"/>
              </a:ext>
            </a:extLst>
          </p:cNvPr>
          <p:cNvSpPr>
            <a:spLocks noGrp="1"/>
          </p:cNvSpPr>
          <p:nvPr>
            <p:ph type="title"/>
          </p:nvPr>
        </p:nvSpPr>
        <p:spPr>
          <a:xfrm>
            <a:off x="8021953" y="2167698"/>
            <a:ext cx="3689561" cy="2308050"/>
          </a:xfrm>
        </p:spPr>
        <p:txBody>
          <a:bodyPr vert="horz" lIns="91440" tIns="45720" rIns="91440" bIns="45720" rtlCol="0" anchor="b">
            <a:normAutofit/>
          </a:bodyPr>
          <a:lstStyle/>
          <a:p>
            <a:r>
              <a:rPr lang="en-US" sz="4000" dirty="0">
                <a:solidFill>
                  <a:srgbClr val="EBEBEB"/>
                </a:solidFill>
              </a:rPr>
              <a:t>Performance Management Cycle</a:t>
            </a:r>
            <a:endParaRPr lang="en-US" sz="4000" b="0" i="0" kern="1200" dirty="0">
              <a:solidFill>
                <a:srgbClr val="EBEBEB"/>
              </a:solidFill>
              <a:latin typeface="+mj-lt"/>
              <a:ea typeface="+mj-ea"/>
              <a:cs typeface="+mj-cs"/>
            </a:endParaRPr>
          </a:p>
        </p:txBody>
      </p:sp>
      <p:grpSp>
        <p:nvGrpSpPr>
          <p:cNvPr id="21" name="Group 14">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6" name="Rectangle 15">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4" name="Picture 3">
            <a:extLst>
              <a:ext uri="{FF2B5EF4-FFF2-40B4-BE49-F238E27FC236}">
                <a16:creationId xmlns:a16="http://schemas.microsoft.com/office/drawing/2014/main" id="{368B8BB1-0450-45C6-936C-FBC3E5AA5A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273" y="521945"/>
            <a:ext cx="7822420" cy="5866815"/>
          </a:xfrm>
          <a:prstGeom prst="rect">
            <a:avLst/>
          </a:prstGeom>
        </p:spPr>
      </p:pic>
    </p:spTree>
    <p:extLst>
      <p:ext uri="{BB962C8B-B14F-4D97-AF65-F5344CB8AC3E}">
        <p14:creationId xmlns:p14="http://schemas.microsoft.com/office/powerpoint/2010/main" val="3638906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B722D-436A-45EE-9D26-60C8A4CA3D3E}"/>
              </a:ext>
            </a:extLst>
          </p:cNvPr>
          <p:cNvSpPr>
            <a:spLocks noGrp="1"/>
          </p:cNvSpPr>
          <p:nvPr>
            <p:ph type="title"/>
          </p:nvPr>
        </p:nvSpPr>
        <p:spPr>
          <a:xfrm>
            <a:off x="1154954" y="2497765"/>
            <a:ext cx="5077404" cy="2283824"/>
          </a:xfrm>
        </p:spPr>
        <p:txBody>
          <a:bodyPr/>
          <a:lstStyle/>
          <a:p>
            <a:r>
              <a:rPr lang="en-GB" sz="5400" b="1" dirty="0"/>
              <a:t>Performance Management</a:t>
            </a:r>
            <a:br>
              <a:rPr lang="en-GB" sz="5400" b="1" dirty="0"/>
            </a:br>
            <a:r>
              <a:rPr lang="en-GB" sz="5400" b="1" dirty="0"/>
              <a:t>Activities</a:t>
            </a:r>
          </a:p>
        </p:txBody>
      </p:sp>
      <p:sp>
        <p:nvSpPr>
          <p:cNvPr id="4" name="Text Placeholder 2">
            <a:extLst>
              <a:ext uri="{FF2B5EF4-FFF2-40B4-BE49-F238E27FC236}">
                <a16:creationId xmlns:a16="http://schemas.microsoft.com/office/drawing/2014/main" id="{993D94B7-DEDE-40A4-8922-55FB3D11447B}"/>
              </a:ext>
            </a:extLst>
          </p:cNvPr>
          <p:cNvSpPr txBox="1">
            <a:spLocks/>
          </p:cNvSpPr>
          <p:nvPr/>
        </p:nvSpPr>
        <p:spPr>
          <a:xfrm>
            <a:off x="6487783" y="842206"/>
            <a:ext cx="5716249" cy="5630779"/>
          </a:xfrm>
          <a:prstGeom prst="rect">
            <a:avLst/>
          </a:prstGeom>
        </p:spPr>
        <p:txBody>
          <a:bodyPr vert="horz" lIns="91440" tIns="45720" rIns="91440" bIns="45720" rtlCol="0" anchor="ctr">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000" b="0" i="0" kern="1200" cap="all">
                <a:solidFill>
                  <a:schemeClr val="accent1">
                    <a:lumMod val="60000"/>
                    <a:lumOff val="40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1800" b="0" i="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9pPr>
          </a:lstStyle>
          <a:p>
            <a:r>
              <a:rPr lang="en-GB" sz="3600" dirty="0"/>
              <a:t>Formal pm:</a:t>
            </a:r>
          </a:p>
          <a:p>
            <a:pPr marL="342900" indent="-342900">
              <a:buFont typeface="Arial" panose="020B0604020202020204" pitchFamily="34" charset="0"/>
              <a:buChar char="•"/>
            </a:pPr>
            <a:r>
              <a:rPr lang="en-GB" sz="3600" dirty="0"/>
              <a:t>Objective setting</a:t>
            </a:r>
          </a:p>
          <a:p>
            <a:pPr marL="342900" indent="-342900">
              <a:buFont typeface="Arial" panose="020B0604020202020204" pitchFamily="34" charset="0"/>
              <a:buChar char="•"/>
            </a:pPr>
            <a:r>
              <a:rPr lang="en-GB" sz="3600" dirty="0"/>
              <a:t>measured</a:t>
            </a:r>
          </a:p>
          <a:p>
            <a:pPr marL="342900" indent="-342900">
              <a:buFont typeface="Arial" panose="020B0604020202020204" pitchFamily="34" charset="0"/>
              <a:buChar char="•"/>
            </a:pPr>
            <a:r>
              <a:rPr lang="en-GB" sz="3600" dirty="0"/>
              <a:t>Appraisal</a:t>
            </a:r>
          </a:p>
          <a:p>
            <a:pPr marL="342900" indent="-342900">
              <a:buFont typeface="Arial" panose="020B0604020202020204" pitchFamily="34" charset="0"/>
              <a:buChar char="•"/>
            </a:pPr>
            <a:r>
              <a:rPr lang="en-GB" sz="3600" dirty="0"/>
              <a:t>development</a:t>
            </a:r>
          </a:p>
          <a:p>
            <a:pPr marL="342900" indent="-342900">
              <a:buFont typeface="Arial" panose="020B0604020202020204" pitchFamily="34" charset="0"/>
              <a:buChar char="•"/>
            </a:pPr>
            <a:r>
              <a:rPr lang="en-GB" sz="3600" dirty="0"/>
              <a:t>Evaluation</a:t>
            </a:r>
          </a:p>
        </p:txBody>
      </p:sp>
    </p:spTree>
    <p:extLst>
      <p:ext uri="{BB962C8B-B14F-4D97-AF65-F5344CB8AC3E}">
        <p14:creationId xmlns:p14="http://schemas.microsoft.com/office/powerpoint/2010/main" val="630769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F4CD-721D-4B9F-A40C-D47DF8BC2959}"/>
              </a:ext>
            </a:extLst>
          </p:cNvPr>
          <p:cNvSpPr>
            <a:spLocks noGrp="1"/>
          </p:cNvSpPr>
          <p:nvPr>
            <p:ph type="title"/>
          </p:nvPr>
        </p:nvSpPr>
        <p:spPr/>
        <p:txBody>
          <a:bodyPr/>
          <a:lstStyle/>
          <a:p>
            <a:r>
              <a:rPr lang="en-GB" dirty="0"/>
              <a:t>Employee Capability &amp; Commitment</a:t>
            </a:r>
          </a:p>
        </p:txBody>
      </p:sp>
      <p:sp>
        <p:nvSpPr>
          <p:cNvPr id="12" name="Text Placeholder 11">
            <a:extLst>
              <a:ext uri="{FF2B5EF4-FFF2-40B4-BE49-F238E27FC236}">
                <a16:creationId xmlns:a16="http://schemas.microsoft.com/office/drawing/2014/main" id="{74AF85DA-1AEB-4934-801B-8E1CC1F8BC36}"/>
              </a:ext>
            </a:extLst>
          </p:cNvPr>
          <p:cNvSpPr>
            <a:spLocks noGrp="1"/>
          </p:cNvSpPr>
          <p:nvPr>
            <p:ph type="body" sz="quarter" idx="3"/>
          </p:nvPr>
        </p:nvSpPr>
        <p:spPr>
          <a:xfrm>
            <a:off x="6341062" y="2519273"/>
            <a:ext cx="4825159" cy="576262"/>
          </a:xfrm>
        </p:spPr>
        <p:txBody>
          <a:bodyPr/>
          <a:lstStyle/>
          <a:p>
            <a:r>
              <a:rPr lang="en-GB" sz="3200" b="1" dirty="0"/>
              <a:t>Appraisals</a:t>
            </a:r>
          </a:p>
        </p:txBody>
      </p:sp>
      <p:sp>
        <p:nvSpPr>
          <p:cNvPr id="14" name="Text Placeholder 13">
            <a:extLst>
              <a:ext uri="{FF2B5EF4-FFF2-40B4-BE49-F238E27FC236}">
                <a16:creationId xmlns:a16="http://schemas.microsoft.com/office/drawing/2014/main" id="{38FBAD20-6E19-4976-BD71-CE6050823E8A}"/>
              </a:ext>
            </a:extLst>
          </p:cNvPr>
          <p:cNvSpPr>
            <a:spLocks noGrp="1"/>
          </p:cNvSpPr>
          <p:nvPr>
            <p:ph type="body" idx="1"/>
          </p:nvPr>
        </p:nvSpPr>
        <p:spPr>
          <a:xfrm>
            <a:off x="1154954" y="2464694"/>
            <a:ext cx="4825157" cy="633888"/>
          </a:xfrm>
        </p:spPr>
        <p:txBody>
          <a:bodyPr/>
          <a:lstStyle/>
          <a:p>
            <a:r>
              <a:rPr lang="en-GB" sz="3200" b="1" dirty="0"/>
              <a:t>Selection</a:t>
            </a:r>
          </a:p>
        </p:txBody>
      </p:sp>
      <p:sp>
        <p:nvSpPr>
          <p:cNvPr id="16" name="Content Placeholder 3">
            <a:extLst>
              <a:ext uri="{FF2B5EF4-FFF2-40B4-BE49-F238E27FC236}">
                <a16:creationId xmlns:a16="http://schemas.microsoft.com/office/drawing/2014/main" id="{6ACF7F84-93A4-4328-9357-A20110FC3209}"/>
              </a:ext>
            </a:extLst>
          </p:cNvPr>
          <p:cNvSpPr>
            <a:spLocks noGrp="1"/>
          </p:cNvSpPr>
          <p:nvPr>
            <p:ph sz="half" idx="2"/>
          </p:nvPr>
        </p:nvSpPr>
        <p:spPr>
          <a:xfrm>
            <a:off x="1154954" y="3367456"/>
            <a:ext cx="4825158" cy="2840039"/>
          </a:xfrm>
        </p:spPr>
        <p:txBody>
          <a:bodyPr>
            <a:noAutofit/>
          </a:bodyPr>
          <a:lstStyle/>
          <a:p>
            <a:r>
              <a:rPr lang="en-GB" sz="2400" dirty="0"/>
              <a:t>Assessment centres</a:t>
            </a:r>
          </a:p>
          <a:p>
            <a:pPr marL="0" indent="0">
              <a:buNone/>
            </a:pPr>
            <a:endParaRPr lang="en-GB" sz="2400" dirty="0"/>
          </a:p>
          <a:p>
            <a:pPr marL="0" indent="0">
              <a:buNone/>
            </a:pPr>
            <a:r>
              <a:rPr lang="en-GB" sz="2400" dirty="0"/>
              <a:t>            Vs</a:t>
            </a:r>
          </a:p>
          <a:p>
            <a:pPr marL="0" indent="0">
              <a:buNone/>
            </a:pPr>
            <a:endParaRPr lang="en-GB" sz="2400" dirty="0"/>
          </a:p>
          <a:p>
            <a:r>
              <a:rPr lang="en-GB" sz="2400" dirty="0"/>
              <a:t>Interviews</a:t>
            </a:r>
          </a:p>
        </p:txBody>
      </p:sp>
      <p:sp>
        <p:nvSpPr>
          <p:cNvPr id="17" name="Content Placeholder 3">
            <a:extLst>
              <a:ext uri="{FF2B5EF4-FFF2-40B4-BE49-F238E27FC236}">
                <a16:creationId xmlns:a16="http://schemas.microsoft.com/office/drawing/2014/main" id="{3A7A6096-BCAB-44FF-8105-3EF37752BC66}"/>
              </a:ext>
            </a:extLst>
          </p:cNvPr>
          <p:cNvSpPr txBox="1">
            <a:spLocks/>
          </p:cNvSpPr>
          <p:nvPr/>
        </p:nvSpPr>
        <p:spPr>
          <a:xfrm>
            <a:off x="6396722" y="3375475"/>
            <a:ext cx="4825158" cy="284003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400" dirty="0"/>
              <a:t>Purpose</a:t>
            </a:r>
          </a:p>
          <a:p>
            <a:endParaRPr lang="en-GB" sz="2400" dirty="0"/>
          </a:p>
          <a:p>
            <a:endParaRPr lang="en-GB" sz="2400" dirty="0"/>
          </a:p>
          <a:p>
            <a:endParaRPr lang="en-GB" sz="2400" dirty="0"/>
          </a:p>
          <a:p>
            <a:r>
              <a:rPr lang="en-GB" sz="2400" dirty="0"/>
              <a:t>Priority</a:t>
            </a:r>
          </a:p>
        </p:txBody>
      </p:sp>
    </p:spTree>
    <p:extLst>
      <p:ext uri="{BB962C8B-B14F-4D97-AF65-F5344CB8AC3E}">
        <p14:creationId xmlns:p14="http://schemas.microsoft.com/office/powerpoint/2010/main" val="584508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5B9EF05-7F4E-4519-9347-28F9608D5D04}"/>
              </a:ext>
            </a:extLst>
          </p:cNvPr>
          <p:cNvSpPr>
            <a:spLocks noGrp="1"/>
          </p:cNvSpPr>
          <p:nvPr>
            <p:ph type="body" idx="1"/>
          </p:nvPr>
        </p:nvSpPr>
        <p:spPr>
          <a:xfrm>
            <a:off x="1154954" y="2390140"/>
            <a:ext cx="4825157" cy="576262"/>
          </a:xfrm>
        </p:spPr>
        <p:txBody>
          <a:bodyPr/>
          <a:lstStyle/>
          <a:p>
            <a:r>
              <a:rPr lang="en-GB" sz="3200" b="1" dirty="0"/>
              <a:t>Reward Management</a:t>
            </a:r>
          </a:p>
        </p:txBody>
      </p:sp>
      <p:sp>
        <p:nvSpPr>
          <p:cNvPr id="4" name="Content Placeholder 3">
            <a:extLst>
              <a:ext uri="{FF2B5EF4-FFF2-40B4-BE49-F238E27FC236}">
                <a16:creationId xmlns:a16="http://schemas.microsoft.com/office/drawing/2014/main" id="{5571A672-D7FA-4AB8-B9A8-A21A0718F64D}"/>
              </a:ext>
            </a:extLst>
          </p:cNvPr>
          <p:cNvSpPr>
            <a:spLocks noGrp="1"/>
          </p:cNvSpPr>
          <p:nvPr>
            <p:ph sz="half" idx="2"/>
          </p:nvPr>
        </p:nvSpPr>
        <p:spPr>
          <a:xfrm>
            <a:off x="1154954" y="3042602"/>
            <a:ext cx="4825158" cy="2840039"/>
          </a:xfrm>
        </p:spPr>
        <p:txBody>
          <a:bodyPr>
            <a:noAutofit/>
          </a:bodyPr>
          <a:lstStyle/>
          <a:p>
            <a:r>
              <a:rPr lang="en-GB" sz="2400" dirty="0"/>
              <a:t>Money </a:t>
            </a:r>
          </a:p>
          <a:p>
            <a:endParaRPr lang="en-GB" sz="2400" dirty="0"/>
          </a:p>
          <a:p>
            <a:r>
              <a:rPr lang="en-GB" sz="2400" dirty="0"/>
              <a:t>Feedback</a:t>
            </a:r>
          </a:p>
          <a:p>
            <a:endParaRPr lang="en-GB" sz="2400" dirty="0"/>
          </a:p>
          <a:p>
            <a:r>
              <a:rPr lang="en-GB" sz="2400" dirty="0"/>
              <a:t>Recognition</a:t>
            </a:r>
          </a:p>
        </p:txBody>
      </p:sp>
      <p:sp>
        <p:nvSpPr>
          <p:cNvPr id="5" name="Text Placeholder 4">
            <a:extLst>
              <a:ext uri="{FF2B5EF4-FFF2-40B4-BE49-F238E27FC236}">
                <a16:creationId xmlns:a16="http://schemas.microsoft.com/office/drawing/2014/main" id="{922B0090-412D-4CDE-95D8-EB0D3C84C59B}"/>
              </a:ext>
            </a:extLst>
          </p:cNvPr>
          <p:cNvSpPr>
            <a:spLocks noGrp="1"/>
          </p:cNvSpPr>
          <p:nvPr>
            <p:ph type="body" sz="quarter" idx="3"/>
          </p:nvPr>
        </p:nvSpPr>
        <p:spPr>
          <a:xfrm>
            <a:off x="6208712" y="2365276"/>
            <a:ext cx="5666456" cy="576262"/>
          </a:xfrm>
        </p:spPr>
        <p:txBody>
          <a:bodyPr/>
          <a:lstStyle/>
          <a:p>
            <a:r>
              <a:rPr lang="en-GB" sz="3200" b="1" dirty="0"/>
              <a:t>Performance Measurement</a:t>
            </a:r>
          </a:p>
        </p:txBody>
      </p:sp>
      <p:sp>
        <p:nvSpPr>
          <p:cNvPr id="6" name="Content Placeholder 5">
            <a:extLst>
              <a:ext uri="{FF2B5EF4-FFF2-40B4-BE49-F238E27FC236}">
                <a16:creationId xmlns:a16="http://schemas.microsoft.com/office/drawing/2014/main" id="{11732D94-90AB-42E7-A8A2-06CBA6B28861}"/>
              </a:ext>
            </a:extLst>
          </p:cNvPr>
          <p:cNvSpPr>
            <a:spLocks noGrp="1"/>
          </p:cNvSpPr>
          <p:nvPr>
            <p:ph sz="quarter" idx="4"/>
          </p:nvPr>
        </p:nvSpPr>
        <p:spPr>
          <a:xfrm>
            <a:off x="6208712" y="3012122"/>
            <a:ext cx="4825159" cy="2840039"/>
          </a:xfrm>
        </p:spPr>
        <p:txBody>
          <a:bodyPr>
            <a:normAutofit/>
          </a:bodyPr>
          <a:lstStyle/>
          <a:p>
            <a:r>
              <a:rPr lang="en-GB" sz="2400" dirty="0"/>
              <a:t>Timing</a:t>
            </a:r>
          </a:p>
          <a:p>
            <a:endParaRPr lang="en-GB" sz="2400" dirty="0"/>
          </a:p>
          <a:p>
            <a:r>
              <a:rPr lang="en-GB" sz="2400" dirty="0"/>
              <a:t>Out-put V Behavioural</a:t>
            </a:r>
          </a:p>
        </p:txBody>
      </p:sp>
      <p:sp>
        <p:nvSpPr>
          <p:cNvPr id="10" name="Title 1">
            <a:extLst>
              <a:ext uri="{FF2B5EF4-FFF2-40B4-BE49-F238E27FC236}">
                <a16:creationId xmlns:a16="http://schemas.microsoft.com/office/drawing/2014/main" id="{6E0DCB7A-3E3A-436B-9818-2BEC743A0276}"/>
              </a:ext>
            </a:extLst>
          </p:cNvPr>
          <p:cNvSpPr>
            <a:spLocks noGrp="1"/>
          </p:cNvSpPr>
          <p:nvPr>
            <p:ph type="title"/>
          </p:nvPr>
        </p:nvSpPr>
        <p:spPr>
          <a:xfrm>
            <a:off x="1155700" y="973138"/>
            <a:ext cx="8761413" cy="708025"/>
          </a:xfrm>
        </p:spPr>
        <p:txBody>
          <a:bodyPr/>
          <a:lstStyle/>
          <a:p>
            <a:r>
              <a:rPr lang="en-GB" dirty="0"/>
              <a:t>Recognising &amp; Rewarding Talent</a:t>
            </a:r>
          </a:p>
        </p:txBody>
      </p:sp>
    </p:spTree>
    <p:extLst>
      <p:ext uri="{BB962C8B-B14F-4D97-AF65-F5344CB8AC3E}">
        <p14:creationId xmlns:p14="http://schemas.microsoft.com/office/powerpoint/2010/main" val="2850320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96CBC-9C64-4F27-B3EB-99DBF9504508}"/>
              </a:ext>
            </a:extLst>
          </p:cNvPr>
          <p:cNvSpPr>
            <a:spLocks noGrp="1"/>
          </p:cNvSpPr>
          <p:nvPr>
            <p:ph type="title"/>
          </p:nvPr>
        </p:nvSpPr>
        <p:spPr/>
        <p:txBody>
          <a:bodyPr/>
          <a:lstStyle/>
          <a:p>
            <a:r>
              <a:rPr lang="en-GB" dirty="0"/>
              <a:t>Role of Line Managers</a:t>
            </a:r>
          </a:p>
        </p:txBody>
      </p:sp>
      <p:sp>
        <p:nvSpPr>
          <p:cNvPr id="3" name="Text Placeholder 2">
            <a:extLst>
              <a:ext uri="{FF2B5EF4-FFF2-40B4-BE49-F238E27FC236}">
                <a16:creationId xmlns:a16="http://schemas.microsoft.com/office/drawing/2014/main" id="{9AD6A98F-54C8-4C4E-88BB-BF64979BB356}"/>
              </a:ext>
            </a:extLst>
          </p:cNvPr>
          <p:cNvSpPr>
            <a:spLocks noGrp="1"/>
          </p:cNvSpPr>
          <p:nvPr>
            <p:ph type="body" idx="1"/>
          </p:nvPr>
        </p:nvSpPr>
        <p:spPr>
          <a:xfrm>
            <a:off x="1154954" y="2344420"/>
            <a:ext cx="4825157" cy="576262"/>
          </a:xfrm>
        </p:spPr>
        <p:txBody>
          <a:bodyPr/>
          <a:lstStyle/>
          <a:p>
            <a:r>
              <a:rPr lang="en-GB" sz="2800" b="1" dirty="0"/>
              <a:t>No formal PM</a:t>
            </a:r>
          </a:p>
        </p:txBody>
      </p:sp>
      <p:sp>
        <p:nvSpPr>
          <p:cNvPr id="4" name="Content Placeholder 3">
            <a:extLst>
              <a:ext uri="{FF2B5EF4-FFF2-40B4-BE49-F238E27FC236}">
                <a16:creationId xmlns:a16="http://schemas.microsoft.com/office/drawing/2014/main" id="{2C3FE49E-FB8F-4665-885F-C66082F04429}"/>
              </a:ext>
            </a:extLst>
          </p:cNvPr>
          <p:cNvSpPr>
            <a:spLocks noGrp="1"/>
          </p:cNvSpPr>
          <p:nvPr>
            <p:ph sz="half" idx="2"/>
          </p:nvPr>
        </p:nvSpPr>
        <p:spPr/>
        <p:txBody>
          <a:bodyPr/>
          <a:lstStyle/>
          <a:p>
            <a:r>
              <a:rPr lang="en-GB" sz="2400" dirty="0"/>
              <a:t>Communication</a:t>
            </a:r>
          </a:p>
          <a:p>
            <a:r>
              <a:rPr lang="en-GB" sz="2400" dirty="0"/>
              <a:t>Clear objectives</a:t>
            </a:r>
          </a:p>
          <a:p>
            <a:r>
              <a:rPr lang="en-GB" sz="2400" dirty="0"/>
              <a:t>Continual discussions</a:t>
            </a:r>
          </a:p>
          <a:p>
            <a:endParaRPr lang="en-GB" dirty="0"/>
          </a:p>
        </p:txBody>
      </p:sp>
      <p:pic>
        <p:nvPicPr>
          <p:cNvPr id="7" name="Picture 6">
            <a:extLst>
              <a:ext uri="{FF2B5EF4-FFF2-40B4-BE49-F238E27FC236}">
                <a16:creationId xmlns:a16="http://schemas.microsoft.com/office/drawing/2014/main" id="{757F2E30-5BE7-4CBC-ABFB-2E469BE9060E}"/>
              </a:ext>
            </a:extLst>
          </p:cNvPr>
          <p:cNvPicPr>
            <a:picLocks noChangeAspect="1"/>
          </p:cNvPicPr>
          <p:nvPr/>
        </p:nvPicPr>
        <p:blipFill>
          <a:blip r:embed="rId3"/>
          <a:stretch>
            <a:fillRect/>
          </a:stretch>
        </p:blipFill>
        <p:spPr>
          <a:xfrm>
            <a:off x="8418601" y="4021312"/>
            <a:ext cx="3752850" cy="2809875"/>
          </a:xfrm>
          <a:prstGeom prst="rect">
            <a:avLst/>
          </a:prstGeom>
        </p:spPr>
      </p:pic>
      <p:sp>
        <p:nvSpPr>
          <p:cNvPr id="9" name="Content Placeholder 8">
            <a:extLst>
              <a:ext uri="{FF2B5EF4-FFF2-40B4-BE49-F238E27FC236}">
                <a16:creationId xmlns:a16="http://schemas.microsoft.com/office/drawing/2014/main" id="{0AECCF3B-66EA-4E2E-AB38-22135C553BA3}"/>
              </a:ext>
            </a:extLst>
          </p:cNvPr>
          <p:cNvSpPr>
            <a:spLocks noGrp="1"/>
          </p:cNvSpPr>
          <p:nvPr>
            <p:ph sz="quarter" idx="4"/>
          </p:nvPr>
        </p:nvSpPr>
        <p:spPr>
          <a:xfrm>
            <a:off x="6208712" y="3179762"/>
            <a:ext cx="4825159" cy="2840039"/>
          </a:xfrm>
        </p:spPr>
        <p:txBody>
          <a:bodyPr/>
          <a:lstStyle/>
          <a:p>
            <a:r>
              <a:rPr lang="en-GB" sz="2400" dirty="0"/>
              <a:t>Role objectives</a:t>
            </a:r>
          </a:p>
          <a:p>
            <a:r>
              <a:rPr lang="en-GB" sz="2400" dirty="0"/>
              <a:t>Development opportunities</a:t>
            </a:r>
          </a:p>
          <a:p>
            <a:r>
              <a:rPr lang="en-GB" sz="2400" dirty="0"/>
              <a:t>Feedbac</a:t>
            </a:r>
            <a:r>
              <a:rPr lang="en-GB" dirty="0"/>
              <a:t>k</a:t>
            </a:r>
          </a:p>
          <a:p>
            <a:endParaRPr lang="en-GB" dirty="0"/>
          </a:p>
          <a:p>
            <a:endParaRPr lang="en-GB" dirty="0"/>
          </a:p>
        </p:txBody>
      </p:sp>
      <p:sp>
        <p:nvSpPr>
          <p:cNvPr id="11" name="Text Placeholder 10">
            <a:extLst>
              <a:ext uri="{FF2B5EF4-FFF2-40B4-BE49-F238E27FC236}">
                <a16:creationId xmlns:a16="http://schemas.microsoft.com/office/drawing/2014/main" id="{2533CF55-1020-4E4B-BBD3-C8C990E7DBF8}"/>
              </a:ext>
            </a:extLst>
          </p:cNvPr>
          <p:cNvSpPr>
            <a:spLocks noGrp="1"/>
          </p:cNvSpPr>
          <p:nvPr>
            <p:ph type="body" sz="quarter" idx="3"/>
          </p:nvPr>
        </p:nvSpPr>
        <p:spPr>
          <a:xfrm>
            <a:off x="6208712" y="2326765"/>
            <a:ext cx="4825159" cy="576262"/>
          </a:xfrm>
        </p:spPr>
        <p:txBody>
          <a:bodyPr/>
          <a:lstStyle/>
          <a:p>
            <a:r>
              <a:rPr lang="en-GB" sz="2800" b="1" dirty="0"/>
              <a:t>Formal PM</a:t>
            </a:r>
          </a:p>
        </p:txBody>
      </p:sp>
    </p:spTree>
    <p:extLst>
      <p:ext uri="{BB962C8B-B14F-4D97-AF65-F5344CB8AC3E}">
        <p14:creationId xmlns:p14="http://schemas.microsoft.com/office/powerpoint/2010/main" val="681420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65EC0F-C33C-4A6C-ABCA-8AD09D30F0DB}"/>
              </a:ext>
            </a:extLst>
          </p:cNvPr>
          <p:cNvSpPr>
            <a:spLocks noGrp="1"/>
          </p:cNvSpPr>
          <p:nvPr>
            <p:ph type="title"/>
          </p:nvPr>
        </p:nvSpPr>
        <p:spPr>
          <a:xfrm>
            <a:off x="1154954" y="943188"/>
            <a:ext cx="8761413" cy="706964"/>
          </a:xfrm>
        </p:spPr>
        <p:txBody>
          <a:bodyPr/>
          <a:lstStyle/>
          <a:p>
            <a:r>
              <a:rPr lang="en-GB" dirty="0"/>
              <a:t>HRM &amp; Line Managers</a:t>
            </a:r>
          </a:p>
        </p:txBody>
      </p:sp>
      <p:sp>
        <p:nvSpPr>
          <p:cNvPr id="5" name="Content Placeholder 4">
            <a:extLst>
              <a:ext uri="{FF2B5EF4-FFF2-40B4-BE49-F238E27FC236}">
                <a16:creationId xmlns:a16="http://schemas.microsoft.com/office/drawing/2014/main" id="{30D6EE91-C406-4B04-B8E6-2D44FAB98187}"/>
              </a:ext>
            </a:extLst>
          </p:cNvPr>
          <p:cNvSpPr>
            <a:spLocks noGrp="1"/>
          </p:cNvSpPr>
          <p:nvPr>
            <p:ph idx="1"/>
          </p:nvPr>
        </p:nvSpPr>
        <p:spPr>
          <a:xfrm>
            <a:off x="1154954" y="2273968"/>
            <a:ext cx="8825659" cy="4584032"/>
          </a:xfrm>
        </p:spPr>
        <p:txBody>
          <a:bodyPr>
            <a:normAutofit fontScale="92500" lnSpcReduction="20000"/>
          </a:bodyPr>
          <a:lstStyle/>
          <a:p>
            <a:r>
              <a:rPr lang="en-GB" sz="2400" dirty="0"/>
              <a:t>Recruitment &amp; selection</a:t>
            </a:r>
          </a:p>
          <a:p>
            <a:endParaRPr lang="en-GB" sz="2400" dirty="0"/>
          </a:p>
          <a:p>
            <a:r>
              <a:rPr lang="en-GB" sz="2400" dirty="0"/>
              <a:t>Policies &amp; procedures</a:t>
            </a:r>
          </a:p>
          <a:p>
            <a:endParaRPr lang="en-GB" sz="2400" dirty="0"/>
          </a:p>
          <a:p>
            <a:r>
              <a:rPr lang="en-GB" sz="2400" dirty="0"/>
              <a:t>Training &amp; tools</a:t>
            </a:r>
          </a:p>
          <a:p>
            <a:endParaRPr lang="en-GB" sz="2400" dirty="0"/>
          </a:p>
          <a:p>
            <a:r>
              <a:rPr lang="en-GB" sz="2400" dirty="0"/>
              <a:t>Advice &amp; guidance</a:t>
            </a:r>
          </a:p>
          <a:p>
            <a:endParaRPr lang="en-GB" sz="2400" dirty="0"/>
          </a:p>
          <a:p>
            <a:r>
              <a:rPr lang="en-GB" sz="2400" dirty="0"/>
              <a:t>Documents</a:t>
            </a:r>
          </a:p>
          <a:p>
            <a:endParaRPr lang="en-GB" sz="2400" dirty="0"/>
          </a:p>
          <a:p>
            <a:r>
              <a:rPr lang="en-GB" sz="2400" dirty="0"/>
              <a:t>Succession &amp; workforce planning</a:t>
            </a:r>
          </a:p>
        </p:txBody>
      </p:sp>
    </p:spTree>
    <p:extLst>
      <p:ext uri="{BB962C8B-B14F-4D97-AF65-F5344CB8AC3E}">
        <p14:creationId xmlns:p14="http://schemas.microsoft.com/office/powerpoint/2010/main" val="1257162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1486B-58B6-43D2-80C7-4F301F7DA75D}"/>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5BF19918-1E78-4FBE-ACAF-6C8BA7E92B0A}"/>
              </a:ext>
            </a:extLst>
          </p:cNvPr>
          <p:cNvSpPr>
            <a:spLocks noGrp="1"/>
          </p:cNvSpPr>
          <p:nvPr>
            <p:ph idx="1"/>
          </p:nvPr>
        </p:nvSpPr>
        <p:spPr>
          <a:xfrm>
            <a:off x="1744506" y="2346158"/>
            <a:ext cx="8825659" cy="4223084"/>
          </a:xfrm>
        </p:spPr>
        <p:txBody>
          <a:bodyPr>
            <a:normAutofit lnSpcReduction="10000"/>
          </a:bodyPr>
          <a:lstStyle/>
          <a:p>
            <a:r>
              <a:rPr lang="en-GB" sz="2400" dirty="0"/>
              <a:t>Continuous</a:t>
            </a:r>
          </a:p>
          <a:p>
            <a:endParaRPr lang="en-GB" sz="2400" dirty="0"/>
          </a:p>
          <a:p>
            <a:r>
              <a:rPr lang="en-GB" sz="2400" dirty="0"/>
              <a:t>Collective</a:t>
            </a:r>
          </a:p>
          <a:p>
            <a:endParaRPr lang="en-GB" sz="2400" dirty="0"/>
          </a:p>
          <a:p>
            <a:r>
              <a:rPr lang="en-GB" sz="2400" dirty="0"/>
              <a:t>Black Box   -    Gallup      </a:t>
            </a:r>
          </a:p>
          <a:p>
            <a:endParaRPr lang="en-GB" sz="2400" dirty="0"/>
          </a:p>
          <a:p>
            <a:r>
              <a:rPr lang="en-GB" sz="2400" dirty="0"/>
              <a:t>Key = Line Managers</a:t>
            </a:r>
          </a:p>
          <a:p>
            <a:endParaRPr lang="en-GB" sz="2400" dirty="0"/>
          </a:p>
          <a:p>
            <a:r>
              <a:rPr lang="en-GB" sz="2400" dirty="0"/>
              <a:t>People</a:t>
            </a:r>
          </a:p>
          <a:p>
            <a:endParaRPr lang="en-GB" dirty="0"/>
          </a:p>
        </p:txBody>
      </p:sp>
    </p:spTree>
    <p:extLst>
      <p:ext uri="{BB962C8B-B14F-4D97-AF65-F5344CB8AC3E}">
        <p14:creationId xmlns:p14="http://schemas.microsoft.com/office/powerpoint/2010/main" val="3980156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643D-D216-4B5F-98DF-3670786B7E1C}"/>
              </a:ext>
            </a:extLst>
          </p:cNvPr>
          <p:cNvSpPr>
            <a:spLocks noGrp="1"/>
          </p:cNvSpPr>
          <p:nvPr>
            <p:ph type="title"/>
          </p:nvPr>
        </p:nvSpPr>
        <p:spPr>
          <a:xfrm>
            <a:off x="899160" y="2385907"/>
            <a:ext cx="10439400" cy="1822514"/>
          </a:xfrm>
        </p:spPr>
        <p:txBody>
          <a:bodyPr/>
          <a:lstStyle/>
          <a:p>
            <a:r>
              <a:rPr lang="en-GB" dirty="0"/>
              <a:t>Shelley Dony</a:t>
            </a:r>
            <a:br>
              <a:rPr lang="en-GB" dirty="0"/>
            </a:br>
            <a:r>
              <a:rPr lang="en-GB" dirty="0"/>
              <a:t>Future Workforce Development Manager</a:t>
            </a:r>
            <a:br>
              <a:rPr lang="en-GB" dirty="0"/>
            </a:br>
            <a:r>
              <a:rPr lang="en-GB" dirty="0" err="1"/>
              <a:t>Hafan</a:t>
            </a:r>
            <a:r>
              <a:rPr lang="en-GB" dirty="0"/>
              <a:t> </a:t>
            </a:r>
            <a:r>
              <a:rPr lang="en-GB" dirty="0" err="1"/>
              <a:t>Derwen</a:t>
            </a:r>
            <a:br>
              <a:rPr lang="en-GB" dirty="0"/>
            </a:br>
            <a:r>
              <a:rPr lang="en-GB" dirty="0">
                <a:hlinkClick r:id="rId3"/>
              </a:rPr>
              <a:t>shelley.dony@wales.nhs.uk</a:t>
            </a:r>
            <a:br>
              <a:rPr lang="en-GB" dirty="0"/>
            </a:br>
            <a:r>
              <a:rPr lang="en-GB" dirty="0"/>
              <a:t>01267 239862</a:t>
            </a:r>
          </a:p>
        </p:txBody>
      </p:sp>
      <p:sp>
        <p:nvSpPr>
          <p:cNvPr id="3" name="Text Placeholder 2">
            <a:extLst>
              <a:ext uri="{FF2B5EF4-FFF2-40B4-BE49-F238E27FC236}">
                <a16:creationId xmlns:a16="http://schemas.microsoft.com/office/drawing/2014/main" id="{834A9001-2E97-4BF5-88D7-71A145D6EC51}"/>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85013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A38E9-1BE8-4BC7-84AF-147472449216}"/>
              </a:ext>
            </a:extLst>
          </p:cNvPr>
          <p:cNvSpPr>
            <a:spLocks noGrp="1"/>
          </p:cNvSpPr>
          <p:nvPr>
            <p:ph type="title"/>
          </p:nvPr>
        </p:nvSpPr>
        <p:spPr/>
        <p:txBody>
          <a:bodyPr/>
          <a:lstStyle/>
          <a:p>
            <a:r>
              <a:rPr lang="en-GB" dirty="0"/>
              <a:t>Thank you for listening</a:t>
            </a:r>
          </a:p>
        </p:txBody>
      </p:sp>
      <p:sp>
        <p:nvSpPr>
          <p:cNvPr id="3" name="Text Placeholder 2">
            <a:extLst>
              <a:ext uri="{FF2B5EF4-FFF2-40B4-BE49-F238E27FC236}">
                <a16:creationId xmlns:a16="http://schemas.microsoft.com/office/drawing/2014/main" id="{566405DD-98E9-4654-B474-D2286EAA637B}"/>
              </a:ext>
            </a:extLst>
          </p:cNvPr>
          <p:cNvSpPr>
            <a:spLocks noGrp="1"/>
          </p:cNvSpPr>
          <p:nvPr>
            <p:ph type="body" sz="half" idx="2"/>
          </p:nvPr>
        </p:nvSpPr>
        <p:spPr/>
        <p:txBody>
          <a:bodyPr>
            <a:normAutofit/>
          </a:bodyPr>
          <a:lstStyle/>
          <a:p>
            <a:r>
              <a:rPr lang="en-GB" sz="4400" dirty="0"/>
              <a:t>Any questions?</a:t>
            </a:r>
          </a:p>
        </p:txBody>
      </p:sp>
    </p:spTree>
    <p:extLst>
      <p:ext uri="{BB962C8B-B14F-4D97-AF65-F5344CB8AC3E}">
        <p14:creationId xmlns:p14="http://schemas.microsoft.com/office/powerpoint/2010/main" val="19292517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18348</TotalTime>
  <Words>3181</Words>
  <Application>Microsoft Office PowerPoint</Application>
  <PresentationFormat>Widescreen</PresentationFormat>
  <Paragraphs>180</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 Boardroom</vt:lpstr>
      <vt:lpstr>PowerPoint Presentation</vt:lpstr>
      <vt:lpstr>Understanding the Link between Individual and Organisational Performance</vt:lpstr>
      <vt:lpstr>Content</vt:lpstr>
      <vt:lpstr>High Performance Working</vt:lpstr>
      <vt:lpstr>HPW &amp; Organisational Performance</vt:lpstr>
      <vt:lpstr>HPW &amp; Employee Well-being</vt:lpstr>
      <vt:lpstr>Performance Management Cycle</vt:lpstr>
      <vt:lpstr>Performance Management Activities</vt:lpstr>
      <vt:lpstr>Employee Capability &amp; Commitment</vt:lpstr>
      <vt:lpstr>Recognising &amp; Rewarding Talent</vt:lpstr>
      <vt:lpstr>Role of Line Managers</vt:lpstr>
      <vt:lpstr>HRM &amp; Line Managers</vt:lpstr>
      <vt:lpstr>Conclusion</vt:lpstr>
      <vt:lpstr>Shelley Dony Future Workforce Development Manager Hafan Derwen shelley.dony@wales.nhs.uk 01267 239862</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Human Resources Function</dc:title>
  <dc:creator>Shelley Dony (1810449)</dc:creator>
  <cp:lastModifiedBy>Shelley Dony</cp:lastModifiedBy>
  <cp:revision>89</cp:revision>
  <dcterms:created xsi:type="dcterms:W3CDTF">2018-12-06T13:18:20Z</dcterms:created>
  <dcterms:modified xsi:type="dcterms:W3CDTF">2019-05-10T16:32:02Z</dcterms:modified>
</cp:coreProperties>
</file>