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6" r:id="rId2"/>
    <p:sldId id="286" r:id="rId3"/>
    <p:sldId id="288" r:id="rId4"/>
    <p:sldId id="294" r:id="rId5"/>
    <p:sldId id="282" r:id="rId6"/>
    <p:sldId id="283" r:id="rId7"/>
    <p:sldId id="287" r:id="rId8"/>
    <p:sldId id="301" r:id="rId9"/>
    <p:sldId id="302" r:id="rId10"/>
    <p:sldId id="285" r:id="rId11"/>
    <p:sldId id="291" r:id="rId12"/>
    <p:sldId id="292" r:id="rId13"/>
    <p:sldId id="293" r:id="rId14"/>
    <p:sldId id="304" r:id="rId15"/>
    <p:sldId id="289" r:id="rId16"/>
    <p:sldId id="295" r:id="rId17"/>
    <p:sldId id="305" r:id="rId18"/>
    <p:sldId id="298" r:id="rId19"/>
    <p:sldId id="299" r:id="rId20"/>
    <p:sldId id="300" r:id="rId21"/>
    <p:sldId id="297" r:id="rId22"/>
    <p:sldId id="310" r:id="rId23"/>
    <p:sldId id="296" r:id="rId24"/>
    <p:sldId id="312" r:id="rId25"/>
    <p:sldId id="309" r:id="rId26"/>
    <p:sldId id="290" r:id="rId27"/>
    <p:sldId id="308" r:id="rId28"/>
    <p:sldId id="307" r:id="rId29"/>
    <p:sldId id="306" r:id="rId30"/>
    <p:sldId id="311" r:id="rId31"/>
    <p:sldId id="284"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96"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6105F3-185F-4630-A92E-DAB9742043BC}" type="datetimeFigureOut">
              <a:rPr lang="en-US"/>
              <a:t>3/10/2017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0378B2-1307-43D8-8333-4490540C3699}" type="slidenum">
              <a:rPr lang="en-US"/>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60378B2-1307-43D8-8333-4490540C3699}" type="slidenum">
              <a:rPr lang="en-US"/>
              <a:t>14</a:t>
            </a:fld>
            <a:endParaRPr lang="en-US"/>
          </a:p>
        </p:txBody>
      </p:sp>
    </p:spTree>
    <p:extLst>
      <p:ext uri="{BB962C8B-B14F-4D97-AF65-F5344CB8AC3E}">
        <p14:creationId xmlns:p14="http://schemas.microsoft.com/office/powerpoint/2010/main" val="38731294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60378B2-1307-43D8-8333-4490540C3699}" type="slidenum">
              <a:rPr lang="en-US"/>
              <a:t>17</a:t>
            </a:fld>
            <a:endParaRPr lang="en-US"/>
          </a:p>
        </p:txBody>
      </p:sp>
    </p:spTree>
    <p:extLst>
      <p:ext uri="{BB962C8B-B14F-4D97-AF65-F5344CB8AC3E}">
        <p14:creationId xmlns:p14="http://schemas.microsoft.com/office/powerpoint/2010/main" val="8926886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D9333CF-5167-49AE-8B56-E3A6DEA1AE13}" type="datetimeFigureOut">
              <a:rPr lang="en-GB" smtClean="0"/>
              <a:t>10/03/2017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7BE3D8-7D5B-433E-86AB-A36B20DBD393}" type="slidenum">
              <a:rPr lang="en-GB" smtClean="0"/>
              <a:t>‹#›</a:t>
            </a:fld>
            <a:endParaRPr lang="en-GB"/>
          </a:p>
        </p:txBody>
      </p:sp>
    </p:spTree>
    <p:extLst>
      <p:ext uri="{BB962C8B-B14F-4D97-AF65-F5344CB8AC3E}">
        <p14:creationId xmlns:p14="http://schemas.microsoft.com/office/powerpoint/2010/main" val="3785968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DD9333CF-5167-49AE-8B56-E3A6DEA1AE13}" type="datetimeFigureOut">
              <a:rPr lang="en-GB" smtClean="0"/>
              <a:t>10/03/2017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7BE3D8-7D5B-433E-86AB-A36B20DBD393}" type="slidenum">
              <a:rPr lang="en-GB" smtClean="0"/>
              <a:t>‹#›</a:t>
            </a:fld>
            <a:endParaRPr lang="en-GB"/>
          </a:p>
        </p:txBody>
      </p:sp>
    </p:spTree>
    <p:extLst>
      <p:ext uri="{BB962C8B-B14F-4D97-AF65-F5344CB8AC3E}">
        <p14:creationId xmlns:p14="http://schemas.microsoft.com/office/powerpoint/2010/main" val="2337877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D9333CF-5167-49AE-8B56-E3A6DEA1AE13}" type="datetimeFigureOut">
              <a:rPr lang="en-GB" smtClean="0"/>
              <a:t>10/03/2017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7BE3D8-7D5B-433E-86AB-A36B20DBD393}" type="slidenum">
              <a:rPr lang="en-GB" smtClean="0"/>
              <a:t>‹#›</a:t>
            </a:fld>
            <a:endParaRPr lang="en-GB"/>
          </a:p>
        </p:txBody>
      </p:sp>
    </p:spTree>
    <p:extLst>
      <p:ext uri="{BB962C8B-B14F-4D97-AF65-F5344CB8AC3E}">
        <p14:creationId xmlns:p14="http://schemas.microsoft.com/office/powerpoint/2010/main" val="1357076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D9333CF-5167-49AE-8B56-E3A6DEA1AE13}" type="datetimeFigureOut">
              <a:rPr lang="en-GB" smtClean="0"/>
              <a:t>10/03/2017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7BE3D8-7D5B-433E-86AB-A36B20DBD393}" type="slidenum">
              <a:rPr lang="en-GB" smtClean="0"/>
              <a:t>‹#›</a:t>
            </a:fld>
            <a:endParaRPr lang="en-GB"/>
          </a:p>
        </p:txBody>
      </p:sp>
    </p:spTree>
    <p:extLst>
      <p:ext uri="{BB962C8B-B14F-4D97-AF65-F5344CB8AC3E}">
        <p14:creationId xmlns:p14="http://schemas.microsoft.com/office/powerpoint/2010/main" val="3006388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D9333CF-5167-49AE-8B56-E3A6DEA1AE13}" type="datetimeFigureOut">
              <a:rPr lang="en-GB" smtClean="0"/>
              <a:t>10/03/2017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7BE3D8-7D5B-433E-86AB-A36B20DBD393}" type="slidenum">
              <a:rPr lang="en-GB" smtClean="0"/>
              <a:t>‹#›</a:t>
            </a:fld>
            <a:endParaRPr lang="en-GB"/>
          </a:p>
        </p:txBody>
      </p:sp>
    </p:spTree>
    <p:extLst>
      <p:ext uri="{BB962C8B-B14F-4D97-AF65-F5344CB8AC3E}">
        <p14:creationId xmlns:p14="http://schemas.microsoft.com/office/powerpoint/2010/main" val="400063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DD9333CF-5167-49AE-8B56-E3A6DEA1AE13}" type="datetimeFigureOut">
              <a:rPr lang="en-GB" smtClean="0"/>
              <a:t>10/03/2017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B7BE3D8-7D5B-433E-86AB-A36B20DBD393}" type="slidenum">
              <a:rPr lang="en-GB" smtClean="0"/>
              <a:t>‹#›</a:t>
            </a:fld>
            <a:endParaRPr lang="en-GB"/>
          </a:p>
        </p:txBody>
      </p:sp>
    </p:spTree>
    <p:extLst>
      <p:ext uri="{BB962C8B-B14F-4D97-AF65-F5344CB8AC3E}">
        <p14:creationId xmlns:p14="http://schemas.microsoft.com/office/powerpoint/2010/main" val="3732957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D9333CF-5167-49AE-8B56-E3A6DEA1AE13}" type="datetimeFigureOut">
              <a:rPr lang="en-GB" smtClean="0"/>
              <a:t>10/03/2017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B7BE3D8-7D5B-433E-86AB-A36B20DBD393}" type="slidenum">
              <a:rPr lang="en-GB" smtClean="0"/>
              <a:t>‹#›</a:t>
            </a:fld>
            <a:endParaRPr lang="en-GB"/>
          </a:p>
        </p:txBody>
      </p:sp>
    </p:spTree>
    <p:extLst>
      <p:ext uri="{BB962C8B-B14F-4D97-AF65-F5344CB8AC3E}">
        <p14:creationId xmlns:p14="http://schemas.microsoft.com/office/powerpoint/2010/main" val="190380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DD9333CF-5167-49AE-8B56-E3A6DEA1AE13}" type="datetimeFigureOut">
              <a:rPr lang="en-GB" smtClean="0"/>
              <a:t>10/03/2017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B7BE3D8-7D5B-433E-86AB-A36B20DBD393}" type="slidenum">
              <a:rPr lang="en-GB" smtClean="0"/>
              <a:t>‹#›</a:t>
            </a:fld>
            <a:endParaRPr lang="en-GB"/>
          </a:p>
        </p:txBody>
      </p:sp>
    </p:spTree>
    <p:extLst>
      <p:ext uri="{BB962C8B-B14F-4D97-AF65-F5344CB8AC3E}">
        <p14:creationId xmlns:p14="http://schemas.microsoft.com/office/powerpoint/2010/main" val="2830031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D9333CF-5167-49AE-8B56-E3A6DEA1AE13}" type="datetimeFigureOut">
              <a:rPr lang="en-GB" smtClean="0"/>
              <a:t>10/03/2017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7BE3D8-7D5B-433E-86AB-A36B20DBD393}" type="slidenum">
              <a:rPr lang="en-GB" smtClean="0"/>
              <a:t>‹#›</a:t>
            </a:fld>
            <a:endParaRPr lang="en-GB"/>
          </a:p>
        </p:txBody>
      </p:sp>
    </p:spTree>
    <p:extLst>
      <p:ext uri="{BB962C8B-B14F-4D97-AF65-F5344CB8AC3E}">
        <p14:creationId xmlns:p14="http://schemas.microsoft.com/office/powerpoint/2010/main" val="4024464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D9333CF-5167-49AE-8B56-E3A6DEA1AE13}" type="datetimeFigureOut">
              <a:rPr lang="en-GB" smtClean="0"/>
              <a:t>10/03/2017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7BE3D8-7D5B-433E-86AB-A36B20DBD393}" type="slidenum">
              <a:rPr lang="en-GB" smtClean="0"/>
              <a:t>‹#›</a:t>
            </a:fld>
            <a:endParaRPr lang="en-GB"/>
          </a:p>
        </p:txBody>
      </p:sp>
    </p:spTree>
    <p:extLst>
      <p:ext uri="{BB962C8B-B14F-4D97-AF65-F5344CB8AC3E}">
        <p14:creationId xmlns:p14="http://schemas.microsoft.com/office/powerpoint/2010/main" val="511934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D9333CF-5167-49AE-8B56-E3A6DEA1AE13}" type="datetimeFigureOut">
              <a:rPr lang="en-GB" smtClean="0"/>
              <a:t>10/03/2017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7BE3D8-7D5B-433E-86AB-A36B20DBD393}" type="slidenum">
              <a:rPr lang="en-GB" smtClean="0"/>
              <a:t>‹#›</a:t>
            </a:fld>
            <a:endParaRPr lang="en-GB"/>
          </a:p>
        </p:txBody>
      </p:sp>
    </p:spTree>
    <p:extLst>
      <p:ext uri="{BB962C8B-B14F-4D97-AF65-F5344CB8AC3E}">
        <p14:creationId xmlns:p14="http://schemas.microsoft.com/office/powerpoint/2010/main" val="25116419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D9333CF-5167-49AE-8B56-E3A6DEA1AE13}" type="datetimeFigureOut">
              <a:rPr lang="en-GB" smtClean="0"/>
              <a:t>10/03/2017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7BE3D8-7D5B-433E-86AB-A36B20DBD39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0575563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D9333CF-5167-49AE-8B56-E3A6DEA1AE13}" type="datetimeFigureOut">
              <a:rPr lang="en-GB" smtClean="0"/>
              <a:t>10/03/2017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7BE3D8-7D5B-433E-86AB-A36B20DBD393}" type="slidenum">
              <a:rPr lang="en-GB" smtClean="0"/>
              <a:t>‹#›</a:t>
            </a:fld>
            <a:endParaRPr lang="en-GB"/>
          </a:p>
        </p:txBody>
      </p:sp>
    </p:spTree>
    <p:extLst>
      <p:ext uri="{BB962C8B-B14F-4D97-AF65-F5344CB8AC3E}">
        <p14:creationId xmlns:p14="http://schemas.microsoft.com/office/powerpoint/2010/main" val="28662289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D9333CF-5167-49AE-8B56-E3A6DEA1AE13}" type="datetimeFigureOut">
              <a:rPr lang="en-GB" smtClean="0"/>
              <a:t>10/03/2017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7BE3D8-7D5B-433E-86AB-A36B20DBD393}" type="slidenum">
              <a:rPr lang="en-GB" smtClean="0"/>
              <a:t>‹#›</a:t>
            </a:fld>
            <a:endParaRPr lang="en-GB"/>
          </a:p>
        </p:txBody>
      </p:sp>
    </p:spTree>
    <p:extLst>
      <p:ext uri="{BB962C8B-B14F-4D97-AF65-F5344CB8AC3E}">
        <p14:creationId xmlns:p14="http://schemas.microsoft.com/office/powerpoint/2010/main" val="397662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D9333CF-5167-49AE-8B56-E3A6DEA1AE13}" type="datetimeFigureOut">
              <a:rPr lang="en-GB" smtClean="0"/>
              <a:t>10/03/2017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7BE3D8-7D5B-433E-86AB-A36B20DBD393}" type="slidenum">
              <a:rPr lang="en-GB" smtClean="0"/>
              <a:t>‹#›</a:t>
            </a:fld>
            <a:endParaRPr lang="en-GB"/>
          </a:p>
        </p:txBody>
      </p:sp>
    </p:spTree>
    <p:extLst>
      <p:ext uri="{BB962C8B-B14F-4D97-AF65-F5344CB8AC3E}">
        <p14:creationId xmlns:p14="http://schemas.microsoft.com/office/powerpoint/2010/main" val="7036407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D9333CF-5167-49AE-8B56-E3A6DEA1AE13}" type="datetimeFigureOut">
              <a:rPr lang="en-GB" smtClean="0"/>
              <a:t>10/03/2017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7BE3D8-7D5B-433E-86AB-A36B20DBD393}" type="slidenum">
              <a:rPr lang="en-GB" smtClean="0"/>
              <a:t>‹#›</a:t>
            </a:fld>
            <a:endParaRPr lang="en-GB"/>
          </a:p>
        </p:txBody>
      </p:sp>
    </p:spTree>
    <p:extLst>
      <p:ext uri="{BB962C8B-B14F-4D97-AF65-F5344CB8AC3E}">
        <p14:creationId xmlns:p14="http://schemas.microsoft.com/office/powerpoint/2010/main" val="7229650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D9333CF-5167-49AE-8B56-E3A6DEA1AE13}" type="datetimeFigureOut">
              <a:rPr lang="en-GB" smtClean="0"/>
              <a:t>10/03/2017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7BE3D8-7D5B-433E-86AB-A36B20DBD393}" type="slidenum">
              <a:rPr lang="en-GB" smtClean="0"/>
              <a:t>‹#›</a:t>
            </a:fld>
            <a:endParaRPr lang="en-GB"/>
          </a:p>
        </p:txBody>
      </p:sp>
    </p:spTree>
    <p:extLst>
      <p:ext uri="{BB962C8B-B14F-4D97-AF65-F5344CB8AC3E}">
        <p14:creationId xmlns:p14="http://schemas.microsoft.com/office/powerpoint/2010/main" val="483573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D9333CF-5167-49AE-8B56-E3A6DEA1AE13}" type="datetimeFigureOut">
              <a:rPr lang="en-GB" smtClean="0"/>
              <a:t>10/03/2017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B7BE3D8-7D5B-433E-86AB-A36B20DBD393}" type="slidenum">
              <a:rPr lang="en-GB" smtClean="0"/>
              <a:t>‹#›</a:t>
            </a:fld>
            <a:endParaRPr lang="en-GB"/>
          </a:p>
        </p:txBody>
      </p:sp>
    </p:spTree>
    <p:extLst>
      <p:ext uri="{BB962C8B-B14F-4D97-AF65-F5344CB8AC3E}">
        <p14:creationId xmlns:p14="http://schemas.microsoft.com/office/powerpoint/2010/main" val="268119596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internationalcrimesdatabase.org/Case/196/Vietnam-Association-for-Victims-of-Agent-Orange-v-Dow/"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urgenda.nl/en/climate-case/legal-documents.php"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independent.co.uk/environment/chevron-oil-warn-climate-change-lawsuits-drilling-greenhouse-emissions-economically-infeasible-a7609411.htm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amnesty.org/en/latest/news/2016/08/trafigura-unrepentant-10-years-after-toxic-waste-dum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Worlds of Law:</a:t>
            </a:r>
            <a:br>
              <a:rPr lang="en-GB" dirty="0"/>
            </a:br>
            <a:r>
              <a:rPr lang="en-GB" dirty="0"/>
              <a:t>Environment - issues</a:t>
            </a:r>
          </a:p>
        </p:txBody>
      </p:sp>
      <p:sp>
        <p:nvSpPr>
          <p:cNvPr id="3" name="Subtitle 2"/>
          <p:cNvSpPr>
            <a:spLocks noGrp="1"/>
          </p:cNvSpPr>
          <p:nvPr>
            <p:ph type="subTitle" idx="1"/>
          </p:nvPr>
        </p:nvSpPr>
        <p:spPr/>
        <p:txBody>
          <a:bodyPr/>
          <a:lstStyle/>
          <a:p>
            <a:r>
              <a:rPr lang="en-GB"/>
              <a:t>Melanie L. Williams</a:t>
            </a:r>
          </a:p>
        </p:txBody>
      </p:sp>
    </p:spTree>
    <p:extLst>
      <p:ext uri="{BB962C8B-B14F-4D97-AF65-F5344CB8AC3E}">
        <p14:creationId xmlns:p14="http://schemas.microsoft.com/office/powerpoint/2010/main" val="697021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605482"/>
            <a:ext cx="10067196" cy="5642918"/>
          </a:xfrm>
        </p:spPr>
        <p:txBody>
          <a:bodyPr>
            <a:normAutofit fontScale="92500" lnSpcReduction="20000"/>
          </a:bodyPr>
          <a:lstStyle/>
          <a:p>
            <a:r>
              <a:rPr lang="en-GB"/>
              <a:t>Conventions, Treaties</a:t>
            </a:r>
          </a:p>
          <a:p>
            <a:r>
              <a:rPr lang="en-GB"/>
              <a:t>Kyoto</a:t>
            </a:r>
          </a:p>
          <a:p>
            <a:r>
              <a:rPr lang="en-GB"/>
              <a:t>The Kyoto Protocol is an international treaty which extends the 1992 United Nations Framework Convention on Climate Change (UNFCCC) that commits State Parties to reduce greenhouse gas emissions, based on the premise that (a) global warming exists and (b) human-made CO2 emissions have caused it.</a:t>
            </a:r>
          </a:p>
          <a:p>
            <a:r>
              <a:rPr lang="en-GB"/>
              <a:t>Cancun 2010 - Campaigners claim this placed UN talks back on track after the failed prior talks at Copenhagen. Countries agreed a ‘balanced package’ that will keep temperature rise below 2C (3.6F). </a:t>
            </a:r>
          </a:p>
          <a:p>
            <a:r>
              <a:rPr lang="en-GB"/>
              <a:t>It stops short of a legal treaty, but commits all countries to cutting emissions for the first time under the UN</a:t>
            </a:r>
          </a:p>
          <a:p>
            <a:r>
              <a:rPr lang="en-GB"/>
              <a:t>To understand link to Kyoto see http://www.telegraph.co.uk/news/earth/environment/climatechange/8196246/Cancun-Climate-Conference-what-it-all-means.html</a:t>
            </a:r>
          </a:p>
          <a:p>
            <a:r>
              <a:rPr lang="en-GB"/>
              <a:t>The Paris agreement - 133 Parties have ratified of 197 Parties to the Convention</a:t>
            </a:r>
          </a:p>
          <a:p>
            <a:r>
              <a:rPr lang="en-GB"/>
              <a:t>On 5 October 2016, the threshold for entry into force of the Paris Agreement was achieved. The Paris Agreement entered into force on 4 November 2016. The first session of the Conference of the Parties serving as the Meeting of the Parties to the Paris Agreement (CMA 1) took place in Marrakech, Morocco from 15-18 November 2016 – see http://unfccc.int/paris_agreement/items/9485.php</a:t>
            </a:r>
          </a:p>
        </p:txBody>
      </p:sp>
    </p:spTree>
    <p:extLst>
      <p:ext uri="{BB962C8B-B14F-4D97-AF65-F5344CB8AC3E}">
        <p14:creationId xmlns:p14="http://schemas.microsoft.com/office/powerpoint/2010/main" val="4007405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1173892"/>
            <a:ext cx="9931272" cy="5074507"/>
          </a:xfrm>
        </p:spPr>
        <p:txBody>
          <a:bodyPr>
            <a:normAutofit/>
          </a:bodyPr>
          <a:lstStyle/>
          <a:p>
            <a:r>
              <a:rPr lang="en-GB"/>
              <a:t>http://www.climatechangenews.com/2017/02/15/coalition-of-nations-could-save-paris-agreement-from-trump/</a:t>
            </a:r>
          </a:p>
          <a:p>
            <a:r>
              <a:rPr lang="en-GB"/>
              <a:t>How the G20 could save Paris climate deal from Trump </a:t>
            </a:r>
          </a:p>
          <a:p>
            <a:r>
              <a:rPr lang="en-GB"/>
              <a:t>Published on 15/02/2017, 1:00pm </a:t>
            </a:r>
          </a:p>
          <a:p>
            <a:r>
              <a:rPr lang="en-GB"/>
              <a:t>Donald Trump appears bent on unpicking the globalist cooperation that made a climate change accord possible. Can the world’s other powers band together to stop him?</a:t>
            </a:r>
          </a:p>
          <a:p>
            <a:r>
              <a:rPr lang="en-GB"/>
              <a:t> By Gwynne </a:t>
            </a:r>
            <a:r>
              <a:rPr lang="en-GB" err="1"/>
              <a:t>Taraska</a:t>
            </a:r>
            <a:r>
              <a:rPr lang="en-GB"/>
              <a:t> and Andrew Light </a:t>
            </a:r>
          </a:p>
          <a:p>
            <a:r>
              <a:rPr lang="en-GB"/>
              <a:t>If G20 countries confirm their participation in the Paris Agreement, they would have broad support from the American people. President Trump does not have a mandate for an anti-climate crusade. Approximately 70% of registered US voters, for example, support US engagement in the Paris Agreement. Nearly 80% support domestic regulation or taxing of greenhouse gas pollution</a:t>
            </a:r>
          </a:p>
        </p:txBody>
      </p:sp>
    </p:spTree>
    <p:extLst>
      <p:ext uri="{BB962C8B-B14F-4D97-AF65-F5344CB8AC3E}">
        <p14:creationId xmlns:p14="http://schemas.microsoft.com/office/powerpoint/2010/main" val="2944725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988542"/>
            <a:ext cx="9844774" cy="5259858"/>
          </a:xfrm>
        </p:spPr>
        <p:txBody>
          <a:bodyPr>
            <a:normAutofit lnSpcReduction="10000"/>
          </a:bodyPr>
          <a:lstStyle/>
          <a:p>
            <a:r>
              <a:rPr lang="en-GB"/>
              <a:t>Responsibility and liability for climate loss and damage after Paris -Lees, Emma - Climate Policy; London17.1 (Jan 2017): 59-70. </a:t>
            </a:r>
          </a:p>
          <a:p>
            <a:r>
              <a:rPr lang="en-GB"/>
              <a:t>This article considers the loss and damage provisions of the Paris Agreement emerging from the 21st Conference of the Parties (COP) of December 2015, and examines the extent to which they represent an innovation from the voluntary-focused Warsaw International Mechanism (WIM). It concludes that whilst on its surface the Paris Agreement very much continues the WIM approach, the combination of the reference to differentiated responsibilities, the inclusion of a loss and damage article within the main Agreement, and the refusal to allow this article to act as a basis for liability raises some legal and policy ambiguities</a:t>
            </a:r>
            <a:r>
              <a:rPr lang="en-GB" b="1" u="sng"/>
              <a:t>.</a:t>
            </a:r>
            <a:r>
              <a:rPr lang="en-GB" b="1"/>
              <a:t> These ambiguities raise the question as to whether it is necessary or useful to develop a responsibility allocation mechanism (which need not give rise to liability) in order to assess differentiated responsibilities for loss and damage, and if so, how such a mechanism might be constructed. This article then goes on to consider two alternative approaches to loss and damage: an insurance-based approach and an approach based on the twin pillars of causal connection and fault.</a:t>
            </a:r>
          </a:p>
          <a:p>
            <a:endParaRPr lang="en-GB"/>
          </a:p>
        </p:txBody>
      </p:sp>
    </p:spTree>
    <p:extLst>
      <p:ext uri="{BB962C8B-B14F-4D97-AF65-F5344CB8AC3E}">
        <p14:creationId xmlns:p14="http://schemas.microsoft.com/office/powerpoint/2010/main" val="375179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609963"/>
          </a:xfrm>
        </p:spPr>
        <p:txBody>
          <a:bodyPr/>
          <a:lstStyle/>
          <a:p>
            <a:r>
              <a:rPr lang="en-GB" sz="2400"/>
              <a:t>Cases</a:t>
            </a:r>
          </a:p>
        </p:txBody>
      </p:sp>
      <p:sp>
        <p:nvSpPr>
          <p:cNvPr id="3" name="Content Placeholder 2"/>
          <p:cNvSpPr>
            <a:spLocks noGrp="1"/>
          </p:cNvSpPr>
          <p:nvPr>
            <p:ph idx="1"/>
          </p:nvPr>
        </p:nvSpPr>
        <p:spPr>
          <a:xfrm>
            <a:off x="1103312" y="1062682"/>
            <a:ext cx="8946541" cy="5185718"/>
          </a:xfrm>
        </p:spPr>
        <p:txBody>
          <a:bodyPr>
            <a:normAutofit fontScale="62500" lnSpcReduction="20000"/>
          </a:bodyPr>
          <a:lstStyle/>
          <a:p>
            <a:r>
              <a:rPr lang="en-GB"/>
              <a:t>1.Aldred’s Case, 1610 9 Co Rep 57b; (1610) 77 ER 816, [1558-1774] All ER Rep 622</a:t>
            </a:r>
          </a:p>
          <a:p>
            <a:r>
              <a:rPr lang="en-GB"/>
              <a:t>While the environmental concerns of the 17th century were largely unrelated to the issues our courts deal with today, this interesting case from 1610 is important due to its role in the creation of environmental law.</a:t>
            </a:r>
          </a:p>
          <a:p>
            <a:r>
              <a:rPr lang="en-GB"/>
              <a:t>In 1610, William </a:t>
            </a:r>
            <a:r>
              <a:rPr lang="en-GB" err="1"/>
              <a:t>Aldred</a:t>
            </a:r>
            <a:r>
              <a:rPr lang="en-GB"/>
              <a:t> claimed to the court that his neighbour, Mr Thomas Benton, had erected a pig sty so close to his property that his home had become “unbearable to live in.” The court ruled in his favour, noting that the intense smell of the pigsty deprived </a:t>
            </a:r>
            <a:r>
              <a:rPr lang="en-GB" err="1"/>
              <a:t>Aldred</a:t>
            </a:r>
            <a:r>
              <a:rPr lang="en-GB"/>
              <a:t> of his personal dignity and was a violation of his rights.</a:t>
            </a:r>
          </a:p>
          <a:p>
            <a:r>
              <a:rPr lang="en-GB"/>
              <a:t>3.Burmah Oil Co. v Lord Advocate [1965] AC 75</a:t>
            </a:r>
          </a:p>
          <a:p>
            <a:r>
              <a:rPr lang="en-GB"/>
              <a:t>This interesting case, regarding the destruction of oil fields in Burma during World War II, had interesting repercussions for the UK legal system. To stop the advancing Japanese forces from using oil resources, British forces destroyed a large group of oil fields belonging to the </a:t>
            </a:r>
            <a:r>
              <a:rPr lang="en-GB" err="1"/>
              <a:t>Burmah</a:t>
            </a:r>
            <a:r>
              <a:rPr lang="en-GB"/>
              <a:t> Oil Company.</a:t>
            </a:r>
          </a:p>
          <a:p>
            <a:r>
              <a:rPr lang="en-GB"/>
              <a:t>The House of Lords held that despite being lawful, the damage to the oil fields was such that the </a:t>
            </a:r>
            <a:r>
              <a:rPr lang="en-GB" err="1"/>
              <a:t>Burmah</a:t>
            </a:r>
            <a:r>
              <a:rPr lang="en-GB"/>
              <a:t> Oil Company should be compensated. This decision was later reversed as the War Damage Act 1965 retroactively exempted the Crown from any liability related to legal wartime damages.</a:t>
            </a:r>
          </a:p>
          <a:p>
            <a:r>
              <a:rPr lang="en-GB"/>
              <a:t>4.United States v. The Progressive, 467 F. Supp. 990 (W.D. Wis. 1979)</a:t>
            </a:r>
          </a:p>
          <a:p>
            <a:r>
              <a:rPr lang="en-GB"/>
              <a:t>In 1979, a left-wing political magazine became the target of a United States lawsuit after it attempted to publish an article containing the “secret” method used to build a hydrogen bomb. Although the information was available publicly, the Department of Energy believed that publishing it violated the Atomic Energy Act of 1954.</a:t>
            </a:r>
          </a:p>
          <a:p>
            <a:r>
              <a:rPr lang="en-GB"/>
              <a:t>The United States eventually dropped its case against the magazine, allowing it to publish the article as planned. The inconclusive case remains a hot topic in many of the world’s top law schools, with some experts arguing that publishing the “secret” information made it accessible to rogue states.</a:t>
            </a:r>
          </a:p>
          <a:p>
            <a:endParaRPr lang="en-GB"/>
          </a:p>
        </p:txBody>
      </p:sp>
    </p:spTree>
    <p:extLst>
      <p:ext uri="{BB962C8B-B14F-4D97-AF65-F5344CB8AC3E}">
        <p14:creationId xmlns:p14="http://schemas.microsoft.com/office/powerpoint/2010/main" val="25318641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452718"/>
            <a:ext cx="8946541" cy="6158147"/>
          </a:xfrm>
        </p:spPr>
        <p:txBody>
          <a:bodyPr>
            <a:normAutofit fontScale="92500" lnSpcReduction="20000"/>
          </a:bodyPr>
          <a:lstStyle/>
          <a:p>
            <a:endParaRPr lang="en-GB" sz="1400" b="1" u="sng" dirty="0"/>
          </a:p>
          <a:p>
            <a:r>
              <a:rPr lang="en-GB" sz="1400" b="1" u="sng" dirty="0"/>
              <a:t>McDonald’s Corporation v Steel &amp; Morris, 1997] EWHC [High Ct of England and Wales] QB 366, </a:t>
            </a:r>
            <a:r>
              <a:rPr lang="en-GB" sz="1400" dirty="0"/>
              <a:t>(The </a:t>
            </a:r>
            <a:r>
              <a:rPr lang="en-GB" sz="1400" dirty="0" err="1"/>
              <a:t>McLibel</a:t>
            </a:r>
            <a:r>
              <a:rPr lang="en-GB" sz="1400" dirty="0"/>
              <a:t> Case)</a:t>
            </a:r>
          </a:p>
          <a:p>
            <a:r>
              <a:rPr lang="en-GB" sz="1400" dirty="0"/>
              <a:t>Protracted lawsuit between McDonald’s and environmental campaigners Helen Steel and Dave Morris resulted in no victories. Although McDonald’s won a £40,000 settlement from the two activists – who had published a partially libellous brochure about the fast food chain – it lost significant more income in bad publicity.</a:t>
            </a:r>
          </a:p>
          <a:p>
            <a:r>
              <a:rPr lang="en-GB" sz="1400" dirty="0"/>
              <a:t>The case began in 1986 and ended in 1997, after the court found that the brochure created by London Greenpeace and distributed by the two activists used incorrect information to libel McDonald’s. Despite the victory, analysts believe that the case resulted in far more bad publicity for McDonald’s than the activists’ brochure.</a:t>
            </a:r>
          </a:p>
          <a:p>
            <a:r>
              <a:rPr lang="en-GB" sz="1400" b="1" u="sng" dirty="0"/>
              <a:t>The Trafigura Case, 2006 – resulted in out-of-court settlement</a:t>
            </a:r>
          </a:p>
          <a:p>
            <a:r>
              <a:rPr lang="en-GB" sz="1400" dirty="0"/>
              <a:t>2009 case - After details emerged in parliamentary debate showing that Dutch multinational firm Trafigura had been involved in a toxic waste dump in Cote d’Ivoire that had resulted in several deaths, the company wasted no time in preventing documents from the Netherlands Forensic Institute from becoming public.</a:t>
            </a:r>
          </a:p>
          <a:p>
            <a:r>
              <a:rPr lang="en-GB" sz="1400" dirty="0"/>
              <a:t>The “super-injunction” preventing the publication of information brought far more attention to the company than the initial news report, leading to a massive amount of online activity. In 2012, a report from Amnesty International claimed that deaths were Trafigura’s responsibility – the company later paid a fine to the Netherlands</a:t>
            </a:r>
            <a:endParaRPr lang="en-GB" sz="1400" b="1" u="sng" dirty="0"/>
          </a:p>
          <a:p>
            <a:endParaRPr lang="en-GB" sz="1400" b="1" u="sng" dirty="0"/>
          </a:p>
          <a:p>
            <a:r>
              <a:rPr lang="en-GB" sz="1400" b="1" u="sng" dirty="0"/>
              <a:t>Exxon Shipping Co. v. Baker 554 U.S. 471 (2008),  </a:t>
            </a:r>
          </a:p>
          <a:p>
            <a:r>
              <a:rPr lang="en-GB" sz="1400" b="1" u="sng" dirty="0"/>
              <a:t>1989 Exxon Valdez oil spill - Unlike other oil spill cases, which resulted in increased damages against oil companies, this case resulted in a significant reduction of the punitive damages awarded to people affected by the oil spill.</a:t>
            </a:r>
          </a:p>
          <a:p>
            <a:r>
              <a:rPr lang="en-GB" sz="1400" b="1" u="sng" dirty="0"/>
              <a:t>The punitive damaged were reduced from $2.5 billion to just $500 million by a 5-3 margin after the Supreme Court of the United States found that Exxon could be held liable for the conduct of the ship’s drunken captain, but that punitive damages could not exceed the total amount that Exxon had spent settling economic losses.</a:t>
            </a:r>
          </a:p>
          <a:p>
            <a:endParaRPr lang="en-GB" sz="2500" b="1" u="sng" dirty="0"/>
          </a:p>
        </p:txBody>
      </p:sp>
    </p:spTree>
    <p:extLst>
      <p:ext uri="{BB962C8B-B14F-4D97-AF65-F5344CB8AC3E}">
        <p14:creationId xmlns:p14="http://schemas.microsoft.com/office/powerpoint/2010/main" val="1846088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840260"/>
            <a:ext cx="9659423" cy="5408140"/>
          </a:xfrm>
        </p:spPr>
        <p:txBody>
          <a:bodyPr/>
          <a:lstStyle/>
          <a:p>
            <a:r>
              <a:rPr lang="en-GB" b="1" u="sng" dirty="0"/>
              <a:t>Inuit </a:t>
            </a:r>
            <a:r>
              <a:rPr lang="en-GB" b="1" u="sng" dirty="0" err="1"/>
              <a:t>Peitition</a:t>
            </a:r>
            <a:r>
              <a:rPr lang="en-GB" b="1" u="sng" dirty="0"/>
              <a:t> </a:t>
            </a:r>
            <a:r>
              <a:rPr lang="en-GB" dirty="0"/>
              <a:t>to the </a:t>
            </a:r>
            <a:r>
              <a:rPr lang="en-GB" dirty="0" err="1"/>
              <a:t>InterAmerican</a:t>
            </a:r>
            <a:r>
              <a:rPr lang="en-GB" dirty="0"/>
              <a:t> Commission on Human Rights for dangerous impacts of climate change [</a:t>
            </a:r>
            <a:r>
              <a:rPr lang="en-GB" dirty="0" err="1"/>
              <a:t>dec</a:t>
            </a:r>
            <a:r>
              <a:rPr lang="en-GB" dirty="0"/>
              <a:t> 2004] – the </a:t>
            </a:r>
            <a:r>
              <a:rPr lang="en-GB" dirty="0" err="1"/>
              <a:t>IAComHR</a:t>
            </a:r>
            <a:r>
              <a:rPr lang="en-GB" dirty="0"/>
              <a:t> probably more effective means than the UN HR system as it is receptive to claims by citizens within the US to the US – however case was rejected due to ‘insufficient detail/information’.</a:t>
            </a:r>
          </a:p>
          <a:p>
            <a:r>
              <a:rPr lang="en-GB" dirty="0"/>
              <a:t>‘The effort by the Inuit before the IACHR helped broaden and re-focus the terms of the climate change debate. Climate change has had a devastating impact on the rights of the indigenous peoples of the Arctic. Though the IACHR did not proceed with the petition, the case established the critical linkage between climate change and human rights, and contributed the IACHR’s “thematic hearing” in 2006, which investigated the connection between climate change and human rights’.</a:t>
            </a:r>
          </a:p>
          <a:p>
            <a:r>
              <a:rPr lang="en-GB" dirty="0"/>
              <a:t>http://www.ciel.org/project-update/inuit-petition-and-the-iachr/</a:t>
            </a:r>
          </a:p>
        </p:txBody>
      </p:sp>
    </p:spTree>
    <p:extLst>
      <p:ext uri="{BB962C8B-B14F-4D97-AF65-F5344CB8AC3E}">
        <p14:creationId xmlns:p14="http://schemas.microsoft.com/office/powerpoint/2010/main" val="2886103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1037968"/>
            <a:ext cx="8946541" cy="5210431"/>
          </a:xfrm>
        </p:spPr>
        <p:txBody>
          <a:bodyPr>
            <a:normAutofit lnSpcReduction="10000"/>
          </a:bodyPr>
          <a:lstStyle/>
          <a:p>
            <a:r>
              <a:rPr lang="en-GB"/>
              <a:t>https://www.outsideonline.com/2083441/newest-legal-tool-fight-climate-change-old-ancient-rome</a:t>
            </a:r>
          </a:p>
          <a:p>
            <a:endParaRPr lang="en-GB"/>
          </a:p>
          <a:p>
            <a:r>
              <a:rPr lang="en-GB"/>
              <a:t>Last week, the highest court in Massachusetts did something historic: it agreed with a lawsuit claiming the state was endangering young people’s future by dragging its feet on climate change. The court, in backing the adolescent plaintiffs, ordered the state’s Department of Environmental Protection to promptly issue regulations that will reduce greenhouse gas emissions</a:t>
            </a:r>
          </a:p>
          <a:p>
            <a:r>
              <a:rPr lang="en-GB"/>
              <a:t>These coordinated lawsuits had more in common than a sprinkling of acne. They both invoked something called the public trust doctrine. Remember that phrase. According to environmental attorneys, interest in the public trust is on the rise as environmentalists cast about for ways to do an end run around a system that many view today as either too clogged, too co-opted, or too corroded to protect the natural world for future generations. The doctrine could be coming soon to an environmental conflict near you.</a:t>
            </a:r>
          </a:p>
        </p:txBody>
      </p:sp>
    </p:spTree>
    <p:extLst>
      <p:ext uri="{BB962C8B-B14F-4D97-AF65-F5344CB8AC3E}">
        <p14:creationId xmlns:p14="http://schemas.microsoft.com/office/powerpoint/2010/main" val="2147455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1075038"/>
            <a:ext cx="9733564" cy="5173361"/>
          </a:xfrm>
        </p:spPr>
        <p:txBody>
          <a:bodyPr>
            <a:normAutofit fontScale="92500" lnSpcReduction="10000"/>
          </a:bodyPr>
          <a:lstStyle/>
          <a:p>
            <a:r>
              <a:rPr lang="en-GB"/>
              <a:t>http://www.takepart.com/article/2016/11/15/young-people-suing-their-government-over-climate-change</a:t>
            </a:r>
          </a:p>
          <a:p>
            <a:r>
              <a:rPr lang="en-GB"/>
              <a:t>Judge Rules Kids Can Sue Feds for Climate Change Negligence</a:t>
            </a:r>
          </a:p>
          <a:p>
            <a:r>
              <a:rPr lang="en-GB"/>
              <a:t>A federal judge gave 21 Americans between the ages of nine and 20 the green light to sue the federal government for its inaction on climate change.</a:t>
            </a:r>
          </a:p>
          <a:p>
            <a:r>
              <a:rPr lang="en-GB"/>
              <a:t>Last week a federal judge in Oregon upheld a magistrate judge’s court ruling that a lawsuit against the U.S. government and its fossil fuel policies filed by 21 young people ages nine to 20 can proceed.</a:t>
            </a:r>
          </a:p>
          <a:p>
            <a:r>
              <a:rPr lang="en-GB"/>
              <a:t> “This is no ordinary lawsuit,” U.S. District Court Judge Ann Aiken wrote in a 54-page decision that upheld every argument the plaintiffs put forward, calling it a “landmark case.”</a:t>
            </a:r>
          </a:p>
          <a:p>
            <a:r>
              <a:rPr lang="en-GB"/>
              <a:t>The lawsuit challenges federal decisions made on a vast set of topics, Aiken wrote, including carbon dioxide emissions from power plants and vehicles, extraction of fossil fuels on federal land and how much to charge for its use, tax breaks and subsidies for the fossil fuel industry, funding of fossil fuel infrastructure, and construction of marine coal terminal projects.</a:t>
            </a:r>
          </a:p>
          <a:p>
            <a:endParaRPr lang="en-GB"/>
          </a:p>
        </p:txBody>
      </p:sp>
    </p:spTree>
    <p:extLst>
      <p:ext uri="{BB962C8B-B14F-4D97-AF65-F5344CB8AC3E}">
        <p14:creationId xmlns:p14="http://schemas.microsoft.com/office/powerpoint/2010/main" val="3959258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704336"/>
            <a:ext cx="10042483" cy="5544064"/>
          </a:xfrm>
        </p:spPr>
        <p:txBody>
          <a:bodyPr>
            <a:normAutofit/>
          </a:bodyPr>
          <a:lstStyle/>
          <a:p>
            <a:r>
              <a:rPr lang="en-GB" dirty="0"/>
              <a:t>European cases</a:t>
            </a:r>
          </a:p>
          <a:p>
            <a:r>
              <a:rPr lang="en-GB" dirty="0"/>
              <a:t>ADBHU case [1985] regulated disposal of waste oil </a:t>
            </a:r>
            <a:r>
              <a:rPr lang="en-GB" dirty="0" err="1"/>
              <a:t>inc</a:t>
            </a:r>
            <a:r>
              <a:rPr lang="en-GB" dirty="0"/>
              <a:t> burning of waste oils – judgement of the European Court of Justice.</a:t>
            </a:r>
          </a:p>
          <a:p>
            <a:r>
              <a:rPr lang="en-GB" dirty="0" err="1"/>
              <a:t>Schmidberger</a:t>
            </a:r>
            <a:r>
              <a:rPr lang="en-GB" dirty="0"/>
              <a:t> v Austria [2003] – court held Hrs trumped others such as free movement of goods</a:t>
            </a:r>
          </a:p>
          <a:p>
            <a:r>
              <a:rPr lang="en-GB" dirty="0" err="1"/>
              <a:t>Alands</a:t>
            </a:r>
            <a:r>
              <a:rPr lang="en-GB" dirty="0"/>
              <a:t> </a:t>
            </a:r>
            <a:r>
              <a:rPr lang="en-GB" dirty="0" err="1"/>
              <a:t>Vindkraft</a:t>
            </a:r>
            <a:r>
              <a:rPr lang="en-GB" dirty="0"/>
              <a:t> case [2014] – The Renewable Energy Directive allows Member States to support the production of green energy.  Under the directive, Member States which grant benefits to producers are not obliged to support the use of green energy produced in another Member State.  Court judged that Sweden’s [general?] support scheme is compatible with the directive; secondly that the scheme at issue – Aland </a:t>
            </a:r>
            <a:r>
              <a:rPr lang="en-GB" dirty="0" err="1"/>
              <a:t>Vindkraft</a:t>
            </a:r>
            <a:r>
              <a:rPr lang="en-GB" dirty="0"/>
              <a:t> – is capable of hindering imports of electricity from other Member States, </a:t>
            </a:r>
            <a:r>
              <a:rPr lang="en-GB" dirty="0" err="1"/>
              <a:t>esp</a:t>
            </a:r>
            <a:r>
              <a:rPr lang="en-GB" dirty="0"/>
              <a:t> green energy and the scheme constitutes a restriction on the free movement of goods.  However the restriction is justified by the public interest objective of promoting the use of renewable energy sources and the court rules that the Swedish support scheme is within its rights.</a:t>
            </a:r>
          </a:p>
          <a:p>
            <a:endParaRPr lang="en-GB" dirty="0"/>
          </a:p>
          <a:p>
            <a:endParaRPr lang="en-GB" dirty="0"/>
          </a:p>
        </p:txBody>
      </p:sp>
    </p:spTree>
    <p:extLst>
      <p:ext uri="{BB962C8B-B14F-4D97-AF65-F5344CB8AC3E}">
        <p14:creationId xmlns:p14="http://schemas.microsoft.com/office/powerpoint/2010/main" val="3713685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803190"/>
            <a:ext cx="9795347" cy="5445210"/>
          </a:xfrm>
        </p:spPr>
        <p:txBody>
          <a:bodyPr/>
          <a:lstStyle/>
          <a:p>
            <a:endParaRPr lang="en-GB"/>
          </a:p>
          <a:p>
            <a:r>
              <a:rPr lang="en-GB"/>
              <a:t>THREE ‘GENERATIONS’ OF HUMAN RIGHTS – ENVIRONMENTAL SIGNIFICANCE</a:t>
            </a:r>
          </a:p>
          <a:p>
            <a:endParaRPr lang="en-GB"/>
          </a:p>
          <a:p>
            <a:endParaRPr lang="en-GB"/>
          </a:p>
          <a:p>
            <a:endParaRPr lang="en-GB"/>
          </a:p>
          <a:p>
            <a:r>
              <a:rPr lang="en-GB" sz="2400"/>
              <a:t>First-generation human rights, often called "blue" rights, deal essentially with liberty and participation in political life. They are fundamentally civil and political in nature: They serve negatively to protect the individual from excesses of the state. First-generation rights include, among other things, the right to life, equality before the law, freedom of speech, the right to a fair trial, freedom of religion and voting rights [1948 UDHR], ECHR, HRA</a:t>
            </a:r>
          </a:p>
        </p:txBody>
      </p:sp>
    </p:spTree>
    <p:extLst>
      <p:ext uri="{BB962C8B-B14F-4D97-AF65-F5344CB8AC3E}">
        <p14:creationId xmlns:p14="http://schemas.microsoft.com/office/powerpoint/2010/main" val="1205281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1062682"/>
            <a:ext cx="9437002" cy="5185718"/>
          </a:xfrm>
        </p:spPr>
        <p:txBody>
          <a:bodyPr>
            <a:normAutofit fontScale="92500" lnSpcReduction="10000"/>
          </a:bodyPr>
          <a:lstStyle/>
          <a:p>
            <a:r>
              <a:rPr lang="en-GB"/>
              <a:t>Second-generation human rights – sometimes known as ‘red’ rights - are related to equality and began to be recognized by governments after World War II. They are fundamentally economic, social, and cultural in nature. They guarantee different members of the citizenry equal conditions and treatment. Secondary rights would include a right to be employed in just and </a:t>
            </a:r>
            <a:r>
              <a:rPr lang="en-GB" err="1"/>
              <a:t>favorable</a:t>
            </a:r>
            <a:r>
              <a:rPr lang="en-GB"/>
              <a:t> condition, rights to food, housing and health care, as well as social security and unemployment benefits [1948 UDHR] and International Covenant on Economic, Social, and Cultural Rights.</a:t>
            </a:r>
          </a:p>
          <a:p>
            <a:r>
              <a:rPr lang="en-GB"/>
              <a:t>In the United States of America, President Franklin D. Roosevelt proposed a Second Bill of Rights, covering much the same grounds, during his State of the Union Address on January 11, 1944. Today, many nations, states, or groups of nations have developed legally binding declarations guaranteeing comprehensive sets of human rights, e.g. the </a:t>
            </a:r>
            <a:r>
              <a:rPr lang="en-GB" u="sng"/>
              <a:t>European Social Charter.</a:t>
            </a:r>
          </a:p>
          <a:p>
            <a:r>
              <a:rPr lang="en-GB"/>
              <a:t>Some states have enacted some of these economic rights - New York State has enshrined the right to a free education, as well as "the right to organize and to bargain collectively," and workers compensation, in its constitutional law.</a:t>
            </a:r>
          </a:p>
          <a:p>
            <a:endParaRPr lang="en-GB"/>
          </a:p>
          <a:p>
            <a:endParaRPr lang="en-GB"/>
          </a:p>
        </p:txBody>
      </p:sp>
    </p:spTree>
    <p:extLst>
      <p:ext uri="{BB962C8B-B14F-4D97-AF65-F5344CB8AC3E}">
        <p14:creationId xmlns:p14="http://schemas.microsoft.com/office/powerpoint/2010/main" val="28083199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704336"/>
            <a:ext cx="9968342" cy="5544064"/>
          </a:xfrm>
        </p:spPr>
        <p:txBody>
          <a:bodyPr>
            <a:normAutofit fontScale="92500" lnSpcReduction="10000"/>
          </a:bodyPr>
          <a:lstStyle/>
          <a:p>
            <a:r>
              <a:rPr lang="en-GB"/>
              <a:t>Third-generation human rights are those rights that go beyond the mere civil and social, as expressed in many progressive documents of international law, including the 1972 Stockholm Declaration of the United Nations Conference on the Human Environment, the 1992 Rio Declaration on Environment and Development, and other pieces of generally aspirational "soft law". </a:t>
            </a:r>
          </a:p>
          <a:p>
            <a:r>
              <a:rPr lang="en-GB"/>
              <a:t>The term "third-generation human rights" remains largely unofficial, just as the also-used moniker of "green" rights, and thus houses an extremely broad spectrum of rights, including:</a:t>
            </a:r>
          </a:p>
          <a:p>
            <a:r>
              <a:rPr lang="en-GB"/>
              <a:t>Group and collective rights</a:t>
            </a:r>
          </a:p>
          <a:p>
            <a:r>
              <a:rPr lang="en-GB"/>
              <a:t>Right to self-determination</a:t>
            </a:r>
          </a:p>
          <a:p>
            <a:r>
              <a:rPr lang="en-GB"/>
              <a:t>Right to economic and social development</a:t>
            </a:r>
          </a:p>
          <a:p>
            <a:r>
              <a:rPr lang="en-GB"/>
              <a:t>Right to a healthy environment</a:t>
            </a:r>
          </a:p>
          <a:p>
            <a:r>
              <a:rPr lang="en-GB"/>
              <a:t>Right to natural resources</a:t>
            </a:r>
          </a:p>
          <a:p>
            <a:r>
              <a:rPr lang="en-GB"/>
              <a:t>Right to communicate and communication rights</a:t>
            </a:r>
          </a:p>
          <a:p>
            <a:r>
              <a:rPr lang="en-GB"/>
              <a:t>Right to participation in cultural heritage</a:t>
            </a:r>
          </a:p>
          <a:p>
            <a:r>
              <a:rPr lang="en-GB"/>
              <a:t>Rights to intergenerational equity and sustainability</a:t>
            </a:r>
          </a:p>
          <a:p>
            <a:endParaRPr lang="en-GB"/>
          </a:p>
        </p:txBody>
      </p:sp>
    </p:spTree>
    <p:extLst>
      <p:ext uri="{BB962C8B-B14F-4D97-AF65-F5344CB8AC3E}">
        <p14:creationId xmlns:p14="http://schemas.microsoft.com/office/powerpoint/2010/main" val="38728715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a:t>Monsanto has been involved in a range of legal cases – as well as a number of patent litigation cases and anti-trust and bio-test laboratory investigations, there are a number of chemical pollution cases – for example, of a number of chemicals, cases regarding 'Agent Orange'</a:t>
            </a:r>
            <a:endParaRPr lang="en-US" sz="2000">
              <a:solidFill>
                <a:srgbClr val="EBEBEB"/>
              </a:solidFill>
              <a:latin typeface="Century Gothic"/>
            </a:endParaRPr>
          </a:p>
        </p:txBody>
      </p:sp>
      <p:sp>
        <p:nvSpPr>
          <p:cNvPr id="3" name="Content Placeholder 2"/>
          <p:cNvSpPr>
            <a:spLocks noGrp="1"/>
          </p:cNvSpPr>
          <p:nvPr>
            <p:ph idx="1"/>
          </p:nvPr>
        </p:nvSpPr>
        <p:spPr>
          <a:xfrm>
            <a:off x="1103313" y="1731963"/>
            <a:ext cx="10025062" cy="5021038"/>
          </a:xfrm>
        </p:spPr>
        <p:txBody>
          <a:bodyPr vert="horz" lIns="91440" tIns="45720" rIns="91440" bIns="45720" rtlCol="0" anchor="t">
            <a:normAutofit fontScale="92500" lnSpcReduction="20000"/>
          </a:bodyPr>
          <a:lstStyle/>
          <a:p>
            <a:r>
              <a:rPr lang="en-US" dirty="0">
                <a:latin typeface="Calibri"/>
              </a:rPr>
              <a:t>1]   In 1980, the first US Agent Orange class-action lawsuit was filed for the injuries military personnel in Vietnam suffered through exposure to dioxins in the defoliant. The chemical companies involved denied that there was a link between Agent Orange and the veterans' medical problems. On May 7, 1984, seven chemical companies </a:t>
            </a:r>
            <a:r>
              <a:rPr lang="en-US" b="1" dirty="0">
                <a:latin typeface="Calibri"/>
              </a:rPr>
              <a:t>settled the class-action suit out of court just hours before jury selection was to begin, offering $180 million as compensation if the veterans dropped all claims against them</a:t>
            </a:r>
            <a:r>
              <a:rPr lang="en-US" dirty="0">
                <a:latin typeface="Calibri"/>
              </a:rPr>
              <a:t>. Slightly over 45% of the sum was ordered to be paid by Monsanto alone.</a:t>
            </a:r>
          </a:p>
          <a:p>
            <a:r>
              <a:rPr lang="en-US" dirty="0">
                <a:latin typeface="Calibri"/>
              </a:rPr>
              <a:t>2]   In 2004, Monsanto, along with Dow and other chemical companies, were sued in a US court by a group of Vietnamese for the effects of its Agent Orange defoliant, used by the US military in the Vietnam War. The case was dismissed, and plaintiffs appealed all the way to the Supreme Court, which also denied the appeal – the </a:t>
            </a:r>
            <a:r>
              <a:rPr lang="en-US" b="1" dirty="0">
                <a:latin typeface="Calibri"/>
              </a:rPr>
              <a:t>courts ruled that the International Law concerning use of poisons against populations as a weapon of war, had not been breached since the intention in using Agent Orange was for the protection of US troops, not attack upon the population</a:t>
            </a:r>
            <a:r>
              <a:rPr lang="en-US" dirty="0">
                <a:latin typeface="Calibri"/>
              </a:rPr>
              <a:t>.  See  </a:t>
            </a:r>
            <a:r>
              <a:rPr lang="en-US" dirty="0">
                <a:latin typeface="Calibri"/>
                <a:hlinkClick r:id="rId3"/>
              </a:rPr>
              <a:t>http://www.internationalcrimesdatabase.org/Case/196/Vietnam-Association-for-Victims-of-Agent-Orange-v-Dow/</a:t>
            </a:r>
          </a:p>
          <a:p>
            <a:r>
              <a:rPr lang="en-US" dirty="0">
                <a:latin typeface="Calibri"/>
              </a:rPr>
              <a:t>3]   After seven years of litigation, in 2013 Monsanto reached a settlement with the town of Nitro, West Virginia, agreeing to pay $93 million for compensatory damages, cleanup, and ongoing monitoring of dioxin contamination in the area around a plant where Agent Orange was made.</a:t>
            </a:r>
          </a:p>
          <a:p>
            <a:endParaRPr lang="en-US" dirty="0"/>
          </a:p>
        </p:txBody>
      </p:sp>
    </p:spTree>
    <p:extLst>
      <p:ext uri="{BB962C8B-B14F-4D97-AF65-F5344CB8AC3E}">
        <p14:creationId xmlns:p14="http://schemas.microsoft.com/office/powerpoint/2010/main" val="31095742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Urgenda</a:t>
            </a:r>
            <a:r>
              <a:rPr lang="en-GB"/>
              <a:t> case 2015</a:t>
            </a:r>
          </a:p>
        </p:txBody>
      </p:sp>
      <p:sp>
        <p:nvSpPr>
          <p:cNvPr id="3" name="Content Placeholder 2"/>
          <p:cNvSpPr>
            <a:spLocks noGrp="1"/>
          </p:cNvSpPr>
          <p:nvPr>
            <p:ph idx="1"/>
          </p:nvPr>
        </p:nvSpPr>
        <p:spPr>
          <a:xfrm>
            <a:off x="1103312" y="1285104"/>
            <a:ext cx="8946541" cy="4963296"/>
          </a:xfrm>
        </p:spPr>
        <p:txBody>
          <a:bodyPr>
            <a:normAutofit fontScale="92500" lnSpcReduction="20000"/>
          </a:bodyPr>
          <a:lstStyle/>
          <a:p>
            <a:r>
              <a:rPr lang="en-GB">
                <a:hlinkClick r:id="rId2"/>
              </a:rPr>
              <a:t>http://www.urgenda.nl/en/climate-case/legal-documents.php</a:t>
            </a:r>
            <a:endParaRPr lang="en-GB"/>
          </a:p>
          <a:p>
            <a:r>
              <a:rPr lang="en-GB"/>
              <a:t>Arthur </a:t>
            </a:r>
            <a:r>
              <a:rPr lang="en-GB" err="1"/>
              <a:t>Neslen</a:t>
            </a:r>
            <a:r>
              <a:rPr lang="en-GB"/>
              <a:t> The Hague </a:t>
            </a:r>
          </a:p>
          <a:p>
            <a:r>
              <a:rPr lang="en-GB"/>
              <a:t>https://www.theguardian.com/environment/2015/jun/24/dutch-government-ordered-cut-carbon-emissions-landmark-ruling</a:t>
            </a:r>
          </a:p>
          <a:p>
            <a:r>
              <a:rPr lang="en-GB"/>
              <a:t>Wednesday 24 June 2015 11.04 BST </a:t>
            </a:r>
          </a:p>
          <a:p>
            <a:r>
              <a:rPr lang="en-GB"/>
              <a:t>Last modified on Thursday 25 June 2015 16.48 BST </a:t>
            </a:r>
          </a:p>
          <a:p>
            <a:r>
              <a:rPr lang="en-GB"/>
              <a:t>A court in The Hague has ordered the Dutch government to cut its emissions by at least 25% within five years, in a landmark ruling expected to cause ripples around the world.</a:t>
            </a:r>
          </a:p>
          <a:p>
            <a:r>
              <a:rPr lang="en-GB"/>
              <a:t>To cheers and hoots from climate campaigners in court, three judges ruled that government plans to cut emissions by just 14-17% compared to 1990 levels by 2020 were unlawful, given the scale of the threat posed by climate change.</a:t>
            </a:r>
          </a:p>
          <a:p>
            <a:r>
              <a:rPr lang="en-GB"/>
              <a:t>Jubilant campaigners said that governments preparing for the Paris climate summit later this year would now need to look over their shoulders for civil rights era-style legal challenges where emissions-cutting pledges are inadequate.</a:t>
            </a:r>
          </a:p>
        </p:txBody>
      </p:sp>
    </p:spTree>
    <p:extLst>
      <p:ext uri="{BB962C8B-B14F-4D97-AF65-F5344CB8AC3E}">
        <p14:creationId xmlns:p14="http://schemas.microsoft.com/office/powerpoint/2010/main" val="26320473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815546"/>
            <a:ext cx="9684137" cy="5432853"/>
          </a:xfrm>
        </p:spPr>
        <p:txBody>
          <a:bodyPr>
            <a:normAutofit fontScale="85000" lnSpcReduction="20000"/>
          </a:bodyPr>
          <a:lstStyle/>
          <a:p>
            <a:r>
              <a:rPr lang="en-GB"/>
              <a:t>https://www.theguardian.com/environment/2017/feb/28/shell-knew-oil-giants-1991-film-warned-climate-change-danger</a:t>
            </a:r>
          </a:p>
          <a:p>
            <a:r>
              <a:rPr lang="en-GB"/>
              <a:t>Shell knew’: oil giant's 1991 film ‘Climate of Concern’ warned of climate change danger </a:t>
            </a:r>
          </a:p>
          <a:p>
            <a:r>
              <a:rPr lang="en-GB"/>
              <a:t>Public information film unseen for years shows Shell had clear grasp of global warming 26 years ago but has not acted accordingly since, say critics</a:t>
            </a:r>
          </a:p>
          <a:p>
            <a:r>
              <a:rPr lang="en-GB"/>
              <a:t>Film warned of climate change ‘at rate faster than at any time since end of the ice age’ </a:t>
            </a:r>
          </a:p>
          <a:p>
            <a:r>
              <a:rPr lang="en-GB"/>
              <a:t>Shell has also been a member of industry lobby groups that have fought climate action, including the so-called Global Climate Coalition until 1998; the far-right American Legislative Exchange Council (Alec) until 2015; and remains a member of the Business Roundtable and the American Petroleum Institute today.</a:t>
            </a:r>
          </a:p>
          <a:p>
            <a:r>
              <a:rPr lang="en-GB"/>
              <a:t>Another oil giant, Exxon Mobil, is under investigation by the US Securities and Exchange Commission and state attorney generals for allegedly misleading investors about the risks climate change posed to its business. The company said they are confident they are compliant. In early 2016, a group of congressmen asked the Department of Justice to also “investigate whether Shell’s actions around climate change violated federal law”. </a:t>
            </a:r>
          </a:p>
          <a:p>
            <a:r>
              <a:rPr lang="en-GB" b="1" u="sng"/>
              <a:t>“Shell’s behaviour now is risky for the climate but it is also risky for their shareholders. It is very difficult to explain why they are continuing to explore and develop high-cost reserves.”</a:t>
            </a:r>
          </a:p>
          <a:p>
            <a:endParaRPr lang="en-GB"/>
          </a:p>
        </p:txBody>
      </p:sp>
    </p:spTree>
    <p:extLst>
      <p:ext uri="{BB962C8B-B14F-4D97-AF65-F5344CB8AC3E}">
        <p14:creationId xmlns:p14="http://schemas.microsoft.com/office/powerpoint/2010/main" val="25213457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a:latin typeface="Calibri"/>
                <a:ea typeface="Calibri"/>
                <a:cs typeface="Calibri"/>
              </a:rPr>
              <a:t>Chevron warns it could face climate change lawsuits with future oil drilling potentially ‘economically infeasible’</a:t>
            </a:r>
          </a:p>
          <a:p>
            <a:r>
              <a:rPr lang="en-US">
                <a:latin typeface="Calibri"/>
                <a:ea typeface="Calibri"/>
                <a:cs typeface="Calibri"/>
              </a:rPr>
              <a:t>Activist lawyers put UK companies on notice that legal action could be ‘on the cards’ as environmentalists say oil industry’s ‘entire business model is predicated on extremely dangerous levels of climate change’</a:t>
            </a:r>
          </a:p>
          <a:p>
            <a:r>
              <a:rPr lang="en-US">
                <a:solidFill>
                  <a:srgbClr val="0563C1"/>
                </a:solidFill>
                <a:latin typeface="Calibri"/>
                <a:ea typeface="Calibri"/>
                <a:cs typeface="Calibri"/>
                <a:hlinkClick r:id="rId3"/>
              </a:rPr>
              <a:t>http://www.independent.co.uk/environment/chevron-oil-warn-climate-change-lawsuits-drilling-greenhouse-emissions-economically-infeasible-a7609411.html</a:t>
            </a:r>
          </a:p>
          <a:p>
            <a:r>
              <a:rPr lang="en-US" sz="1100">
                <a:latin typeface="Calibri"/>
                <a:ea typeface="Calibri"/>
                <a:cs typeface="Calibri"/>
              </a:rPr>
              <a:t>3</a:t>
            </a:r>
            <a:r>
              <a:rPr lang="en-US" sz="1100" baseline="30000">
                <a:latin typeface="Calibri"/>
                <a:ea typeface="Calibri"/>
                <a:cs typeface="Calibri"/>
              </a:rPr>
              <a:t>rd</a:t>
            </a:r>
            <a:r>
              <a:rPr lang="en-US" sz="1100">
                <a:latin typeface="Calibri"/>
                <a:ea typeface="Calibri"/>
                <a:cs typeface="Calibri"/>
              </a:rPr>
              <a:t> March 2017</a:t>
            </a:r>
            <a:endParaRPr lang="en-US"/>
          </a:p>
        </p:txBody>
      </p:sp>
    </p:spTree>
    <p:extLst>
      <p:ext uri="{BB962C8B-B14F-4D97-AF65-F5344CB8AC3E}">
        <p14:creationId xmlns:p14="http://schemas.microsoft.com/office/powerpoint/2010/main" val="27306446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a:t>Marine environment</a:t>
            </a:r>
            <a:br>
              <a:rPr lang="en-GB" sz="2800"/>
            </a:br>
            <a:r>
              <a:rPr lang="en-GB" sz="2000"/>
              <a:t>see http://www.nyulawglobal.org/globalex/International_Marine_Environmental_Law1.html</a:t>
            </a:r>
          </a:p>
        </p:txBody>
      </p:sp>
      <p:sp>
        <p:nvSpPr>
          <p:cNvPr id="3" name="Content Placeholder 2"/>
          <p:cNvSpPr>
            <a:spLocks noGrp="1"/>
          </p:cNvSpPr>
          <p:nvPr>
            <p:ph idx="1"/>
          </p:nvPr>
        </p:nvSpPr>
        <p:spPr/>
        <p:txBody>
          <a:bodyPr>
            <a:normAutofit lnSpcReduction="10000"/>
          </a:bodyPr>
          <a:lstStyle/>
          <a:p>
            <a:r>
              <a:rPr lang="en-GB"/>
              <a:t>The International Maritime Organisation -  The IMO carries out the responsibilities of regulating traffic on this marine “highway” by developing essential legal instruments of international scope. </a:t>
            </a:r>
          </a:p>
          <a:p>
            <a:r>
              <a:rPr lang="en-GB"/>
              <a:t>According to the IMO, of the 53 treaty instruments adopted so far, no less than 21 are directly related to environmental protection.[15]  Several conventions can have environment-related elements in combination with other elements</a:t>
            </a:r>
          </a:p>
          <a:p>
            <a:r>
              <a:rPr lang="en-GB"/>
              <a:t>Example – Anti-fouling systems convention 2008 – organotin compounds Although the coatings were beneficial to the shipping industry, the leaching of chemical compounds into water caused harm to marine life.  The background, and a good summary, of this convention are accessible through the Anti-fouling Systems link.  In addition, researchers may want to consult IMODOCS; the document repository of the IMO.</a:t>
            </a:r>
          </a:p>
        </p:txBody>
      </p:sp>
    </p:spTree>
    <p:extLst>
      <p:ext uri="{BB962C8B-B14F-4D97-AF65-F5344CB8AC3E}">
        <p14:creationId xmlns:p14="http://schemas.microsoft.com/office/powerpoint/2010/main" val="15607620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914400"/>
            <a:ext cx="10042483" cy="5333999"/>
          </a:xfrm>
        </p:spPr>
        <p:txBody>
          <a:bodyPr>
            <a:normAutofit fontScale="92500" lnSpcReduction="10000"/>
          </a:bodyPr>
          <a:lstStyle/>
          <a:p>
            <a:r>
              <a:rPr lang="en-GB"/>
              <a:t>. IMO’s participation in the 2015 Paris UN climate Change Conference indicates its involvement in pursuing the mission of safe, secure and efficient shipping on clean oceans.  However, the exclusion of the shipping industry in the Paris agreement emphasized the urgency for further actions.  MEPC’s [Marine Environment Protection Committee] 69th session held in April, 2016 is addressing the issue. </a:t>
            </a:r>
          </a:p>
          <a:p>
            <a:r>
              <a:rPr lang="en-GB"/>
              <a:t>------------------------------------------------------------------------------------------------------------------</a:t>
            </a:r>
          </a:p>
          <a:p>
            <a:r>
              <a:rPr lang="en-GB"/>
              <a:t>Princess Cruises fined $40M for ocean pollution, crew's cover-up - Michelle </a:t>
            </a:r>
            <a:r>
              <a:rPr lang="en-GB" err="1"/>
              <a:t>Baran</a:t>
            </a:r>
            <a:r>
              <a:rPr lang="en-GB"/>
              <a:t> / December 01, 2016 </a:t>
            </a:r>
          </a:p>
          <a:p>
            <a:r>
              <a:rPr lang="en-GB"/>
              <a:t>The Caribbean Princess' chief engineer and senior first engineer ordered a cover-up of the use of a bypass pipe to illegally discharge oily waste, the DOJ said. </a:t>
            </a:r>
          </a:p>
          <a:p>
            <a:r>
              <a:rPr lang="en-GB"/>
              <a:t>Princess Cruises will pay a $40 million fine and plead guilty to seven felony counts stemming from a crew intentionally polluting water, then trying to cover it up.</a:t>
            </a:r>
          </a:p>
          <a:p>
            <a:r>
              <a:rPr lang="en-GB"/>
              <a:t>The fine resulted from an extensive government investigation that uncovered an elaborate scheme to discharge oily waste into the sea and then whitewash the evidence, the Department of Justice (DOJ) said.</a:t>
            </a:r>
          </a:p>
          <a:p>
            <a:endParaRPr lang="en-GB"/>
          </a:p>
        </p:txBody>
      </p:sp>
    </p:spTree>
    <p:extLst>
      <p:ext uri="{BB962C8B-B14F-4D97-AF65-F5344CB8AC3E}">
        <p14:creationId xmlns:p14="http://schemas.microsoft.com/office/powerpoint/2010/main" val="13593578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a:t>http://www.commondreams.org/newswire/2016/09/08/lawsuit-filed-protect-sea-life-ocean-acidification-climate-change</a:t>
            </a:r>
          </a:p>
          <a:p>
            <a:r>
              <a:rPr lang="en-GB"/>
              <a:t>Lawsuit Filed to Protect Sea Life From Ocean Acidification, Climate Change </a:t>
            </a:r>
          </a:p>
          <a:p>
            <a:r>
              <a:rPr lang="en-GB"/>
              <a:t>EPA [US Environmental protection agency] Failing to Set Water-quality Standards to Protect Shellfish, Corals, Marine Life From Seawater Turned Corrosive by Carbon Emissions</a:t>
            </a:r>
          </a:p>
          <a:p>
            <a:r>
              <a:rPr lang="en-GB"/>
              <a:t>The </a:t>
            </a:r>
            <a:r>
              <a:rPr lang="en-GB" err="1"/>
              <a:t>Center’s</a:t>
            </a:r>
            <a:r>
              <a:rPr lang="en-GB"/>
              <a:t> legal petition, filed in April 2013, requested that the EPA develop new water-quality standards to monitor and detect ocean acidification as required by the Clean Water Act. </a:t>
            </a:r>
          </a:p>
        </p:txBody>
      </p:sp>
    </p:spTree>
    <p:extLst>
      <p:ext uri="{BB962C8B-B14F-4D97-AF65-F5344CB8AC3E}">
        <p14:creationId xmlns:p14="http://schemas.microsoft.com/office/powerpoint/2010/main" val="33760457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a:t>Publication Date: 2017</a:t>
            </a:r>
          </a:p>
          <a:p>
            <a:r>
              <a:rPr lang="en-GB"/>
              <a:t>Journal Article</a:t>
            </a:r>
          </a:p>
          <a:p>
            <a:r>
              <a:rPr lang="en-GB"/>
              <a:t>Targets are not the way to tackle marine plastics.</a:t>
            </a:r>
          </a:p>
          <a:p>
            <a:r>
              <a:rPr lang="en-GB"/>
              <a:t>ENDS 2017, 503, 33</a:t>
            </a:r>
          </a:p>
          <a:p>
            <a:r>
              <a:rPr lang="en-GB"/>
              <a:t>Subject: Environment </a:t>
            </a:r>
          </a:p>
          <a:p>
            <a:r>
              <a:rPr lang="en-GB"/>
              <a:t>Keywords: Compliance; Marine pollution; Plastics; Waste management; </a:t>
            </a:r>
          </a:p>
          <a:p>
            <a:r>
              <a:rPr lang="en-GB"/>
              <a:t>Abstract: Considers the limitations of targets to reduce marine pollution caused by the disposal of plastics waste, where performance is very difficult to measure and they are difficult to enforce. Advises on an alternative system of "best available" measures aimed at the types of plastic waste which causes the greatest problems, with the potential to incentivise recycling and recovery schemes</a:t>
            </a:r>
          </a:p>
          <a:p>
            <a:endParaRPr lang="en-GB"/>
          </a:p>
        </p:txBody>
      </p:sp>
    </p:spTree>
    <p:extLst>
      <p:ext uri="{BB962C8B-B14F-4D97-AF65-F5344CB8AC3E}">
        <p14:creationId xmlns:p14="http://schemas.microsoft.com/office/powerpoint/2010/main" val="18758045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GB" dirty="0"/>
            </a:br>
            <a:br>
              <a:rPr lang="en-GB" dirty="0"/>
            </a:br>
            <a:br>
              <a:rPr lang="en-GB" dirty="0"/>
            </a:br>
            <a:r>
              <a:rPr lang="en-GB" dirty="0"/>
              <a:t>Developments in the jurisprudence of access to justice in Environmental cases</a:t>
            </a:r>
          </a:p>
        </p:txBody>
      </p:sp>
      <p:sp>
        <p:nvSpPr>
          <p:cNvPr id="3" name="Content Placeholder 2"/>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38926237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803190"/>
            <a:ext cx="9770634" cy="5445210"/>
          </a:xfrm>
        </p:spPr>
        <p:txBody>
          <a:bodyPr>
            <a:normAutofit fontScale="85000" lnSpcReduction="10000"/>
          </a:bodyPr>
          <a:lstStyle/>
          <a:p>
            <a:r>
              <a:rPr lang="en-GB"/>
              <a:t>ICC widens remit to include environmental destruction cases </a:t>
            </a:r>
          </a:p>
          <a:p>
            <a:r>
              <a:rPr lang="en-GB"/>
              <a:t>In change of focus, Hague court will prosecute government and individuals for environmental crimes such as landgrabs </a:t>
            </a:r>
          </a:p>
          <a:p>
            <a:r>
              <a:rPr lang="en-GB"/>
              <a:t>A case lodged with the ICC alleges mass rights violations by Cambodian authorities related to land-grabbing. Photograph: Omar Havana/Getty Images </a:t>
            </a:r>
          </a:p>
          <a:p>
            <a:r>
              <a:rPr lang="en-GB"/>
              <a:t>https://www.theguardian.com/global/2016/sep/15/hague-court-widens-remit-to-include-environmental-destruction-cases   </a:t>
            </a:r>
          </a:p>
          <a:p>
            <a:r>
              <a:rPr lang="en-GB"/>
              <a:t>John Vidal and Owen </a:t>
            </a:r>
            <a:r>
              <a:rPr lang="en-GB" err="1"/>
              <a:t>Bowcott</a:t>
            </a:r>
            <a:r>
              <a:rPr lang="en-GB"/>
              <a:t> </a:t>
            </a:r>
          </a:p>
          <a:p>
            <a:r>
              <a:rPr lang="en-GB"/>
              <a:t>Thursday 15 September 2016 17.46 BST </a:t>
            </a:r>
          </a:p>
          <a:p>
            <a:r>
              <a:rPr lang="en-GB"/>
              <a:t>Environmental destruction and landgrabs could lead to governments and individuals being prosecuted for crimes against humanity by the international criminal court following a decision to expand its remit.</a:t>
            </a:r>
          </a:p>
          <a:p>
            <a:r>
              <a:rPr lang="en-GB"/>
              <a:t>The UN-backed court, which sits in The Hague, has mostly ruled on cases of genocide and war crimes since it was set up in 2002. It has been criticised for its reluctance to investigate major environmental and cultural crimes, which often happen in peacetime.</a:t>
            </a:r>
          </a:p>
          <a:p>
            <a:r>
              <a:rPr lang="en-GB"/>
              <a:t>This article was amended on 19 September 2016. An earlier version said the ICC could take action in any of the 139 countries that had signed up to the Rome statute. The court has jurisdiction over the 124 countries which have ratified the statute</a:t>
            </a:r>
          </a:p>
        </p:txBody>
      </p:sp>
    </p:spTree>
    <p:extLst>
      <p:ext uri="{BB962C8B-B14F-4D97-AF65-F5344CB8AC3E}">
        <p14:creationId xmlns:p14="http://schemas.microsoft.com/office/powerpoint/2010/main" val="10228954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34390" y="700644"/>
            <a:ext cx="10723418" cy="5547755"/>
          </a:xfrm>
        </p:spPr>
        <p:txBody>
          <a:bodyPr>
            <a:normAutofit fontScale="92500" lnSpcReduction="10000"/>
          </a:bodyPr>
          <a:lstStyle/>
          <a:p>
            <a:r>
              <a:rPr lang="en-GB" dirty="0"/>
              <a:t>Courts and the Making of Public Policy Access to Environmental Justice in England and Wales</a:t>
            </a:r>
          </a:p>
          <a:p>
            <a:r>
              <a:rPr lang="en-GB" dirty="0"/>
              <a:t>Lisa </a:t>
            </a:r>
            <a:r>
              <a:rPr lang="en-GB" dirty="0" err="1"/>
              <a:t>Vanhal</a:t>
            </a:r>
            <a:endParaRPr lang="en-GB" dirty="0"/>
          </a:p>
          <a:p>
            <a:r>
              <a:rPr lang="en-GB" b="1" u="sng" dirty="0"/>
              <a:t>Conclusions Access to justice matters for democracy. Unless citizens and groups are able to go to court on an equal footing with well-resourced governments and corporations to challenge the legality of decisions made by public authorities, then unlawful decisions will not be identified and overturned</a:t>
            </a:r>
            <a:r>
              <a:rPr lang="en-GB" dirty="0"/>
              <a:t>. Environmental law, like all law, has little purpose if it is not upheld. This is particularly important in the realm of the environment and climate change, since the environment cannot defend its own (legal) interests, yet its protection is in the interest of all citizens.</a:t>
            </a:r>
          </a:p>
          <a:p>
            <a:r>
              <a:rPr lang="en-GB" dirty="0"/>
              <a:t>NGOs, as organizations with expertise and resources, therefore have an important role to play in both ensuring the effective enforcement of environmental law and in expanding legal opportunities for other groups and citizens. The types of NGOs discussed here are among the largest and best-resourced in the country, yet they regularly lose their legal battles and often have to pay the significant legal costs of their opponents. While the evidence of changes over time seems to suggest that there is an opening of the justice system, this is, at times, a painfully slow process and it may be down to international law and compliance bodies to improve the pace of progress.</a:t>
            </a:r>
          </a:p>
          <a:p>
            <a:endParaRPr lang="en-GB" dirty="0"/>
          </a:p>
        </p:txBody>
      </p:sp>
    </p:spTree>
    <p:extLst>
      <p:ext uri="{BB962C8B-B14F-4D97-AF65-F5344CB8AC3E}">
        <p14:creationId xmlns:p14="http://schemas.microsoft.com/office/powerpoint/2010/main" val="39294976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342900" lvl="0" indent="-342900">
              <a:lnSpc>
                <a:spcPct val="107000"/>
              </a:lnSpc>
              <a:spcBef>
                <a:spcPts val="1000"/>
              </a:spcBef>
              <a:spcAft>
                <a:spcPts val="800"/>
              </a:spcAft>
            </a:pPr>
            <a:r>
              <a:rPr lang="en-GB" sz="2000" dirty="0">
                <a:solidFill>
                  <a:prstClr val="white"/>
                </a:solidFill>
                <a:latin typeface="Calibri" panose="020F0502020204030204" pitchFamily="34" charset="0"/>
                <a:ea typeface="Calibri" panose="020F0502020204030204" pitchFamily="34" charset="0"/>
                <a:cs typeface="Times New Roman" panose="02020603050405020304" pitchFamily="18" charset="0"/>
              </a:rPr>
              <a:t>Climate Change and Human Rights – an International and Comparative Law Perspective – </a:t>
            </a:r>
            <a:br>
              <a:rPr lang="en-GB" sz="2000" dirty="0">
                <a:solidFill>
                  <a:prstClr val="white"/>
                </a:solidFill>
                <a:latin typeface="Calibri" panose="020F0502020204030204" pitchFamily="34" charset="0"/>
                <a:ea typeface="Calibri" panose="020F0502020204030204" pitchFamily="34" charset="0"/>
                <a:cs typeface="Times New Roman" panose="02020603050405020304" pitchFamily="18" charset="0"/>
              </a:rPr>
            </a:br>
            <a:r>
              <a:rPr lang="en-GB" sz="2000" dirty="0">
                <a:solidFill>
                  <a:prstClr val="white"/>
                </a:solidFill>
                <a:latin typeface="Calibri" panose="020F0502020204030204" pitchFamily="34" charset="0"/>
                <a:ea typeface="Calibri" panose="020F0502020204030204" pitchFamily="34" charset="0"/>
                <a:cs typeface="Times New Roman" panose="02020603050405020304" pitchFamily="18" charset="0"/>
              </a:rPr>
              <a:t> - on European Law </a:t>
            </a:r>
            <a:r>
              <a:rPr lang="en-GB" sz="2000" dirty="0" err="1">
                <a:solidFill>
                  <a:prstClr val="white"/>
                </a:solidFill>
                <a:latin typeface="Calibri" panose="020F0502020204030204" pitchFamily="34" charset="0"/>
                <a:ea typeface="Calibri" panose="020F0502020204030204" pitchFamily="34" charset="0"/>
                <a:cs typeface="Times New Roman" panose="02020603050405020304" pitchFamily="18" charset="0"/>
              </a:rPr>
              <a:t>developments:Ottavio</a:t>
            </a:r>
            <a:r>
              <a:rPr lang="en-GB" sz="2000" dirty="0">
                <a:solidFill>
                  <a:prstClr val="white"/>
                </a:solidFill>
                <a:latin typeface="Calibri" panose="020F0502020204030204" pitchFamily="34" charset="0"/>
                <a:ea typeface="Calibri" panose="020F0502020204030204" pitchFamily="34" charset="0"/>
                <a:cs typeface="Times New Roman" panose="02020603050405020304" pitchFamily="18" charset="0"/>
              </a:rPr>
              <a:t> </a:t>
            </a:r>
            <a:r>
              <a:rPr lang="en-GB" sz="2000" dirty="0" err="1">
                <a:solidFill>
                  <a:prstClr val="white"/>
                </a:solidFill>
                <a:latin typeface="Calibri" panose="020F0502020204030204" pitchFamily="34" charset="0"/>
                <a:ea typeface="Calibri" panose="020F0502020204030204" pitchFamily="34" charset="0"/>
                <a:cs typeface="Times New Roman" panose="02020603050405020304" pitchFamily="18" charset="0"/>
              </a:rPr>
              <a:t>Quirico</a:t>
            </a:r>
            <a:r>
              <a:rPr lang="en-GB" sz="2000" dirty="0">
                <a:solidFill>
                  <a:prstClr val="white"/>
                </a:solidFill>
                <a:latin typeface="Calibri" panose="020F0502020204030204" pitchFamily="34" charset="0"/>
                <a:ea typeface="Calibri" panose="020F0502020204030204" pitchFamily="34" charset="0"/>
                <a:cs typeface="Times New Roman" panose="02020603050405020304" pitchFamily="18" charset="0"/>
              </a:rPr>
              <a:t> and </a:t>
            </a:r>
            <a:r>
              <a:rPr lang="en-GB" sz="2000" dirty="0" err="1">
                <a:solidFill>
                  <a:prstClr val="white"/>
                </a:solidFill>
                <a:latin typeface="Calibri" panose="020F0502020204030204" pitchFamily="34" charset="0"/>
                <a:ea typeface="Calibri" panose="020F0502020204030204" pitchFamily="34" charset="0"/>
                <a:cs typeface="Times New Roman" panose="02020603050405020304" pitchFamily="18" charset="0"/>
              </a:rPr>
              <a:t>Mouloud</a:t>
            </a:r>
            <a:r>
              <a:rPr lang="en-GB" sz="2000" dirty="0">
                <a:solidFill>
                  <a:prstClr val="white"/>
                </a:solidFill>
                <a:latin typeface="Calibri" panose="020F0502020204030204" pitchFamily="34" charset="0"/>
                <a:ea typeface="Calibri" panose="020F0502020204030204" pitchFamily="34" charset="0"/>
                <a:cs typeface="Times New Roman" panose="02020603050405020304" pitchFamily="18" charset="0"/>
              </a:rPr>
              <a:t> </a:t>
            </a:r>
            <a:r>
              <a:rPr lang="en-GB" sz="2000" dirty="0" err="1">
                <a:solidFill>
                  <a:prstClr val="white"/>
                </a:solidFill>
                <a:latin typeface="Calibri" panose="020F0502020204030204" pitchFamily="34" charset="0"/>
                <a:ea typeface="Calibri" panose="020F0502020204030204" pitchFamily="34" charset="0"/>
                <a:cs typeface="Times New Roman" panose="02020603050405020304" pitchFamily="18" charset="0"/>
              </a:rPr>
              <a:t>Bhoumghar</a:t>
            </a:r>
            <a:r>
              <a:rPr lang="en-GB" sz="2000" dirty="0">
                <a:solidFill>
                  <a:prstClr val="white"/>
                </a:solidFill>
                <a:latin typeface="Calibri" panose="020F0502020204030204" pitchFamily="34" charset="0"/>
                <a:ea typeface="Calibri" panose="020F0502020204030204" pitchFamily="34" charset="0"/>
                <a:cs typeface="Times New Roman" panose="02020603050405020304" pitchFamily="18" charset="0"/>
              </a:rPr>
              <a:t> (Abingdon: Taylor and Francis, 2015)</a:t>
            </a:r>
            <a:br>
              <a:rPr lang="en-GB" sz="2000" dirty="0">
                <a:solidFill>
                  <a:prstClr val="white"/>
                </a:solidFill>
                <a:latin typeface="Calibri" panose="020F0502020204030204" pitchFamily="34" charset="0"/>
                <a:ea typeface="Calibri" panose="020F0502020204030204" pitchFamily="34" charset="0"/>
                <a:cs typeface="Times New Roman" panose="02020603050405020304" pitchFamily="18" charset="0"/>
              </a:rPr>
            </a:br>
            <a:endParaRPr lang="en-GB" sz="1400" dirty="0"/>
          </a:p>
        </p:txBody>
      </p:sp>
      <p:pic>
        <p:nvPicPr>
          <p:cNvPr id="4" name="Content Placeholder 3"/>
          <p:cNvPicPr>
            <a:picLocks noGrp="1" noChangeAspect="1"/>
          </p:cNvPicPr>
          <p:nvPr>
            <p:ph idx="1"/>
          </p:nvPr>
        </p:nvPicPr>
        <p:blipFill>
          <a:blip r:embed="rId2"/>
          <a:stretch>
            <a:fillRect/>
          </a:stretch>
        </p:blipFill>
        <p:spPr>
          <a:xfrm>
            <a:off x="1379349" y="1518834"/>
            <a:ext cx="8880529" cy="4729566"/>
          </a:xfrm>
          <a:prstGeom prst="rect">
            <a:avLst/>
          </a:prstGeom>
        </p:spPr>
      </p:pic>
    </p:spTree>
    <p:extLst>
      <p:ext uri="{BB962C8B-B14F-4D97-AF65-F5344CB8AC3E}">
        <p14:creationId xmlns:p14="http://schemas.microsoft.com/office/powerpoint/2010/main" val="9449101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815546"/>
            <a:ext cx="9659423" cy="5432853"/>
          </a:xfrm>
        </p:spPr>
        <p:txBody>
          <a:bodyPr>
            <a:normAutofit/>
          </a:bodyPr>
          <a:lstStyle/>
          <a:p>
            <a:endParaRPr lang="en-GB" dirty="0"/>
          </a:p>
          <a:p>
            <a:r>
              <a:rPr lang="en-GB" b="1" u="sng" dirty="0"/>
              <a:t>Climate Change and Human Rights – an International and Comparative Law Perspective – </a:t>
            </a:r>
            <a:br>
              <a:rPr lang="en-GB" b="1" u="sng" dirty="0"/>
            </a:br>
            <a:r>
              <a:rPr lang="en-GB" b="1" u="sng" dirty="0" err="1"/>
              <a:t>Ottavio</a:t>
            </a:r>
            <a:r>
              <a:rPr lang="en-GB" b="1" u="sng" dirty="0"/>
              <a:t> </a:t>
            </a:r>
            <a:r>
              <a:rPr lang="en-GB" b="1" u="sng" dirty="0" err="1"/>
              <a:t>Quirico</a:t>
            </a:r>
            <a:r>
              <a:rPr lang="en-GB" b="1" u="sng" dirty="0"/>
              <a:t> and </a:t>
            </a:r>
            <a:r>
              <a:rPr lang="en-GB" b="1" u="sng" dirty="0" err="1"/>
              <a:t>Mouloud</a:t>
            </a:r>
            <a:r>
              <a:rPr lang="en-GB" b="1" u="sng" dirty="0"/>
              <a:t> </a:t>
            </a:r>
            <a:r>
              <a:rPr lang="en-GB" b="1" u="sng" dirty="0" err="1"/>
              <a:t>Bhoumghar</a:t>
            </a:r>
            <a:r>
              <a:rPr lang="en-GB" b="1" u="sng" dirty="0"/>
              <a:t> </a:t>
            </a:r>
            <a:endParaRPr lang="en-GB" b="1" u="sng" dirty="0"/>
          </a:p>
          <a:p>
            <a:r>
              <a:rPr lang="en-GB" b="1" u="sng" dirty="0"/>
              <a:t>The individually oriented nature of first and second generation human rights makes it difficult to identify specific ‘victims’ of anthropogenic GHG emissions</a:t>
            </a:r>
            <a:r>
              <a:rPr lang="en-GB" dirty="0"/>
              <a:t>.  Objectively, the causal link between GHG emissions and HR breaches is blurred by a set of circumstances that lead to violations.  Subjectively, imputing GHG emissions in breach of HR to a given legal person is not simple, in light of the number of physical and legal entities acting globally.  Such problems are perfectly exemplified by the right to life: is it possible to assume that the death of a person caused by Typhoon Haiyan is ultimately imputable to greenhouse gas emitted in specific countries?</a:t>
            </a:r>
          </a:p>
          <a:p>
            <a:endParaRPr lang="en-GB" dirty="0"/>
          </a:p>
        </p:txBody>
      </p:sp>
    </p:spTree>
    <p:extLst>
      <p:ext uri="{BB962C8B-B14F-4D97-AF65-F5344CB8AC3E}">
        <p14:creationId xmlns:p14="http://schemas.microsoft.com/office/powerpoint/2010/main" val="42836856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103312" y="1022888"/>
            <a:ext cx="8946541" cy="5225511"/>
          </a:xfrm>
        </p:spPr>
        <p:txBody>
          <a:bodyPr/>
          <a:lstStyle/>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a:t>
            </a:r>
            <a:r>
              <a:rPr lang="en-GB" dirty="0" err="1">
                <a:latin typeface="Calibri" panose="020F0502020204030204" pitchFamily="34" charset="0"/>
                <a:ea typeface="Calibri" panose="020F0502020204030204" pitchFamily="34" charset="0"/>
                <a:cs typeface="Times New Roman" panose="02020603050405020304" pitchFamily="18" charset="0"/>
              </a:rPr>
              <a:t>Quirico</a:t>
            </a:r>
            <a:r>
              <a:rPr lang="en-GB" dirty="0">
                <a:latin typeface="Calibri" panose="020F0502020204030204" pitchFamily="34" charset="0"/>
                <a:ea typeface="Calibri" panose="020F0502020204030204" pitchFamily="34" charset="0"/>
                <a:cs typeface="Times New Roman" panose="02020603050405020304" pitchFamily="18" charset="0"/>
              </a:rPr>
              <a:t>]…divisions about whether extreme weather events can be blamed on climate change are evident in the reaction of scientists to the catastrophic storm. Haiyan has generated rare common ground on which prominent figures share a reluctance to </a:t>
            </a:r>
            <a:r>
              <a:rPr lang="en-GB" b="1" dirty="0">
                <a:latin typeface="Calibri" panose="020F0502020204030204" pitchFamily="34" charset="0"/>
                <a:ea typeface="Calibri" panose="020F0502020204030204" pitchFamily="34" charset="0"/>
                <a:cs typeface="Times New Roman" panose="02020603050405020304" pitchFamily="18" charset="0"/>
              </a:rPr>
              <a:t>make direct causal links].</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b="1" dirty="0">
                <a:latin typeface="Calibri" panose="020F0502020204030204" pitchFamily="34" charset="0"/>
                <a:ea typeface="Calibri" panose="020F0502020204030204" pitchFamily="34" charset="0"/>
                <a:cs typeface="Times New Roman" panose="02020603050405020304" pitchFamily="18" charset="0"/>
              </a:rPr>
              <a:t>However, this is less true of other fundamental rights. For instance, establishing a link between climate change, drought and loss of biodiversity is more straightforward, which entails relevant implications for the </a:t>
            </a:r>
            <a:r>
              <a:rPr lang="en-GB" b="1" u="sng" dirty="0">
                <a:latin typeface="Calibri" panose="020F0502020204030204" pitchFamily="34" charset="0"/>
                <a:ea typeface="Calibri" panose="020F0502020204030204" pitchFamily="34" charset="0"/>
                <a:cs typeface="Times New Roman" panose="02020603050405020304" pitchFamily="18" charset="0"/>
              </a:rPr>
              <a:t>rights to water, food, health and culture</a:t>
            </a:r>
            <a:r>
              <a:rPr lang="en-GB" b="1" dirty="0">
                <a:latin typeface="Calibri" panose="020F0502020204030204" pitchFamily="34" charset="0"/>
                <a:ea typeface="Calibri" panose="020F0502020204030204" pitchFamily="34" charset="0"/>
                <a:cs typeface="Times New Roman" panose="02020603050405020304" pitchFamily="18" charset="0"/>
              </a:rPr>
              <a:t>.  In particular, because of their welfare nature and lesser resistance to extraterritoriality, </a:t>
            </a:r>
            <a:r>
              <a:rPr lang="en-GB" b="1" u="sng" dirty="0">
                <a:latin typeface="Calibri" panose="020F0502020204030204" pitchFamily="34" charset="0"/>
                <a:ea typeface="Calibri" panose="020F0502020204030204" pitchFamily="34" charset="0"/>
                <a:cs typeface="Times New Roman" panose="02020603050405020304" pitchFamily="18" charset="0"/>
              </a:rPr>
              <a:t>second generation human rights</a:t>
            </a:r>
            <a:r>
              <a:rPr lang="en-GB" b="1" dirty="0">
                <a:latin typeface="Calibri" panose="020F0502020204030204" pitchFamily="34" charset="0"/>
                <a:ea typeface="Calibri" panose="020F0502020204030204" pitchFamily="34" charset="0"/>
                <a:cs typeface="Times New Roman" panose="02020603050405020304" pitchFamily="18" charset="0"/>
              </a:rPr>
              <a:t> emerge as precious tools in the struggle against climate change</a:t>
            </a:r>
            <a:r>
              <a:rPr lang="en-GB" dirty="0">
                <a:latin typeface="Calibri" panose="020F0502020204030204" pitchFamily="34" charset="0"/>
                <a:ea typeface="Calibri" panose="020F0502020204030204" pitchFamily="34" charset="0"/>
                <a:cs typeface="Times New Roman" panose="02020603050405020304" pitchFamily="18" charset="0"/>
              </a:rPr>
              <a:t>.</a:t>
            </a:r>
            <a:endParaRPr lang="en-GB" dirty="0"/>
          </a:p>
        </p:txBody>
      </p:sp>
    </p:spTree>
    <p:extLst>
      <p:ext uri="{BB962C8B-B14F-4D97-AF65-F5344CB8AC3E}">
        <p14:creationId xmlns:p14="http://schemas.microsoft.com/office/powerpoint/2010/main" val="37443958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latin typeface="Calibri" panose="020F0502020204030204" pitchFamily="34" charset="0"/>
                <a:ea typeface="Calibri" panose="020F0502020204030204" pitchFamily="34" charset="0"/>
                <a:cs typeface="Times New Roman" panose="02020603050405020304" pitchFamily="18" charset="0"/>
              </a:rPr>
              <a:t>[</a:t>
            </a:r>
            <a:r>
              <a:rPr lang="en-GB" b="1" dirty="0" err="1">
                <a:latin typeface="Calibri" panose="020F0502020204030204" pitchFamily="34" charset="0"/>
                <a:ea typeface="Calibri" panose="020F0502020204030204" pitchFamily="34" charset="0"/>
                <a:cs typeface="Times New Roman" panose="02020603050405020304" pitchFamily="18" charset="0"/>
              </a:rPr>
              <a:t>Quirico</a:t>
            </a:r>
            <a:r>
              <a:rPr lang="en-GB" b="1" dirty="0">
                <a:latin typeface="Calibri" panose="020F0502020204030204" pitchFamily="34" charset="0"/>
                <a:ea typeface="Calibri" panose="020F0502020204030204" pitchFamily="34" charset="0"/>
                <a:cs typeface="Times New Roman" panose="02020603050405020304" pitchFamily="18" charset="0"/>
              </a:rPr>
              <a:t>]…This also applies to collective rights to self-determination, since it is not excessively complex to prove an objective link between anthropogenic GHG emissions, rising sea level and loss of land, notably in low-lying island States.  Within this framework, vulnerable groups, specifically indigenous peoples, are the main victims of climate change.  </a:t>
            </a:r>
            <a:r>
              <a:rPr lang="en-GB" b="1" u="sng" dirty="0">
                <a:latin typeface="Calibri" panose="020F0502020204030204" pitchFamily="34" charset="0"/>
                <a:ea typeface="Calibri" panose="020F0502020204030204" pitchFamily="34" charset="0"/>
                <a:cs typeface="Times New Roman" panose="02020603050405020304" pitchFamily="18" charset="0"/>
              </a:rPr>
              <a:t>Beside imputation and thus responsibility, restitution and compensation, human rights can be exploited as interpretative and regulatory instruments, taking into account the needs of specific groups and competing rights</a:t>
            </a:r>
            <a:endParaRPr lang="en-GB" u="sng" dirty="0"/>
          </a:p>
        </p:txBody>
      </p:sp>
    </p:spTree>
    <p:extLst>
      <p:ext uri="{BB962C8B-B14F-4D97-AF65-F5344CB8AC3E}">
        <p14:creationId xmlns:p14="http://schemas.microsoft.com/office/powerpoint/2010/main" val="19443888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425844" y="573437"/>
            <a:ext cx="9794929" cy="5674963"/>
          </a:xfrm>
          <a:prstGeom prst="rect">
            <a:avLst/>
          </a:prstGeom>
        </p:spPr>
      </p:pic>
    </p:spTree>
    <p:extLst>
      <p:ext uri="{BB962C8B-B14F-4D97-AF65-F5344CB8AC3E}">
        <p14:creationId xmlns:p14="http://schemas.microsoft.com/office/powerpoint/2010/main" val="41436557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46111" y="748146"/>
            <a:ext cx="10219811" cy="5500254"/>
          </a:xfrm>
        </p:spPr>
        <p:txBody>
          <a:bodyPr>
            <a:normAutofit fontScale="92500" lnSpcReduction="10000"/>
          </a:bodyPr>
          <a:lstStyle/>
          <a:p>
            <a:r>
              <a:rPr lang="en-GB" dirty="0"/>
              <a:t>STRENGTHENING LOCUS STANDI IN PUBLIC INTEREST ENVIRONMENTAL LITIGATION: HAS LEADERSHIP MOVED FROM THE UNITED STATES TO SOUTH AFRICA?</a:t>
            </a:r>
          </a:p>
          <a:p>
            <a:r>
              <a:rPr lang="en-GB" dirty="0" err="1"/>
              <a:t>Tumai</a:t>
            </a:r>
            <a:r>
              <a:rPr lang="en-GB" dirty="0"/>
              <a:t> </a:t>
            </a:r>
            <a:r>
              <a:rPr lang="en-GB" dirty="0" err="1"/>
              <a:t>Muromb</a:t>
            </a:r>
            <a:endParaRPr lang="en-GB" dirty="0"/>
          </a:p>
          <a:p>
            <a:r>
              <a:rPr lang="en-GB" dirty="0"/>
              <a:t>5 CONCLUSION: THE FUTURE OF STANDING IN PUBLIC INTEREST ENVIRONMENTAL LITIGATION</a:t>
            </a:r>
          </a:p>
          <a:p>
            <a:r>
              <a:rPr lang="en-GB" dirty="0"/>
              <a:t>I have argued that a comparative constitutional approach to the issue of standing in matters of public interest environmental and constitutional litigation can be a useful way for the US federal courts, especially the Supreme Court to reform and modernise their approach to standing and bring the US Constitution into line with global trends towards a much more liberalised perspective on standing… Quite clearly the standing doctrine in the US federal courts is not necessarily tied to the text of the US Constitution and there is room for the judiciary to use interpretative tools to move away from an approach that has constrained public interest environmental litigation for long. This call also equally applies to other common law jurisdiction especially those in developing countries still steeped in archaic common law doctrines that constrain access to the courts for public interest environmental litigators who are not necessarily fighting to vindicate individualised rights but rights intrinsic to nature.</a:t>
            </a:r>
          </a:p>
          <a:p>
            <a:endParaRPr lang="en-GB" dirty="0"/>
          </a:p>
        </p:txBody>
      </p:sp>
    </p:spTree>
    <p:extLst>
      <p:ext uri="{BB962C8B-B14F-4D97-AF65-F5344CB8AC3E}">
        <p14:creationId xmlns:p14="http://schemas.microsoft.com/office/powerpoint/2010/main" val="18458503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729050"/>
            <a:ext cx="9980699" cy="5519350"/>
          </a:xfrm>
        </p:spPr>
        <p:txBody>
          <a:bodyPr>
            <a:normAutofit lnSpcReduction="10000"/>
          </a:bodyPr>
          <a:lstStyle/>
          <a:p>
            <a:r>
              <a:rPr lang="en-GB" b="1"/>
              <a:t>Cote d’Ivoire Trafigura unrepentant ten years after toxic waste dump – 19/8/2016</a:t>
            </a:r>
          </a:p>
          <a:p>
            <a:r>
              <a:rPr lang="en-GB">
                <a:hlinkClick r:id="rId2"/>
              </a:rPr>
              <a:t>https://www.amnesty.org/en/latest/news/2016/08/trafigura-unrepentant-10-years-after-toxic-waste-dump/</a:t>
            </a:r>
            <a:endParaRPr lang="en-GB"/>
          </a:p>
          <a:p>
            <a:r>
              <a:rPr lang="en-GB"/>
              <a:t>Trafigura has never disclosed exactly what was in the 540,000 plus litres of toxic waste dumped at 18 sites in Abidjan on 19 August 2006. More than 100,000 people sought medical attention after the dumping for a whole range of symptoms including dizziness, vomiting and breathing problems, and authorities reported 15 deaths.</a:t>
            </a:r>
          </a:p>
          <a:p>
            <a:r>
              <a:rPr lang="en-GB" b="1"/>
              <a:t>The future of international climate change law</a:t>
            </a:r>
            <a:r>
              <a:rPr lang="en-GB"/>
              <a:t>: a scenario-based perspective  - De </a:t>
            </a:r>
            <a:r>
              <a:rPr lang="en-GB" err="1"/>
              <a:t>Larragán</a:t>
            </a:r>
            <a:r>
              <a:rPr lang="en-GB"/>
              <a:t>, Javier De </a:t>
            </a:r>
            <a:r>
              <a:rPr lang="en-GB" err="1"/>
              <a:t>Cendra</a:t>
            </a:r>
            <a:r>
              <a:rPr lang="en-GB"/>
              <a:t> - Climate Policy, suppl. Supplement 1: International dimensions of climate; London12.1 (2012): S6-S27</a:t>
            </a:r>
          </a:p>
          <a:p>
            <a:r>
              <a:rPr lang="en-GB" b="1"/>
              <a:t>Climate Change and the Rule of Law</a:t>
            </a:r>
            <a:r>
              <a:rPr lang="en-GB"/>
              <a:t>: Adjudicating the Future in International Law - Philippe Sands, QC </a:t>
            </a:r>
          </a:p>
          <a:p>
            <a:r>
              <a:rPr lang="en-GB"/>
              <a:t>J Environmental Law (2016) 28 (1): 19-35. DOI: https://doi.org/10.1093/jel/eqw005 </a:t>
            </a:r>
          </a:p>
          <a:p>
            <a:endParaRPr lang="en-GB"/>
          </a:p>
        </p:txBody>
      </p:sp>
    </p:spTree>
    <p:extLst>
      <p:ext uri="{BB962C8B-B14F-4D97-AF65-F5344CB8AC3E}">
        <p14:creationId xmlns:p14="http://schemas.microsoft.com/office/powerpoint/2010/main" val="24446099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TotalTime>
  <Words>4153</Words>
  <Application>Microsoft Office PowerPoint</Application>
  <PresentationFormat>Widescreen</PresentationFormat>
  <Paragraphs>154</Paragraphs>
  <Slides>31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Century Gothic</vt:lpstr>
      <vt:lpstr>Times New Roman</vt:lpstr>
      <vt:lpstr>Wingdings 3</vt:lpstr>
      <vt:lpstr>Ion</vt:lpstr>
      <vt:lpstr>Worlds of Law: Environment - issues</vt:lpstr>
      <vt:lpstr>PowerPoint Presentation</vt:lpstr>
      <vt:lpstr>PowerPoint Presentation</vt:lpstr>
      <vt:lpstr>PowerPoint Presentation</vt:lpstr>
      <vt:lpstr>Cases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Monsanto has been involved in a range of legal cases – as well as a number of patent litigation cases and anti-trust and bio-test laboratory investigations, there are a number of chemical pollution cases – for example, of a number of chemicals, cases regarding 'Agent Orange'</vt:lpstr>
      <vt:lpstr>Urgenda case 2015</vt:lpstr>
      <vt:lpstr>PowerPoint Presentation</vt:lpstr>
      <vt:lpstr>PowerPoint Presentation</vt:lpstr>
      <vt:lpstr>Marine environment see http://www.nyulawglobal.org/globalex/International_Marine_Environmental_Law1.html</vt:lpstr>
      <vt:lpstr>PowerPoint Presentation</vt:lpstr>
      <vt:lpstr>PowerPoint Presentation</vt:lpstr>
      <vt:lpstr>PowerPoint Presentation</vt:lpstr>
      <vt:lpstr>   Developments in the jurisprudence of access to justice in Environmental cases</vt:lpstr>
      <vt:lpstr>PowerPoint Presentation</vt:lpstr>
      <vt:lpstr>PowerPoint Presentation</vt:lpstr>
      <vt:lpstr>Climate Change and Human Rights – an International and Comparative Law Perspective –   - on European Law developments:Ottavio Quirico and Mouloud Bhoumghar (Abingdon: Taylor and Francis, 2015)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Worlds of Law: Environment</dc:title>
  <cp:lastModifiedBy>Melanie Williams</cp:lastModifiedBy>
  <cp:revision>8</cp:revision>
  <dcterms:modified xsi:type="dcterms:W3CDTF">2017-03-10T09:54:41Z</dcterms:modified>
</cp:coreProperties>
</file>