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23"/>
  </p:notesMasterIdLst>
  <p:sldIdLst>
    <p:sldId id="256" r:id="rId2"/>
    <p:sldId id="279" r:id="rId3"/>
    <p:sldId id="280" r:id="rId4"/>
    <p:sldId id="281" r:id="rId5"/>
    <p:sldId id="283" r:id="rId6"/>
    <p:sldId id="260" r:id="rId7"/>
    <p:sldId id="262" r:id="rId8"/>
    <p:sldId id="263" r:id="rId9"/>
    <p:sldId id="276" r:id="rId10"/>
    <p:sldId id="261" r:id="rId11"/>
    <p:sldId id="264" r:id="rId12"/>
    <p:sldId id="265" r:id="rId13"/>
    <p:sldId id="269" r:id="rId14"/>
    <p:sldId id="270" r:id="rId15"/>
    <p:sldId id="278" r:id="rId16"/>
    <p:sldId id="285" r:id="rId17"/>
    <p:sldId id="272" r:id="rId18"/>
    <p:sldId id="266" r:id="rId19"/>
    <p:sldId id="284" r:id="rId20"/>
    <p:sldId id="286" r:id="rId21"/>
    <p:sldId id="267" r:id="rId22"/>
  </p:sldIdLst>
  <p:sldSz cx="18288000" cy="10287000"/>
  <p:notesSz cx="6858000" cy="9144000"/>
  <p:embeddedFontLst>
    <p:embeddedFont>
      <p:font typeface="Genty Sans" panose="020B0604020202020204" charset="0"/>
      <p:regular r:id="rId24"/>
    </p:embeddedFont>
    <p:embeddedFont>
      <p:font typeface="Rosario"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13FAD0-2D04-4B74-93B2-B19E40391771}" v="4" dt="2026-08-10T17:14:36.3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7" d="100"/>
          <a:sy n="47" d="100"/>
        </p:scale>
        <p:origin x="1138"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34E9D1-C4D3-4F97-9261-F54970BE6BF5}" type="datetimeFigureOut">
              <a:rPr lang="en-IN" smtClean="0"/>
              <a:t>10-08-2026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9092C-5875-4A01-B6F2-EE6581B85619}" type="slidenum">
              <a:rPr lang="en-IN" smtClean="0"/>
              <a:t>‹#›</a:t>
            </a:fld>
            <a:endParaRPr lang="en-IN"/>
          </a:p>
        </p:txBody>
      </p:sp>
    </p:spTree>
    <p:extLst>
      <p:ext uri="{BB962C8B-B14F-4D97-AF65-F5344CB8AC3E}">
        <p14:creationId xmlns:p14="http://schemas.microsoft.com/office/powerpoint/2010/main" val="1125360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is a long-term cardiovascular problem, caused by reduced blood flow to the heart muscles, which is normally associated with coronary artery disease. It is still one of the leading causes of ill health and death in the United Kingdom (British Heart Foundation, 2024). This presentation, intended for primary care practitioners, provides a critical analysis of its diagnosis, treatment, and prevention.</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2</a:t>
            </a:fld>
            <a:endParaRPr lang="en-IN"/>
          </a:p>
        </p:txBody>
      </p:sp>
    </p:spTree>
    <p:extLst>
      <p:ext uri="{BB962C8B-B14F-4D97-AF65-F5344CB8AC3E}">
        <p14:creationId xmlns:p14="http://schemas.microsoft.com/office/powerpoint/2010/main" val="1701450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Ischemic heart disease is a condition where the coronary arteries get constricted by atherosclerotic plaques, leading to reduced supply of oxygen to the myocardium. Symptoms experienced by patients include angina, </a:t>
            </a:r>
            <a:r>
              <a:rPr lang="en-US" sz="1200" b="0" i="0" u="none" strike="noStrike" kern="1200" dirty="0" err="1">
                <a:solidFill>
                  <a:schemeClr val="tx1"/>
                </a:solidFill>
                <a:effectLst/>
                <a:latin typeface="+mn-lt"/>
                <a:ea typeface="+mn-ea"/>
                <a:cs typeface="+mn-cs"/>
              </a:rPr>
              <a:t>dyspnoea</a:t>
            </a:r>
            <a:r>
              <a:rPr lang="en-US" sz="1200" b="0" i="0" u="none" strike="noStrike" kern="1200" dirty="0">
                <a:solidFill>
                  <a:schemeClr val="tx1"/>
                </a:solidFill>
                <a:effectLst/>
                <a:latin typeface="+mn-lt"/>
                <a:ea typeface="+mn-ea"/>
                <a:cs typeface="+mn-cs"/>
              </a:rPr>
              <a:t> and reduced physical capacity (Cripps, 2024). The risk factors include smoking, hypertension, diabetes, obesity and </a:t>
            </a:r>
            <a:r>
              <a:rPr lang="en-US" sz="1200" b="0" i="0" u="none" strike="noStrike" kern="1200" dirty="0" err="1">
                <a:solidFill>
                  <a:schemeClr val="tx1"/>
                </a:solidFill>
                <a:effectLst/>
                <a:latin typeface="+mn-lt"/>
                <a:ea typeface="+mn-ea"/>
                <a:cs typeface="+mn-cs"/>
              </a:rPr>
              <a:t>hyperlipidaemia</a:t>
            </a:r>
            <a:r>
              <a:rPr lang="en-US"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3</a:t>
            </a:fld>
            <a:endParaRPr lang="en-IN"/>
          </a:p>
        </p:txBody>
      </p:sp>
    </p:spTree>
    <p:extLst>
      <p:ext uri="{BB962C8B-B14F-4D97-AF65-F5344CB8AC3E}">
        <p14:creationId xmlns:p14="http://schemas.microsoft.com/office/powerpoint/2010/main" val="1569035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places considerable pressure on healthcare systems through hospital admissions, medication costs and long-term management. Beyond physical illness, patients often experience anxiety, depression and reduced quality of life (Conrad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2024). Families may also face caregiving responsibilities and financial challenges, highlighting the condition's substantial social and economic burden.</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4</a:t>
            </a:fld>
            <a:endParaRPr lang="en-IN"/>
          </a:p>
        </p:txBody>
      </p:sp>
    </p:spTree>
    <p:extLst>
      <p:ext uri="{BB962C8B-B14F-4D97-AF65-F5344CB8AC3E}">
        <p14:creationId xmlns:p14="http://schemas.microsoft.com/office/powerpoint/2010/main" val="2900444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97E9C4-1C17-3B38-DE6D-FC6BDB9723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AC9107-A55E-CF16-A573-D2802D4B0D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3086DA-C73A-775B-AEC8-88DE87351D34}"/>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economic and social burden of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is quite high in Britain. Apart from NHS costs, the loss of productivity and caregiving put a financial burden on society worth £29 billion per year (BHF, 2025). Patients often have problems with their physical abilities, psychological well-being, and ability to work.</a:t>
            </a:r>
            <a:endParaRPr lang="en-IN" dirty="0"/>
          </a:p>
        </p:txBody>
      </p:sp>
      <p:sp>
        <p:nvSpPr>
          <p:cNvPr id="4" name="Slide Number Placeholder 3">
            <a:extLst>
              <a:ext uri="{FF2B5EF4-FFF2-40B4-BE49-F238E27FC236}">
                <a16:creationId xmlns:a16="http://schemas.microsoft.com/office/drawing/2014/main" id="{95297558-4E0D-E8A5-22C9-C35B4733C8CD}"/>
              </a:ext>
            </a:extLst>
          </p:cNvPr>
          <p:cNvSpPr>
            <a:spLocks noGrp="1"/>
          </p:cNvSpPr>
          <p:nvPr>
            <p:ph type="sldNum" sz="quarter" idx="5"/>
          </p:nvPr>
        </p:nvSpPr>
        <p:spPr/>
        <p:txBody>
          <a:bodyPr/>
          <a:lstStyle/>
          <a:p>
            <a:fld id="{37F9092C-5875-4A01-B6F2-EE6581B85619}" type="slidenum">
              <a:rPr lang="en-IN" smtClean="0"/>
              <a:t>5</a:t>
            </a:fld>
            <a:endParaRPr lang="en-IN"/>
          </a:p>
        </p:txBody>
      </p:sp>
    </p:spTree>
    <p:extLst>
      <p:ext uri="{BB962C8B-B14F-4D97-AF65-F5344CB8AC3E}">
        <p14:creationId xmlns:p14="http://schemas.microsoft.com/office/powerpoint/2010/main" val="1552774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Diagnosis starts with the evaluation of the signs and risk factors of the disease, along with physical examination. According to NICE (2023) guidelines, the initial diagnostic test for stable angina is CT coronary angiography, based on electrocardiography, laboratory investigations, and functional imaging if necessary. Early diagnosis allows prompt treatment and prevents complications.</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6</a:t>
            </a:fld>
            <a:endParaRPr lang="en-IN"/>
          </a:p>
        </p:txBody>
      </p:sp>
    </p:spTree>
    <p:extLst>
      <p:ext uri="{BB962C8B-B14F-4D97-AF65-F5344CB8AC3E}">
        <p14:creationId xmlns:p14="http://schemas.microsoft.com/office/powerpoint/2010/main" val="44576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chronic management of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entails consistent monitoring, optimal medication therapy and consistent lifestyle changes. Health professionals in primary care, cardiologists, nurses, dieticians, and pharmacists work together for comprehensive care (Batchelor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a:t>
            </a:r>
            <a:r>
              <a:rPr lang="en-US" sz="1200" b="0" i="0" u="none" strike="noStrike" kern="1200" dirty="0" err="1">
                <a:solidFill>
                  <a:schemeClr val="tx1"/>
                </a:solidFill>
                <a:effectLst/>
                <a:latin typeface="+mn-lt"/>
                <a:ea typeface="+mn-ea"/>
                <a:cs typeface="+mn-cs"/>
              </a:rPr>
              <a:t>Individualised</a:t>
            </a:r>
            <a:r>
              <a:rPr lang="en-US" sz="1200" b="0" i="0" u="none" strike="noStrike" kern="1200" dirty="0">
                <a:solidFill>
                  <a:schemeClr val="tx1"/>
                </a:solidFill>
                <a:effectLst/>
                <a:latin typeface="+mn-lt"/>
                <a:ea typeface="+mn-ea"/>
                <a:cs typeface="+mn-cs"/>
              </a:rPr>
              <a:t> management facilitates compliance with the therapy and reduces recurrent episodes of heart disease.</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7</a:t>
            </a:fld>
            <a:endParaRPr lang="en-IN"/>
          </a:p>
        </p:txBody>
      </p:sp>
    </p:spTree>
    <p:extLst>
      <p:ext uri="{BB962C8B-B14F-4D97-AF65-F5344CB8AC3E}">
        <p14:creationId xmlns:p14="http://schemas.microsoft.com/office/powerpoint/2010/main" val="1964837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Managers need to consider biological, psychological, and social factors that influence health and not just focus on the control of symptoms through a biomedical model. The House of Care and ICs promote cooperation among different disciplines, while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care helps to involve patients in decision-making (Health and Social Care Alliance Scotland, 2025).</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8</a:t>
            </a:fld>
            <a:endParaRPr lang="en-IN"/>
          </a:p>
        </p:txBody>
      </p:sp>
    </p:spTree>
    <p:extLst>
      <p:ext uri="{BB962C8B-B14F-4D97-AF65-F5344CB8AC3E}">
        <p14:creationId xmlns:p14="http://schemas.microsoft.com/office/powerpoint/2010/main" val="2945591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DEBB78-2B42-509E-9B5D-398CB03213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5BAED2-1883-6533-9F5C-A7D1B1BBEB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69AFCD-0D1F-1F31-F305-6824A408CA76}"/>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Biopsychosocial Model guarantees the consideration of physical, psychological and social determinants in the management of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ensuring holistic care. The Integration of Care System brings together the multidisciplinary care from the National Health Service as well as the community, thus enhancing the delivery of coordinated care for improved cardiovascular outcomes.</a:t>
            </a:r>
            <a:endParaRPr lang="en-IN" dirty="0"/>
          </a:p>
        </p:txBody>
      </p:sp>
      <p:sp>
        <p:nvSpPr>
          <p:cNvPr id="4" name="Slide Number Placeholder 3">
            <a:extLst>
              <a:ext uri="{FF2B5EF4-FFF2-40B4-BE49-F238E27FC236}">
                <a16:creationId xmlns:a16="http://schemas.microsoft.com/office/drawing/2014/main" id="{8A485827-2B0A-79D5-D2E8-A36E32687684}"/>
              </a:ext>
            </a:extLst>
          </p:cNvPr>
          <p:cNvSpPr>
            <a:spLocks noGrp="1"/>
          </p:cNvSpPr>
          <p:nvPr>
            <p:ph type="sldNum" sz="quarter" idx="5"/>
          </p:nvPr>
        </p:nvSpPr>
        <p:spPr/>
        <p:txBody>
          <a:bodyPr/>
          <a:lstStyle/>
          <a:p>
            <a:fld id="{37F9092C-5875-4A01-B6F2-EE6581B85619}" type="slidenum">
              <a:rPr lang="en-IN" smtClean="0"/>
              <a:t>9</a:t>
            </a:fld>
            <a:endParaRPr lang="en-IN"/>
          </a:p>
        </p:txBody>
      </p:sp>
    </p:spTree>
    <p:extLst>
      <p:ext uri="{BB962C8B-B14F-4D97-AF65-F5344CB8AC3E}">
        <p14:creationId xmlns:p14="http://schemas.microsoft.com/office/powerpoint/2010/main" val="313652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management strategy includes both pharmacological and non-pharmacological treatment. Changing the way of life, such as giving up smoking, eating the right food and doing exercise, is necessary (Byrne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The use of drugs, such as statins, anti-platelet and antianginal drugs, alleviates symptoms and prevents cardiovascular events in the future. Some people require coronary intervention surgery.</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10</a:t>
            </a:fld>
            <a:endParaRPr lang="en-IN"/>
          </a:p>
        </p:txBody>
      </p:sp>
    </p:spTree>
    <p:extLst>
      <p:ext uri="{BB962C8B-B14F-4D97-AF65-F5344CB8AC3E}">
        <p14:creationId xmlns:p14="http://schemas.microsoft.com/office/powerpoint/2010/main" val="3302250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Patients suffering from IHD have several concurrent illnesses that make their therapy complicated and increase the risks of death. Hypertension, diabetes and chronic kidney disease aggravate cardiovascular health problems, whereas anxiety and depression decrease patient compliance and reduce the quality of life (Costache, Mihai and </a:t>
            </a:r>
            <a:r>
              <a:rPr lang="en-US" sz="1200" b="0" i="0" u="none" strike="noStrike" kern="1200" dirty="0" err="1">
                <a:solidFill>
                  <a:schemeClr val="tx1"/>
                </a:solidFill>
                <a:effectLst/>
                <a:latin typeface="+mn-lt"/>
                <a:ea typeface="+mn-ea"/>
                <a:cs typeface="+mn-cs"/>
              </a:rPr>
              <a:t>Bădescu</a:t>
            </a:r>
            <a:r>
              <a:rPr lang="en-US" sz="1200" b="0" i="0" u="none" strike="noStrike" kern="1200" dirty="0">
                <a:solidFill>
                  <a:schemeClr val="tx1"/>
                </a:solidFill>
                <a:effectLst/>
                <a:latin typeface="+mn-lt"/>
                <a:ea typeface="+mn-ea"/>
                <a:cs typeface="+mn-cs"/>
              </a:rPr>
              <a:t>, 2022)</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11</a:t>
            </a:fld>
            <a:endParaRPr lang="en-IN"/>
          </a:p>
        </p:txBody>
      </p:sp>
    </p:spTree>
    <p:extLst>
      <p:ext uri="{BB962C8B-B14F-4D97-AF65-F5344CB8AC3E}">
        <p14:creationId xmlns:p14="http://schemas.microsoft.com/office/powerpoint/2010/main" val="1845716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Cardiovascular risk factors can be modified through lifestyle changes. In order to prevent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certain measures need to be taken. Smoking cessation, proper nutrition, exercise and weight control have a protective effect against disease. Detection of risk factors such as hypertension, diabetes and </a:t>
            </a:r>
            <a:r>
              <a:rPr lang="en-US" sz="1200" b="0" i="0" u="none" strike="noStrike" kern="1200" dirty="0" err="1">
                <a:solidFill>
                  <a:schemeClr val="tx1"/>
                </a:solidFill>
                <a:effectLst/>
                <a:latin typeface="+mn-lt"/>
                <a:ea typeface="+mn-ea"/>
                <a:cs typeface="+mn-cs"/>
              </a:rPr>
              <a:t>dyslipidaemia</a:t>
            </a:r>
            <a:r>
              <a:rPr lang="en-US" sz="1200" b="0" i="0" u="none" strike="noStrike" kern="1200" dirty="0">
                <a:solidFill>
                  <a:schemeClr val="tx1"/>
                </a:solidFill>
                <a:effectLst/>
                <a:latin typeface="+mn-lt"/>
                <a:ea typeface="+mn-ea"/>
                <a:cs typeface="+mn-cs"/>
              </a:rPr>
              <a:t> through screening is also important.</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12</a:t>
            </a:fld>
            <a:endParaRPr lang="en-IN"/>
          </a:p>
        </p:txBody>
      </p:sp>
    </p:spTree>
    <p:extLst>
      <p:ext uri="{BB962C8B-B14F-4D97-AF65-F5344CB8AC3E}">
        <p14:creationId xmlns:p14="http://schemas.microsoft.com/office/powerpoint/2010/main" val="875770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DCAA1-0189-685F-1C36-9F51546D4E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276541-AE58-7F9A-9F65-40424D01A7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512636-F71D-DABF-1E18-72718108C727}"/>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For co-production of care, healthcare professionals need to collaborate with their patients rather than take charge of their care unilaterally. Good communication skills, empathy, cultural competence and shared decision making lead to good therapeutic relationships (Suutari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Empowering patients about their condition will help in better adherence and healthy living.</a:t>
            </a:r>
            <a:endParaRPr lang="en-IN" dirty="0"/>
          </a:p>
        </p:txBody>
      </p:sp>
      <p:sp>
        <p:nvSpPr>
          <p:cNvPr id="4" name="Slide Number Placeholder 3">
            <a:extLst>
              <a:ext uri="{FF2B5EF4-FFF2-40B4-BE49-F238E27FC236}">
                <a16:creationId xmlns:a16="http://schemas.microsoft.com/office/drawing/2014/main" id="{0279DF95-B761-4868-23AA-96ED303B79DB}"/>
              </a:ext>
            </a:extLst>
          </p:cNvPr>
          <p:cNvSpPr>
            <a:spLocks noGrp="1"/>
          </p:cNvSpPr>
          <p:nvPr>
            <p:ph type="sldNum" sz="quarter" idx="5"/>
          </p:nvPr>
        </p:nvSpPr>
        <p:spPr/>
        <p:txBody>
          <a:bodyPr/>
          <a:lstStyle/>
          <a:p>
            <a:fld id="{37F9092C-5875-4A01-B6F2-EE6581B85619}" type="slidenum">
              <a:rPr lang="en-IN" smtClean="0"/>
              <a:t>13</a:t>
            </a:fld>
            <a:endParaRPr lang="en-IN"/>
          </a:p>
        </p:txBody>
      </p:sp>
    </p:spTree>
    <p:extLst>
      <p:ext uri="{BB962C8B-B14F-4D97-AF65-F5344CB8AC3E}">
        <p14:creationId xmlns:p14="http://schemas.microsoft.com/office/powerpoint/2010/main" val="2654948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F7D1E-E804-65D7-5839-DB4DEB17F8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4E8CB6-D784-8442-E5B4-7869B051DA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0A90F6-2B7C-5529-D3DF-40EE0C1C62C0}"/>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NHS Comprehensive Model of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Care fosters a holistic management approach for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(NHS England, 2021). The following six elements include shared decision making,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care plan, supported self-management, social prescribing, enabling choice, and personal health budgets that enable patients to manage the condition actively.</a:t>
            </a:r>
            <a:endParaRPr lang="en-US" b="0" dirty="0">
              <a:effectLst/>
            </a:endParaRPr>
          </a:p>
        </p:txBody>
      </p:sp>
      <p:sp>
        <p:nvSpPr>
          <p:cNvPr id="4" name="Slide Number Placeholder 3">
            <a:extLst>
              <a:ext uri="{FF2B5EF4-FFF2-40B4-BE49-F238E27FC236}">
                <a16:creationId xmlns:a16="http://schemas.microsoft.com/office/drawing/2014/main" id="{473DBD06-84ED-F03C-AF2E-9D6AE1CACB3D}"/>
              </a:ext>
            </a:extLst>
          </p:cNvPr>
          <p:cNvSpPr>
            <a:spLocks noGrp="1"/>
          </p:cNvSpPr>
          <p:nvPr>
            <p:ph type="sldNum" sz="quarter" idx="5"/>
          </p:nvPr>
        </p:nvSpPr>
        <p:spPr/>
        <p:txBody>
          <a:bodyPr/>
          <a:lstStyle/>
          <a:p>
            <a:fld id="{37F9092C-5875-4A01-B6F2-EE6581B85619}" type="slidenum">
              <a:rPr lang="en-IN" smtClean="0"/>
              <a:t>14</a:t>
            </a:fld>
            <a:endParaRPr lang="en-IN"/>
          </a:p>
        </p:txBody>
      </p:sp>
    </p:spTree>
    <p:extLst>
      <p:ext uri="{BB962C8B-B14F-4D97-AF65-F5344CB8AC3E}">
        <p14:creationId xmlns:p14="http://schemas.microsoft.com/office/powerpoint/2010/main" val="28019068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F6882-8F40-6FC6-0897-1E62D998E6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BBF123-9F06-DEAA-B88D-4CF98C1DFA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943BCF-23D8-764F-A8F2-A77478BF693B}"/>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 NHS Comprehensive Model of Personalized Care consists of six evidence-based components that benefit patients suffering from ischaemic heart disease. The concept of shared decision-making ensures that the care received by the patient is according to their personal preferences and the personalized care plan addresses the specific physical, psychological and social needs of each patient. Choice enablement ensures that the patient can make decisions regarding the selection of the services. Social prescribing provides patients access to the community-based services and cardiac rehabilitation. Self-management support improves the confidence of the patient regarding their use of medications and lifestyle changes.</a:t>
            </a:r>
            <a:endParaRPr lang="en-IN" dirty="0"/>
          </a:p>
        </p:txBody>
      </p:sp>
      <p:sp>
        <p:nvSpPr>
          <p:cNvPr id="4" name="Slide Number Placeholder 3">
            <a:extLst>
              <a:ext uri="{FF2B5EF4-FFF2-40B4-BE49-F238E27FC236}">
                <a16:creationId xmlns:a16="http://schemas.microsoft.com/office/drawing/2014/main" id="{E199D7AB-9F61-74A0-4102-0F24AA6FDF1B}"/>
              </a:ext>
            </a:extLst>
          </p:cNvPr>
          <p:cNvSpPr>
            <a:spLocks noGrp="1"/>
          </p:cNvSpPr>
          <p:nvPr>
            <p:ph type="sldNum" sz="quarter" idx="5"/>
          </p:nvPr>
        </p:nvSpPr>
        <p:spPr/>
        <p:txBody>
          <a:bodyPr/>
          <a:lstStyle/>
          <a:p>
            <a:fld id="{37F9092C-5875-4A01-B6F2-EE6581B85619}" type="slidenum">
              <a:rPr lang="en-IN" smtClean="0"/>
              <a:t>15</a:t>
            </a:fld>
            <a:endParaRPr lang="en-IN"/>
          </a:p>
        </p:txBody>
      </p:sp>
    </p:spTree>
    <p:extLst>
      <p:ext uri="{BB962C8B-B14F-4D97-AF65-F5344CB8AC3E}">
        <p14:creationId xmlns:p14="http://schemas.microsoft.com/office/powerpoint/2010/main" val="24420678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2A9E9-6513-937C-84B0-3DAFCA4EC7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2A4A89-5077-7ED4-67D2-418CDA0CEE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372642-2710-D448-C00D-73561778070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 NHS Comprehensive Model of Personalized Care consists of six evidence-based components that benefit patients suffering from ischaemic heart disease. The concept of shared decision-making ensures that the care received by the patient is according to their personal preferences and the personalized care plan addresses the specific physical, psychological and social needs of each patient. Choice enablement ensures that the patient can make decisions regarding the selection of the services. Social prescribing provides patients access to the community-based services and cardiac rehabilitation. Self-management support improves the confidence of the patient regarding their use of medications and lifestyle changes.</a:t>
            </a:r>
            <a:endParaRPr lang="en-IN" dirty="0"/>
          </a:p>
        </p:txBody>
      </p:sp>
      <p:sp>
        <p:nvSpPr>
          <p:cNvPr id="4" name="Slide Number Placeholder 3">
            <a:extLst>
              <a:ext uri="{FF2B5EF4-FFF2-40B4-BE49-F238E27FC236}">
                <a16:creationId xmlns:a16="http://schemas.microsoft.com/office/drawing/2014/main" id="{A5E1854F-45EE-BA55-4575-A6225367DADA}"/>
              </a:ext>
            </a:extLst>
          </p:cNvPr>
          <p:cNvSpPr>
            <a:spLocks noGrp="1"/>
          </p:cNvSpPr>
          <p:nvPr>
            <p:ph type="sldNum" sz="quarter" idx="5"/>
          </p:nvPr>
        </p:nvSpPr>
        <p:spPr/>
        <p:txBody>
          <a:bodyPr/>
          <a:lstStyle/>
          <a:p>
            <a:fld id="{37F9092C-5875-4A01-B6F2-EE6581B85619}" type="slidenum">
              <a:rPr lang="en-IN" smtClean="0"/>
              <a:t>16</a:t>
            </a:fld>
            <a:endParaRPr lang="en-IN"/>
          </a:p>
        </p:txBody>
      </p:sp>
    </p:spTree>
    <p:extLst>
      <p:ext uri="{BB962C8B-B14F-4D97-AF65-F5344CB8AC3E}">
        <p14:creationId xmlns:p14="http://schemas.microsoft.com/office/powerpoint/2010/main" val="1121455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4B596F-0535-C6B2-7593-D29FA1A80B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6983F3-5B5B-D098-8FBE-DB20B3C1DF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F8B11C-9C06-2882-0239-DFC7D22D662E}"/>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improvements in results will depend on the early detection of cardiovascular risks, the introduction of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care plans and additional patient education. Integrated interdisciplinary cooperation should be promoted in both primary and secondary care. The contribution from the field of public health and the use of digital technology, including remote monitoring, could be considered.</a:t>
            </a:r>
            <a:endParaRPr lang="en-US" b="0" dirty="0">
              <a:effectLst/>
            </a:endParaRPr>
          </a:p>
        </p:txBody>
      </p:sp>
      <p:sp>
        <p:nvSpPr>
          <p:cNvPr id="4" name="Slide Number Placeholder 3">
            <a:extLst>
              <a:ext uri="{FF2B5EF4-FFF2-40B4-BE49-F238E27FC236}">
                <a16:creationId xmlns:a16="http://schemas.microsoft.com/office/drawing/2014/main" id="{A6B72E1F-37B7-B93A-736A-035B54117073}"/>
              </a:ext>
            </a:extLst>
          </p:cNvPr>
          <p:cNvSpPr>
            <a:spLocks noGrp="1"/>
          </p:cNvSpPr>
          <p:nvPr>
            <p:ph type="sldNum" sz="quarter" idx="5"/>
          </p:nvPr>
        </p:nvSpPr>
        <p:spPr/>
        <p:txBody>
          <a:bodyPr/>
          <a:lstStyle/>
          <a:p>
            <a:fld id="{37F9092C-5875-4A01-B6F2-EE6581B85619}" type="slidenum">
              <a:rPr lang="en-IN" smtClean="0"/>
              <a:t>17</a:t>
            </a:fld>
            <a:endParaRPr lang="en-IN"/>
          </a:p>
        </p:txBody>
      </p:sp>
    </p:spTree>
    <p:extLst>
      <p:ext uri="{BB962C8B-B14F-4D97-AF65-F5344CB8AC3E}">
        <p14:creationId xmlns:p14="http://schemas.microsoft.com/office/powerpoint/2010/main" val="37802333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continues to be an important problem for individuals and the NHS. Good management requires early diagnosis, evidence-based treatment, cooperation of many specialists, and personalized approach. Patients' empowerment through co-productive management and prevention can enhance the quality of their lives and help deliver healthcare more sustainably.</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18</a:t>
            </a:fld>
            <a:endParaRPr lang="en-IN"/>
          </a:p>
        </p:txBody>
      </p:sp>
    </p:spTree>
    <p:extLst>
      <p:ext uri="{BB962C8B-B14F-4D97-AF65-F5344CB8AC3E}">
        <p14:creationId xmlns:p14="http://schemas.microsoft.com/office/powerpoint/2010/main" val="38955839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BD3466-6E5E-1FD6-5323-8B3C1A419F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7D3D1A-2517-2110-987B-DB0760E126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CB0FDA-ED54-241F-020B-0E4737745F78}"/>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484AA42D-EBB1-584D-5BCA-A4075863A0FD}"/>
              </a:ext>
            </a:extLst>
          </p:cNvPr>
          <p:cNvSpPr>
            <a:spLocks noGrp="1"/>
          </p:cNvSpPr>
          <p:nvPr>
            <p:ph type="sldNum" sz="quarter" idx="5"/>
          </p:nvPr>
        </p:nvSpPr>
        <p:spPr/>
        <p:txBody>
          <a:bodyPr/>
          <a:lstStyle/>
          <a:p>
            <a:fld id="{37F9092C-5875-4A01-B6F2-EE6581B85619}" type="slidenum">
              <a:rPr lang="en-IN" smtClean="0"/>
              <a:t>19</a:t>
            </a:fld>
            <a:endParaRPr lang="en-IN"/>
          </a:p>
        </p:txBody>
      </p:sp>
    </p:spTree>
    <p:extLst>
      <p:ext uri="{BB962C8B-B14F-4D97-AF65-F5344CB8AC3E}">
        <p14:creationId xmlns:p14="http://schemas.microsoft.com/office/powerpoint/2010/main" val="30207787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309EA-3A3C-8359-0726-B077362C93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A321E2-BCBE-87F7-0D52-FDD7334EF7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3462E4-155E-4F40-5DB0-0D0F98F9FAF0}"/>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5100808F-1A87-5F87-A47F-B2C0BE8E5274}"/>
              </a:ext>
            </a:extLst>
          </p:cNvPr>
          <p:cNvSpPr>
            <a:spLocks noGrp="1"/>
          </p:cNvSpPr>
          <p:nvPr>
            <p:ph type="sldNum" sz="quarter" idx="5"/>
          </p:nvPr>
        </p:nvSpPr>
        <p:spPr/>
        <p:txBody>
          <a:bodyPr/>
          <a:lstStyle/>
          <a:p>
            <a:fld id="{37F9092C-5875-4A01-B6F2-EE6581B85619}" type="slidenum">
              <a:rPr lang="en-IN" smtClean="0"/>
              <a:t>20</a:t>
            </a:fld>
            <a:endParaRPr lang="en-IN"/>
          </a:p>
        </p:txBody>
      </p:sp>
    </p:spTree>
    <p:extLst>
      <p:ext uri="{BB962C8B-B14F-4D97-AF65-F5344CB8AC3E}">
        <p14:creationId xmlns:p14="http://schemas.microsoft.com/office/powerpoint/2010/main" val="1350666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6.sv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jpeg"/><Relationship Id="rId7"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7.sv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jpeg"/><Relationship Id="rId7"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7.sv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7.sv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sv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sv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0.svg"/><Relationship Id="rId4" Type="http://schemas.openxmlformats.org/officeDocument/2006/relationships/image" Target="../media/image28.sv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7.sv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7.sv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7.svg"/><Relationship Id="rId4" Type="http://schemas.openxmlformats.org/officeDocument/2006/relationships/image" Target="../media/image36.svg"/></Relationships>
</file>

<file path=ppt/slides/_rels/slide19.xml.rels><?xml version="1.0" encoding="UTF-8" standalone="yes"?>
<Relationships xmlns="http://schemas.openxmlformats.org/package/2006/relationships"><Relationship Id="rId8" Type="http://schemas.openxmlformats.org/officeDocument/2006/relationships/hyperlink" Target="https://www.bhf.org.uk/what-we-do/news-from-the-bhf/contact-the-press-office/facts-and-figures" TargetMode="External"/><Relationship Id="rId3" Type="http://schemas.openxmlformats.org/officeDocument/2006/relationships/image" Target="../media/image1.jpeg"/><Relationship Id="rId7" Type="http://schemas.openxmlformats.org/officeDocument/2006/relationships/hyperlink" Target="https://www.bhf.org.uk/informationsupport/conditions/coronary-heart-disease"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doi.org/10.1016/j.jacadv.2022.100160" TargetMode="External"/><Relationship Id="rId11" Type="http://schemas.openxmlformats.org/officeDocument/2006/relationships/hyperlink" Target="https://www.cdc.gov/heart-disease/prevention/index.html" TargetMode="External"/><Relationship Id="rId5" Type="http://schemas.openxmlformats.org/officeDocument/2006/relationships/hyperlink" Target="https://www.ahvc.com.sg/ischemic-heart-disease/" TargetMode="External"/><Relationship Id="rId10" Type="http://schemas.openxmlformats.org/officeDocument/2006/relationships/hyperlink" Target="https://www.cdc.gov/chronic-disease/about/index.html" TargetMode="External"/><Relationship Id="rId4" Type="http://schemas.openxmlformats.org/officeDocument/2006/relationships/image" Target="../media/image36.svg"/><Relationship Id="rId9" Type="http://schemas.openxmlformats.org/officeDocument/2006/relationships/hyperlink" Target="https://doi.org/10.1093/eurheartj/ehad476" TargetMode="External"/></Relationships>
</file>

<file path=ppt/slides/_rels/slide20.xml.rels><?xml version="1.0" encoding="UTF-8" standalone="yes"?>
<Relationships xmlns="http://schemas.openxmlformats.org/package/2006/relationships"><Relationship Id="rId13" Type="http://schemas.openxmlformats.org/officeDocument/2006/relationships/hyperlink" Target="https://www.heartfoundation.org.au/healthy-living/keeping-your-heart-healthy" TargetMode="External"/><Relationship Id="rId18" Type="http://schemas.openxmlformats.org/officeDocument/2006/relationships/hyperlink" Target="https://doi.org/10.1016/j.jchf.2025.102731" TargetMode="External"/><Relationship Id="rId26" Type="http://schemas.openxmlformats.org/officeDocument/2006/relationships/hyperlink" Target="https://doi.org/10.3390/ijms27125296" TargetMode="External"/><Relationship Id="rId3" Type="http://schemas.openxmlformats.org/officeDocument/2006/relationships/image" Target="../media/image1.jpeg"/><Relationship Id="rId21" Type="http://schemas.openxmlformats.org/officeDocument/2006/relationships/hyperlink" Target="https://www.england.nhs.uk/personalisedcare/comprehensive-model-of-personalised-care/" TargetMode="External"/><Relationship Id="rId7" Type="http://schemas.openxmlformats.org/officeDocument/2006/relationships/hyperlink" Target="https://www.bupa.co.uk/health-information/heart-blood-circulation/coronary-heart-disease" TargetMode="External"/><Relationship Id="rId12" Type="http://schemas.openxmlformats.org/officeDocument/2006/relationships/hyperlink" Target="https://www.alliance-scotland.org.uk/past-work-and-projects/scotlands-house-of-care/the-house-of-care-model/" TargetMode="External"/><Relationship Id="rId17" Type="http://schemas.openxmlformats.org/officeDocument/2006/relationships/hyperlink" Target="https://doi.org/10.7189/jogh.15.04291" TargetMode="External"/><Relationship Id="rId25" Type="http://schemas.openxmlformats.org/officeDocument/2006/relationships/hyperlink" Target="https://doi.org/10.3390/medicina60121928" TargetMode="External"/><Relationship Id="rId33" Type="http://schemas.openxmlformats.org/officeDocument/2006/relationships/hyperlink" Target="https://extranet.who.int/ncdccs/Data/MUS_D1_chd.pdf" TargetMode="External"/><Relationship Id="rId2" Type="http://schemas.openxmlformats.org/officeDocument/2006/relationships/notesSlide" Target="../notesSlides/notesSlide19.xml"/><Relationship Id="rId16" Type="http://schemas.openxmlformats.org/officeDocument/2006/relationships/hyperlink" Target="https://doi.org/10.3389/fcvm.2023.1274595" TargetMode="External"/><Relationship Id="rId20" Type="http://schemas.openxmlformats.org/officeDocument/2006/relationships/hyperlink" Target="https://www.england.nhs.uk/ourwork/prevention/secondary-prevention/cardiovascular-disease-high-impact-interventions/" TargetMode="External"/><Relationship Id="rId29" Type="http://schemas.openxmlformats.org/officeDocument/2006/relationships/hyperlink" Target="https://doi.org/10.1136/bmjopen-2023-079598" TargetMode="External"/><Relationship Id="rId1" Type="http://schemas.openxmlformats.org/officeDocument/2006/relationships/slideLayout" Target="../slideLayouts/slideLayout7.xml"/><Relationship Id="rId6" Type="http://schemas.openxmlformats.org/officeDocument/2006/relationships/hyperlink" Target="https://doi.org/10.3390/life12101558" TargetMode="External"/><Relationship Id="rId11" Type="http://schemas.openxmlformats.org/officeDocument/2006/relationships/hyperlink" Target="https://grace-ihi.eu/a-holistic-approach-for-cardiovascular-disease-management/" TargetMode="External"/><Relationship Id="rId24" Type="http://schemas.openxmlformats.org/officeDocument/2006/relationships/hyperlink" Target="https://www.oecd.org/en/publications/the-state-of-cardiovascular-health-in-the-european-union_ea7a15f4-en/full-report/designing-and-implementing-effective-policies-for-cvd-prevention-and-control_d1b7f576.html" TargetMode="External"/><Relationship Id="rId32" Type="http://schemas.openxmlformats.org/officeDocument/2006/relationships/hyperlink" Target="https://www.bhf.org.uk/-/media/files/for-professionals/research/heart-statistics/bhf-cvd-statistics-uk-factsheet-jan26.pdf?rev=26534e1487094dbd806277891baef112" TargetMode="External"/><Relationship Id="rId5" Type="http://schemas.openxmlformats.org/officeDocument/2006/relationships/hyperlink" Target="https://doi.org/10.1136/bmj-2023-078523" TargetMode="External"/><Relationship Id="rId15" Type="http://schemas.openxmlformats.org/officeDocument/2006/relationships/hyperlink" Target="https://doi.org/10.1080/00015385.2025.2457285" TargetMode="External"/><Relationship Id="rId23" Type="http://schemas.openxmlformats.org/officeDocument/2006/relationships/hyperlink" Target="https://www.nice.org.uk/guidance/ng238" TargetMode="External"/><Relationship Id="rId28" Type="http://schemas.openxmlformats.org/officeDocument/2006/relationships/hyperlink" Target="https://doi.org/10.1093/ehjqcco/qcaf011" TargetMode="External"/><Relationship Id="rId10" Type="http://schemas.openxmlformats.org/officeDocument/2006/relationships/hyperlink" Target="https://www.escardio.org/guidelines/clinical-practice-guidelines/all-esc-practice-guidelines/cvd-and-diabetes/" TargetMode="External"/><Relationship Id="rId19" Type="http://schemas.openxmlformats.org/officeDocument/2006/relationships/hyperlink" Target="https://www.nhs.uk/conditions/coronary-heart-disease/prevention/" TargetMode="External"/><Relationship Id="rId31" Type="http://schemas.openxmlformats.org/officeDocument/2006/relationships/hyperlink" Target="https://doi.org/10.1186/s12913-023-09306-w" TargetMode="External"/><Relationship Id="rId4" Type="http://schemas.openxmlformats.org/officeDocument/2006/relationships/hyperlink" Target="https://doi.org/10.3390/life14010034" TargetMode="External"/><Relationship Id="rId9" Type="http://schemas.openxmlformats.org/officeDocument/2006/relationships/hyperlink" Target="https://assets.publishing.service.gov.uk/media/6a4cfda87abea59ac13fd308/cardiovascular-disease-modern-service-framework.pdf" TargetMode="External"/><Relationship Id="rId14" Type="http://schemas.openxmlformats.org/officeDocument/2006/relationships/hyperlink" Target="https://doi.org/10.1186/s13104-025-07169-4" TargetMode="External"/><Relationship Id="rId22" Type="http://schemas.openxmlformats.org/officeDocument/2006/relationships/hyperlink" Target="https://www.nice.org.uk/Guidance/NG185" TargetMode="External"/><Relationship Id="rId27" Type="http://schemas.openxmlformats.org/officeDocument/2006/relationships/hyperlink" Target="https://doi.org/10.3389/fphar.2026.1834343" TargetMode="External"/><Relationship Id="rId30" Type="http://schemas.openxmlformats.org/officeDocument/2006/relationships/hyperlink" Target="https://www.statista.com/statistics/949580/hospitals-in-united-kingdom/?srsltid=AfmBOopyYd1DePSKp2DU_hqz0Mor1E57QB_QiL9ENv1IPktHnzmwOfMd" TargetMode="External"/><Relationship Id="rId8" Type="http://schemas.openxmlformats.org/officeDocument/2006/relationships/hyperlink" Target="https://rho-harp.org/focus-area/cardiovascular-disease/"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p>
        </p:txBody>
      </p:sp>
      <p:grpSp>
        <p:nvGrpSpPr>
          <p:cNvPr id="3" name="Group 3"/>
          <p:cNvGrpSpPr/>
          <p:nvPr/>
        </p:nvGrpSpPr>
        <p:grpSpPr>
          <a:xfrm>
            <a:off x="0" y="-517260"/>
            <a:ext cx="14536886" cy="11049314"/>
            <a:chOff x="0" y="0"/>
            <a:chExt cx="3828645" cy="2910107"/>
          </a:xfrm>
        </p:grpSpPr>
        <p:sp>
          <p:nvSpPr>
            <p:cNvPr id="4" name="Freeform 4"/>
            <p:cNvSpPr/>
            <p:nvPr/>
          </p:nvSpPr>
          <p:spPr>
            <a:xfrm>
              <a:off x="0" y="0"/>
              <a:ext cx="3828645" cy="2910107"/>
            </a:xfrm>
            <a:custGeom>
              <a:avLst/>
              <a:gdLst/>
              <a:ahLst/>
              <a:cxnLst/>
              <a:rect l="l" t="t" r="r" b="b"/>
              <a:pathLst>
                <a:path w="3828645" h="2910107">
                  <a:moveTo>
                    <a:pt x="0" y="0"/>
                  </a:moveTo>
                  <a:lnTo>
                    <a:pt x="3828645" y="0"/>
                  </a:lnTo>
                  <a:lnTo>
                    <a:pt x="3828645" y="2910107"/>
                  </a:lnTo>
                  <a:lnTo>
                    <a:pt x="0" y="2910107"/>
                  </a:lnTo>
                  <a:close/>
                </a:path>
              </a:pathLst>
            </a:custGeom>
            <a:solidFill>
              <a:srgbClr val="831627"/>
            </a:solidFill>
            <a:ln cap="sq">
              <a:noFill/>
              <a:prstDash val="solid"/>
              <a:miter/>
            </a:ln>
          </p:spPr>
          <p:txBody>
            <a:bodyPr/>
            <a:lstStyle/>
            <a:p>
              <a:endParaRPr lang="en-GB" dirty="0"/>
            </a:p>
          </p:txBody>
        </p:sp>
        <p:sp>
          <p:nvSpPr>
            <p:cNvPr id="5" name="TextBox 5"/>
            <p:cNvSpPr txBox="1"/>
            <p:nvPr/>
          </p:nvSpPr>
          <p:spPr>
            <a:xfrm>
              <a:off x="0" y="-47625"/>
              <a:ext cx="3828645" cy="295773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4200289" y="1645070"/>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6892466" y="5709205"/>
            <a:ext cx="8398598" cy="4126936"/>
            <a:chOff x="-61332" y="-47625"/>
            <a:chExt cx="2113111" cy="285527"/>
          </a:xfrm>
        </p:grpSpPr>
        <p:sp>
          <p:nvSpPr>
            <p:cNvPr id="10" name="Freeform 10"/>
            <p:cNvSpPr/>
            <p:nvPr/>
          </p:nvSpPr>
          <p:spPr>
            <a:xfrm>
              <a:off x="-61332" y="10512"/>
              <a:ext cx="2113111" cy="227390"/>
            </a:xfrm>
            <a:custGeom>
              <a:avLst/>
              <a:gdLst/>
              <a:ahLst/>
              <a:cxnLst/>
              <a:rect l="l" t="t" r="r" b="b"/>
              <a:pathLst>
                <a:path w="2051779" h="237902">
                  <a:moveTo>
                    <a:pt x="42733" y="0"/>
                  </a:moveTo>
                  <a:lnTo>
                    <a:pt x="2009046" y="0"/>
                  </a:lnTo>
                  <a:cubicBezTo>
                    <a:pt x="2020380" y="0"/>
                    <a:pt x="2031249" y="4502"/>
                    <a:pt x="2039263" y="12516"/>
                  </a:cubicBezTo>
                  <a:cubicBezTo>
                    <a:pt x="2047277" y="20530"/>
                    <a:pt x="2051779" y="31399"/>
                    <a:pt x="2051779" y="42733"/>
                  </a:cubicBezTo>
                  <a:lnTo>
                    <a:pt x="2051779" y="195169"/>
                  </a:lnTo>
                  <a:cubicBezTo>
                    <a:pt x="2051779" y="218770"/>
                    <a:pt x="2032647" y="237902"/>
                    <a:pt x="2009046" y="237902"/>
                  </a:cubicBezTo>
                  <a:lnTo>
                    <a:pt x="42733" y="237902"/>
                  </a:lnTo>
                  <a:cubicBezTo>
                    <a:pt x="19132" y="237902"/>
                    <a:pt x="0" y="218770"/>
                    <a:pt x="0" y="195169"/>
                  </a:cubicBezTo>
                  <a:lnTo>
                    <a:pt x="0" y="42733"/>
                  </a:lnTo>
                  <a:cubicBezTo>
                    <a:pt x="0" y="19132"/>
                    <a:pt x="19132" y="0"/>
                    <a:pt x="42733" y="0"/>
                  </a:cubicBezTo>
                  <a:close/>
                </a:path>
              </a:pathLst>
            </a:custGeom>
            <a:solidFill>
              <a:srgbClr val="831627"/>
            </a:solidFill>
          </p:spPr>
          <p:txBody>
            <a:bodyPr/>
            <a:lstStyle/>
            <a:p>
              <a:endParaRPr lang="en-GB" dirty="0"/>
            </a:p>
          </p:txBody>
        </p:sp>
        <p:sp>
          <p:nvSpPr>
            <p:cNvPr id="11" name="TextBox 11"/>
            <p:cNvSpPr txBox="1"/>
            <p:nvPr/>
          </p:nvSpPr>
          <p:spPr>
            <a:xfrm>
              <a:off x="0" y="-47625"/>
              <a:ext cx="2051779" cy="285527"/>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14536886" y="6111195"/>
            <a:ext cx="2805360" cy="2274892"/>
          </a:xfrm>
          <a:custGeom>
            <a:avLst/>
            <a:gdLst/>
            <a:ahLst/>
            <a:cxnLst/>
            <a:rect l="l" t="t" r="r" b="b"/>
            <a:pathLst>
              <a:path w="2805360" h="2274892">
                <a:moveTo>
                  <a:pt x="0" y="0"/>
                </a:moveTo>
                <a:lnTo>
                  <a:pt x="2805360" y="0"/>
                </a:lnTo>
                <a:lnTo>
                  <a:pt x="2805360" y="2274892"/>
                </a:lnTo>
                <a:lnTo>
                  <a:pt x="0" y="227489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TextBox 13"/>
          <p:cNvSpPr txBox="1"/>
          <p:nvPr/>
        </p:nvSpPr>
        <p:spPr>
          <a:xfrm>
            <a:off x="4514666" y="1592997"/>
            <a:ext cx="12838466" cy="3323987"/>
          </a:xfrm>
          <a:prstGeom prst="rect">
            <a:avLst/>
          </a:prstGeom>
        </p:spPr>
        <p:txBody>
          <a:bodyPr wrap="square" lIns="0" tIns="0" rIns="0" bIns="0" rtlCol="0" anchor="t">
            <a:spAutoFit/>
          </a:bodyPr>
          <a:lstStyle/>
          <a:p>
            <a:pPr algn="ctr"/>
            <a:r>
              <a:rPr lang="en-US" sz="7200" dirty="0">
                <a:solidFill>
                  <a:srgbClr val="FBE087"/>
                </a:solidFill>
                <a:latin typeface="Genty Sans"/>
                <a:ea typeface="Genty Sans"/>
                <a:cs typeface="Genty Sans"/>
                <a:sym typeface="Genty Sans"/>
              </a:rPr>
              <a:t>Management of Ischemic Heart (IHD) Disease in the UK</a:t>
            </a:r>
          </a:p>
        </p:txBody>
      </p:sp>
      <p:sp>
        <p:nvSpPr>
          <p:cNvPr id="14" name="TextBox 14"/>
          <p:cNvSpPr txBox="1"/>
          <p:nvPr/>
        </p:nvSpPr>
        <p:spPr>
          <a:xfrm>
            <a:off x="4503780" y="4280311"/>
            <a:ext cx="13784220" cy="1936428"/>
          </a:xfrm>
          <a:prstGeom prst="rect">
            <a:avLst/>
          </a:prstGeom>
        </p:spPr>
        <p:txBody>
          <a:bodyPr lIns="0" tIns="0" rIns="0" bIns="0" rtlCol="0" anchor="t">
            <a:spAutoFit/>
          </a:bodyPr>
          <a:lstStyle/>
          <a:p>
            <a:pPr algn="ctr">
              <a:lnSpc>
                <a:spcPts val="16800"/>
              </a:lnSpc>
            </a:pPr>
            <a:r>
              <a:rPr lang="en-US" sz="8800" dirty="0">
                <a:solidFill>
                  <a:srgbClr val="FFFFFF"/>
                </a:solidFill>
                <a:latin typeface="Genty Sans"/>
                <a:ea typeface="Genty Sans"/>
                <a:cs typeface="Genty Sans"/>
                <a:sym typeface="Genty Sans"/>
              </a:rPr>
              <a:t>PRESENTATION</a:t>
            </a:r>
          </a:p>
        </p:txBody>
      </p:sp>
      <p:sp>
        <p:nvSpPr>
          <p:cNvPr id="15" name="Freeform 15"/>
          <p:cNvSpPr/>
          <p:nvPr/>
        </p:nvSpPr>
        <p:spPr>
          <a:xfrm>
            <a:off x="208721" y="-588034"/>
            <a:ext cx="4948047" cy="8229600"/>
          </a:xfrm>
          <a:custGeom>
            <a:avLst/>
            <a:gdLst/>
            <a:ahLst/>
            <a:cxnLst/>
            <a:rect l="l" t="t" r="r" b="b"/>
            <a:pathLst>
              <a:path w="4948047" h="8229600">
                <a:moveTo>
                  <a:pt x="0" y="0"/>
                </a:moveTo>
                <a:lnTo>
                  <a:pt x="4948047" y="0"/>
                </a:lnTo>
                <a:lnTo>
                  <a:pt x="4948047" y="8229600"/>
                </a:lnTo>
                <a:lnTo>
                  <a:pt x="0" y="8229600"/>
                </a:lnTo>
                <a:lnTo>
                  <a:pt x="0" y="0"/>
                </a:lnTo>
                <a:close/>
              </a:path>
            </a:pathLst>
          </a:custGeom>
          <a:blipFill>
            <a:blip r:embed="rId4"/>
            <a:stretch>
              <a:fillRect/>
            </a:stretch>
          </a:blipFill>
        </p:spPr>
        <p:txBody>
          <a:bodyPr/>
          <a:lstStyle/>
          <a:p>
            <a:endParaRPr lang="en-GB"/>
          </a:p>
        </p:txBody>
      </p:sp>
      <p:sp>
        <p:nvSpPr>
          <p:cNvPr id="16" name="Freeform 16"/>
          <p:cNvSpPr/>
          <p:nvPr/>
        </p:nvSpPr>
        <p:spPr>
          <a:xfrm>
            <a:off x="-136400" y="7885964"/>
            <a:ext cx="4060282" cy="1372336"/>
          </a:xfrm>
          <a:custGeom>
            <a:avLst/>
            <a:gdLst/>
            <a:ahLst/>
            <a:cxnLst/>
            <a:rect l="l" t="t" r="r" b="b"/>
            <a:pathLst>
              <a:path w="4060282" h="1372336">
                <a:moveTo>
                  <a:pt x="0" y="0"/>
                </a:moveTo>
                <a:lnTo>
                  <a:pt x="4060282" y="0"/>
                </a:lnTo>
                <a:lnTo>
                  <a:pt x="4060282" y="1372336"/>
                </a:lnTo>
                <a:lnTo>
                  <a:pt x="0" y="1372336"/>
                </a:lnTo>
                <a:lnTo>
                  <a:pt x="0" y="0"/>
                </a:lnTo>
                <a:close/>
              </a:path>
            </a:pathLst>
          </a:custGeom>
          <a:blipFill>
            <a:blip>
              <a:alphaModFix amt="5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a:off x="3421070" y="5912824"/>
            <a:ext cx="3471395" cy="4114800"/>
          </a:xfrm>
          <a:custGeom>
            <a:avLst/>
            <a:gdLst/>
            <a:ahLst/>
            <a:cxnLst/>
            <a:rect l="l" t="t" r="r" b="b"/>
            <a:pathLst>
              <a:path w="3471395" h="4114800">
                <a:moveTo>
                  <a:pt x="0" y="0"/>
                </a:moveTo>
                <a:lnTo>
                  <a:pt x="3471395" y="0"/>
                </a:lnTo>
                <a:lnTo>
                  <a:pt x="3471395"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flipV="1">
            <a:off x="16672006" y="-1028700"/>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TextBox 19"/>
          <p:cNvSpPr txBox="1"/>
          <p:nvPr/>
        </p:nvSpPr>
        <p:spPr>
          <a:xfrm>
            <a:off x="7639684" y="6618729"/>
            <a:ext cx="8398598" cy="4908973"/>
          </a:xfrm>
          <a:prstGeom prst="rect">
            <a:avLst/>
          </a:prstGeom>
        </p:spPr>
        <p:txBody>
          <a:bodyPr wrap="square" lIns="0" tIns="0" rIns="0" bIns="0" rtlCol="0" anchor="t">
            <a:spAutoFit/>
          </a:bodyPr>
          <a:lstStyle/>
          <a:p>
            <a:pPr>
              <a:lnSpc>
                <a:spcPts val="4900"/>
              </a:lnSpc>
            </a:pPr>
            <a:r>
              <a:rPr lang="en-US" sz="3500" dirty="0">
                <a:solidFill>
                  <a:srgbClr val="FFFFFF"/>
                </a:solidFill>
                <a:latin typeface="Rosario"/>
                <a:ea typeface="Rosario"/>
                <a:cs typeface="Rosario"/>
                <a:sym typeface="Rosario"/>
              </a:rPr>
              <a:t>Presented by:  </a:t>
            </a:r>
          </a:p>
          <a:p>
            <a:pPr algn="just">
              <a:lnSpc>
                <a:spcPct val="150000"/>
              </a:lnSpc>
            </a:pPr>
            <a:r>
              <a:rPr lang="en-IN" sz="2650" dirty="0">
                <a:solidFill>
                  <a:schemeClr val="bg1"/>
                </a:solidFill>
              </a:rPr>
              <a:t>Presented by: Noaman Sidat</a:t>
            </a:r>
          </a:p>
          <a:p>
            <a:pPr algn="just">
              <a:lnSpc>
                <a:spcPct val="150000"/>
              </a:lnSpc>
            </a:pPr>
            <a:r>
              <a:rPr lang="en-IN" sz="2650" dirty="0">
                <a:solidFill>
                  <a:schemeClr val="bg1"/>
                </a:solidFill>
              </a:rPr>
              <a:t>Student ID: 2536192</a:t>
            </a:r>
          </a:p>
          <a:p>
            <a:pPr algn="just">
              <a:lnSpc>
                <a:spcPct val="150000"/>
              </a:lnSpc>
            </a:pPr>
            <a:r>
              <a:rPr lang="en-IN" sz="2650" dirty="0">
                <a:solidFill>
                  <a:schemeClr val="bg1"/>
                </a:solidFill>
              </a:rPr>
              <a:t>Lecturer Name: Muhammad Khan</a:t>
            </a:r>
          </a:p>
          <a:p>
            <a:pPr algn="just">
              <a:lnSpc>
                <a:spcPct val="150000"/>
              </a:lnSpc>
            </a:pPr>
            <a:r>
              <a:rPr lang="en-GB" sz="2650" dirty="0">
                <a:solidFill>
                  <a:schemeClr val="bg1"/>
                </a:solidFill>
              </a:rPr>
              <a:t>Module Code: LCHS7003</a:t>
            </a:r>
          </a:p>
          <a:p>
            <a:pPr algn="just">
              <a:lnSpc>
                <a:spcPct val="150000"/>
              </a:lnSpc>
            </a:pPr>
            <a:r>
              <a:rPr lang="en-GB" sz="2650" dirty="0">
                <a:solidFill>
                  <a:schemeClr val="bg1"/>
                </a:solidFill>
              </a:rPr>
              <a:t>Programme: MSc Public Health and Social Care in Practice</a:t>
            </a:r>
            <a:endParaRPr lang="en-IN" sz="2650" dirty="0">
              <a:solidFill>
                <a:schemeClr val="bg1"/>
              </a:solidFill>
            </a:endParaRPr>
          </a:p>
          <a:p>
            <a:pPr algn="just">
              <a:lnSpc>
                <a:spcPct val="150000"/>
              </a:lnSpc>
            </a:pPr>
            <a:endParaRPr lang="en-GB" sz="2800" dirty="0">
              <a:solidFill>
                <a:schemeClr val="bg1"/>
              </a:solidFill>
            </a:endParaRPr>
          </a:p>
          <a:p>
            <a:pPr algn="ctr">
              <a:lnSpc>
                <a:spcPts val="4900"/>
              </a:lnSpc>
            </a:pPr>
            <a:endParaRPr lang="en-US" sz="3500" dirty="0">
              <a:solidFill>
                <a:srgbClr val="FFFFFF"/>
              </a:solidFill>
              <a:latin typeface="Rosario"/>
              <a:ea typeface="Rosario"/>
              <a:cs typeface="Rosario"/>
              <a:sym typeface="Rosari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653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0" y="5143500"/>
            <a:ext cx="9406400" cy="5143500"/>
            <a:chOff x="0" y="0"/>
            <a:chExt cx="2477406" cy="1354667"/>
          </a:xfrm>
        </p:grpSpPr>
        <p:sp>
          <p:nvSpPr>
            <p:cNvPr id="4" name="Freeform 4"/>
            <p:cNvSpPr/>
            <p:nvPr/>
          </p:nvSpPr>
          <p:spPr>
            <a:xfrm>
              <a:off x="0" y="0"/>
              <a:ext cx="2477406" cy="1354667"/>
            </a:xfrm>
            <a:custGeom>
              <a:avLst/>
              <a:gdLst/>
              <a:ahLst/>
              <a:cxnLst/>
              <a:rect l="l" t="t" r="r" b="b"/>
              <a:pathLst>
                <a:path w="2477406" h="1354667">
                  <a:moveTo>
                    <a:pt x="0" y="0"/>
                  </a:moveTo>
                  <a:lnTo>
                    <a:pt x="2477406" y="0"/>
                  </a:lnTo>
                  <a:lnTo>
                    <a:pt x="2477406"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77406" cy="140229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44199" y="1836679"/>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2611901" y="2750285"/>
            <a:ext cx="8136554" cy="4786430"/>
            <a:chOff x="0" y="0"/>
            <a:chExt cx="2142961" cy="1260624"/>
          </a:xfrm>
        </p:grpSpPr>
        <p:sp>
          <p:nvSpPr>
            <p:cNvPr id="10" name="Freeform 10"/>
            <p:cNvSpPr/>
            <p:nvPr/>
          </p:nvSpPr>
          <p:spPr>
            <a:xfrm>
              <a:off x="0" y="0"/>
              <a:ext cx="2142961" cy="1260624"/>
            </a:xfrm>
            <a:custGeom>
              <a:avLst/>
              <a:gdLst/>
              <a:ahLst/>
              <a:cxnLst/>
              <a:rect l="l" t="t" r="r" b="b"/>
              <a:pathLst>
                <a:path w="2142961" h="1260624">
                  <a:moveTo>
                    <a:pt x="0" y="0"/>
                  </a:moveTo>
                  <a:lnTo>
                    <a:pt x="2142961" y="0"/>
                  </a:lnTo>
                  <a:lnTo>
                    <a:pt x="2142961" y="1260624"/>
                  </a:lnTo>
                  <a:lnTo>
                    <a:pt x="0" y="1260624"/>
                  </a:lnTo>
                  <a:close/>
                </a:path>
              </a:pathLst>
            </a:custGeom>
            <a:solidFill>
              <a:srgbClr val="831627"/>
            </a:solidFill>
            <a:ln w="114300" cap="sq">
              <a:solidFill>
                <a:srgbClr val="EDF1FC"/>
              </a:solidFill>
              <a:prstDash val="solid"/>
              <a:miter/>
            </a:ln>
          </p:spPr>
          <p:txBody>
            <a:bodyPr/>
            <a:lstStyle/>
            <a:p>
              <a:endParaRPr lang="en-GB"/>
            </a:p>
          </p:txBody>
        </p:sp>
        <p:sp>
          <p:nvSpPr>
            <p:cNvPr id="11" name="TextBox 11"/>
            <p:cNvSpPr txBox="1"/>
            <p:nvPr/>
          </p:nvSpPr>
          <p:spPr>
            <a:xfrm>
              <a:off x="0" y="-47625"/>
              <a:ext cx="2142961" cy="1308249"/>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flipV="1">
            <a:off x="16672006" y="6445594"/>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5" name="Freeform 15"/>
          <p:cNvSpPr/>
          <p:nvPr/>
        </p:nvSpPr>
        <p:spPr>
          <a:xfrm flipV="1">
            <a:off x="0" y="-246973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TextBox 16"/>
          <p:cNvSpPr txBox="1"/>
          <p:nvPr/>
        </p:nvSpPr>
        <p:spPr>
          <a:xfrm>
            <a:off x="2835471" y="2321884"/>
            <a:ext cx="9760104" cy="553998"/>
          </a:xfrm>
          <a:prstGeom prst="rect">
            <a:avLst/>
          </a:prstGeom>
        </p:spPr>
        <p:txBody>
          <a:bodyPr lIns="0" tIns="0" rIns="0" bIns="0" rtlCol="0" anchor="t">
            <a:spAutoFit/>
          </a:bodyPr>
          <a:lstStyle/>
          <a:p>
            <a:pPr algn="ctr"/>
            <a:r>
              <a:rPr lang="en-US" sz="3600" dirty="0">
                <a:solidFill>
                  <a:srgbClr val="FBE087"/>
                </a:solidFill>
                <a:latin typeface="Genty Sans"/>
                <a:ea typeface="Genty Sans"/>
                <a:cs typeface="Genty Sans"/>
                <a:sym typeface="Genty Sans"/>
              </a:rPr>
              <a:t>INTRODUCTION</a:t>
            </a:r>
          </a:p>
        </p:txBody>
      </p:sp>
      <p:sp>
        <p:nvSpPr>
          <p:cNvPr id="17" name="TextBox 17"/>
          <p:cNvSpPr txBox="1"/>
          <p:nvPr/>
        </p:nvSpPr>
        <p:spPr>
          <a:xfrm>
            <a:off x="4246509" y="3628786"/>
            <a:ext cx="6938027" cy="4560929"/>
          </a:xfrm>
          <a:prstGeom prst="rect">
            <a:avLst/>
          </a:prstGeom>
        </p:spPr>
        <p:txBody>
          <a:bodyPr wrap="square" lIns="0" tIns="0" rIns="0" bIns="0" rtlCol="0" anchor="t">
            <a:spAutoFit/>
          </a:bodyPr>
          <a:lstStyle/>
          <a:p>
            <a:pPr marL="285750" indent="-285750" algn="just" fontAlgn="base">
              <a:lnSpc>
                <a:spcPct val="150000"/>
              </a:lnSpc>
              <a:buFont typeface="Arial" panose="020B0604020202020204" pitchFamily="34" charset="0"/>
              <a:buChar char="•"/>
            </a:pPr>
            <a:r>
              <a:rPr lang="en-US" sz="2000" dirty="0">
                <a:solidFill>
                  <a:schemeClr val="bg1"/>
                </a:solidFill>
                <a:latin typeface="Rosario" panose="020B0604020202020204" charset="0"/>
              </a:rPr>
              <a:t>Long-term health condition is </a:t>
            </a:r>
            <a:r>
              <a:rPr lang="en-US" sz="2000" dirty="0" err="1">
                <a:solidFill>
                  <a:schemeClr val="bg1"/>
                </a:solidFill>
                <a:latin typeface="Rosario" panose="020B0604020202020204" charset="0"/>
              </a:rPr>
              <a:t>refered</a:t>
            </a:r>
            <a:r>
              <a:rPr lang="en-US" sz="2000" dirty="0">
                <a:solidFill>
                  <a:schemeClr val="bg1"/>
                </a:solidFill>
                <a:latin typeface="Rosario" panose="020B0604020202020204" charset="0"/>
              </a:rPr>
              <a:t> as health issues that last one year or longer than one year (CDC, 2024).</a:t>
            </a:r>
          </a:p>
          <a:p>
            <a:pPr marL="285750" indent="-285750" algn="just" fontAlgn="base">
              <a:lnSpc>
                <a:spcPct val="150000"/>
              </a:lnSpc>
              <a:buFont typeface="Arial" panose="020B0604020202020204" pitchFamily="34" charset="0"/>
              <a:buChar char="•"/>
            </a:pPr>
            <a:r>
              <a:rPr lang="en-US" sz="2000" dirty="0">
                <a:solidFill>
                  <a:schemeClr val="bg1"/>
                </a:solidFill>
                <a:latin typeface="Rosario" panose="020B0604020202020204" charset="0"/>
              </a:rPr>
              <a:t>Ischemic heart disease (IHD) is a long-term condition that causes cardiovascular mortality in the UK (British Heart Foundation, 2024).</a:t>
            </a:r>
          </a:p>
          <a:p>
            <a:pPr marL="285750" indent="-285750" algn="just" fontAlgn="base">
              <a:lnSpc>
                <a:spcPct val="150000"/>
              </a:lnSpc>
              <a:buFont typeface="Arial" panose="020B0604020202020204" pitchFamily="34" charset="0"/>
              <a:buChar char="•"/>
            </a:pPr>
            <a:r>
              <a:rPr lang="en-US" sz="2000" dirty="0">
                <a:solidFill>
                  <a:schemeClr val="bg1"/>
                </a:solidFill>
                <a:latin typeface="Rosario" panose="020B0604020202020204" charset="0"/>
              </a:rPr>
              <a:t>IHD affects roughly 2.3 million people in the UK. It can cause 1 in 8 deaths in men and 1 in 15 deaths in women (CVD, 2025).</a:t>
            </a:r>
          </a:p>
          <a:p>
            <a:pPr marL="285750" indent="-285750" algn="just" fontAlgn="base">
              <a:lnSpc>
                <a:spcPct val="150000"/>
              </a:lnSpc>
              <a:buFont typeface="Arial" panose="020B0604020202020204" pitchFamily="34" charset="0"/>
              <a:buChar char="•"/>
            </a:pPr>
            <a:r>
              <a:rPr lang="en-US" sz="2000" dirty="0">
                <a:solidFill>
                  <a:schemeClr val="bg1"/>
                </a:solidFill>
                <a:latin typeface="Rosario" panose="020B0604020202020204" charset="0"/>
              </a:rPr>
              <a:t>This study is aimed at primary care professionals and covers an overview, prevalence, diagnosis, management, treatment and prevention of IHD.</a:t>
            </a:r>
          </a:p>
        </p:txBody>
      </p:sp>
      <p:pic>
        <p:nvPicPr>
          <p:cNvPr id="3074" name="Picture 2" descr="BHF UK Cardiovascular Disease Factsheet">
            <a:extLst>
              <a:ext uri="{FF2B5EF4-FFF2-40B4-BE49-F238E27FC236}">
                <a16:creationId xmlns:a16="http://schemas.microsoft.com/office/drawing/2014/main" id="{CA794279-FA43-3EDD-407E-477E678FFC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07147" y="3162449"/>
            <a:ext cx="5038725" cy="36004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BA38996-9BD2-8643-94F0-15AB6A08ACBE}"/>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8881600" y="5143500"/>
            <a:ext cx="9406400" cy="5143500"/>
            <a:chOff x="0" y="0"/>
            <a:chExt cx="2477406" cy="1354667"/>
          </a:xfrm>
        </p:grpSpPr>
        <p:sp>
          <p:nvSpPr>
            <p:cNvPr id="4" name="Freeform 4"/>
            <p:cNvSpPr/>
            <p:nvPr/>
          </p:nvSpPr>
          <p:spPr>
            <a:xfrm>
              <a:off x="0" y="0"/>
              <a:ext cx="2477406" cy="1354667"/>
            </a:xfrm>
            <a:custGeom>
              <a:avLst/>
              <a:gdLst/>
              <a:ahLst/>
              <a:cxnLst/>
              <a:rect l="l" t="t" r="r" b="b"/>
              <a:pathLst>
                <a:path w="2477406" h="1354667">
                  <a:moveTo>
                    <a:pt x="0" y="0"/>
                  </a:moveTo>
                  <a:lnTo>
                    <a:pt x="2477406" y="0"/>
                  </a:lnTo>
                  <a:lnTo>
                    <a:pt x="2477406"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77406" cy="140229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V="1">
            <a:off x="-559862" y="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1028700" y="1645070"/>
            <a:ext cx="16230600" cy="6996860"/>
            <a:chOff x="0" y="0"/>
            <a:chExt cx="4274726" cy="1842794"/>
          </a:xfrm>
        </p:grpSpPr>
        <p:sp>
          <p:nvSpPr>
            <p:cNvPr id="8" name="Freeform 8"/>
            <p:cNvSpPr/>
            <p:nvPr/>
          </p:nvSpPr>
          <p:spPr>
            <a:xfrm>
              <a:off x="0" y="0"/>
              <a:ext cx="4274726" cy="1842794"/>
            </a:xfrm>
            <a:custGeom>
              <a:avLst/>
              <a:gdLst/>
              <a:ahLst/>
              <a:cxnLst/>
              <a:rect l="l" t="t" r="r" b="b"/>
              <a:pathLst>
                <a:path w="4274726" h="1842794">
                  <a:moveTo>
                    <a:pt x="0" y="0"/>
                  </a:moveTo>
                  <a:lnTo>
                    <a:pt x="4274726" y="0"/>
                  </a:lnTo>
                  <a:lnTo>
                    <a:pt x="4274726"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9" name="TextBox 9"/>
            <p:cNvSpPr txBox="1"/>
            <p:nvPr/>
          </p:nvSpPr>
          <p:spPr>
            <a:xfrm>
              <a:off x="0" y="-47625"/>
              <a:ext cx="4274726" cy="1890419"/>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flipV="1">
            <a:off x="15643306" y="-1028700"/>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flipV="1">
            <a:off x="6404844" y="-3012655"/>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a:off x="344300" y="5336743"/>
            <a:ext cx="2628137" cy="4950257"/>
          </a:xfrm>
          <a:custGeom>
            <a:avLst/>
            <a:gdLst/>
            <a:ahLst/>
            <a:cxnLst/>
            <a:rect l="l" t="t" r="r" b="b"/>
            <a:pathLst>
              <a:path w="2628137" h="4950257">
                <a:moveTo>
                  <a:pt x="0" y="0"/>
                </a:moveTo>
                <a:lnTo>
                  <a:pt x="2628136" y="0"/>
                </a:lnTo>
                <a:lnTo>
                  <a:pt x="2628136" y="4950257"/>
                </a:lnTo>
                <a:lnTo>
                  <a:pt x="0" y="495025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7397389" y="4216400"/>
            <a:ext cx="8455146" cy="2492990"/>
          </a:xfrm>
          <a:prstGeom prst="rect">
            <a:avLst/>
          </a:prstGeom>
        </p:spPr>
        <p:txBody>
          <a:bodyPr lIns="0" tIns="0" rIns="0" bIns="0" rtlCol="0" anchor="t">
            <a:spAutoFit/>
          </a:bodyPr>
          <a:lstStyle/>
          <a:p>
            <a:pPr marL="285750" indent="-285750" algn="just" fontAlgn="base">
              <a:buFont typeface="Arial" panose="020B0604020202020204" pitchFamily="34" charset="0"/>
              <a:buChar char="•"/>
            </a:pPr>
            <a:r>
              <a:rPr lang="en-US" dirty="0">
                <a:solidFill>
                  <a:schemeClr val="bg1"/>
                </a:solidFill>
                <a:latin typeface="Rosario" panose="020B0604020202020204" charset="0"/>
              </a:rPr>
              <a:t>IHD is also known as coronary heart disease, which is caused by the narrowing of arteries that reduces myocardial oxygen supply.</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Symptoms include chest pain (angina), shortness of breath and tiredness (AHVC, 2026).</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Primarily a result of atherosclerosis (</a:t>
            </a:r>
            <a:r>
              <a:rPr lang="en-US" dirty="0" err="1">
                <a:solidFill>
                  <a:schemeClr val="bg1"/>
                </a:solidFill>
                <a:latin typeface="Rosario" panose="020B0604020202020204" charset="0"/>
              </a:rPr>
              <a:t>Cepoi</a:t>
            </a:r>
            <a:r>
              <a:rPr lang="en-US" dirty="0">
                <a:solidFill>
                  <a:schemeClr val="bg1"/>
                </a:solidFill>
                <a:latin typeface="Rosario" panose="020B0604020202020204" charset="0"/>
              </a:rPr>
              <a:t> </a:t>
            </a:r>
            <a:r>
              <a:rPr lang="en-US" i="1" dirty="0">
                <a:solidFill>
                  <a:schemeClr val="bg1"/>
                </a:solidFill>
                <a:latin typeface="Rosario" panose="020B0604020202020204" charset="0"/>
              </a:rPr>
              <a:t>et al.</a:t>
            </a:r>
            <a:r>
              <a:rPr lang="en-US" dirty="0">
                <a:solidFill>
                  <a:schemeClr val="bg1"/>
                </a:solidFill>
                <a:latin typeface="Rosario" panose="020B0604020202020204" charset="0"/>
              </a:rPr>
              <a:t>, 2023).</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The disease is generally caused by smoking, obesity, South Asian background, diabetes, high blood pressure, high cholesterol, genetics and eating an unhealthy diet (Cripps, 2024).</a:t>
            </a:r>
          </a:p>
          <a:p>
            <a:pPr marL="285750" indent="-285750" algn="just" fontAlgn="base">
              <a:buFont typeface="Arial" panose="020B0604020202020204" pitchFamily="34" charset="0"/>
              <a:buChar char="•"/>
            </a:pPr>
            <a:r>
              <a:rPr lang="en-GB" dirty="0">
                <a:solidFill>
                  <a:schemeClr val="bg1"/>
                </a:solidFill>
                <a:latin typeface="Rosario" panose="020B0604020202020204" charset="0"/>
              </a:rPr>
              <a:t> Acute coronary syndrome can result from the blockage of a coronary artery</a:t>
            </a:r>
            <a:endParaRPr lang="en-US" dirty="0">
              <a:solidFill>
                <a:schemeClr val="bg1"/>
              </a:solidFill>
              <a:latin typeface="Rosario" panose="020B0604020202020204" charset="0"/>
            </a:endParaRPr>
          </a:p>
        </p:txBody>
      </p:sp>
      <p:grpSp>
        <p:nvGrpSpPr>
          <p:cNvPr id="15" name="Group 15"/>
          <p:cNvGrpSpPr/>
          <p:nvPr/>
        </p:nvGrpSpPr>
        <p:grpSpPr>
          <a:xfrm>
            <a:off x="1095375" y="5750765"/>
            <a:ext cx="389036" cy="148385"/>
            <a:chOff x="0" y="0"/>
            <a:chExt cx="102462" cy="39081"/>
          </a:xfrm>
        </p:grpSpPr>
        <p:sp>
          <p:nvSpPr>
            <p:cNvPr id="16" name="Freeform 16"/>
            <p:cNvSpPr/>
            <p:nvPr/>
          </p:nvSpPr>
          <p:spPr>
            <a:xfrm>
              <a:off x="0" y="0"/>
              <a:ext cx="102462" cy="39081"/>
            </a:xfrm>
            <a:custGeom>
              <a:avLst/>
              <a:gdLst/>
              <a:ahLst/>
              <a:cxnLst/>
              <a:rect l="l" t="t" r="r" b="b"/>
              <a:pathLst>
                <a:path w="102462" h="39081">
                  <a:moveTo>
                    <a:pt x="0" y="0"/>
                  </a:moveTo>
                  <a:lnTo>
                    <a:pt x="102462" y="0"/>
                  </a:lnTo>
                  <a:lnTo>
                    <a:pt x="102462" y="39081"/>
                  </a:lnTo>
                  <a:lnTo>
                    <a:pt x="0" y="39081"/>
                  </a:lnTo>
                  <a:close/>
                </a:path>
              </a:pathLst>
            </a:custGeom>
            <a:solidFill>
              <a:srgbClr val="EA9371"/>
            </a:solidFill>
          </p:spPr>
          <p:txBody>
            <a:bodyPr/>
            <a:lstStyle/>
            <a:p>
              <a:endParaRPr lang="en-GB"/>
            </a:p>
          </p:txBody>
        </p:sp>
        <p:sp>
          <p:nvSpPr>
            <p:cNvPr id="17" name="TextBox 17"/>
            <p:cNvSpPr txBox="1"/>
            <p:nvPr/>
          </p:nvSpPr>
          <p:spPr>
            <a:xfrm>
              <a:off x="0" y="-47625"/>
              <a:ext cx="102462" cy="86706"/>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6744910" y="2439657"/>
            <a:ext cx="9760104" cy="1846659"/>
          </a:xfrm>
          <a:prstGeom prst="rect">
            <a:avLst/>
          </a:prstGeom>
        </p:spPr>
        <p:txBody>
          <a:bodyPr lIns="0" tIns="0" rIns="0" bIns="0" rtlCol="0" anchor="t">
            <a:spAutoFit/>
          </a:bodyPr>
          <a:lstStyle/>
          <a:p>
            <a:pPr algn="ctr"/>
            <a:r>
              <a:rPr lang="en-US" sz="4000" dirty="0">
                <a:solidFill>
                  <a:srgbClr val="FBE087"/>
                </a:solidFill>
                <a:latin typeface="Genty Sans"/>
                <a:ea typeface="Genty Sans"/>
                <a:cs typeface="Genty Sans"/>
                <a:sym typeface="Genty Sans"/>
              </a:rPr>
              <a:t>Overview of Ischemic Heart Disease (IHD): Definition, Symptoms, and Causes</a:t>
            </a:r>
          </a:p>
        </p:txBody>
      </p:sp>
      <p:pic>
        <p:nvPicPr>
          <p:cNvPr id="4098" name="Picture 2" descr="Myocardial Ischemia: Causes, Symptoms and Treatment">
            <a:extLst>
              <a:ext uri="{FF2B5EF4-FFF2-40B4-BE49-F238E27FC236}">
                <a16:creationId xmlns:a16="http://schemas.microsoft.com/office/drawing/2014/main" id="{5326D993-E65C-8483-59FA-878F5EAB6F2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09845" y="2039078"/>
            <a:ext cx="4800250" cy="495025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4507AF05-451B-2D9E-206A-CAEB1895236B}"/>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100882" y="0"/>
            <a:ext cx="9144000" cy="10287000"/>
            <a:chOff x="0" y="0"/>
            <a:chExt cx="2408296" cy="2709333"/>
          </a:xfrm>
        </p:grpSpPr>
        <p:sp>
          <p:nvSpPr>
            <p:cNvPr id="4" name="Freeform 4"/>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08296"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176925" y="1630394"/>
            <a:ext cx="8067957" cy="5174607"/>
            <a:chOff x="0" y="0"/>
            <a:chExt cx="1907446" cy="921397"/>
          </a:xfrm>
        </p:grpSpPr>
        <p:sp>
          <p:nvSpPr>
            <p:cNvPr id="7" name="Freeform 7"/>
            <p:cNvSpPr/>
            <p:nvPr/>
          </p:nvSpPr>
          <p:spPr>
            <a:xfrm>
              <a:off x="0" y="0"/>
              <a:ext cx="1907446" cy="921397"/>
            </a:xfrm>
            <a:custGeom>
              <a:avLst/>
              <a:gdLst/>
              <a:ahLst/>
              <a:cxnLst/>
              <a:rect l="l" t="t" r="r" b="b"/>
              <a:pathLst>
                <a:path w="1907446" h="921397">
                  <a:moveTo>
                    <a:pt x="0" y="0"/>
                  </a:moveTo>
                  <a:lnTo>
                    <a:pt x="1907446" y="0"/>
                  </a:lnTo>
                  <a:lnTo>
                    <a:pt x="1907446" y="921397"/>
                  </a:lnTo>
                  <a:lnTo>
                    <a:pt x="0" y="921397"/>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1907446" cy="969022"/>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5643306" y="8420100"/>
            <a:ext cx="3231988" cy="4114800"/>
          </a:xfrm>
          <a:custGeom>
            <a:avLst/>
            <a:gdLst/>
            <a:ahLst/>
            <a:cxnLst/>
            <a:rect l="l" t="t" r="r" b="b"/>
            <a:pathLst>
              <a:path w="3231988" h="4114800">
                <a:moveTo>
                  <a:pt x="0" y="0"/>
                </a:moveTo>
                <a:lnTo>
                  <a:pt x="3231988" y="0"/>
                </a:lnTo>
                <a:lnTo>
                  <a:pt x="3231988"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V="1">
            <a:off x="16672006" y="-205740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flipH="1">
            <a:off x="-1417736" y="1435363"/>
            <a:ext cx="2835471" cy="4114800"/>
          </a:xfrm>
          <a:custGeom>
            <a:avLst/>
            <a:gdLst/>
            <a:ahLst/>
            <a:cxnLst/>
            <a:rect l="l" t="t" r="r" b="b"/>
            <a:pathLst>
              <a:path w="2835471" h="4114800">
                <a:moveTo>
                  <a:pt x="2835472" y="0"/>
                </a:moveTo>
                <a:lnTo>
                  <a:pt x="0" y="0"/>
                </a:lnTo>
                <a:lnTo>
                  <a:pt x="0" y="4114800"/>
                </a:lnTo>
                <a:lnTo>
                  <a:pt x="2835472" y="4114800"/>
                </a:lnTo>
                <a:lnTo>
                  <a:pt x="2835472"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flipH="1">
            <a:off x="-587294" y="8420100"/>
            <a:ext cx="3231988" cy="4114800"/>
          </a:xfrm>
          <a:custGeom>
            <a:avLst/>
            <a:gdLst/>
            <a:ahLst/>
            <a:cxnLst/>
            <a:rect l="l" t="t" r="r" b="b"/>
            <a:pathLst>
              <a:path w="3231988" h="4114800">
                <a:moveTo>
                  <a:pt x="3231988" y="0"/>
                </a:moveTo>
                <a:lnTo>
                  <a:pt x="0" y="0"/>
                </a:lnTo>
                <a:lnTo>
                  <a:pt x="0" y="4114800"/>
                </a:lnTo>
                <a:lnTo>
                  <a:pt x="3231988" y="4114800"/>
                </a:lnTo>
                <a:lnTo>
                  <a:pt x="3231988"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p:cNvSpPr txBox="1"/>
          <p:nvPr/>
        </p:nvSpPr>
        <p:spPr>
          <a:xfrm>
            <a:off x="330473" y="269454"/>
            <a:ext cx="9388210" cy="1231106"/>
          </a:xfrm>
          <a:prstGeom prst="rect">
            <a:avLst/>
          </a:prstGeom>
        </p:spPr>
        <p:txBody>
          <a:bodyPr wrap="square" lIns="0" tIns="0" rIns="0" bIns="0" rtlCol="0" anchor="t">
            <a:spAutoFit/>
          </a:bodyPr>
          <a:lstStyle/>
          <a:p>
            <a:pPr algn="ctr"/>
            <a:r>
              <a:rPr lang="en-US" sz="4000" dirty="0">
                <a:solidFill>
                  <a:srgbClr val="FBE087"/>
                </a:solidFill>
                <a:latin typeface="Genty Sans"/>
                <a:ea typeface="Genty Sans"/>
                <a:cs typeface="Genty Sans"/>
                <a:sym typeface="Genty Sans"/>
              </a:rPr>
              <a:t>Epidemiology and Burden of IHD: UK and Worldwide Prevalence</a:t>
            </a:r>
          </a:p>
        </p:txBody>
      </p:sp>
      <p:sp>
        <p:nvSpPr>
          <p:cNvPr id="17" name="TextBox 17"/>
          <p:cNvSpPr txBox="1"/>
          <p:nvPr/>
        </p:nvSpPr>
        <p:spPr>
          <a:xfrm>
            <a:off x="1417734" y="1770014"/>
            <a:ext cx="7726265" cy="4431983"/>
          </a:xfrm>
          <a:prstGeom prst="rect">
            <a:avLst/>
          </a:prstGeom>
        </p:spPr>
        <p:txBody>
          <a:bodyPr wrap="square" lIns="0" tIns="0" rIns="0" bIns="0" rtlCol="0" anchor="t">
            <a:spAutoFit/>
          </a:bodyPr>
          <a:lstStyle/>
          <a:p>
            <a:pPr marL="285750" indent="-285750" algn="just" fontAlgn="base">
              <a:buFont typeface="Arial" panose="020B0604020202020204" pitchFamily="34" charset="0"/>
              <a:buChar char="•"/>
            </a:pPr>
            <a:r>
              <a:rPr lang="en-US" dirty="0">
                <a:solidFill>
                  <a:schemeClr val="bg1"/>
                </a:solidFill>
                <a:latin typeface="Rosario" panose="020B0604020202020204" charset="0"/>
              </a:rPr>
              <a:t>One of the UK's leading causes of death accounts for roughly 100,000 hospital admissions annually for heart diseases (Statista, 2023).</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IHD affects approximately 254 million to 315 million people worldwide, which accounts for over 9 million deaths annually (Liu et al., 2025</a:t>
            </a:r>
            <a:r>
              <a:rPr lang="en-US" dirty="0">
                <a:solidFill>
                  <a:schemeClr val="bg1"/>
                </a:solidFill>
                <a:highlight>
                  <a:srgbClr val="00FF00"/>
                </a:highlight>
                <a:latin typeface="Rosario" panose="020B0604020202020204" charset="0"/>
              </a:rPr>
              <a:t>).</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IHD causes approximately 26% of all deaths in the UK, that </a:t>
            </a:r>
            <a:r>
              <a:rPr lang="en-US" dirty="0" err="1">
                <a:solidFill>
                  <a:schemeClr val="bg1"/>
                </a:solidFill>
                <a:latin typeface="Rosario" panose="020B0604020202020204" charset="0"/>
              </a:rPr>
              <a:t>cuases</a:t>
            </a:r>
            <a:r>
              <a:rPr lang="en-US" dirty="0">
                <a:solidFill>
                  <a:schemeClr val="bg1"/>
                </a:solidFill>
                <a:latin typeface="Rosario" panose="020B0604020202020204" charset="0"/>
              </a:rPr>
              <a:t> 170,000 deaths yearly (UK CVD Factsheet, 2026).</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Significant NHS expenditure and productivity losses as the NHS handles roughly 100,000 hospital admissions each year for heart attacks (British Heart Foundation, 2025). </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Reduces quality of life and functional independence, over 1.4 million people in the UK are currently living with post-heart attack (British Heart Foundation, 2025).</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IHD incidents and mortality rate are higher in older adults, who are over age 60 (Conrad </a:t>
            </a:r>
            <a:r>
              <a:rPr lang="en-US" i="1" dirty="0">
                <a:solidFill>
                  <a:schemeClr val="bg1"/>
                </a:solidFill>
                <a:latin typeface="Rosario" panose="020B0604020202020204" charset="0"/>
              </a:rPr>
              <a:t>et al.</a:t>
            </a:r>
            <a:r>
              <a:rPr lang="en-US" dirty="0">
                <a:solidFill>
                  <a:schemeClr val="bg1"/>
                </a:solidFill>
                <a:latin typeface="Rosario" panose="020B0604020202020204" charset="0"/>
              </a:rPr>
              <a:t>, 2024)</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The CVD burden UK economy is over £ 29 billion due to medication, informal care and lost work productivity (Shih </a:t>
            </a:r>
            <a:r>
              <a:rPr lang="en-US" i="1" dirty="0">
                <a:solidFill>
                  <a:schemeClr val="bg1"/>
                </a:solidFill>
                <a:latin typeface="Rosario" panose="020B0604020202020204" charset="0"/>
              </a:rPr>
              <a:t>et al.</a:t>
            </a:r>
            <a:r>
              <a:rPr lang="en-US" dirty="0">
                <a:solidFill>
                  <a:schemeClr val="bg1"/>
                </a:solidFill>
                <a:latin typeface="Rosario" panose="020B0604020202020204" charset="0"/>
              </a:rPr>
              <a:t>, 2025).</a:t>
            </a:r>
          </a:p>
        </p:txBody>
      </p:sp>
      <p:pic>
        <p:nvPicPr>
          <p:cNvPr id="5122" name="Picture 2" descr="The epidemiology of cardiovascular disease in the UK 2014 | Heart">
            <a:extLst>
              <a:ext uri="{FF2B5EF4-FFF2-40B4-BE49-F238E27FC236}">
                <a16:creationId xmlns:a16="http://schemas.microsoft.com/office/drawing/2014/main" id="{4652D91F-37CE-C556-405D-528A2DD27A2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2726" y="2057400"/>
            <a:ext cx="7912221" cy="568690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AEA5A8AC-F183-D18E-78E8-5FDCC0C253AD}"/>
              </a:ext>
            </a:extLst>
          </p:cNvPr>
          <p:cNvPicPr>
            <a:picLocks noChangeAspect="1"/>
          </p:cNvPicPr>
          <p:nvPr/>
        </p:nvPicPr>
        <p:blipFill>
          <a:blip r:embed="rId8"/>
          <a:stretch>
            <a:fillRect/>
          </a:stretch>
        </p:blipFill>
        <p:spPr>
          <a:xfrm>
            <a:off x="2848018" y="6826168"/>
            <a:ext cx="5797848" cy="3187864"/>
          </a:xfrm>
          <a:prstGeom prst="rect">
            <a:avLst/>
          </a:prstGeom>
        </p:spPr>
      </p:pic>
      <p:sp>
        <p:nvSpPr>
          <p:cNvPr id="11" name="TextBox 10">
            <a:extLst>
              <a:ext uri="{FF2B5EF4-FFF2-40B4-BE49-F238E27FC236}">
                <a16:creationId xmlns:a16="http://schemas.microsoft.com/office/drawing/2014/main" id="{BC2FB152-98A2-FAED-6CD8-7015EC0055DA}"/>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5E9CD-05C1-E937-1C5B-25D44CFD6BD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B295808-DE60-E894-6CE9-30E4FE120378}"/>
              </a:ext>
            </a:extLst>
          </p:cNvPr>
          <p:cNvSpPr/>
          <p:nvPr/>
        </p:nvSpPr>
        <p:spPr>
          <a:xfrm>
            <a:off x="5062" y="-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5351F98F-23C8-9543-4C4E-1349B69F2809}"/>
              </a:ext>
            </a:extLst>
          </p:cNvPr>
          <p:cNvGrpSpPr/>
          <p:nvPr/>
        </p:nvGrpSpPr>
        <p:grpSpPr>
          <a:xfrm>
            <a:off x="100882" y="0"/>
            <a:ext cx="9144000" cy="10287000"/>
            <a:chOff x="0" y="0"/>
            <a:chExt cx="2408296" cy="2709333"/>
          </a:xfrm>
        </p:grpSpPr>
        <p:sp>
          <p:nvSpPr>
            <p:cNvPr id="4" name="Freeform 4">
              <a:extLst>
                <a:ext uri="{FF2B5EF4-FFF2-40B4-BE49-F238E27FC236}">
                  <a16:creationId xmlns:a16="http://schemas.microsoft.com/office/drawing/2014/main" id="{02DBE7CA-4EF4-FB6C-D421-52A5C3C3C574}"/>
                </a:ext>
              </a:extLst>
            </p:cNvPr>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831627"/>
            </a:solidFill>
            <a:ln cap="sq">
              <a:noFill/>
              <a:prstDash val="solid"/>
              <a:miter/>
            </a:ln>
          </p:spPr>
          <p:txBody>
            <a:bodyPr/>
            <a:lstStyle/>
            <a:p>
              <a:endParaRPr lang="en-GB"/>
            </a:p>
          </p:txBody>
        </p:sp>
        <p:sp>
          <p:nvSpPr>
            <p:cNvPr id="5" name="TextBox 5">
              <a:extLst>
                <a:ext uri="{FF2B5EF4-FFF2-40B4-BE49-F238E27FC236}">
                  <a16:creationId xmlns:a16="http://schemas.microsoft.com/office/drawing/2014/main" id="{D7578333-7133-B434-2D2D-5E52C1C4B5A2}"/>
                </a:ext>
              </a:extLst>
            </p:cNvPr>
            <p:cNvSpPr txBox="1"/>
            <p:nvPr/>
          </p:nvSpPr>
          <p:spPr>
            <a:xfrm>
              <a:off x="0" y="-47625"/>
              <a:ext cx="2408296" cy="2756958"/>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71582A38-14CA-F63C-1724-716C0F0B19E3}"/>
              </a:ext>
            </a:extLst>
          </p:cNvPr>
          <p:cNvGrpSpPr/>
          <p:nvPr/>
        </p:nvGrpSpPr>
        <p:grpSpPr>
          <a:xfrm>
            <a:off x="1816220" y="1416989"/>
            <a:ext cx="14855786" cy="4336111"/>
            <a:chOff x="0" y="0"/>
            <a:chExt cx="1907446" cy="921397"/>
          </a:xfrm>
        </p:grpSpPr>
        <p:sp>
          <p:nvSpPr>
            <p:cNvPr id="7" name="Freeform 7">
              <a:extLst>
                <a:ext uri="{FF2B5EF4-FFF2-40B4-BE49-F238E27FC236}">
                  <a16:creationId xmlns:a16="http://schemas.microsoft.com/office/drawing/2014/main" id="{572FD5CB-D0B1-AFE3-1C95-EE2E9696F142}"/>
                </a:ext>
              </a:extLst>
            </p:cNvPr>
            <p:cNvSpPr/>
            <p:nvPr/>
          </p:nvSpPr>
          <p:spPr>
            <a:xfrm>
              <a:off x="0" y="0"/>
              <a:ext cx="1907446" cy="921397"/>
            </a:xfrm>
            <a:custGeom>
              <a:avLst/>
              <a:gdLst/>
              <a:ahLst/>
              <a:cxnLst/>
              <a:rect l="l" t="t" r="r" b="b"/>
              <a:pathLst>
                <a:path w="1907446" h="921397">
                  <a:moveTo>
                    <a:pt x="0" y="0"/>
                  </a:moveTo>
                  <a:lnTo>
                    <a:pt x="1907446" y="0"/>
                  </a:lnTo>
                  <a:lnTo>
                    <a:pt x="1907446" y="921397"/>
                  </a:lnTo>
                  <a:lnTo>
                    <a:pt x="0" y="921397"/>
                  </a:lnTo>
                  <a:close/>
                </a:path>
              </a:pathLst>
            </a:custGeom>
            <a:solidFill>
              <a:srgbClr val="B94359"/>
            </a:solidFill>
            <a:ln w="114300" cap="sq">
              <a:solidFill>
                <a:srgbClr val="EDF1FC"/>
              </a:solidFill>
              <a:prstDash val="solid"/>
              <a:miter/>
            </a:ln>
          </p:spPr>
          <p:txBody>
            <a:bodyPr/>
            <a:lstStyle/>
            <a:p>
              <a:endParaRPr lang="en-GB"/>
            </a:p>
          </p:txBody>
        </p:sp>
        <p:sp>
          <p:nvSpPr>
            <p:cNvPr id="8" name="TextBox 8">
              <a:extLst>
                <a:ext uri="{FF2B5EF4-FFF2-40B4-BE49-F238E27FC236}">
                  <a16:creationId xmlns:a16="http://schemas.microsoft.com/office/drawing/2014/main" id="{8EB86994-23C9-D1D7-291A-3C7BA7D5F0C2}"/>
                </a:ext>
              </a:extLst>
            </p:cNvPr>
            <p:cNvSpPr txBox="1"/>
            <p:nvPr/>
          </p:nvSpPr>
          <p:spPr>
            <a:xfrm>
              <a:off x="0" y="-47625"/>
              <a:ext cx="1907446" cy="969022"/>
            </a:xfrm>
            <a:prstGeom prst="rect">
              <a:avLst/>
            </a:prstGeom>
          </p:spPr>
          <p:txBody>
            <a:bodyPr lIns="50800" tIns="50800" rIns="50800" bIns="50800" rtlCol="0" anchor="ctr"/>
            <a:lstStyle/>
            <a:p>
              <a:pPr algn="ctr">
                <a:lnSpc>
                  <a:spcPts val="2659"/>
                </a:lnSpc>
              </a:pPr>
              <a:endParaRPr/>
            </a:p>
          </p:txBody>
        </p:sp>
      </p:grpSp>
      <p:sp>
        <p:nvSpPr>
          <p:cNvPr id="9" name="Freeform 9">
            <a:extLst>
              <a:ext uri="{FF2B5EF4-FFF2-40B4-BE49-F238E27FC236}">
                <a16:creationId xmlns:a16="http://schemas.microsoft.com/office/drawing/2014/main" id="{D65BB652-7A8E-4379-DFE2-AB534FA26C94}"/>
              </a:ext>
            </a:extLst>
          </p:cNvPr>
          <p:cNvSpPr/>
          <p:nvPr/>
        </p:nvSpPr>
        <p:spPr>
          <a:xfrm>
            <a:off x="15643306" y="8420100"/>
            <a:ext cx="3231988" cy="4114800"/>
          </a:xfrm>
          <a:custGeom>
            <a:avLst/>
            <a:gdLst/>
            <a:ahLst/>
            <a:cxnLst/>
            <a:rect l="l" t="t" r="r" b="b"/>
            <a:pathLst>
              <a:path w="3231988" h="4114800">
                <a:moveTo>
                  <a:pt x="0" y="0"/>
                </a:moveTo>
                <a:lnTo>
                  <a:pt x="3231988" y="0"/>
                </a:lnTo>
                <a:lnTo>
                  <a:pt x="3231988"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279E01B9-1DC5-57AD-C5CC-CC21C45941FF}"/>
              </a:ext>
            </a:extLst>
          </p:cNvPr>
          <p:cNvSpPr/>
          <p:nvPr/>
        </p:nvSpPr>
        <p:spPr>
          <a:xfrm flipV="1">
            <a:off x="16672006" y="-205740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a:extLst>
              <a:ext uri="{FF2B5EF4-FFF2-40B4-BE49-F238E27FC236}">
                <a16:creationId xmlns:a16="http://schemas.microsoft.com/office/drawing/2014/main" id="{B484FC74-2F4D-33ED-5BBA-72933E73A5C2}"/>
              </a:ext>
            </a:extLst>
          </p:cNvPr>
          <p:cNvSpPr/>
          <p:nvPr/>
        </p:nvSpPr>
        <p:spPr>
          <a:xfrm flipH="1">
            <a:off x="-1417736" y="1435363"/>
            <a:ext cx="2835471" cy="4114800"/>
          </a:xfrm>
          <a:custGeom>
            <a:avLst/>
            <a:gdLst/>
            <a:ahLst/>
            <a:cxnLst/>
            <a:rect l="l" t="t" r="r" b="b"/>
            <a:pathLst>
              <a:path w="2835471" h="4114800">
                <a:moveTo>
                  <a:pt x="2835472" y="0"/>
                </a:moveTo>
                <a:lnTo>
                  <a:pt x="0" y="0"/>
                </a:lnTo>
                <a:lnTo>
                  <a:pt x="0" y="4114800"/>
                </a:lnTo>
                <a:lnTo>
                  <a:pt x="2835472" y="4114800"/>
                </a:lnTo>
                <a:lnTo>
                  <a:pt x="2835472"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a:extLst>
              <a:ext uri="{FF2B5EF4-FFF2-40B4-BE49-F238E27FC236}">
                <a16:creationId xmlns:a16="http://schemas.microsoft.com/office/drawing/2014/main" id="{D2EECC57-4017-DF00-37AD-C89B3AB39EB2}"/>
              </a:ext>
            </a:extLst>
          </p:cNvPr>
          <p:cNvSpPr/>
          <p:nvPr/>
        </p:nvSpPr>
        <p:spPr>
          <a:xfrm flipH="1">
            <a:off x="-587294" y="8420100"/>
            <a:ext cx="3231988" cy="4114800"/>
          </a:xfrm>
          <a:custGeom>
            <a:avLst/>
            <a:gdLst/>
            <a:ahLst/>
            <a:cxnLst/>
            <a:rect l="l" t="t" r="r" b="b"/>
            <a:pathLst>
              <a:path w="3231988" h="4114800">
                <a:moveTo>
                  <a:pt x="3231988" y="0"/>
                </a:moveTo>
                <a:lnTo>
                  <a:pt x="0" y="0"/>
                </a:lnTo>
                <a:lnTo>
                  <a:pt x="0" y="4114800"/>
                </a:lnTo>
                <a:lnTo>
                  <a:pt x="3231988" y="4114800"/>
                </a:lnTo>
                <a:lnTo>
                  <a:pt x="3231988"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a:extLst>
              <a:ext uri="{FF2B5EF4-FFF2-40B4-BE49-F238E27FC236}">
                <a16:creationId xmlns:a16="http://schemas.microsoft.com/office/drawing/2014/main" id="{EE58D93A-ACD4-6DE1-0E83-609E11692E4A}"/>
              </a:ext>
            </a:extLst>
          </p:cNvPr>
          <p:cNvSpPr txBox="1"/>
          <p:nvPr/>
        </p:nvSpPr>
        <p:spPr>
          <a:xfrm>
            <a:off x="150319" y="620610"/>
            <a:ext cx="9388210" cy="615553"/>
          </a:xfrm>
          <a:prstGeom prst="rect">
            <a:avLst/>
          </a:prstGeom>
        </p:spPr>
        <p:txBody>
          <a:bodyPr wrap="square" lIns="0" tIns="0" rIns="0" bIns="0" rtlCol="0" anchor="t">
            <a:spAutoFit/>
          </a:bodyPr>
          <a:lstStyle/>
          <a:p>
            <a:pPr algn="ctr"/>
            <a:r>
              <a:rPr lang="en-US" sz="4000" dirty="0">
                <a:solidFill>
                  <a:srgbClr val="FBE087"/>
                </a:solidFill>
                <a:latin typeface="Genty Sans"/>
                <a:ea typeface="Genty Sans"/>
                <a:cs typeface="Genty Sans"/>
                <a:sym typeface="Genty Sans"/>
              </a:rPr>
              <a:t>Economic and Social burden for IHD</a:t>
            </a:r>
          </a:p>
        </p:txBody>
      </p:sp>
      <p:sp>
        <p:nvSpPr>
          <p:cNvPr id="12" name="TextBox 11">
            <a:extLst>
              <a:ext uri="{FF2B5EF4-FFF2-40B4-BE49-F238E27FC236}">
                <a16:creationId xmlns:a16="http://schemas.microsoft.com/office/drawing/2014/main" id="{2A98F19E-FFF8-4909-7B98-86A460D1BCD1}"/>
              </a:ext>
            </a:extLst>
          </p:cNvPr>
          <p:cNvSpPr txBox="1"/>
          <p:nvPr/>
        </p:nvSpPr>
        <p:spPr>
          <a:xfrm>
            <a:off x="1979629" y="1720750"/>
            <a:ext cx="13951112" cy="390344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sz="2400" b="1" u="sng" dirty="0">
                <a:solidFill>
                  <a:schemeClr val="bg1"/>
                </a:solidFill>
                <a:effectLst>
                  <a:outerShdw blurRad="38100" dist="38100" dir="2700000" algn="tl">
                    <a:srgbClr val="000000">
                      <a:alpha val="43137"/>
                    </a:srgbClr>
                  </a:outerShdw>
                </a:effectLst>
                <a:latin typeface="Rosario" panose="020B0604020202020204" charset="0"/>
              </a:rPr>
              <a:t>Economic burden</a:t>
            </a:r>
            <a:r>
              <a:rPr lang="en-IN" sz="2400" dirty="0">
                <a:solidFill>
                  <a:schemeClr val="bg1"/>
                </a:solidFill>
                <a:latin typeface="Rosario" panose="020B0604020202020204" charset="0"/>
              </a:rPr>
              <a:t>: Cardiovascular diseases are responsible for costing the British economy about £29 billion each year in terms of healthcare spending, caregiving, and loss of productivity (Shih et al., 2025).</a:t>
            </a:r>
          </a:p>
          <a:p>
            <a:pPr marL="285750" indent="-285750">
              <a:lnSpc>
                <a:spcPct val="150000"/>
              </a:lnSpc>
              <a:buFont typeface="Arial" panose="020B0604020202020204" pitchFamily="34" charset="0"/>
              <a:buChar char="•"/>
            </a:pPr>
            <a:r>
              <a:rPr lang="en-IN" sz="2400" b="1" u="sng" dirty="0">
                <a:solidFill>
                  <a:schemeClr val="bg1"/>
                </a:solidFill>
                <a:effectLst>
                  <a:outerShdw blurRad="38100" dist="38100" dir="2700000" algn="tl">
                    <a:srgbClr val="000000">
                      <a:alpha val="43137"/>
                    </a:srgbClr>
                  </a:outerShdw>
                </a:effectLst>
                <a:latin typeface="Rosario" panose="020B0604020202020204" charset="0"/>
              </a:rPr>
              <a:t>Healthcare burden</a:t>
            </a:r>
            <a:r>
              <a:rPr lang="en-IN" sz="2400" dirty="0">
                <a:solidFill>
                  <a:schemeClr val="bg1"/>
                </a:solidFill>
                <a:latin typeface="Rosario" panose="020B0604020202020204" charset="0"/>
              </a:rPr>
              <a:t>: Approximately 100,000 patients get admitted into hospitals each year due to heart attacks, putting pressure on the NHS (British Heart Foundation, 2025).</a:t>
            </a:r>
          </a:p>
          <a:p>
            <a:pPr marL="285750" indent="-285750">
              <a:lnSpc>
                <a:spcPct val="150000"/>
              </a:lnSpc>
              <a:buFont typeface="Arial" panose="020B0604020202020204" pitchFamily="34" charset="0"/>
              <a:buChar char="•"/>
            </a:pPr>
            <a:r>
              <a:rPr lang="en-IN" sz="2400" b="1" u="sng" dirty="0">
                <a:solidFill>
                  <a:schemeClr val="bg1"/>
                </a:solidFill>
                <a:effectLst>
                  <a:outerShdw blurRad="38100" dist="38100" dir="2700000" algn="tl">
                    <a:srgbClr val="000000">
                      <a:alpha val="43137"/>
                    </a:srgbClr>
                  </a:outerShdw>
                </a:effectLst>
                <a:latin typeface="Rosario" panose="020B0604020202020204" charset="0"/>
              </a:rPr>
              <a:t>Social burden: </a:t>
            </a:r>
            <a:r>
              <a:rPr lang="en-IN" sz="2400" dirty="0">
                <a:solidFill>
                  <a:schemeClr val="bg1"/>
                </a:solidFill>
                <a:latin typeface="Rosario" panose="020B0604020202020204" charset="0"/>
              </a:rPr>
              <a:t>Around 2.3 million people in Britain suffer from coronary heart diseases, many of whom have decreased quality of life, disabilities, depression, anxiety, and unemployment (British Heart Foundation, 2025).</a:t>
            </a:r>
          </a:p>
        </p:txBody>
      </p:sp>
      <p:pic>
        <p:nvPicPr>
          <p:cNvPr id="1026" name="Picture 2" descr="The Economic Burden of Cardiovascular Disease in the United States -  ScienceDirect">
            <a:extLst>
              <a:ext uri="{FF2B5EF4-FFF2-40B4-BE49-F238E27FC236}">
                <a16:creationId xmlns:a16="http://schemas.microsoft.com/office/drawing/2014/main" id="{BEA60CC7-8FD2-CD17-5FE6-3023B00EDC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43119" y="5861421"/>
            <a:ext cx="7628888" cy="41532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ardiovascular Disease: Getting to the heart of a societal issue">
            <a:extLst>
              <a:ext uri="{FF2B5EF4-FFF2-40B4-BE49-F238E27FC236}">
                <a16:creationId xmlns:a16="http://schemas.microsoft.com/office/drawing/2014/main" id="{10EED30A-824F-8CAE-73D1-B32A7760E00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58141" y="5915252"/>
            <a:ext cx="6171193" cy="404556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FD8388C-67FD-B6A0-7516-09CF29CB1DF9}"/>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357522071"/>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8881600" y="0"/>
            <a:ext cx="9406400" cy="5143500"/>
            <a:chOff x="0" y="0"/>
            <a:chExt cx="2477406" cy="1354667"/>
          </a:xfrm>
        </p:grpSpPr>
        <p:sp>
          <p:nvSpPr>
            <p:cNvPr id="4" name="Freeform 4"/>
            <p:cNvSpPr/>
            <p:nvPr/>
          </p:nvSpPr>
          <p:spPr>
            <a:xfrm>
              <a:off x="0" y="0"/>
              <a:ext cx="2477406" cy="1354667"/>
            </a:xfrm>
            <a:custGeom>
              <a:avLst/>
              <a:gdLst/>
              <a:ahLst/>
              <a:cxnLst/>
              <a:rect l="l" t="t" r="r" b="b"/>
              <a:pathLst>
                <a:path w="2477406" h="1354667">
                  <a:moveTo>
                    <a:pt x="0" y="0"/>
                  </a:moveTo>
                  <a:lnTo>
                    <a:pt x="2477406" y="0"/>
                  </a:lnTo>
                  <a:lnTo>
                    <a:pt x="2477406"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77406" cy="140229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774187" y="5194510"/>
            <a:ext cx="6383845" cy="8127580"/>
          </a:xfrm>
          <a:custGeom>
            <a:avLst/>
            <a:gdLst/>
            <a:ahLst/>
            <a:cxnLst/>
            <a:rect l="l" t="t" r="r" b="b"/>
            <a:pathLst>
              <a:path w="6383845" h="8127580">
                <a:moveTo>
                  <a:pt x="0" y="0"/>
                </a:moveTo>
                <a:lnTo>
                  <a:pt x="6383845" y="0"/>
                </a:lnTo>
                <a:lnTo>
                  <a:pt x="6383845" y="8127580"/>
                </a:lnTo>
                <a:lnTo>
                  <a:pt x="0" y="812758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781483" y="1307014"/>
            <a:ext cx="15188299" cy="6996860"/>
            <a:chOff x="0" y="0"/>
            <a:chExt cx="3844691" cy="1842794"/>
          </a:xfrm>
        </p:grpSpPr>
        <p:sp>
          <p:nvSpPr>
            <p:cNvPr id="8" name="Freeform 8"/>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9" name="TextBox 9"/>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flipV="1">
            <a:off x="6308529" y="-246973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flipH="1">
            <a:off x="11529996" y="2571750"/>
            <a:ext cx="8191881" cy="8229600"/>
          </a:xfrm>
          <a:custGeom>
            <a:avLst/>
            <a:gdLst/>
            <a:ahLst/>
            <a:cxnLst/>
            <a:rect l="l" t="t" r="r" b="b"/>
            <a:pathLst>
              <a:path w="8191881" h="8229600">
                <a:moveTo>
                  <a:pt x="8191881" y="0"/>
                </a:moveTo>
                <a:lnTo>
                  <a:pt x="0" y="0"/>
                </a:lnTo>
                <a:lnTo>
                  <a:pt x="0" y="8229600"/>
                </a:lnTo>
                <a:lnTo>
                  <a:pt x="8191881" y="8229600"/>
                </a:lnTo>
                <a:lnTo>
                  <a:pt x="8191881" y="0"/>
                </a:lnTo>
                <a:close/>
              </a:path>
            </a:pathLst>
          </a:custGeom>
          <a:blipFill>
            <a:blip r:embed="rId6"/>
            <a:stretch>
              <a:fillRect/>
            </a:stretch>
          </a:blipFill>
        </p:spPr>
        <p:txBody>
          <a:bodyPr/>
          <a:lstStyle/>
          <a:p>
            <a:endParaRPr lang="en-GB"/>
          </a:p>
        </p:txBody>
      </p:sp>
      <p:sp>
        <p:nvSpPr>
          <p:cNvPr id="12" name="TextBox 12"/>
          <p:cNvSpPr txBox="1"/>
          <p:nvPr/>
        </p:nvSpPr>
        <p:spPr>
          <a:xfrm>
            <a:off x="1908021" y="3666172"/>
            <a:ext cx="9107625" cy="2954655"/>
          </a:xfrm>
          <a:prstGeom prst="rect">
            <a:avLst/>
          </a:prstGeom>
        </p:spPr>
        <p:txBody>
          <a:bodyPr lIns="0" tIns="0" rIns="0" bIns="0" rtlCol="0" anchor="t">
            <a:spAutoFit/>
          </a:bodyPr>
          <a:lstStyle/>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Clinical history and examination of the cardiovascular system.</a:t>
            </a:r>
          </a:p>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Electrocardiogram and blood tests at rest (Lancellotti, </a:t>
            </a:r>
            <a:r>
              <a:rPr lang="en-US" sz="2400" dirty="0" err="1">
                <a:solidFill>
                  <a:schemeClr val="bg1"/>
                </a:solidFill>
                <a:latin typeface="Rosario" panose="020B0604020202020204" charset="0"/>
              </a:rPr>
              <a:t>Bonardeaux</a:t>
            </a:r>
            <a:r>
              <a:rPr lang="en-US" sz="2400" dirty="0">
                <a:solidFill>
                  <a:schemeClr val="bg1"/>
                </a:solidFill>
                <a:latin typeface="Rosario" panose="020B0604020202020204" charset="0"/>
              </a:rPr>
              <a:t> and Davin, 2025).</a:t>
            </a:r>
          </a:p>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CT coronary angiography is advocated by the NICE guidelines (NICE, 2023).</a:t>
            </a:r>
          </a:p>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Functional imaging if there is any diagnostic uncertainty.</a:t>
            </a:r>
          </a:p>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Risk assessment of cardiovascular disease directs treatment decisions.</a:t>
            </a:r>
          </a:p>
        </p:txBody>
      </p:sp>
      <p:grpSp>
        <p:nvGrpSpPr>
          <p:cNvPr id="13" name="Group 13"/>
          <p:cNvGrpSpPr/>
          <p:nvPr/>
        </p:nvGrpSpPr>
        <p:grpSpPr>
          <a:xfrm>
            <a:off x="15084797" y="4244347"/>
            <a:ext cx="1082278" cy="516539"/>
            <a:chOff x="0" y="0"/>
            <a:chExt cx="285044" cy="136043"/>
          </a:xfrm>
        </p:grpSpPr>
        <p:sp>
          <p:nvSpPr>
            <p:cNvPr id="14" name="Freeform 14"/>
            <p:cNvSpPr/>
            <p:nvPr/>
          </p:nvSpPr>
          <p:spPr>
            <a:xfrm>
              <a:off x="0" y="0"/>
              <a:ext cx="285044" cy="136043"/>
            </a:xfrm>
            <a:custGeom>
              <a:avLst/>
              <a:gdLst/>
              <a:ahLst/>
              <a:cxnLst/>
              <a:rect l="l" t="t" r="r" b="b"/>
              <a:pathLst>
                <a:path w="285044" h="136043">
                  <a:moveTo>
                    <a:pt x="68022" y="0"/>
                  </a:moveTo>
                  <a:lnTo>
                    <a:pt x="217023" y="0"/>
                  </a:lnTo>
                  <a:cubicBezTo>
                    <a:pt x="254590" y="0"/>
                    <a:pt x="285044" y="30454"/>
                    <a:pt x="285044" y="68022"/>
                  </a:cubicBezTo>
                  <a:lnTo>
                    <a:pt x="285044" y="68022"/>
                  </a:lnTo>
                  <a:cubicBezTo>
                    <a:pt x="285044" y="105589"/>
                    <a:pt x="254590" y="136043"/>
                    <a:pt x="217023" y="136043"/>
                  </a:cubicBezTo>
                  <a:lnTo>
                    <a:pt x="68022" y="136043"/>
                  </a:lnTo>
                  <a:cubicBezTo>
                    <a:pt x="30454" y="136043"/>
                    <a:pt x="0" y="105589"/>
                    <a:pt x="0" y="68022"/>
                  </a:cubicBezTo>
                  <a:lnTo>
                    <a:pt x="0" y="68022"/>
                  </a:lnTo>
                  <a:cubicBezTo>
                    <a:pt x="0" y="30454"/>
                    <a:pt x="30454" y="0"/>
                    <a:pt x="68022" y="0"/>
                  </a:cubicBezTo>
                  <a:close/>
                </a:path>
              </a:pathLst>
            </a:custGeom>
            <a:solidFill>
              <a:srgbClr val="FFCBA0"/>
            </a:solidFill>
          </p:spPr>
          <p:txBody>
            <a:bodyPr/>
            <a:lstStyle/>
            <a:p>
              <a:endParaRPr lang="en-GB"/>
            </a:p>
          </p:txBody>
        </p:sp>
        <p:sp>
          <p:nvSpPr>
            <p:cNvPr id="15" name="TextBox 15"/>
            <p:cNvSpPr txBox="1"/>
            <p:nvPr/>
          </p:nvSpPr>
          <p:spPr>
            <a:xfrm>
              <a:off x="0" y="-47625"/>
              <a:ext cx="285044" cy="183668"/>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1826627" y="1928320"/>
            <a:ext cx="9760104" cy="1354217"/>
          </a:xfrm>
          <a:prstGeom prst="rect">
            <a:avLst/>
          </a:prstGeom>
        </p:spPr>
        <p:txBody>
          <a:bodyPr lIns="0" tIns="0" rIns="0" bIns="0" rtlCol="0" anchor="t">
            <a:spAutoFit/>
          </a:bodyPr>
          <a:lstStyle/>
          <a:p>
            <a:pPr algn="ctr"/>
            <a:r>
              <a:rPr lang="en-US" sz="4400" dirty="0">
                <a:solidFill>
                  <a:srgbClr val="FBE087"/>
                </a:solidFill>
                <a:latin typeface="Genty Sans"/>
                <a:ea typeface="Genty Sans"/>
                <a:cs typeface="Genty Sans"/>
                <a:sym typeface="Genty Sans"/>
              </a:rPr>
              <a:t>Diagnosis and Initial Assessment of Ischemic Heart Disease</a:t>
            </a:r>
          </a:p>
        </p:txBody>
      </p:sp>
      <p:sp>
        <p:nvSpPr>
          <p:cNvPr id="17" name="Freeform 17"/>
          <p:cNvSpPr/>
          <p:nvPr/>
        </p:nvSpPr>
        <p:spPr>
          <a:xfrm flipV="1">
            <a:off x="12910929" y="0"/>
            <a:ext cx="2173868" cy="3154690"/>
          </a:xfrm>
          <a:custGeom>
            <a:avLst/>
            <a:gdLst/>
            <a:ahLst/>
            <a:cxnLst/>
            <a:rect l="l" t="t" r="r" b="b"/>
            <a:pathLst>
              <a:path w="2173868" h="3154690">
                <a:moveTo>
                  <a:pt x="0" y="3154690"/>
                </a:moveTo>
                <a:lnTo>
                  <a:pt x="2173868" y="3154690"/>
                </a:lnTo>
                <a:lnTo>
                  <a:pt x="2173868" y="0"/>
                </a:lnTo>
                <a:lnTo>
                  <a:pt x="0" y="0"/>
                </a:lnTo>
                <a:lnTo>
                  <a:pt x="0" y="315469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7170" name="Picture 2" descr="What Is Ischemic Heart Disease and How Is It Diagnosed?">
            <a:extLst>
              <a:ext uri="{FF2B5EF4-FFF2-40B4-BE49-F238E27FC236}">
                <a16:creationId xmlns:a16="http://schemas.microsoft.com/office/drawing/2014/main" id="{76185C97-9511-0EFB-1FD5-B5A65AEE92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34467" y="6607744"/>
            <a:ext cx="5583593" cy="31906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FD540F66-1A79-883D-9264-0566DAD4B9C1}"/>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p:cNvSpPr/>
          <p:nvPr/>
        </p:nvSpPr>
        <p:spPr>
          <a:xfrm rot="5400000" flipH="1">
            <a:off x="-495323" y="1051931"/>
            <a:ext cx="4342984" cy="5529262"/>
          </a:xfrm>
          <a:custGeom>
            <a:avLst/>
            <a:gdLst/>
            <a:ahLst/>
            <a:cxnLst/>
            <a:rect l="l" t="t" r="r" b="b"/>
            <a:pathLst>
              <a:path w="4342984" h="5529262">
                <a:moveTo>
                  <a:pt x="4342984" y="0"/>
                </a:moveTo>
                <a:lnTo>
                  <a:pt x="0" y="0"/>
                </a:lnTo>
                <a:lnTo>
                  <a:pt x="0" y="5529262"/>
                </a:lnTo>
                <a:lnTo>
                  <a:pt x="4342984" y="5529262"/>
                </a:lnTo>
                <a:lnTo>
                  <a:pt x="4342984"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4440800" y="-412330"/>
            <a:ext cx="9406400" cy="10972724"/>
            <a:chOff x="0" y="0"/>
            <a:chExt cx="2477406" cy="2889935"/>
          </a:xfrm>
        </p:grpSpPr>
        <p:sp>
          <p:nvSpPr>
            <p:cNvPr id="5" name="Freeform 5"/>
            <p:cNvSpPr/>
            <p:nvPr/>
          </p:nvSpPr>
          <p:spPr>
            <a:xfrm>
              <a:off x="0" y="0"/>
              <a:ext cx="2477406" cy="2889935"/>
            </a:xfrm>
            <a:custGeom>
              <a:avLst/>
              <a:gdLst/>
              <a:ahLst/>
              <a:cxnLst/>
              <a:rect l="l" t="t" r="r" b="b"/>
              <a:pathLst>
                <a:path w="2477406" h="2889935">
                  <a:moveTo>
                    <a:pt x="0" y="0"/>
                  </a:moveTo>
                  <a:lnTo>
                    <a:pt x="2477406" y="0"/>
                  </a:lnTo>
                  <a:lnTo>
                    <a:pt x="2477406" y="2889935"/>
                  </a:lnTo>
                  <a:lnTo>
                    <a:pt x="0" y="2889935"/>
                  </a:lnTo>
                  <a:close/>
                </a:path>
              </a:pathLst>
            </a:custGeom>
            <a:solidFill>
              <a:srgbClr val="831627"/>
            </a:solidFill>
            <a:ln cap="sq">
              <a:noFill/>
              <a:prstDash val="solid"/>
              <a:miter/>
            </a:ln>
          </p:spPr>
          <p:txBody>
            <a:bodyPr/>
            <a:lstStyle/>
            <a:p>
              <a:endParaRPr lang="en-GB"/>
            </a:p>
          </p:txBody>
        </p:sp>
        <p:sp>
          <p:nvSpPr>
            <p:cNvPr id="6" name="TextBox 6"/>
            <p:cNvSpPr txBox="1"/>
            <p:nvPr/>
          </p:nvSpPr>
          <p:spPr>
            <a:xfrm>
              <a:off x="0" y="-47625"/>
              <a:ext cx="2477406" cy="293756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7888250" y="7115175"/>
            <a:ext cx="2835471" cy="4114800"/>
          </a:xfrm>
          <a:custGeom>
            <a:avLst/>
            <a:gdLst/>
            <a:ahLst/>
            <a:cxnLst/>
            <a:rect l="l" t="t" r="r" b="b"/>
            <a:pathLst>
              <a:path w="2835471" h="4114800">
                <a:moveTo>
                  <a:pt x="0" y="0"/>
                </a:moveTo>
                <a:lnTo>
                  <a:pt x="2835471" y="0"/>
                </a:lnTo>
                <a:lnTo>
                  <a:pt x="2835471"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flipV="1">
            <a:off x="7888250" y="-102870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5400000" flipV="1">
            <a:off x="14440339" y="3702931"/>
            <a:ext cx="4342984" cy="5529262"/>
          </a:xfrm>
          <a:custGeom>
            <a:avLst/>
            <a:gdLst/>
            <a:ahLst/>
            <a:cxnLst/>
            <a:rect l="l" t="t" r="r" b="b"/>
            <a:pathLst>
              <a:path w="4342984" h="5529262">
                <a:moveTo>
                  <a:pt x="0" y="5529262"/>
                </a:moveTo>
                <a:lnTo>
                  <a:pt x="4342984" y="5529262"/>
                </a:lnTo>
                <a:lnTo>
                  <a:pt x="4342984" y="0"/>
                </a:lnTo>
                <a:lnTo>
                  <a:pt x="0" y="0"/>
                </a:lnTo>
                <a:lnTo>
                  <a:pt x="0" y="5529262"/>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0" name="Group 10"/>
          <p:cNvGrpSpPr/>
          <p:nvPr/>
        </p:nvGrpSpPr>
        <p:grpSpPr>
          <a:xfrm>
            <a:off x="1845095" y="1645070"/>
            <a:ext cx="14597810" cy="6996860"/>
            <a:chOff x="0" y="0"/>
            <a:chExt cx="3844691" cy="1842794"/>
          </a:xfrm>
        </p:grpSpPr>
        <p:sp>
          <p:nvSpPr>
            <p:cNvPr id="11" name="Freeform 11"/>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2" name="TextBox 12"/>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4263948" y="1850007"/>
            <a:ext cx="9760104" cy="1295400"/>
          </a:xfrm>
          <a:prstGeom prst="rect">
            <a:avLst/>
          </a:prstGeom>
        </p:spPr>
        <p:txBody>
          <a:bodyPr lIns="0" tIns="0" rIns="0" bIns="0" rtlCol="0" anchor="t">
            <a:spAutoFit/>
          </a:bodyPr>
          <a:lstStyle/>
          <a:p>
            <a:pPr algn="ctr">
              <a:lnSpc>
                <a:spcPts val="10500"/>
              </a:lnSpc>
            </a:pPr>
            <a:r>
              <a:rPr lang="en-US" sz="7500" dirty="0">
                <a:solidFill>
                  <a:srgbClr val="FBE087"/>
                </a:solidFill>
                <a:latin typeface="Genty Sans"/>
                <a:ea typeface="Genty Sans"/>
                <a:cs typeface="Genty Sans"/>
                <a:sym typeface="Genty Sans"/>
              </a:rPr>
              <a:t>Management of IHD</a:t>
            </a:r>
          </a:p>
        </p:txBody>
      </p:sp>
      <p:sp>
        <p:nvSpPr>
          <p:cNvPr id="17" name="TextBox 17"/>
          <p:cNvSpPr txBox="1"/>
          <p:nvPr/>
        </p:nvSpPr>
        <p:spPr>
          <a:xfrm>
            <a:off x="3406421" y="3690957"/>
            <a:ext cx="6728180" cy="4062651"/>
          </a:xfrm>
          <a:prstGeom prst="rect">
            <a:avLst/>
          </a:prstGeom>
        </p:spPr>
        <p:txBody>
          <a:bodyPr wrap="square" lIns="0" tIns="0" rIns="0" bIns="0" rtlCol="0" anchor="t">
            <a:spAutoFit/>
          </a:bodyPr>
          <a:lstStyle/>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Individually tailored management plans facilitate chronic disease management (</a:t>
            </a:r>
            <a:r>
              <a:rPr lang="en-IN" sz="2400" dirty="0" err="1">
                <a:solidFill>
                  <a:schemeClr val="bg1"/>
                </a:solidFill>
                <a:latin typeface="Rosario" panose="020B0604020202020204" charset="0"/>
              </a:rPr>
              <a:t>Mielniczuk</a:t>
            </a:r>
            <a:r>
              <a:rPr lang="en-IN" sz="2400" dirty="0">
                <a:solidFill>
                  <a:schemeClr val="bg1"/>
                </a:solidFill>
                <a:latin typeface="Rosario" panose="020B0604020202020204" charset="0"/>
              </a:rPr>
              <a:t> </a:t>
            </a:r>
            <a:r>
              <a:rPr lang="en-IN" sz="2400" i="1" dirty="0">
                <a:solidFill>
                  <a:schemeClr val="bg1"/>
                </a:solidFill>
                <a:latin typeface="Rosario" panose="020B0604020202020204" charset="0"/>
              </a:rPr>
              <a:t>et al.</a:t>
            </a:r>
            <a:r>
              <a:rPr lang="en-IN" sz="2400" dirty="0">
                <a:solidFill>
                  <a:schemeClr val="bg1"/>
                </a:solidFill>
                <a:latin typeface="Rosario" panose="020B0604020202020204" charset="0"/>
              </a:rPr>
              <a:t>, 2025).</a:t>
            </a:r>
          </a:p>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Consistent surveillance helps manage symptoms and reduce cardiovascular risks (WHO, 2024).</a:t>
            </a:r>
          </a:p>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Changes in lifestyle complement pharmacotherapy (</a:t>
            </a:r>
            <a:r>
              <a:rPr lang="en-IN" sz="2400" dirty="0" err="1">
                <a:solidFill>
                  <a:schemeClr val="bg1"/>
                </a:solidFill>
                <a:latin typeface="Rosario" panose="020B0604020202020204" charset="0"/>
              </a:rPr>
              <a:t>Saadeldeen</a:t>
            </a:r>
            <a:r>
              <a:rPr lang="en-IN" sz="2400" dirty="0">
                <a:solidFill>
                  <a:schemeClr val="bg1"/>
                </a:solidFill>
                <a:latin typeface="Rosario" panose="020B0604020202020204" charset="0"/>
              </a:rPr>
              <a:t> </a:t>
            </a:r>
            <a:r>
              <a:rPr lang="en-IN" sz="2400" i="1" dirty="0">
                <a:solidFill>
                  <a:schemeClr val="bg1"/>
                </a:solidFill>
                <a:latin typeface="Rosario" panose="020B0604020202020204" charset="0"/>
              </a:rPr>
              <a:t>et al.</a:t>
            </a:r>
            <a:r>
              <a:rPr lang="en-IN" sz="2400" dirty="0">
                <a:solidFill>
                  <a:schemeClr val="bg1"/>
                </a:solidFill>
                <a:latin typeface="Rosario" panose="020B0604020202020204" charset="0"/>
              </a:rPr>
              <a:t>, 2026).</a:t>
            </a:r>
          </a:p>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A multidisciplinary team provides care coordination (Batchelor </a:t>
            </a:r>
            <a:r>
              <a:rPr lang="en-IN" sz="2400" i="1" dirty="0">
                <a:solidFill>
                  <a:schemeClr val="bg1"/>
                </a:solidFill>
                <a:latin typeface="Rosario" panose="020B0604020202020204" charset="0"/>
              </a:rPr>
              <a:t>et al.</a:t>
            </a:r>
            <a:r>
              <a:rPr lang="en-IN" sz="2400" dirty="0">
                <a:solidFill>
                  <a:schemeClr val="bg1"/>
                </a:solidFill>
                <a:latin typeface="Rosario" panose="020B0604020202020204" charset="0"/>
              </a:rPr>
              <a:t>, 2023).</a:t>
            </a:r>
          </a:p>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NICE guidance emphasises evidence-based management (NICE, 2023).</a:t>
            </a:r>
          </a:p>
        </p:txBody>
      </p:sp>
      <p:pic>
        <p:nvPicPr>
          <p:cNvPr id="2050" name="Picture 2" descr="Health Matters: Preventing cardiovascular disease – UK Health Security  Agency">
            <a:extLst>
              <a:ext uri="{FF2B5EF4-FFF2-40B4-BE49-F238E27FC236}">
                <a16:creationId xmlns:a16="http://schemas.microsoft.com/office/drawing/2014/main" id="{FF2E02EB-D577-0BBF-F59B-E82D26973D6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37405" y="3705906"/>
            <a:ext cx="5905500" cy="393382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2A21526-D67E-7C0C-A3C9-DE22595D9EE9}"/>
              </a:ext>
            </a:extLst>
          </p:cNvPr>
          <p:cNvSpPr txBox="1"/>
          <p:nvPr/>
        </p:nvSpPr>
        <p:spPr>
          <a:xfrm>
            <a:off x="13740292" y="377710"/>
            <a:ext cx="6109448"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262400" y="2571750"/>
            <a:ext cx="19324994" cy="5143500"/>
            <a:chOff x="0" y="0"/>
            <a:chExt cx="5089710" cy="1354667"/>
          </a:xfrm>
        </p:grpSpPr>
        <p:sp>
          <p:nvSpPr>
            <p:cNvPr id="4" name="Freeform 4"/>
            <p:cNvSpPr/>
            <p:nvPr/>
          </p:nvSpPr>
          <p:spPr>
            <a:xfrm>
              <a:off x="0" y="0"/>
              <a:ext cx="5089710" cy="1354667"/>
            </a:xfrm>
            <a:custGeom>
              <a:avLst/>
              <a:gdLst/>
              <a:ahLst/>
              <a:cxnLst/>
              <a:rect l="l" t="t" r="r" b="b"/>
              <a:pathLst>
                <a:path w="5089710" h="1354667">
                  <a:moveTo>
                    <a:pt x="0" y="0"/>
                  </a:moveTo>
                  <a:lnTo>
                    <a:pt x="5089710" y="0"/>
                  </a:lnTo>
                  <a:lnTo>
                    <a:pt x="5089710"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5089710" cy="140229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193302" y="1336885"/>
            <a:ext cx="15901397" cy="7613230"/>
            <a:chOff x="0" y="0"/>
            <a:chExt cx="4188022" cy="2005131"/>
          </a:xfrm>
        </p:grpSpPr>
        <p:sp>
          <p:nvSpPr>
            <p:cNvPr id="7" name="Freeform 7"/>
            <p:cNvSpPr/>
            <p:nvPr/>
          </p:nvSpPr>
          <p:spPr>
            <a:xfrm>
              <a:off x="0" y="0"/>
              <a:ext cx="4188022" cy="2005131"/>
            </a:xfrm>
            <a:custGeom>
              <a:avLst/>
              <a:gdLst/>
              <a:ahLst/>
              <a:cxnLst/>
              <a:rect l="l" t="t" r="r" b="b"/>
              <a:pathLst>
                <a:path w="4188022" h="2005131">
                  <a:moveTo>
                    <a:pt x="0" y="0"/>
                  </a:moveTo>
                  <a:lnTo>
                    <a:pt x="4188022" y="0"/>
                  </a:lnTo>
                  <a:lnTo>
                    <a:pt x="4188022" y="2005131"/>
                  </a:lnTo>
                  <a:lnTo>
                    <a:pt x="0" y="2005131"/>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4188022" cy="2052756"/>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flipV="1">
            <a:off x="0" y="7994388"/>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2236411" y="1924050"/>
            <a:ext cx="11787641" cy="1107996"/>
          </a:xfrm>
          <a:prstGeom prst="rect">
            <a:avLst/>
          </a:prstGeom>
        </p:spPr>
        <p:txBody>
          <a:bodyPr wrap="square" lIns="0" tIns="0" rIns="0" bIns="0" rtlCol="0" anchor="t">
            <a:spAutoFit/>
          </a:bodyPr>
          <a:lstStyle/>
          <a:p>
            <a:r>
              <a:rPr lang="en-US" sz="3600" b="1" dirty="0">
                <a:solidFill>
                  <a:srgbClr val="FFC000"/>
                </a:solidFill>
                <a:latin typeface="Genty Sans" panose="020B0604020202020204" charset="0"/>
              </a:rPr>
              <a:t>UK Models and Frameworks for Long-Term Ischemic Heart Disease Management</a:t>
            </a:r>
            <a:endParaRPr lang="en-US" sz="16600" b="1" dirty="0">
              <a:solidFill>
                <a:srgbClr val="FFC000"/>
              </a:solidFill>
              <a:effectLst/>
              <a:latin typeface="Genty Sans" panose="020B0604020202020204" charset="0"/>
            </a:endParaRPr>
          </a:p>
        </p:txBody>
      </p:sp>
      <p:sp>
        <p:nvSpPr>
          <p:cNvPr id="11" name="TextBox 11"/>
          <p:cNvSpPr txBox="1"/>
          <p:nvPr/>
        </p:nvSpPr>
        <p:spPr>
          <a:xfrm>
            <a:off x="2202544" y="3384620"/>
            <a:ext cx="7576642" cy="4099264"/>
          </a:xfrm>
          <a:prstGeom prst="rect">
            <a:avLst/>
          </a:prstGeom>
        </p:spPr>
        <p:txBody>
          <a:bodyPr lIns="0" tIns="0" rIns="0" bIns="0" rtlCol="0" anchor="t">
            <a:spAutoFit/>
          </a:bodyPr>
          <a:lstStyle/>
          <a:p>
            <a:pPr marL="342900" indent="-342900" algn="just" fontAlgn="base">
              <a:lnSpc>
                <a:spcPct val="150000"/>
              </a:lnSpc>
              <a:buFont typeface="Arial" panose="020B0604020202020204" pitchFamily="34" charset="0"/>
              <a:buChar char="•"/>
            </a:pPr>
            <a:r>
              <a:rPr lang="en-US" sz="2000" dirty="0">
                <a:latin typeface="Rosario" panose="020B0604020202020204" charset="0"/>
              </a:rPr>
              <a:t>The biopsychosocial model takes a comprehensive approach to meet patient needs.</a:t>
            </a:r>
          </a:p>
          <a:p>
            <a:pPr marL="342900" indent="-342900" algn="just" fontAlgn="base">
              <a:lnSpc>
                <a:spcPct val="150000"/>
              </a:lnSpc>
              <a:buFont typeface="Arial" panose="020B0604020202020204" pitchFamily="34" charset="0"/>
              <a:buChar char="•"/>
            </a:pPr>
            <a:r>
              <a:rPr lang="en-US" sz="2000" dirty="0">
                <a:latin typeface="Rosario" panose="020B0604020202020204" charset="0"/>
              </a:rPr>
              <a:t>The House of Care helps in developing a cooperative plan of care (Health and Social Care Alliance Scotland, 2025).</a:t>
            </a:r>
          </a:p>
          <a:p>
            <a:pPr marL="342900" indent="-342900" algn="just" fontAlgn="base">
              <a:lnSpc>
                <a:spcPct val="150000"/>
              </a:lnSpc>
              <a:buFont typeface="Arial" panose="020B0604020202020204" pitchFamily="34" charset="0"/>
              <a:buChar char="•"/>
            </a:pPr>
            <a:r>
              <a:rPr lang="en-US" sz="2000" dirty="0">
                <a:latin typeface="Rosario" panose="020B0604020202020204" charset="0"/>
              </a:rPr>
              <a:t>ICs promote cooperation between health care and social services (CVD Framework, 2026).</a:t>
            </a:r>
          </a:p>
          <a:p>
            <a:pPr marL="342900" indent="-342900" algn="just" fontAlgn="base">
              <a:lnSpc>
                <a:spcPct val="150000"/>
              </a:lnSpc>
              <a:buFont typeface="Arial" panose="020B0604020202020204" pitchFamily="34" charset="0"/>
              <a:buChar char="•"/>
            </a:pPr>
            <a:r>
              <a:rPr lang="en-US" sz="2000" dirty="0">
                <a:latin typeface="Rosario" panose="020B0604020202020204" charset="0"/>
              </a:rPr>
              <a:t>Person-</a:t>
            </a:r>
            <a:r>
              <a:rPr lang="en-US" sz="2000" dirty="0" err="1">
                <a:latin typeface="Rosario" panose="020B0604020202020204" charset="0"/>
              </a:rPr>
              <a:t>centred</a:t>
            </a:r>
            <a:r>
              <a:rPr lang="en-US" sz="2000" dirty="0">
                <a:latin typeface="Rosario" panose="020B0604020202020204" charset="0"/>
              </a:rPr>
              <a:t> care increases patient involvement and effectiveness (NHS England, 2021).</a:t>
            </a:r>
          </a:p>
          <a:p>
            <a:pPr marL="342900" indent="-342900" algn="just" fontAlgn="base">
              <a:lnSpc>
                <a:spcPct val="150000"/>
              </a:lnSpc>
              <a:buFont typeface="Arial" panose="020B0604020202020204" pitchFamily="34" charset="0"/>
              <a:buChar char="•"/>
            </a:pPr>
            <a:r>
              <a:rPr lang="en-US" sz="2000" dirty="0">
                <a:latin typeface="Rosario" panose="020B0604020202020204" charset="0"/>
              </a:rPr>
              <a:t>Holistic models are superior to biomedical models (Grace, 2025).</a:t>
            </a:r>
          </a:p>
        </p:txBody>
      </p:sp>
      <p:sp>
        <p:nvSpPr>
          <p:cNvPr id="13" name="Freeform 13"/>
          <p:cNvSpPr/>
          <p:nvPr/>
        </p:nvSpPr>
        <p:spPr>
          <a:xfrm flipV="1">
            <a:off x="15452529" y="-203835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026" name="Picture 2">
            <a:extLst>
              <a:ext uri="{FF2B5EF4-FFF2-40B4-BE49-F238E27FC236}">
                <a16:creationId xmlns:a16="http://schemas.microsoft.com/office/drawing/2014/main" id="{BD14F24E-12BB-B3F7-2835-F1905F05A9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72488" y="3384620"/>
            <a:ext cx="4665978" cy="439715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DA044CF-680E-E4C2-DFCB-04A2B9FED742}"/>
              </a:ext>
            </a:extLst>
          </p:cNvPr>
          <p:cNvSpPr txBox="1"/>
          <p:nvPr/>
        </p:nvSpPr>
        <p:spPr>
          <a:xfrm>
            <a:off x="11849144" y="370060"/>
            <a:ext cx="5634858"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03A07-DD3E-C011-C575-12901865D5F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E71EADB-3276-7BEB-4694-D4BD772B06E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B8246198-D687-FC6D-C3A7-E882CC280935}"/>
              </a:ext>
            </a:extLst>
          </p:cNvPr>
          <p:cNvGrpSpPr/>
          <p:nvPr/>
        </p:nvGrpSpPr>
        <p:grpSpPr>
          <a:xfrm>
            <a:off x="-262400" y="2571750"/>
            <a:ext cx="19324994" cy="5143500"/>
            <a:chOff x="0" y="0"/>
            <a:chExt cx="5089710" cy="1354667"/>
          </a:xfrm>
        </p:grpSpPr>
        <p:sp>
          <p:nvSpPr>
            <p:cNvPr id="4" name="Freeform 4">
              <a:extLst>
                <a:ext uri="{FF2B5EF4-FFF2-40B4-BE49-F238E27FC236}">
                  <a16:creationId xmlns:a16="http://schemas.microsoft.com/office/drawing/2014/main" id="{F7E4C546-DC87-FA24-4B2B-922F131D71A4}"/>
                </a:ext>
              </a:extLst>
            </p:cNvPr>
            <p:cNvSpPr/>
            <p:nvPr/>
          </p:nvSpPr>
          <p:spPr>
            <a:xfrm>
              <a:off x="0" y="0"/>
              <a:ext cx="5089710" cy="1354667"/>
            </a:xfrm>
            <a:custGeom>
              <a:avLst/>
              <a:gdLst/>
              <a:ahLst/>
              <a:cxnLst/>
              <a:rect l="l" t="t" r="r" b="b"/>
              <a:pathLst>
                <a:path w="5089710" h="1354667">
                  <a:moveTo>
                    <a:pt x="0" y="0"/>
                  </a:moveTo>
                  <a:lnTo>
                    <a:pt x="5089710" y="0"/>
                  </a:lnTo>
                  <a:lnTo>
                    <a:pt x="5089710" y="1354667"/>
                  </a:lnTo>
                  <a:lnTo>
                    <a:pt x="0" y="1354667"/>
                  </a:lnTo>
                  <a:close/>
                </a:path>
              </a:pathLst>
            </a:custGeom>
            <a:solidFill>
              <a:srgbClr val="831627"/>
            </a:solidFill>
            <a:ln cap="sq">
              <a:noFill/>
              <a:prstDash val="solid"/>
              <a:miter/>
            </a:ln>
          </p:spPr>
          <p:txBody>
            <a:bodyPr/>
            <a:lstStyle/>
            <a:p>
              <a:endParaRPr lang="en-GB"/>
            </a:p>
          </p:txBody>
        </p:sp>
        <p:sp>
          <p:nvSpPr>
            <p:cNvPr id="5" name="TextBox 5">
              <a:extLst>
                <a:ext uri="{FF2B5EF4-FFF2-40B4-BE49-F238E27FC236}">
                  <a16:creationId xmlns:a16="http://schemas.microsoft.com/office/drawing/2014/main" id="{F8401E82-1A5F-24EC-37CF-F0903EB89EDB}"/>
                </a:ext>
              </a:extLst>
            </p:cNvPr>
            <p:cNvSpPr txBox="1"/>
            <p:nvPr/>
          </p:nvSpPr>
          <p:spPr>
            <a:xfrm>
              <a:off x="0" y="-47625"/>
              <a:ext cx="5089710" cy="1402292"/>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245A9E39-6243-56A9-71F9-A62DFB265CD6}"/>
              </a:ext>
            </a:extLst>
          </p:cNvPr>
          <p:cNvGrpSpPr/>
          <p:nvPr/>
        </p:nvGrpSpPr>
        <p:grpSpPr>
          <a:xfrm>
            <a:off x="1227168" y="1336885"/>
            <a:ext cx="15901397" cy="7613230"/>
            <a:chOff x="0" y="0"/>
            <a:chExt cx="4188022" cy="2005131"/>
          </a:xfrm>
        </p:grpSpPr>
        <p:sp>
          <p:nvSpPr>
            <p:cNvPr id="7" name="Freeform 7">
              <a:extLst>
                <a:ext uri="{FF2B5EF4-FFF2-40B4-BE49-F238E27FC236}">
                  <a16:creationId xmlns:a16="http://schemas.microsoft.com/office/drawing/2014/main" id="{A9FAC8F3-6B09-321F-0895-391A91BFE0CF}"/>
                </a:ext>
              </a:extLst>
            </p:cNvPr>
            <p:cNvSpPr/>
            <p:nvPr/>
          </p:nvSpPr>
          <p:spPr>
            <a:xfrm>
              <a:off x="0" y="0"/>
              <a:ext cx="4188022" cy="2005131"/>
            </a:xfrm>
            <a:custGeom>
              <a:avLst/>
              <a:gdLst/>
              <a:ahLst/>
              <a:cxnLst/>
              <a:rect l="l" t="t" r="r" b="b"/>
              <a:pathLst>
                <a:path w="4188022" h="2005131">
                  <a:moveTo>
                    <a:pt x="0" y="0"/>
                  </a:moveTo>
                  <a:lnTo>
                    <a:pt x="4188022" y="0"/>
                  </a:lnTo>
                  <a:lnTo>
                    <a:pt x="4188022" y="2005131"/>
                  </a:lnTo>
                  <a:lnTo>
                    <a:pt x="0" y="2005131"/>
                  </a:lnTo>
                  <a:close/>
                </a:path>
              </a:pathLst>
            </a:custGeom>
            <a:solidFill>
              <a:srgbClr val="B94359"/>
            </a:solidFill>
            <a:ln w="114300" cap="sq">
              <a:solidFill>
                <a:srgbClr val="EDF1FC"/>
              </a:solidFill>
              <a:prstDash val="solid"/>
              <a:miter/>
            </a:ln>
          </p:spPr>
          <p:txBody>
            <a:bodyPr/>
            <a:lstStyle/>
            <a:p>
              <a:endParaRPr lang="en-GB"/>
            </a:p>
          </p:txBody>
        </p:sp>
        <p:sp>
          <p:nvSpPr>
            <p:cNvPr id="8" name="TextBox 8">
              <a:extLst>
                <a:ext uri="{FF2B5EF4-FFF2-40B4-BE49-F238E27FC236}">
                  <a16:creationId xmlns:a16="http://schemas.microsoft.com/office/drawing/2014/main" id="{67B12B4F-98DC-2EC1-B365-B389CC28832F}"/>
                </a:ext>
              </a:extLst>
            </p:cNvPr>
            <p:cNvSpPr txBox="1"/>
            <p:nvPr/>
          </p:nvSpPr>
          <p:spPr>
            <a:xfrm>
              <a:off x="0" y="-47625"/>
              <a:ext cx="4188022" cy="2052756"/>
            </a:xfrm>
            <a:prstGeom prst="rect">
              <a:avLst/>
            </a:prstGeom>
          </p:spPr>
          <p:txBody>
            <a:bodyPr lIns="50800" tIns="50800" rIns="50800" bIns="50800" rtlCol="0" anchor="ctr"/>
            <a:lstStyle/>
            <a:p>
              <a:pPr algn="ctr">
                <a:lnSpc>
                  <a:spcPts val="2659"/>
                </a:lnSpc>
              </a:pPr>
              <a:endParaRPr/>
            </a:p>
          </p:txBody>
        </p:sp>
      </p:grpSp>
      <p:sp>
        <p:nvSpPr>
          <p:cNvPr id="9" name="Freeform 9">
            <a:extLst>
              <a:ext uri="{FF2B5EF4-FFF2-40B4-BE49-F238E27FC236}">
                <a16:creationId xmlns:a16="http://schemas.microsoft.com/office/drawing/2014/main" id="{CBF513B3-96E5-4726-568F-E7A197FBAC7A}"/>
              </a:ext>
            </a:extLst>
          </p:cNvPr>
          <p:cNvSpPr/>
          <p:nvPr/>
        </p:nvSpPr>
        <p:spPr>
          <a:xfrm flipV="1">
            <a:off x="0" y="7994388"/>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B5C3635B-3791-6F0C-D9BC-65E6618D609F}"/>
              </a:ext>
            </a:extLst>
          </p:cNvPr>
          <p:cNvSpPr txBox="1"/>
          <p:nvPr/>
        </p:nvSpPr>
        <p:spPr>
          <a:xfrm>
            <a:off x="2236411" y="1924050"/>
            <a:ext cx="11787641" cy="1107996"/>
          </a:xfrm>
          <a:prstGeom prst="rect">
            <a:avLst/>
          </a:prstGeom>
        </p:spPr>
        <p:txBody>
          <a:bodyPr wrap="square" lIns="0" tIns="0" rIns="0" bIns="0" rtlCol="0" anchor="t">
            <a:spAutoFit/>
          </a:bodyPr>
          <a:lstStyle/>
          <a:p>
            <a:r>
              <a:rPr lang="en-US" sz="3600" b="1" dirty="0" err="1">
                <a:solidFill>
                  <a:srgbClr val="FFC000"/>
                </a:solidFill>
                <a:latin typeface="Genty Sans" panose="020B0604020202020204" charset="0"/>
              </a:rPr>
              <a:t>Contd</a:t>
            </a:r>
            <a:r>
              <a:rPr lang="en-US" sz="3600" b="1" dirty="0">
                <a:solidFill>
                  <a:srgbClr val="FFC000"/>
                </a:solidFill>
                <a:latin typeface="Genty Sans" panose="020B0604020202020204" charset="0"/>
              </a:rPr>
              <a:t>…UK Models and Frameworks for Long-Term Ischemic Heart Disease Management</a:t>
            </a:r>
            <a:endParaRPr lang="en-US" sz="16600" b="1" dirty="0">
              <a:solidFill>
                <a:srgbClr val="FFC000"/>
              </a:solidFill>
              <a:effectLst/>
              <a:latin typeface="Genty Sans" panose="020B0604020202020204" charset="0"/>
            </a:endParaRPr>
          </a:p>
        </p:txBody>
      </p:sp>
      <p:sp>
        <p:nvSpPr>
          <p:cNvPr id="13" name="Freeform 13">
            <a:extLst>
              <a:ext uri="{FF2B5EF4-FFF2-40B4-BE49-F238E27FC236}">
                <a16:creationId xmlns:a16="http://schemas.microsoft.com/office/drawing/2014/main" id="{573D7ADA-4D92-33D6-1836-7A80C26A99DF}"/>
              </a:ext>
            </a:extLst>
          </p:cNvPr>
          <p:cNvSpPr/>
          <p:nvPr/>
        </p:nvSpPr>
        <p:spPr>
          <a:xfrm flipV="1">
            <a:off x="15452529" y="-203835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4" name="Picture 2" descr="What is the Bio-Psycho-Social Model of Pain? - European Pain Federation">
            <a:extLst>
              <a:ext uri="{FF2B5EF4-FFF2-40B4-BE49-F238E27FC236}">
                <a16:creationId xmlns:a16="http://schemas.microsoft.com/office/drawing/2014/main" id="{3A536685-A3AB-223A-6ECE-EE7E6EDC4A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27168" y="3134945"/>
            <a:ext cx="3835899" cy="254022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F68D7F99-7822-624B-4898-C47B9BCADA1E}"/>
              </a:ext>
            </a:extLst>
          </p:cNvPr>
          <p:cNvPicPr>
            <a:picLocks noChangeAspect="1"/>
          </p:cNvPicPr>
          <p:nvPr/>
        </p:nvPicPr>
        <p:blipFill>
          <a:blip r:embed="rId6"/>
          <a:stretch>
            <a:fillRect/>
          </a:stretch>
        </p:blipFill>
        <p:spPr>
          <a:xfrm>
            <a:off x="12556565" y="3453211"/>
            <a:ext cx="4572000" cy="5143500"/>
          </a:xfrm>
          <a:prstGeom prst="rect">
            <a:avLst/>
          </a:prstGeom>
        </p:spPr>
      </p:pic>
      <p:sp>
        <p:nvSpPr>
          <p:cNvPr id="20" name="TextBox 19">
            <a:extLst>
              <a:ext uri="{FF2B5EF4-FFF2-40B4-BE49-F238E27FC236}">
                <a16:creationId xmlns:a16="http://schemas.microsoft.com/office/drawing/2014/main" id="{A8C1FB48-6063-5E31-6204-CF84EB60B7DD}"/>
              </a:ext>
            </a:extLst>
          </p:cNvPr>
          <p:cNvSpPr txBox="1"/>
          <p:nvPr/>
        </p:nvSpPr>
        <p:spPr>
          <a:xfrm>
            <a:off x="5063067" y="3074737"/>
            <a:ext cx="3733800" cy="4524315"/>
          </a:xfrm>
          <a:prstGeom prst="rect">
            <a:avLst/>
          </a:prstGeom>
          <a:noFill/>
        </p:spPr>
        <p:txBody>
          <a:bodyPr wrap="square" rtlCol="0">
            <a:spAutoFit/>
          </a:bodyPr>
          <a:lstStyle/>
          <a:p>
            <a:r>
              <a:rPr lang="en-IN" b="1" dirty="0">
                <a:latin typeface="Rosario" panose="020B0604020202020204" charset="0"/>
              </a:rPr>
              <a:t>Biopsychosocial Model </a:t>
            </a:r>
            <a:endParaRPr lang="en-IN" dirty="0">
              <a:latin typeface="Rosario" panose="020B0604020202020204" charset="0"/>
            </a:endParaRPr>
          </a:p>
          <a:p>
            <a:pPr marL="285750" lvl="0" indent="-285750">
              <a:buFont typeface="Arial" panose="020B0604020202020204" pitchFamily="34" charset="0"/>
              <a:buChar char="•"/>
            </a:pPr>
            <a:r>
              <a:rPr lang="en-IN" dirty="0">
                <a:latin typeface="Rosario" panose="020B0604020202020204" charset="0"/>
              </a:rPr>
              <a:t>Takes into consideration biological, psychological and social causes of health. </a:t>
            </a:r>
          </a:p>
          <a:p>
            <a:pPr marL="285750" lvl="0" indent="-285750">
              <a:buFont typeface="Arial" panose="020B0604020202020204" pitchFamily="34" charset="0"/>
              <a:buChar char="•"/>
            </a:pPr>
            <a:r>
              <a:rPr lang="en-IN" dirty="0">
                <a:latin typeface="Rosario" panose="020B0604020202020204" charset="0"/>
              </a:rPr>
              <a:t>Knows that mental health and social support affect the process of recovery. </a:t>
            </a:r>
          </a:p>
          <a:p>
            <a:pPr marL="285750" lvl="0" indent="-285750">
              <a:buFont typeface="Arial" panose="020B0604020202020204" pitchFamily="34" charset="0"/>
              <a:buChar char="•"/>
            </a:pPr>
            <a:r>
              <a:rPr lang="en-IN" dirty="0">
                <a:latin typeface="Rosario" panose="020B0604020202020204" charset="0"/>
              </a:rPr>
              <a:t>Fosters holistic assessment rather than focusing on the signs of the disease (Bolton, 2023). </a:t>
            </a:r>
          </a:p>
          <a:p>
            <a:pPr marL="285750" lvl="0" indent="-285750">
              <a:buFont typeface="Arial" panose="020B0604020202020204" pitchFamily="34" charset="0"/>
              <a:buChar char="•"/>
            </a:pPr>
            <a:r>
              <a:rPr lang="en-IN" dirty="0">
                <a:latin typeface="Rosario" panose="020B0604020202020204" charset="0"/>
              </a:rPr>
              <a:t>Supports individualized treatment for long-term disease management. </a:t>
            </a:r>
          </a:p>
          <a:p>
            <a:pPr marL="285750" lvl="0" indent="-285750">
              <a:buFont typeface="Arial" panose="020B0604020202020204" pitchFamily="34" charset="0"/>
              <a:buChar char="•"/>
            </a:pPr>
            <a:r>
              <a:rPr lang="en-IN" dirty="0">
                <a:latin typeface="Rosario" panose="020B0604020202020204" charset="0"/>
              </a:rPr>
              <a:t>Increases engagement, quality of life and health outcomes of patients. </a:t>
            </a:r>
          </a:p>
        </p:txBody>
      </p:sp>
      <p:sp>
        <p:nvSpPr>
          <p:cNvPr id="21" name="TextBox 20">
            <a:extLst>
              <a:ext uri="{FF2B5EF4-FFF2-40B4-BE49-F238E27FC236}">
                <a16:creationId xmlns:a16="http://schemas.microsoft.com/office/drawing/2014/main" id="{84A189A8-F447-5582-C57B-97FADE6D0C59}"/>
              </a:ext>
            </a:extLst>
          </p:cNvPr>
          <p:cNvSpPr txBox="1"/>
          <p:nvPr/>
        </p:nvSpPr>
        <p:spPr>
          <a:xfrm>
            <a:off x="9400097" y="3501312"/>
            <a:ext cx="3156468" cy="5078313"/>
          </a:xfrm>
          <a:prstGeom prst="rect">
            <a:avLst/>
          </a:prstGeom>
          <a:noFill/>
        </p:spPr>
        <p:txBody>
          <a:bodyPr wrap="square" rtlCol="0">
            <a:spAutoFit/>
          </a:bodyPr>
          <a:lstStyle/>
          <a:p>
            <a:r>
              <a:rPr lang="en-IN" b="1" dirty="0">
                <a:latin typeface="Rosario" panose="020B0604020202020204" charset="0"/>
              </a:rPr>
              <a:t>Integrated Care Systems (ICS) </a:t>
            </a:r>
            <a:endParaRPr lang="en-IN" dirty="0">
              <a:latin typeface="Rosario" panose="020B0604020202020204" charset="0"/>
            </a:endParaRPr>
          </a:p>
          <a:p>
            <a:pPr marL="285750" lvl="0" indent="-285750">
              <a:buFont typeface="Arial" panose="020B0604020202020204" pitchFamily="34" charset="0"/>
              <a:buChar char="•"/>
            </a:pPr>
            <a:r>
              <a:rPr lang="en-IN" dirty="0">
                <a:latin typeface="Rosario" panose="020B0604020202020204" charset="0"/>
              </a:rPr>
              <a:t>Brings together primary, secondary, community and social care. </a:t>
            </a:r>
          </a:p>
          <a:p>
            <a:pPr marL="285750" lvl="0" indent="-285750">
              <a:buFont typeface="Arial" panose="020B0604020202020204" pitchFamily="34" charset="0"/>
              <a:buChar char="•"/>
            </a:pPr>
            <a:r>
              <a:rPr lang="en-IN" dirty="0">
                <a:latin typeface="Rosario" panose="020B0604020202020204" charset="0"/>
              </a:rPr>
              <a:t>Encourages multidisciplinary cooperation in the healthcare system. </a:t>
            </a:r>
          </a:p>
          <a:p>
            <a:pPr marL="285750" lvl="0" indent="-285750">
              <a:buFont typeface="Arial" panose="020B0604020202020204" pitchFamily="34" charset="0"/>
              <a:buChar char="•"/>
            </a:pPr>
            <a:r>
              <a:rPr lang="en-IN" dirty="0">
                <a:latin typeface="Rosario" panose="020B0604020202020204" charset="0"/>
              </a:rPr>
              <a:t>Enhances continuity and coordination of long-term cardiovascular care. </a:t>
            </a:r>
          </a:p>
          <a:p>
            <a:pPr marL="285750" lvl="0" indent="-285750">
              <a:buFont typeface="Arial" panose="020B0604020202020204" pitchFamily="34" charset="0"/>
              <a:buChar char="•"/>
            </a:pPr>
            <a:r>
              <a:rPr lang="en-IN" dirty="0">
                <a:latin typeface="Rosario" panose="020B0604020202020204" charset="0"/>
              </a:rPr>
              <a:t>Avoids fragmentation of services and unnecessary hospitalization (NHS England, 2021). </a:t>
            </a:r>
          </a:p>
          <a:p>
            <a:pPr marL="285750" lvl="0" indent="-285750">
              <a:buFont typeface="Arial" panose="020B0604020202020204" pitchFamily="34" charset="0"/>
              <a:buChar char="•"/>
            </a:pPr>
            <a:r>
              <a:rPr lang="en-IN" dirty="0">
                <a:latin typeface="Rosario" panose="020B0604020202020204" charset="0"/>
              </a:rPr>
              <a:t>Fosters person-</a:t>
            </a:r>
            <a:r>
              <a:rPr lang="en-IN" dirty="0" err="1">
                <a:latin typeface="Rosario" panose="020B0604020202020204" charset="0"/>
              </a:rPr>
              <a:t>centered</a:t>
            </a:r>
            <a:r>
              <a:rPr lang="en-IN" dirty="0">
                <a:latin typeface="Rosario" panose="020B0604020202020204" charset="0"/>
              </a:rPr>
              <a:t>, effective and sustainable healthcare provision.</a:t>
            </a:r>
          </a:p>
        </p:txBody>
      </p:sp>
      <p:sp>
        <p:nvSpPr>
          <p:cNvPr id="12" name="TextBox 11">
            <a:extLst>
              <a:ext uri="{FF2B5EF4-FFF2-40B4-BE49-F238E27FC236}">
                <a16:creationId xmlns:a16="http://schemas.microsoft.com/office/drawing/2014/main" id="{593447BC-3FB3-CAFD-23F9-91F76C406ABC}"/>
              </a:ext>
            </a:extLst>
          </p:cNvPr>
          <p:cNvSpPr txBox="1"/>
          <p:nvPr/>
        </p:nvSpPr>
        <p:spPr>
          <a:xfrm>
            <a:off x="12132733" y="288404"/>
            <a:ext cx="4928099"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148323620"/>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0" y="2729029"/>
            <a:ext cx="11163408" cy="7557971"/>
            <a:chOff x="0" y="0"/>
            <a:chExt cx="2940157" cy="1990577"/>
          </a:xfrm>
        </p:grpSpPr>
        <p:sp>
          <p:nvSpPr>
            <p:cNvPr id="4" name="Freeform 4"/>
            <p:cNvSpPr/>
            <p:nvPr/>
          </p:nvSpPr>
          <p:spPr>
            <a:xfrm>
              <a:off x="0" y="0"/>
              <a:ext cx="2940157" cy="1990577"/>
            </a:xfrm>
            <a:custGeom>
              <a:avLst/>
              <a:gdLst/>
              <a:ahLst/>
              <a:cxnLst/>
              <a:rect l="l" t="t" r="r" b="b"/>
              <a:pathLst>
                <a:path w="2940157" h="1990577">
                  <a:moveTo>
                    <a:pt x="0" y="0"/>
                  </a:moveTo>
                  <a:lnTo>
                    <a:pt x="2940157" y="0"/>
                  </a:lnTo>
                  <a:lnTo>
                    <a:pt x="2940157" y="1990577"/>
                  </a:lnTo>
                  <a:lnTo>
                    <a:pt x="0" y="199057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940157" cy="203820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759993" y="1594000"/>
            <a:ext cx="14597810" cy="7790348"/>
            <a:chOff x="0" y="0"/>
            <a:chExt cx="3844691" cy="2051779"/>
          </a:xfrm>
        </p:grpSpPr>
        <p:sp>
          <p:nvSpPr>
            <p:cNvPr id="7" name="Freeform 7"/>
            <p:cNvSpPr/>
            <p:nvPr/>
          </p:nvSpPr>
          <p:spPr>
            <a:xfrm>
              <a:off x="0" y="0"/>
              <a:ext cx="3844691" cy="2051779"/>
            </a:xfrm>
            <a:custGeom>
              <a:avLst/>
              <a:gdLst/>
              <a:ahLst/>
              <a:cxnLst/>
              <a:rect l="l" t="t" r="r" b="b"/>
              <a:pathLst>
                <a:path w="3844691" h="2051779">
                  <a:moveTo>
                    <a:pt x="0" y="0"/>
                  </a:moveTo>
                  <a:lnTo>
                    <a:pt x="3844691" y="0"/>
                  </a:lnTo>
                  <a:lnTo>
                    <a:pt x="3844691" y="2051779"/>
                  </a:lnTo>
                  <a:lnTo>
                    <a:pt x="0" y="2051779"/>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2099404"/>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flipV="1">
            <a:off x="-1218976" y="622935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H="1">
            <a:off x="1946814" y="3000714"/>
            <a:ext cx="2332083" cy="1076179"/>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flipH="1">
            <a:off x="1946815" y="4206491"/>
            <a:ext cx="2332082" cy="974177"/>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dirty="0"/>
          </a:p>
        </p:txBody>
      </p:sp>
      <p:sp>
        <p:nvSpPr>
          <p:cNvPr id="12" name="Freeform 12"/>
          <p:cNvSpPr/>
          <p:nvPr/>
        </p:nvSpPr>
        <p:spPr>
          <a:xfrm flipV="1">
            <a:off x="16671505" y="2729029"/>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a:off x="13663644" y="7925938"/>
            <a:ext cx="3935722" cy="2225472"/>
          </a:xfrm>
          <a:custGeom>
            <a:avLst/>
            <a:gdLst/>
            <a:ahLst/>
            <a:cxnLst/>
            <a:rect l="l" t="t" r="r" b="b"/>
            <a:pathLst>
              <a:path w="3935722" h="2225472">
                <a:moveTo>
                  <a:pt x="0" y="0"/>
                </a:moveTo>
                <a:lnTo>
                  <a:pt x="3935722" y="0"/>
                </a:lnTo>
                <a:lnTo>
                  <a:pt x="3935722" y="2225472"/>
                </a:lnTo>
                <a:lnTo>
                  <a:pt x="0" y="222547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4278898" y="1594000"/>
            <a:ext cx="9760104" cy="1183016"/>
          </a:xfrm>
          <a:prstGeom prst="rect">
            <a:avLst/>
          </a:prstGeom>
        </p:spPr>
        <p:txBody>
          <a:bodyPr lIns="0" tIns="0" rIns="0" bIns="0" rtlCol="0" anchor="t">
            <a:spAutoFit/>
          </a:bodyPr>
          <a:lstStyle/>
          <a:p>
            <a:pPr algn="ctr">
              <a:lnSpc>
                <a:spcPts val="10500"/>
              </a:lnSpc>
            </a:pPr>
            <a:r>
              <a:rPr lang="en-US" sz="5400" dirty="0">
                <a:solidFill>
                  <a:srgbClr val="FBE087"/>
                </a:solidFill>
                <a:latin typeface="Genty Sans"/>
                <a:ea typeface="Genty Sans"/>
                <a:cs typeface="Genty Sans"/>
                <a:sym typeface="Genty Sans"/>
              </a:rPr>
              <a:t>Treatment of IHD in the UK</a:t>
            </a:r>
          </a:p>
        </p:txBody>
      </p:sp>
      <p:sp>
        <p:nvSpPr>
          <p:cNvPr id="15" name="TextBox 15"/>
          <p:cNvSpPr txBox="1"/>
          <p:nvPr/>
        </p:nvSpPr>
        <p:spPr>
          <a:xfrm>
            <a:off x="4615928" y="3000714"/>
            <a:ext cx="10268832" cy="738664"/>
          </a:xfrm>
          <a:prstGeom prst="rect">
            <a:avLst/>
          </a:prstGeom>
        </p:spPr>
        <p:txBody>
          <a:bodyPr lIns="0" tIns="0" rIns="0" bIns="0" rtlCol="0" anchor="t">
            <a:spAutoFit/>
          </a:bodyPr>
          <a:lstStyle/>
          <a:p>
            <a:pPr algn="just" fontAlgn="base"/>
            <a:r>
              <a:rPr lang="en-US" sz="2400" dirty="0">
                <a:solidFill>
                  <a:schemeClr val="bg1"/>
                </a:solidFill>
                <a:latin typeface="Rosario" panose="020B0604020202020204" charset="0"/>
              </a:rPr>
              <a:t>Lifestyle modification forms the treatment foundation (Javadi, </a:t>
            </a:r>
            <a:r>
              <a:rPr lang="en-US" sz="2400" dirty="0" err="1">
                <a:solidFill>
                  <a:schemeClr val="bg1"/>
                </a:solidFill>
                <a:latin typeface="Rosario" panose="020B0604020202020204" charset="0"/>
              </a:rPr>
              <a:t>Dianati</a:t>
            </a:r>
            <a:r>
              <a:rPr lang="en-US" sz="2400" dirty="0">
                <a:solidFill>
                  <a:schemeClr val="bg1"/>
                </a:solidFill>
                <a:latin typeface="Rosario" panose="020B0604020202020204" charset="0"/>
              </a:rPr>
              <a:t> and </a:t>
            </a:r>
            <a:r>
              <a:rPr lang="en-US" sz="2400" dirty="0" err="1">
                <a:solidFill>
                  <a:schemeClr val="bg1"/>
                </a:solidFill>
                <a:latin typeface="Rosario" panose="020B0604020202020204" charset="0"/>
              </a:rPr>
              <a:t>Taghadosi</a:t>
            </a:r>
            <a:r>
              <a:rPr lang="en-US" sz="2400" dirty="0">
                <a:solidFill>
                  <a:schemeClr val="bg1"/>
                </a:solidFill>
                <a:latin typeface="Rosario" panose="020B0604020202020204" charset="0"/>
              </a:rPr>
              <a:t>, 2025).</a:t>
            </a:r>
          </a:p>
        </p:txBody>
      </p:sp>
      <p:sp>
        <p:nvSpPr>
          <p:cNvPr id="16" name="TextBox 16"/>
          <p:cNvSpPr txBox="1"/>
          <p:nvPr/>
        </p:nvSpPr>
        <p:spPr>
          <a:xfrm>
            <a:off x="4592599" y="4282052"/>
            <a:ext cx="10268832" cy="408253"/>
          </a:xfrm>
          <a:prstGeom prst="rect">
            <a:avLst/>
          </a:prstGeom>
        </p:spPr>
        <p:txBody>
          <a:bodyPr lIns="0" tIns="0" rIns="0" bIns="0" rtlCol="0" anchor="t">
            <a:spAutoFit/>
          </a:bodyPr>
          <a:lstStyle/>
          <a:p>
            <a:pPr algn="just">
              <a:lnSpc>
                <a:spcPts val="3500"/>
              </a:lnSpc>
            </a:pPr>
            <a:r>
              <a:rPr lang="en-US" sz="2400" dirty="0">
                <a:solidFill>
                  <a:schemeClr val="bg1"/>
                </a:solidFill>
                <a:latin typeface="Rosario" panose="020B0604020202020204" charset="0"/>
              </a:rPr>
              <a:t>Anti-anginal medicines relieve symptoms (Cripps, 2024).</a:t>
            </a:r>
            <a:endParaRPr lang="en-US" sz="3200" dirty="0">
              <a:solidFill>
                <a:schemeClr val="bg1"/>
              </a:solidFill>
              <a:latin typeface="Rosario" panose="020B0604020202020204" charset="0"/>
              <a:ea typeface="Rosario"/>
              <a:cs typeface="Rosario"/>
              <a:sym typeface="Rosario"/>
            </a:endParaRPr>
          </a:p>
        </p:txBody>
      </p:sp>
      <p:sp>
        <p:nvSpPr>
          <p:cNvPr id="17" name="Freeform 11">
            <a:extLst>
              <a:ext uri="{FF2B5EF4-FFF2-40B4-BE49-F238E27FC236}">
                <a16:creationId xmlns:a16="http://schemas.microsoft.com/office/drawing/2014/main" id="{3F0C20B8-B6A0-609D-2291-81D9125CC2F8}"/>
              </a:ext>
            </a:extLst>
          </p:cNvPr>
          <p:cNvSpPr/>
          <p:nvPr/>
        </p:nvSpPr>
        <p:spPr>
          <a:xfrm flipH="1">
            <a:off x="1963265" y="7987882"/>
            <a:ext cx="2332082" cy="974177"/>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TextBox 16">
            <a:extLst>
              <a:ext uri="{FF2B5EF4-FFF2-40B4-BE49-F238E27FC236}">
                <a16:creationId xmlns:a16="http://schemas.microsoft.com/office/drawing/2014/main" id="{A3539FD4-0942-F3BB-2B1C-728CF94095CC}"/>
              </a:ext>
            </a:extLst>
          </p:cNvPr>
          <p:cNvSpPr txBox="1"/>
          <p:nvPr/>
        </p:nvSpPr>
        <p:spPr>
          <a:xfrm>
            <a:off x="4657779" y="5629054"/>
            <a:ext cx="10268832" cy="408253"/>
          </a:xfrm>
          <a:prstGeom prst="rect">
            <a:avLst/>
          </a:prstGeom>
        </p:spPr>
        <p:txBody>
          <a:bodyPr lIns="0" tIns="0" rIns="0" bIns="0" rtlCol="0" anchor="t">
            <a:spAutoFit/>
          </a:bodyPr>
          <a:lstStyle/>
          <a:p>
            <a:pPr algn="just">
              <a:lnSpc>
                <a:spcPts val="3500"/>
              </a:lnSpc>
            </a:pPr>
            <a:r>
              <a:rPr lang="en-US" sz="2400" dirty="0">
                <a:solidFill>
                  <a:schemeClr val="bg1"/>
                </a:solidFill>
                <a:latin typeface="Rosario" panose="020B0604020202020204" charset="0"/>
              </a:rPr>
              <a:t>Statins and antiplatelets reduce cardiovascular risk (NHS, 2024).</a:t>
            </a:r>
            <a:endParaRPr lang="en-US" sz="4000" dirty="0">
              <a:solidFill>
                <a:schemeClr val="bg1"/>
              </a:solidFill>
              <a:latin typeface="Rosario" panose="020B0604020202020204" charset="0"/>
              <a:ea typeface="Rosario"/>
              <a:cs typeface="Rosario"/>
              <a:sym typeface="Rosario"/>
            </a:endParaRPr>
          </a:p>
        </p:txBody>
      </p:sp>
      <p:sp>
        <p:nvSpPr>
          <p:cNvPr id="19" name="Freeform 11">
            <a:extLst>
              <a:ext uri="{FF2B5EF4-FFF2-40B4-BE49-F238E27FC236}">
                <a16:creationId xmlns:a16="http://schemas.microsoft.com/office/drawing/2014/main" id="{D79A567C-BC11-4040-533C-C0DC4ED8FB8C}"/>
              </a:ext>
            </a:extLst>
          </p:cNvPr>
          <p:cNvSpPr/>
          <p:nvPr/>
        </p:nvSpPr>
        <p:spPr>
          <a:xfrm flipH="1">
            <a:off x="1946814" y="5533837"/>
            <a:ext cx="2332082" cy="974177"/>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TextBox 16">
            <a:extLst>
              <a:ext uri="{FF2B5EF4-FFF2-40B4-BE49-F238E27FC236}">
                <a16:creationId xmlns:a16="http://schemas.microsoft.com/office/drawing/2014/main" id="{5CE7096F-8D85-B717-EAAC-FB6DBC0759CE}"/>
              </a:ext>
            </a:extLst>
          </p:cNvPr>
          <p:cNvSpPr txBox="1"/>
          <p:nvPr/>
        </p:nvSpPr>
        <p:spPr>
          <a:xfrm>
            <a:off x="4498619" y="8128840"/>
            <a:ext cx="10268832" cy="408253"/>
          </a:xfrm>
          <a:prstGeom prst="rect">
            <a:avLst/>
          </a:prstGeom>
        </p:spPr>
        <p:txBody>
          <a:bodyPr lIns="0" tIns="0" rIns="0" bIns="0" rtlCol="0" anchor="t">
            <a:spAutoFit/>
          </a:bodyPr>
          <a:lstStyle/>
          <a:p>
            <a:pPr algn="just">
              <a:lnSpc>
                <a:spcPts val="3500"/>
              </a:lnSpc>
            </a:pPr>
            <a:r>
              <a:rPr lang="en-US" sz="2400" dirty="0">
                <a:solidFill>
                  <a:schemeClr val="bg1"/>
                </a:solidFill>
                <a:latin typeface="Rosario" panose="020B0604020202020204" charset="0"/>
              </a:rPr>
              <a:t>Treatment follows current NICE and ESC guidance (NICE, 2020).</a:t>
            </a:r>
            <a:endParaRPr lang="en-US" sz="4800" dirty="0">
              <a:solidFill>
                <a:schemeClr val="bg1"/>
              </a:solidFill>
              <a:latin typeface="Rosario" panose="020B0604020202020204" charset="0"/>
              <a:ea typeface="Rosario"/>
              <a:cs typeface="Rosario"/>
              <a:sym typeface="Rosario"/>
            </a:endParaRPr>
          </a:p>
        </p:txBody>
      </p:sp>
      <p:sp>
        <p:nvSpPr>
          <p:cNvPr id="21" name="Freeform 11">
            <a:extLst>
              <a:ext uri="{FF2B5EF4-FFF2-40B4-BE49-F238E27FC236}">
                <a16:creationId xmlns:a16="http://schemas.microsoft.com/office/drawing/2014/main" id="{2FCB6678-C560-2C54-7B28-65F9C6E0E065}"/>
              </a:ext>
            </a:extLst>
          </p:cNvPr>
          <p:cNvSpPr/>
          <p:nvPr/>
        </p:nvSpPr>
        <p:spPr>
          <a:xfrm flipH="1">
            <a:off x="1946815" y="6828167"/>
            <a:ext cx="2332082" cy="974177"/>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TextBox 16">
            <a:extLst>
              <a:ext uri="{FF2B5EF4-FFF2-40B4-BE49-F238E27FC236}">
                <a16:creationId xmlns:a16="http://schemas.microsoft.com/office/drawing/2014/main" id="{ADC9AE95-ADE0-8938-0EB0-35ECFA885BFC}"/>
              </a:ext>
            </a:extLst>
          </p:cNvPr>
          <p:cNvSpPr txBox="1"/>
          <p:nvPr/>
        </p:nvSpPr>
        <p:spPr>
          <a:xfrm>
            <a:off x="4592599" y="6969621"/>
            <a:ext cx="10268832" cy="408253"/>
          </a:xfrm>
          <a:prstGeom prst="rect">
            <a:avLst/>
          </a:prstGeom>
        </p:spPr>
        <p:txBody>
          <a:bodyPr lIns="0" tIns="0" rIns="0" bIns="0" rtlCol="0" anchor="t">
            <a:spAutoFit/>
          </a:bodyPr>
          <a:lstStyle/>
          <a:p>
            <a:pPr algn="just">
              <a:lnSpc>
                <a:spcPts val="3500"/>
              </a:lnSpc>
            </a:pPr>
            <a:r>
              <a:rPr lang="en-US" sz="2400" dirty="0">
                <a:solidFill>
                  <a:schemeClr val="bg1"/>
                </a:solidFill>
                <a:latin typeface="Rosario" panose="020B0604020202020204" charset="0"/>
              </a:rPr>
              <a:t>Coronary </a:t>
            </a:r>
            <a:r>
              <a:rPr lang="en-US" sz="2400" dirty="0" err="1">
                <a:solidFill>
                  <a:schemeClr val="bg1"/>
                </a:solidFill>
                <a:latin typeface="Rosario" panose="020B0604020202020204" charset="0"/>
              </a:rPr>
              <a:t>revascularisation</a:t>
            </a:r>
            <a:r>
              <a:rPr lang="en-US" sz="2400" dirty="0">
                <a:solidFill>
                  <a:schemeClr val="bg1"/>
                </a:solidFill>
                <a:latin typeface="Rosario" panose="020B0604020202020204" charset="0"/>
              </a:rPr>
              <a:t> when clinically indicated (Byrne </a:t>
            </a:r>
            <a:r>
              <a:rPr lang="en-US" sz="2400" i="1" dirty="0">
                <a:solidFill>
                  <a:schemeClr val="bg1"/>
                </a:solidFill>
                <a:latin typeface="Rosario" panose="020B0604020202020204" charset="0"/>
              </a:rPr>
              <a:t>et al.</a:t>
            </a:r>
            <a:r>
              <a:rPr lang="en-US" sz="2400" dirty="0">
                <a:solidFill>
                  <a:schemeClr val="bg1"/>
                </a:solidFill>
                <a:latin typeface="Rosario" panose="020B0604020202020204" charset="0"/>
              </a:rPr>
              <a:t>, 2023).</a:t>
            </a:r>
            <a:endParaRPr lang="en-US" sz="4800" dirty="0">
              <a:solidFill>
                <a:schemeClr val="bg1"/>
              </a:solidFill>
              <a:latin typeface="Rosario" panose="020B0604020202020204" charset="0"/>
              <a:ea typeface="Rosario"/>
              <a:cs typeface="Rosario"/>
              <a:sym typeface="Rosario"/>
            </a:endParaRPr>
          </a:p>
        </p:txBody>
      </p:sp>
      <p:pic>
        <p:nvPicPr>
          <p:cNvPr id="8196" name="Picture 4" descr="Ischemic Heart Disease Infographics Signs Symptoms Stock Illustration  1296081889 | Shutterstock">
            <a:extLst>
              <a:ext uri="{FF2B5EF4-FFF2-40B4-BE49-F238E27FC236}">
                <a16:creationId xmlns:a16="http://schemas.microsoft.com/office/drawing/2014/main" id="{0495E15B-1608-6E42-3969-C949AC38A6E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123411" y="3635840"/>
            <a:ext cx="4907233" cy="4053172"/>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0ACD4CF4-105A-5C3C-B246-05AF360096D4}"/>
              </a:ext>
            </a:extLst>
          </p:cNvPr>
          <p:cNvSpPr txBox="1"/>
          <p:nvPr/>
        </p:nvSpPr>
        <p:spPr>
          <a:xfrm>
            <a:off x="12344400" y="391698"/>
            <a:ext cx="55626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8881600" y="5133346"/>
            <a:ext cx="9406400" cy="5143500"/>
            <a:chOff x="0" y="0"/>
            <a:chExt cx="2477406" cy="1354667"/>
          </a:xfrm>
        </p:grpSpPr>
        <p:sp>
          <p:nvSpPr>
            <p:cNvPr id="4" name="Freeform 4"/>
            <p:cNvSpPr/>
            <p:nvPr/>
          </p:nvSpPr>
          <p:spPr>
            <a:xfrm>
              <a:off x="0" y="0"/>
              <a:ext cx="2477406" cy="1354667"/>
            </a:xfrm>
            <a:custGeom>
              <a:avLst/>
              <a:gdLst/>
              <a:ahLst/>
              <a:cxnLst/>
              <a:rect l="l" t="t" r="r" b="b"/>
              <a:pathLst>
                <a:path w="2477406" h="1354667">
                  <a:moveTo>
                    <a:pt x="0" y="0"/>
                  </a:moveTo>
                  <a:lnTo>
                    <a:pt x="2477406" y="0"/>
                  </a:lnTo>
                  <a:lnTo>
                    <a:pt x="2477406"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77406" cy="140229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845095" y="1645070"/>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flipV="1">
            <a:off x="16672006" y="6445594"/>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V="1">
            <a:off x="-66675" y="2581904"/>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2137422" y="2581904"/>
            <a:ext cx="4260813" cy="5921090"/>
          </a:xfrm>
          <a:custGeom>
            <a:avLst/>
            <a:gdLst/>
            <a:ahLst/>
            <a:cxnLst/>
            <a:rect l="l" t="t" r="r" b="b"/>
            <a:pathLst>
              <a:path w="4260813" h="5921090">
                <a:moveTo>
                  <a:pt x="0" y="0"/>
                </a:moveTo>
                <a:lnTo>
                  <a:pt x="4260813" y="0"/>
                </a:lnTo>
                <a:lnTo>
                  <a:pt x="4260813" y="5921090"/>
                </a:lnTo>
                <a:lnTo>
                  <a:pt x="0" y="592109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TextBox 12"/>
          <p:cNvSpPr txBox="1"/>
          <p:nvPr/>
        </p:nvSpPr>
        <p:spPr>
          <a:xfrm>
            <a:off x="6398235" y="2314575"/>
            <a:ext cx="9760104" cy="1295400"/>
          </a:xfrm>
          <a:prstGeom prst="rect">
            <a:avLst/>
          </a:prstGeom>
        </p:spPr>
        <p:txBody>
          <a:bodyPr lIns="0" tIns="0" rIns="0" bIns="0" rtlCol="0" anchor="t">
            <a:spAutoFit/>
          </a:bodyPr>
          <a:lstStyle/>
          <a:p>
            <a:pPr algn="ctr">
              <a:lnSpc>
                <a:spcPts val="10500"/>
              </a:lnSpc>
            </a:pPr>
            <a:r>
              <a:rPr lang="en-US" sz="7500" dirty="0">
                <a:solidFill>
                  <a:srgbClr val="FBE087"/>
                </a:solidFill>
                <a:latin typeface="Genty Sans"/>
                <a:ea typeface="Genty Sans"/>
                <a:cs typeface="Genty Sans"/>
                <a:sym typeface="Genty Sans"/>
              </a:rPr>
              <a:t>Comorbidities of IHD</a:t>
            </a:r>
          </a:p>
        </p:txBody>
      </p:sp>
      <p:sp>
        <p:nvSpPr>
          <p:cNvPr id="13" name="TextBox 13"/>
          <p:cNvSpPr txBox="1"/>
          <p:nvPr/>
        </p:nvSpPr>
        <p:spPr>
          <a:xfrm>
            <a:off x="7433289" y="4091318"/>
            <a:ext cx="7689997" cy="4099264"/>
          </a:xfrm>
          <a:prstGeom prst="rect">
            <a:avLst/>
          </a:prstGeom>
        </p:spPr>
        <p:txBody>
          <a:bodyPr lIns="0" tIns="0" rIns="0" bIns="0" rtlCol="0" anchor="t">
            <a:spAutoFit/>
          </a:bodyPr>
          <a:lstStyle/>
          <a:p>
            <a:pPr algn="just" fontAlgn="base">
              <a:lnSpc>
                <a:spcPct val="150000"/>
              </a:lnSpc>
            </a:pPr>
            <a:r>
              <a:rPr lang="en-IN" sz="2000" dirty="0">
                <a:solidFill>
                  <a:schemeClr val="bg1"/>
                </a:solidFill>
                <a:latin typeface="Rosario" panose="020B0604020202020204" charset="0"/>
              </a:rPr>
              <a:t>Hypertension usually exists alongside IHD (Costache, Mihai and </a:t>
            </a:r>
            <a:r>
              <a:rPr lang="en-IN" sz="2000" dirty="0" err="1">
                <a:solidFill>
                  <a:schemeClr val="bg1"/>
                </a:solidFill>
                <a:latin typeface="Rosario" panose="020B0604020202020204" charset="0"/>
              </a:rPr>
              <a:t>Bădescu</a:t>
            </a:r>
            <a:r>
              <a:rPr lang="en-IN" sz="2000" dirty="0">
                <a:solidFill>
                  <a:schemeClr val="bg1"/>
                </a:solidFill>
                <a:latin typeface="Rosario" panose="020B0604020202020204" charset="0"/>
              </a:rPr>
              <a:t>, 2022).</a:t>
            </a:r>
          </a:p>
          <a:p>
            <a:pPr algn="just" fontAlgn="base">
              <a:lnSpc>
                <a:spcPct val="150000"/>
              </a:lnSpc>
            </a:pPr>
            <a:r>
              <a:rPr lang="en-IN" sz="2000" dirty="0">
                <a:solidFill>
                  <a:schemeClr val="bg1"/>
                </a:solidFill>
                <a:latin typeface="Rosario" panose="020B0604020202020204" charset="0"/>
              </a:rPr>
              <a:t>Diabetes hastens the onset of cardiovascular problems (Pataki and Szőllősi, 2024).</a:t>
            </a:r>
          </a:p>
          <a:p>
            <a:pPr algn="just" fontAlgn="base">
              <a:lnSpc>
                <a:spcPct val="150000"/>
              </a:lnSpc>
            </a:pPr>
            <a:r>
              <a:rPr lang="en-IN" sz="2000" dirty="0">
                <a:solidFill>
                  <a:schemeClr val="bg1"/>
                </a:solidFill>
                <a:latin typeface="Rosario" panose="020B0604020202020204" charset="0"/>
              </a:rPr>
              <a:t>Heart failure often follows damage to the heart muscle (</a:t>
            </a:r>
            <a:r>
              <a:rPr lang="en-IN" sz="2000" dirty="0" err="1">
                <a:solidFill>
                  <a:schemeClr val="bg1"/>
                </a:solidFill>
                <a:latin typeface="Rosario" panose="020B0604020202020204" charset="0"/>
              </a:rPr>
              <a:t>Ruzzell</a:t>
            </a:r>
            <a:r>
              <a:rPr lang="en-IN" sz="2000" dirty="0">
                <a:solidFill>
                  <a:schemeClr val="bg1"/>
                </a:solidFill>
                <a:latin typeface="Rosario" panose="020B0604020202020204" charset="0"/>
              </a:rPr>
              <a:t> and Talukder, 2026).</a:t>
            </a:r>
          </a:p>
          <a:p>
            <a:pPr algn="just" fontAlgn="base">
              <a:lnSpc>
                <a:spcPct val="150000"/>
              </a:lnSpc>
            </a:pPr>
            <a:r>
              <a:rPr lang="en-IN" sz="2000" dirty="0">
                <a:solidFill>
                  <a:schemeClr val="bg1"/>
                </a:solidFill>
                <a:latin typeface="Rosario" panose="020B0604020202020204" charset="0"/>
              </a:rPr>
              <a:t>Kidney disease elevates the chances of cardiovascular problems (</a:t>
            </a:r>
            <a:r>
              <a:rPr lang="en-IN" sz="2000" dirty="0" err="1">
                <a:solidFill>
                  <a:schemeClr val="bg1"/>
                </a:solidFill>
                <a:latin typeface="Rosario" panose="020B0604020202020204" charset="0"/>
              </a:rPr>
              <a:t>Cepoi</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et al.</a:t>
            </a:r>
            <a:r>
              <a:rPr lang="en-IN" sz="2000" dirty="0">
                <a:solidFill>
                  <a:schemeClr val="bg1"/>
                </a:solidFill>
                <a:latin typeface="Rosario" panose="020B0604020202020204" charset="0"/>
              </a:rPr>
              <a:t>, 2023).</a:t>
            </a:r>
          </a:p>
          <a:p>
            <a:pPr algn="just" fontAlgn="base">
              <a:lnSpc>
                <a:spcPct val="150000"/>
              </a:lnSpc>
            </a:pPr>
            <a:r>
              <a:rPr lang="en-IN" sz="2000" dirty="0">
                <a:solidFill>
                  <a:schemeClr val="bg1"/>
                </a:solidFill>
                <a:latin typeface="Rosario" panose="020B0604020202020204" charset="0"/>
              </a:rPr>
              <a:t>Anxiety and depression limit the recovery rate (Li </a:t>
            </a:r>
            <a:r>
              <a:rPr lang="en-IN" sz="2000" i="1" dirty="0">
                <a:solidFill>
                  <a:schemeClr val="bg1"/>
                </a:solidFill>
                <a:latin typeface="Rosario" panose="020B0604020202020204" charset="0"/>
              </a:rPr>
              <a:t>et al.</a:t>
            </a:r>
            <a:r>
              <a:rPr lang="en-IN" sz="2000" dirty="0">
                <a:solidFill>
                  <a:schemeClr val="bg1"/>
                </a:solidFill>
                <a:latin typeface="Rosario" panose="020B0604020202020204" charset="0"/>
              </a:rPr>
              <a:t>, 2023).</a:t>
            </a:r>
          </a:p>
        </p:txBody>
      </p:sp>
      <p:grpSp>
        <p:nvGrpSpPr>
          <p:cNvPr id="14" name="Group 14"/>
          <p:cNvGrpSpPr/>
          <p:nvPr/>
        </p:nvGrpSpPr>
        <p:grpSpPr>
          <a:xfrm>
            <a:off x="3394571" y="5472436"/>
            <a:ext cx="2244287" cy="1224268"/>
            <a:chOff x="0" y="0"/>
            <a:chExt cx="591088" cy="322441"/>
          </a:xfrm>
        </p:grpSpPr>
        <p:sp>
          <p:nvSpPr>
            <p:cNvPr id="15" name="Freeform 15"/>
            <p:cNvSpPr/>
            <p:nvPr/>
          </p:nvSpPr>
          <p:spPr>
            <a:xfrm>
              <a:off x="0" y="0"/>
              <a:ext cx="591088" cy="322441"/>
            </a:xfrm>
            <a:custGeom>
              <a:avLst/>
              <a:gdLst/>
              <a:ahLst/>
              <a:cxnLst/>
              <a:rect l="l" t="t" r="r" b="b"/>
              <a:pathLst>
                <a:path w="591088" h="322441">
                  <a:moveTo>
                    <a:pt x="0" y="0"/>
                  </a:moveTo>
                  <a:lnTo>
                    <a:pt x="591088" y="0"/>
                  </a:lnTo>
                  <a:lnTo>
                    <a:pt x="591088" y="322441"/>
                  </a:lnTo>
                  <a:lnTo>
                    <a:pt x="0" y="322441"/>
                  </a:lnTo>
                  <a:close/>
                </a:path>
              </a:pathLst>
            </a:custGeom>
            <a:solidFill>
              <a:srgbClr val="E74036"/>
            </a:solidFill>
            <a:ln cap="sq">
              <a:noFill/>
              <a:prstDash val="solid"/>
              <a:miter/>
            </a:ln>
          </p:spPr>
          <p:txBody>
            <a:bodyPr/>
            <a:lstStyle/>
            <a:p>
              <a:endParaRPr lang="en-GB"/>
            </a:p>
          </p:txBody>
        </p:sp>
        <p:sp>
          <p:nvSpPr>
            <p:cNvPr id="16" name="TextBox 16"/>
            <p:cNvSpPr txBox="1"/>
            <p:nvPr/>
          </p:nvSpPr>
          <p:spPr>
            <a:xfrm>
              <a:off x="0" y="-47625"/>
              <a:ext cx="591088" cy="370066"/>
            </a:xfrm>
            <a:prstGeom prst="rect">
              <a:avLst/>
            </a:prstGeom>
          </p:spPr>
          <p:txBody>
            <a:bodyPr lIns="50800" tIns="50800" rIns="50800" bIns="50800" rtlCol="0" anchor="ctr"/>
            <a:lstStyle/>
            <a:p>
              <a:pPr algn="ctr">
                <a:lnSpc>
                  <a:spcPts val="2659"/>
                </a:lnSpc>
              </a:pPr>
              <a:endParaRPr/>
            </a:p>
          </p:txBody>
        </p:sp>
      </p:grpSp>
      <p:sp>
        <p:nvSpPr>
          <p:cNvPr id="18" name="TextBox 17">
            <a:extLst>
              <a:ext uri="{FF2B5EF4-FFF2-40B4-BE49-F238E27FC236}">
                <a16:creationId xmlns:a16="http://schemas.microsoft.com/office/drawing/2014/main" id="{6E630777-E829-B450-906B-97A6618B2ED3}"/>
              </a:ext>
            </a:extLst>
          </p:cNvPr>
          <p:cNvSpPr txBox="1"/>
          <p:nvPr/>
        </p:nvSpPr>
        <p:spPr>
          <a:xfrm>
            <a:off x="13106401" y="495309"/>
            <a:ext cx="45720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0" y="5143500"/>
            <a:ext cx="11063271" cy="5143500"/>
            <a:chOff x="0" y="0"/>
            <a:chExt cx="2913783" cy="1354667"/>
          </a:xfrm>
        </p:grpSpPr>
        <p:sp>
          <p:nvSpPr>
            <p:cNvPr id="5" name="Freeform 5"/>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p:cNvGrpSpPr/>
          <p:nvPr/>
        </p:nvGrpSpPr>
        <p:grpSpPr>
          <a:xfrm>
            <a:off x="1028700" y="1705494"/>
            <a:ext cx="14597810" cy="6996860"/>
            <a:chOff x="0" y="0"/>
            <a:chExt cx="3844691" cy="1842794"/>
          </a:xfrm>
        </p:grpSpPr>
        <p:sp>
          <p:nvSpPr>
            <p:cNvPr id="9" name="Freeform 9"/>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2958595" y="1833637"/>
            <a:ext cx="9760104" cy="1295400"/>
          </a:xfrm>
          <a:prstGeom prst="rect">
            <a:avLst/>
          </a:prstGeom>
        </p:spPr>
        <p:txBody>
          <a:bodyPr lIns="0" tIns="0" rIns="0" bIns="0" rtlCol="0" anchor="t">
            <a:spAutoFit/>
          </a:bodyPr>
          <a:lstStyle/>
          <a:p>
            <a:pPr algn="ctr">
              <a:lnSpc>
                <a:spcPts val="10500"/>
              </a:lnSpc>
            </a:pPr>
            <a:r>
              <a:rPr lang="en-US" sz="7500" dirty="0">
                <a:solidFill>
                  <a:srgbClr val="FBE087"/>
                </a:solidFill>
                <a:latin typeface="Genty Sans"/>
                <a:ea typeface="Genty Sans"/>
                <a:cs typeface="Genty Sans"/>
                <a:sym typeface="Genty Sans"/>
              </a:rPr>
              <a:t>Prevention of IHD</a:t>
            </a:r>
          </a:p>
        </p:txBody>
      </p:sp>
      <p:sp>
        <p:nvSpPr>
          <p:cNvPr id="13" name="TextBox 13"/>
          <p:cNvSpPr txBox="1"/>
          <p:nvPr/>
        </p:nvSpPr>
        <p:spPr>
          <a:xfrm>
            <a:off x="1447800" y="3038022"/>
            <a:ext cx="8908568" cy="5473101"/>
          </a:xfrm>
          <a:prstGeom prst="rect">
            <a:avLst/>
          </a:prstGeom>
        </p:spPr>
        <p:txBody>
          <a:bodyPr wrap="square" lIns="0" tIns="0" rIns="0" bIns="0" rtlCol="0" anchor="t">
            <a:spAutoFit/>
          </a:bodyPr>
          <a:lstStyle/>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Smoking cessation plays an important role in reducing risk (National Health Service, 2024).</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Healthy eating and regular exercise can enhance cardiac health (Heart Foundation, 2023).</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Maintaining blood pressure and lipid profile can arrest progression (CDC, 2024b).</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Controlling diabetes mellitus reduces the chances of vascular disease (ESC Guidelines, 2023).</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Health promotion policies </a:t>
            </a:r>
            <a:r>
              <a:rPr lang="en-US" sz="2400" dirty="0" err="1">
                <a:solidFill>
                  <a:schemeClr val="bg1"/>
                </a:solidFill>
                <a:latin typeface="Rosario" panose="020B0604020202020204" charset="0"/>
              </a:rPr>
              <a:t>emphasise</a:t>
            </a:r>
            <a:r>
              <a:rPr lang="en-US" sz="2400" dirty="0">
                <a:solidFill>
                  <a:schemeClr val="bg1"/>
                </a:solidFill>
                <a:latin typeface="Rosario" panose="020B0604020202020204" charset="0"/>
              </a:rPr>
              <a:t> cardiovascular prevention (OECD, 2026).</a:t>
            </a:r>
          </a:p>
        </p:txBody>
      </p:sp>
      <p:grpSp>
        <p:nvGrpSpPr>
          <p:cNvPr id="14" name="Group 14"/>
          <p:cNvGrpSpPr/>
          <p:nvPr/>
        </p:nvGrpSpPr>
        <p:grpSpPr>
          <a:xfrm>
            <a:off x="15076949" y="2234753"/>
            <a:ext cx="549561" cy="524269"/>
            <a:chOff x="0" y="0"/>
            <a:chExt cx="144740" cy="138079"/>
          </a:xfrm>
        </p:grpSpPr>
        <p:sp>
          <p:nvSpPr>
            <p:cNvPr id="15" name="Freeform 15"/>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5626510" y="2234753"/>
            <a:ext cx="549561" cy="524269"/>
            <a:chOff x="0" y="0"/>
            <a:chExt cx="144740" cy="138079"/>
          </a:xfrm>
        </p:grpSpPr>
        <p:sp>
          <p:nvSpPr>
            <p:cNvPr id="18" name="Freeform 18"/>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pic>
        <p:nvPicPr>
          <p:cNvPr id="9218" name="Picture 2" descr="Health matters: preventing cardiovascular disease - GOV.UK">
            <a:extLst>
              <a:ext uri="{FF2B5EF4-FFF2-40B4-BE49-F238E27FC236}">
                <a16:creationId xmlns:a16="http://schemas.microsoft.com/office/drawing/2014/main" id="{4ABCC5B7-9507-762D-A152-F8E7E2035C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73182" y="4718417"/>
            <a:ext cx="7603067" cy="3912620"/>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5E0D670D-ED58-CA08-BC72-1DD366AA30B6}"/>
              </a:ext>
            </a:extLst>
          </p:cNvPr>
          <p:cNvSpPr txBox="1"/>
          <p:nvPr/>
        </p:nvSpPr>
        <p:spPr>
          <a:xfrm>
            <a:off x="12721984" y="560495"/>
            <a:ext cx="41148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83429-7BCE-A8A8-721D-43396466CDF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36C155C-B140-C59D-CF0A-8955A6BC633C}"/>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29D0A58B-B06F-A2C1-1FD5-7C8826029DDA}"/>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113E86C2-8FEF-1C60-DE2D-FFEED5CB8CBA}"/>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999A6698-E288-2B0D-0386-23A533D82A20}"/>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37AA0A2C-77FD-F9B6-2D44-88B8AAC5842D}"/>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C43C842C-0445-7D77-D1F0-0F1570B5E26E}"/>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69DB0F8D-2FE1-6E6D-FD4D-158A1A0184BD}"/>
              </a:ext>
            </a:extLst>
          </p:cNvPr>
          <p:cNvGrpSpPr/>
          <p:nvPr/>
        </p:nvGrpSpPr>
        <p:grpSpPr>
          <a:xfrm>
            <a:off x="1028700" y="1705494"/>
            <a:ext cx="14597810" cy="6996860"/>
            <a:chOff x="0" y="0"/>
            <a:chExt cx="3844691" cy="1842794"/>
          </a:xfrm>
        </p:grpSpPr>
        <p:sp>
          <p:nvSpPr>
            <p:cNvPr id="9" name="Freeform 9">
              <a:extLst>
                <a:ext uri="{FF2B5EF4-FFF2-40B4-BE49-F238E27FC236}">
                  <a16:creationId xmlns:a16="http://schemas.microsoft.com/office/drawing/2014/main" id="{324E620B-AE7B-B0E2-E83F-FF643077FFCE}"/>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C91B45C2-0210-40A1-A5D9-BB021502B68F}"/>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1" name="Freeform 11">
            <a:extLst>
              <a:ext uri="{FF2B5EF4-FFF2-40B4-BE49-F238E27FC236}">
                <a16:creationId xmlns:a16="http://schemas.microsoft.com/office/drawing/2014/main" id="{BF0ABF09-22C6-CADA-4FFB-B8955ADFF278}"/>
              </a:ext>
            </a:extLst>
          </p:cNvPr>
          <p:cNvSpPr/>
          <p:nvPr/>
        </p:nvSpPr>
        <p:spPr>
          <a:xfrm>
            <a:off x="14294344" y="1028700"/>
            <a:ext cx="2664333" cy="8229600"/>
          </a:xfrm>
          <a:custGeom>
            <a:avLst/>
            <a:gdLst/>
            <a:ahLst/>
            <a:cxnLst/>
            <a:rect l="l" t="t" r="r" b="b"/>
            <a:pathLst>
              <a:path w="2664333" h="8229600">
                <a:moveTo>
                  <a:pt x="0" y="0"/>
                </a:moveTo>
                <a:lnTo>
                  <a:pt x="2664333" y="0"/>
                </a:lnTo>
                <a:lnTo>
                  <a:pt x="2664333" y="8229600"/>
                </a:lnTo>
                <a:lnTo>
                  <a:pt x="0" y="8229600"/>
                </a:lnTo>
                <a:lnTo>
                  <a:pt x="0" y="0"/>
                </a:lnTo>
                <a:close/>
              </a:path>
            </a:pathLst>
          </a:custGeom>
          <a:blipFill>
            <a:blip r:embed="rId5"/>
            <a:stretch>
              <a:fillRect/>
            </a:stretch>
          </a:blipFill>
        </p:spPr>
        <p:txBody>
          <a:bodyPr/>
          <a:lstStyle/>
          <a:p>
            <a:endParaRPr lang="en-GB"/>
          </a:p>
        </p:txBody>
      </p:sp>
      <p:sp>
        <p:nvSpPr>
          <p:cNvPr id="12" name="TextBox 12">
            <a:extLst>
              <a:ext uri="{FF2B5EF4-FFF2-40B4-BE49-F238E27FC236}">
                <a16:creationId xmlns:a16="http://schemas.microsoft.com/office/drawing/2014/main" id="{8861AFC0-D9CE-9728-6EE3-CC288C374286}"/>
              </a:ext>
            </a:extLst>
          </p:cNvPr>
          <p:cNvSpPr txBox="1"/>
          <p:nvPr/>
        </p:nvSpPr>
        <p:spPr>
          <a:xfrm>
            <a:off x="1927218" y="2241507"/>
            <a:ext cx="12245982" cy="1354217"/>
          </a:xfrm>
          <a:prstGeom prst="rect">
            <a:avLst/>
          </a:prstGeom>
        </p:spPr>
        <p:txBody>
          <a:bodyPr wrap="square" lIns="0" tIns="0" rIns="0" bIns="0" rtlCol="0" anchor="t">
            <a:spAutoFit/>
          </a:bodyPr>
          <a:lstStyle/>
          <a:p>
            <a:pPr algn="just"/>
            <a:r>
              <a:rPr lang="en-US" sz="4400" dirty="0">
                <a:solidFill>
                  <a:srgbClr val="FBE087"/>
                </a:solidFill>
                <a:latin typeface="Genty Sans"/>
                <a:ea typeface="Genty Sans"/>
                <a:cs typeface="Genty Sans"/>
                <a:sym typeface="Genty Sans"/>
              </a:rPr>
              <a:t>Skills, values and behaviors for Co-operative care</a:t>
            </a:r>
          </a:p>
        </p:txBody>
      </p:sp>
      <p:sp>
        <p:nvSpPr>
          <p:cNvPr id="13" name="TextBox 13">
            <a:extLst>
              <a:ext uri="{FF2B5EF4-FFF2-40B4-BE49-F238E27FC236}">
                <a16:creationId xmlns:a16="http://schemas.microsoft.com/office/drawing/2014/main" id="{786320D9-4228-0B42-E068-F3755305F320}"/>
              </a:ext>
            </a:extLst>
          </p:cNvPr>
          <p:cNvSpPr txBox="1"/>
          <p:nvPr/>
        </p:nvSpPr>
        <p:spPr>
          <a:xfrm>
            <a:off x="2154703" y="3787084"/>
            <a:ext cx="11402385" cy="3799951"/>
          </a:xfrm>
          <a:prstGeom prst="rect">
            <a:avLst/>
          </a:prstGeom>
        </p:spPr>
        <p:txBody>
          <a:bodyPr lIns="0" tIns="0" rIns="0" bIns="0" rtlCol="0" anchor="t">
            <a:spAutoFit/>
          </a:bodyPr>
          <a:lstStyle/>
          <a:p>
            <a:pPr algn="just" fontAlgn="base">
              <a:lnSpc>
                <a:spcPct val="150000"/>
              </a:lnSpc>
            </a:pPr>
            <a:r>
              <a:rPr lang="en-US" sz="2800" dirty="0">
                <a:solidFill>
                  <a:schemeClr val="bg1"/>
                </a:solidFill>
                <a:latin typeface="Rosario" panose="020B0604020202020204" charset="0"/>
              </a:rPr>
              <a:t>Encourage shared decision-making across the continuum of care.</a:t>
            </a:r>
          </a:p>
          <a:p>
            <a:pPr algn="just" fontAlgn="base">
              <a:lnSpc>
                <a:spcPct val="150000"/>
              </a:lnSpc>
            </a:pPr>
            <a:r>
              <a:rPr lang="en-US" sz="2800" dirty="0">
                <a:solidFill>
                  <a:schemeClr val="bg1"/>
                </a:solidFill>
                <a:latin typeface="Rosario" panose="020B0604020202020204" charset="0"/>
              </a:rPr>
              <a:t>Use clear communication based on evidence-based health education.</a:t>
            </a:r>
          </a:p>
          <a:p>
            <a:pPr algn="just" fontAlgn="base">
              <a:lnSpc>
                <a:spcPct val="150000"/>
              </a:lnSpc>
            </a:pPr>
            <a:r>
              <a:rPr lang="en-US" sz="2800" dirty="0">
                <a:solidFill>
                  <a:schemeClr val="bg1"/>
                </a:solidFill>
                <a:latin typeface="Rosario" panose="020B0604020202020204" charset="0"/>
              </a:rPr>
              <a:t>Patient-</a:t>
            </a:r>
            <a:r>
              <a:rPr lang="en-US" sz="2800" dirty="0" err="1">
                <a:solidFill>
                  <a:schemeClr val="bg1"/>
                </a:solidFill>
                <a:latin typeface="Rosario" panose="020B0604020202020204" charset="0"/>
              </a:rPr>
              <a:t>centred</a:t>
            </a:r>
            <a:r>
              <a:rPr lang="en-US" sz="2800" dirty="0">
                <a:solidFill>
                  <a:schemeClr val="bg1"/>
                </a:solidFill>
                <a:latin typeface="Rosario" panose="020B0604020202020204" charset="0"/>
              </a:rPr>
              <a:t> care respects autonomy and cultural diversity (Suutari </a:t>
            </a:r>
            <a:r>
              <a:rPr lang="en-US" sz="2800" i="1" dirty="0">
                <a:solidFill>
                  <a:schemeClr val="bg1"/>
                </a:solidFill>
                <a:latin typeface="Rosario" panose="020B0604020202020204" charset="0"/>
              </a:rPr>
              <a:t>et al.</a:t>
            </a:r>
            <a:r>
              <a:rPr lang="en-US" sz="2800" dirty="0">
                <a:solidFill>
                  <a:schemeClr val="bg1"/>
                </a:solidFill>
                <a:latin typeface="Rosario" panose="020B0604020202020204" charset="0"/>
              </a:rPr>
              <a:t>, 2023).</a:t>
            </a:r>
          </a:p>
          <a:p>
            <a:pPr algn="just" fontAlgn="base">
              <a:lnSpc>
                <a:spcPct val="150000"/>
              </a:lnSpc>
            </a:pPr>
            <a:r>
              <a:rPr lang="en-US" sz="2800" dirty="0">
                <a:solidFill>
                  <a:schemeClr val="bg1"/>
                </a:solidFill>
                <a:latin typeface="Rosario" panose="020B0604020202020204" charset="0"/>
              </a:rPr>
              <a:t>Work well in multidisciplinary teams.</a:t>
            </a:r>
          </a:p>
          <a:p>
            <a:pPr algn="just" fontAlgn="base">
              <a:lnSpc>
                <a:spcPct val="150000"/>
              </a:lnSpc>
            </a:pPr>
            <a:r>
              <a:rPr lang="en-US" sz="2800" dirty="0">
                <a:solidFill>
                  <a:schemeClr val="bg1"/>
                </a:solidFill>
                <a:latin typeface="Rosario" panose="020B0604020202020204" charset="0"/>
              </a:rPr>
              <a:t>Support self-management of cardiovascular health.</a:t>
            </a:r>
          </a:p>
        </p:txBody>
      </p:sp>
      <p:grpSp>
        <p:nvGrpSpPr>
          <p:cNvPr id="14" name="Group 14">
            <a:extLst>
              <a:ext uri="{FF2B5EF4-FFF2-40B4-BE49-F238E27FC236}">
                <a16:creationId xmlns:a16="http://schemas.microsoft.com/office/drawing/2014/main" id="{0B9B6759-CFA2-D84A-BD75-31CAC2EED229}"/>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ABC26CF7-A914-B96F-EEBF-B48992DF9FC6}"/>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EF6C3C97-B831-5542-E361-6CD915DA25C1}"/>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018A9A2A-B7D7-5DF0-CBFC-0BBA83ABDDA1}"/>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6A3C8F0A-889A-5875-DD94-A024D6CAED00}"/>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02CA05B7-0CBC-5092-5434-9D3BFBDA0D6B}"/>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sp>
        <p:nvSpPr>
          <p:cNvPr id="21" name="TextBox 20">
            <a:extLst>
              <a:ext uri="{FF2B5EF4-FFF2-40B4-BE49-F238E27FC236}">
                <a16:creationId xmlns:a16="http://schemas.microsoft.com/office/drawing/2014/main" id="{17FDC87D-770B-3923-408D-4C106808E0B1}"/>
              </a:ext>
            </a:extLst>
          </p:cNvPr>
          <p:cNvSpPr txBox="1"/>
          <p:nvPr/>
        </p:nvSpPr>
        <p:spPr>
          <a:xfrm>
            <a:off x="11576072" y="338544"/>
            <a:ext cx="4672394"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1290404567"/>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4D4CA-6AB1-DE3D-84DA-ED76C2FD1A3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9D47616-6321-0251-A8A6-65CD7C7412BD}"/>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7BBED8C4-2E6F-B879-5684-8F18C67F6D21}"/>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2BF0AFD3-E7D5-8ABC-ECA9-8E2A8AA8B8A6}"/>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51CA7B23-A5B2-726E-BD3F-9AC28B3B8EA9}"/>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5D4D2F0D-38E2-9335-B620-2AC4B2C0C3D8}"/>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F5E2B607-C592-8DA4-DCFD-86C7D90ECE9E}"/>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70451D2C-C588-D8CC-5319-C8FC970C8800}"/>
              </a:ext>
            </a:extLst>
          </p:cNvPr>
          <p:cNvGrpSpPr/>
          <p:nvPr/>
        </p:nvGrpSpPr>
        <p:grpSpPr>
          <a:xfrm>
            <a:off x="1028700" y="1705494"/>
            <a:ext cx="14597810" cy="6996860"/>
            <a:chOff x="0" y="0"/>
            <a:chExt cx="3844691" cy="1842794"/>
          </a:xfrm>
        </p:grpSpPr>
        <p:sp>
          <p:nvSpPr>
            <p:cNvPr id="9" name="Freeform 9">
              <a:extLst>
                <a:ext uri="{FF2B5EF4-FFF2-40B4-BE49-F238E27FC236}">
                  <a16:creationId xmlns:a16="http://schemas.microsoft.com/office/drawing/2014/main" id="{A3CF2B39-4425-8666-5216-B15CC1A34E59}"/>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3E5C89E4-D8D3-4324-722D-50382F1F996A}"/>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a:extLst>
              <a:ext uri="{FF2B5EF4-FFF2-40B4-BE49-F238E27FC236}">
                <a16:creationId xmlns:a16="http://schemas.microsoft.com/office/drawing/2014/main" id="{47E353D9-02C7-267D-3109-62C223D6171D}"/>
              </a:ext>
            </a:extLst>
          </p:cNvPr>
          <p:cNvSpPr txBox="1"/>
          <p:nvPr/>
        </p:nvSpPr>
        <p:spPr>
          <a:xfrm>
            <a:off x="2975844" y="2344487"/>
            <a:ext cx="11121156" cy="677108"/>
          </a:xfrm>
          <a:prstGeom prst="rect">
            <a:avLst/>
          </a:prstGeom>
        </p:spPr>
        <p:txBody>
          <a:bodyPr wrap="square" lIns="0" tIns="0" rIns="0" bIns="0" rtlCol="0" anchor="t">
            <a:spAutoFit/>
          </a:bodyPr>
          <a:lstStyle/>
          <a:p>
            <a:pPr algn="ctr"/>
            <a:r>
              <a:rPr lang="en-US" sz="4400" dirty="0" err="1">
                <a:solidFill>
                  <a:srgbClr val="FBE087"/>
                </a:solidFill>
                <a:latin typeface="Genty Sans"/>
                <a:ea typeface="Genty Sans"/>
                <a:cs typeface="Genty Sans"/>
                <a:sym typeface="Genty Sans"/>
              </a:rPr>
              <a:t>Personalised</a:t>
            </a:r>
            <a:r>
              <a:rPr lang="en-US" sz="4400" dirty="0">
                <a:solidFill>
                  <a:srgbClr val="FBE087"/>
                </a:solidFill>
                <a:latin typeface="Genty Sans"/>
                <a:ea typeface="Genty Sans"/>
                <a:cs typeface="Genty Sans"/>
                <a:sym typeface="Genty Sans"/>
              </a:rPr>
              <a:t> care and self-management</a:t>
            </a:r>
          </a:p>
        </p:txBody>
      </p:sp>
      <p:sp>
        <p:nvSpPr>
          <p:cNvPr id="13" name="TextBox 13">
            <a:extLst>
              <a:ext uri="{FF2B5EF4-FFF2-40B4-BE49-F238E27FC236}">
                <a16:creationId xmlns:a16="http://schemas.microsoft.com/office/drawing/2014/main" id="{408A2D4C-07B3-8CB5-56A3-A3DFDF6B89A8}"/>
              </a:ext>
            </a:extLst>
          </p:cNvPr>
          <p:cNvSpPr txBox="1"/>
          <p:nvPr/>
        </p:nvSpPr>
        <p:spPr>
          <a:xfrm>
            <a:off x="5260444" y="3681755"/>
            <a:ext cx="9606599" cy="3811108"/>
          </a:xfrm>
          <a:prstGeom prst="rect">
            <a:avLst/>
          </a:prstGeom>
        </p:spPr>
        <p:txBody>
          <a:bodyPr wrap="square" lIns="0" tIns="0" rIns="0" bIns="0" rtlCol="0" anchor="t">
            <a:spAutoFit/>
          </a:bodyPr>
          <a:lstStyle/>
          <a:p>
            <a:pPr algn="just" fontAlgn="base">
              <a:lnSpc>
                <a:spcPct val="150000"/>
              </a:lnSpc>
            </a:pPr>
            <a:r>
              <a:rPr lang="en-US" sz="2400" dirty="0">
                <a:solidFill>
                  <a:schemeClr val="bg1"/>
                </a:solidFill>
                <a:latin typeface="Rosario" panose="020B0604020202020204" charset="0"/>
              </a:rPr>
              <a:t>Shared decision-making enables informed decisions regarding treatments.</a:t>
            </a:r>
          </a:p>
          <a:p>
            <a:pPr algn="just" fontAlgn="base">
              <a:lnSpc>
                <a:spcPct val="150000"/>
              </a:lnSpc>
            </a:pPr>
            <a:r>
              <a:rPr lang="en-US" sz="2400" dirty="0" err="1">
                <a:solidFill>
                  <a:schemeClr val="bg1"/>
                </a:solidFill>
                <a:latin typeface="Rosario" panose="020B0604020202020204" charset="0"/>
              </a:rPr>
              <a:t>Personalised</a:t>
            </a:r>
            <a:r>
              <a:rPr lang="en-US" sz="2400" dirty="0">
                <a:solidFill>
                  <a:schemeClr val="bg1"/>
                </a:solidFill>
                <a:latin typeface="Rosario" panose="020B0604020202020204" charset="0"/>
              </a:rPr>
              <a:t> care plan caters for personal requirements and aspirations (Silva </a:t>
            </a:r>
            <a:r>
              <a:rPr lang="en-US" sz="2400" i="1" dirty="0">
                <a:solidFill>
                  <a:schemeClr val="bg1"/>
                </a:solidFill>
                <a:latin typeface="Rosario" panose="020B0604020202020204" charset="0"/>
              </a:rPr>
              <a:t>et al.</a:t>
            </a:r>
            <a:r>
              <a:rPr lang="en-US" sz="2400" dirty="0">
                <a:solidFill>
                  <a:schemeClr val="bg1"/>
                </a:solidFill>
                <a:latin typeface="Rosario" panose="020B0604020202020204" charset="0"/>
              </a:rPr>
              <a:t>, 2024).</a:t>
            </a:r>
          </a:p>
          <a:p>
            <a:pPr algn="just" fontAlgn="base">
              <a:lnSpc>
                <a:spcPct val="150000"/>
              </a:lnSpc>
            </a:pPr>
            <a:r>
              <a:rPr lang="en-US" sz="2400" dirty="0">
                <a:solidFill>
                  <a:schemeClr val="bg1"/>
                </a:solidFill>
                <a:latin typeface="Rosario" panose="020B0604020202020204" charset="0"/>
              </a:rPr>
              <a:t>Social prescribing encourages a community-oriented approach to lifestyles.</a:t>
            </a:r>
          </a:p>
          <a:p>
            <a:pPr algn="just" fontAlgn="base">
              <a:lnSpc>
                <a:spcPct val="150000"/>
              </a:lnSpc>
            </a:pPr>
            <a:r>
              <a:rPr lang="en-US" sz="2400" dirty="0">
                <a:solidFill>
                  <a:schemeClr val="bg1"/>
                </a:solidFill>
                <a:latin typeface="Rosario" panose="020B0604020202020204" charset="0"/>
              </a:rPr>
              <a:t>Supported self-management increases compliance and self-belief (NHS England, 2021).</a:t>
            </a:r>
          </a:p>
          <a:p>
            <a:pPr algn="just" fontAlgn="base">
              <a:lnSpc>
                <a:spcPct val="150000"/>
              </a:lnSpc>
            </a:pPr>
            <a:r>
              <a:rPr lang="en-US" sz="2400" dirty="0">
                <a:solidFill>
                  <a:schemeClr val="bg1"/>
                </a:solidFill>
                <a:latin typeface="Rosario" panose="020B0604020202020204" charset="0"/>
              </a:rPr>
              <a:t>Personal health budgets increase patient control over treatments.</a:t>
            </a:r>
          </a:p>
        </p:txBody>
      </p:sp>
      <p:grpSp>
        <p:nvGrpSpPr>
          <p:cNvPr id="14" name="Group 14">
            <a:extLst>
              <a:ext uri="{FF2B5EF4-FFF2-40B4-BE49-F238E27FC236}">
                <a16:creationId xmlns:a16="http://schemas.microsoft.com/office/drawing/2014/main" id="{CA5A71EC-68AE-540A-BC8B-DDFA92903B1C}"/>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5EA57A8C-CA79-5F6C-463E-A7C90F37FF34}"/>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646BACDC-540A-8845-A8A5-9A6BBC7BA6CB}"/>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9882E60D-978E-D00C-645C-194B96E17318}"/>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1E69590D-9589-064B-98EE-2743FB475BAD}"/>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D24C7E4F-4684-5E94-251D-CAC5F7F6D31E}"/>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sp>
        <p:nvSpPr>
          <p:cNvPr id="20" name="Freeform 12"/>
          <p:cNvSpPr/>
          <p:nvPr/>
        </p:nvSpPr>
        <p:spPr>
          <a:xfrm>
            <a:off x="-194698" y="2017304"/>
            <a:ext cx="4746476" cy="6446826"/>
          </a:xfrm>
          <a:custGeom>
            <a:avLst/>
            <a:gdLst/>
            <a:ahLst/>
            <a:cxnLst/>
            <a:rect l="l" t="t" r="r" b="b"/>
            <a:pathLst>
              <a:path w="4746476" h="6446826">
                <a:moveTo>
                  <a:pt x="0" y="0"/>
                </a:moveTo>
                <a:lnTo>
                  <a:pt x="4746476" y="0"/>
                </a:lnTo>
                <a:lnTo>
                  <a:pt x="4746476" y="6446826"/>
                </a:lnTo>
                <a:lnTo>
                  <a:pt x="0" y="6446826"/>
                </a:lnTo>
                <a:lnTo>
                  <a:pt x="0" y="0"/>
                </a:lnTo>
                <a:close/>
              </a:path>
            </a:pathLst>
          </a:custGeom>
          <a:blipFill>
            <a:blip r:embed="rId5"/>
            <a:stretch>
              <a:fillRect/>
            </a:stretch>
          </a:blipFill>
        </p:spPr>
        <p:txBody>
          <a:bodyPr/>
          <a:lstStyle/>
          <a:p>
            <a:endParaRPr lang="en-GB"/>
          </a:p>
        </p:txBody>
      </p:sp>
      <p:sp>
        <p:nvSpPr>
          <p:cNvPr id="21" name="TextBox 20">
            <a:extLst>
              <a:ext uri="{FF2B5EF4-FFF2-40B4-BE49-F238E27FC236}">
                <a16:creationId xmlns:a16="http://schemas.microsoft.com/office/drawing/2014/main" id="{B0D2DF7C-E989-55C0-D612-CC1E8F51C37A}"/>
              </a:ext>
            </a:extLst>
          </p:cNvPr>
          <p:cNvSpPr txBox="1"/>
          <p:nvPr/>
        </p:nvSpPr>
        <p:spPr>
          <a:xfrm>
            <a:off x="12437516" y="366253"/>
            <a:ext cx="6091518"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3896187981"/>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95333-98AA-2C05-C201-C68A4C5990D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30DA554-33B5-B92A-7995-C5EF1EB4BB1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1DD5F673-C9C9-C677-DB27-E7B3D253CD2A}"/>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5CA000A5-5C9C-8DBB-1506-7388C067473E}"/>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C934B13B-6276-52F1-DB3F-A271F2FFF1AF}"/>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96292BC2-827D-E596-368B-7B3B5398EFF0}"/>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C0BDA3CA-9047-F327-C9D9-998674E67538}"/>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2960F6E6-F710-F889-628A-BA7562B10F47}"/>
              </a:ext>
            </a:extLst>
          </p:cNvPr>
          <p:cNvGrpSpPr/>
          <p:nvPr/>
        </p:nvGrpSpPr>
        <p:grpSpPr>
          <a:xfrm>
            <a:off x="913381" y="1389285"/>
            <a:ext cx="14597810" cy="6996860"/>
            <a:chOff x="0" y="0"/>
            <a:chExt cx="3844691" cy="1842794"/>
          </a:xfrm>
        </p:grpSpPr>
        <p:sp>
          <p:nvSpPr>
            <p:cNvPr id="9" name="Freeform 9">
              <a:extLst>
                <a:ext uri="{FF2B5EF4-FFF2-40B4-BE49-F238E27FC236}">
                  <a16:creationId xmlns:a16="http://schemas.microsoft.com/office/drawing/2014/main" id="{CC4C871F-AF8B-2539-FCA2-F6BC0230AE05}"/>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161763DD-D175-3753-F01E-14D1571E4D24}"/>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a:extLst>
              <a:ext uri="{FF2B5EF4-FFF2-40B4-BE49-F238E27FC236}">
                <a16:creationId xmlns:a16="http://schemas.microsoft.com/office/drawing/2014/main" id="{F5A382A4-F0BE-3F1B-DE4C-79B53A876443}"/>
              </a:ext>
            </a:extLst>
          </p:cNvPr>
          <p:cNvSpPr txBox="1"/>
          <p:nvPr/>
        </p:nvSpPr>
        <p:spPr>
          <a:xfrm>
            <a:off x="1828800" y="1557644"/>
            <a:ext cx="12245982" cy="1354217"/>
          </a:xfrm>
          <a:prstGeom prst="rect">
            <a:avLst/>
          </a:prstGeom>
        </p:spPr>
        <p:txBody>
          <a:bodyPr wrap="square" lIns="0" tIns="0" rIns="0" bIns="0" rtlCol="0" anchor="t">
            <a:spAutoFit/>
          </a:bodyPr>
          <a:lstStyle/>
          <a:p>
            <a:pPr algn="just"/>
            <a:r>
              <a:rPr lang="en-US" sz="4400" dirty="0">
                <a:solidFill>
                  <a:srgbClr val="FBE087"/>
                </a:solidFill>
                <a:latin typeface="Genty Sans"/>
                <a:ea typeface="Genty Sans"/>
                <a:cs typeface="Genty Sans"/>
                <a:sym typeface="Genty Sans"/>
              </a:rPr>
              <a:t>Comprehensive model of personalized care for IHD</a:t>
            </a:r>
          </a:p>
        </p:txBody>
      </p:sp>
      <p:grpSp>
        <p:nvGrpSpPr>
          <p:cNvPr id="14" name="Group 14">
            <a:extLst>
              <a:ext uri="{FF2B5EF4-FFF2-40B4-BE49-F238E27FC236}">
                <a16:creationId xmlns:a16="http://schemas.microsoft.com/office/drawing/2014/main" id="{8B4E288F-3453-302B-0C09-75085B374C2F}"/>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517FDA46-B9F2-5CF2-6EC7-3B3D37F76154}"/>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6299FCF0-42CD-F351-1145-1E974DD3F390}"/>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81820EA6-3E7D-A136-5B3A-424341DFE6CB}"/>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91D565CC-2972-CA49-4CDE-58E26BF8828E}"/>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794EECE7-A959-28C4-07B6-6C021DDF63B2}"/>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BA6267D1-5477-6A88-6E27-853FB5A0D8B7}"/>
              </a:ext>
            </a:extLst>
          </p:cNvPr>
          <p:cNvSpPr txBox="1"/>
          <p:nvPr/>
        </p:nvSpPr>
        <p:spPr>
          <a:xfrm>
            <a:off x="12895410" y="237677"/>
            <a:ext cx="45720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pic>
        <p:nvPicPr>
          <p:cNvPr id="21" name="Picture 20">
            <a:extLst>
              <a:ext uri="{FF2B5EF4-FFF2-40B4-BE49-F238E27FC236}">
                <a16:creationId xmlns:a16="http://schemas.microsoft.com/office/drawing/2014/main" id="{BD96ABE3-9E7D-BEC8-CEA8-0F1E85C83614}"/>
              </a:ext>
            </a:extLst>
          </p:cNvPr>
          <p:cNvPicPr>
            <a:picLocks noChangeAspect="1"/>
          </p:cNvPicPr>
          <p:nvPr/>
        </p:nvPicPr>
        <p:blipFill>
          <a:blip r:embed="rId5"/>
          <a:stretch>
            <a:fillRect/>
          </a:stretch>
        </p:blipFill>
        <p:spPr>
          <a:xfrm>
            <a:off x="1002762" y="3604490"/>
            <a:ext cx="14508429" cy="3124324"/>
          </a:xfrm>
          <a:prstGeom prst="rect">
            <a:avLst/>
          </a:prstGeom>
        </p:spPr>
      </p:pic>
    </p:spTree>
    <p:extLst>
      <p:ext uri="{BB962C8B-B14F-4D97-AF65-F5344CB8AC3E}">
        <p14:creationId xmlns:p14="http://schemas.microsoft.com/office/powerpoint/2010/main" val="2492608883"/>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EB67E-072D-A3F6-463C-D516406C7B9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7329517-252D-2E2A-89E3-22732CC0524A}"/>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9CCE05F1-752B-BD6A-5DC4-1A6BF05F656D}"/>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5B53EB27-1B96-8590-4A44-6D19246D12BB}"/>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0E2E911F-73DF-5972-7804-6A137DA2B71E}"/>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484A14DF-311F-771E-EE76-711AF0061764}"/>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E477757C-A465-8053-FE8A-6C10758E1755}"/>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270654FA-5E99-7A38-1855-F6ED58CB7C55}"/>
              </a:ext>
            </a:extLst>
          </p:cNvPr>
          <p:cNvGrpSpPr/>
          <p:nvPr/>
        </p:nvGrpSpPr>
        <p:grpSpPr>
          <a:xfrm>
            <a:off x="913381" y="1389285"/>
            <a:ext cx="14597810" cy="6996860"/>
            <a:chOff x="0" y="0"/>
            <a:chExt cx="3844691" cy="1842794"/>
          </a:xfrm>
        </p:grpSpPr>
        <p:sp>
          <p:nvSpPr>
            <p:cNvPr id="9" name="Freeform 9">
              <a:extLst>
                <a:ext uri="{FF2B5EF4-FFF2-40B4-BE49-F238E27FC236}">
                  <a16:creationId xmlns:a16="http://schemas.microsoft.com/office/drawing/2014/main" id="{EA28806D-9959-57A9-6E7E-46DEBA4E60A6}"/>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64CBA761-4336-CC25-B7FB-044DC84CC9BB}"/>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a:extLst>
              <a:ext uri="{FF2B5EF4-FFF2-40B4-BE49-F238E27FC236}">
                <a16:creationId xmlns:a16="http://schemas.microsoft.com/office/drawing/2014/main" id="{A6B82D1A-31AB-9B67-195B-BB172ED22761}"/>
              </a:ext>
            </a:extLst>
          </p:cNvPr>
          <p:cNvSpPr txBox="1"/>
          <p:nvPr/>
        </p:nvSpPr>
        <p:spPr>
          <a:xfrm>
            <a:off x="1828800" y="1557644"/>
            <a:ext cx="12245982" cy="1354217"/>
          </a:xfrm>
          <a:prstGeom prst="rect">
            <a:avLst/>
          </a:prstGeom>
        </p:spPr>
        <p:txBody>
          <a:bodyPr wrap="square" lIns="0" tIns="0" rIns="0" bIns="0" rtlCol="0" anchor="t">
            <a:spAutoFit/>
          </a:bodyPr>
          <a:lstStyle/>
          <a:p>
            <a:pPr algn="just"/>
            <a:r>
              <a:rPr lang="en-US" sz="4400" dirty="0">
                <a:solidFill>
                  <a:srgbClr val="FBE087"/>
                </a:solidFill>
                <a:latin typeface="Genty Sans"/>
                <a:ea typeface="Genty Sans"/>
                <a:cs typeface="Genty Sans"/>
                <a:sym typeface="Genty Sans"/>
              </a:rPr>
              <a:t>Comprehensive model of personalized care for IHD</a:t>
            </a:r>
          </a:p>
        </p:txBody>
      </p:sp>
      <p:grpSp>
        <p:nvGrpSpPr>
          <p:cNvPr id="14" name="Group 14">
            <a:extLst>
              <a:ext uri="{FF2B5EF4-FFF2-40B4-BE49-F238E27FC236}">
                <a16:creationId xmlns:a16="http://schemas.microsoft.com/office/drawing/2014/main" id="{D9C57B51-638C-634E-7B8C-D4621314219A}"/>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86E04659-80F6-DB74-26CF-DE315CA01EB6}"/>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9485B031-C162-7705-7478-143CA054A475}"/>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43D4E61A-A927-3981-55D2-0F34A87773A5}"/>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9D0375D2-AC1F-D275-171E-D3BD1C504622}"/>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9D42A42E-2F79-AF7A-31CA-88E0B7740F4D}"/>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C847F32F-9246-196D-0853-2904B6972DFD}"/>
              </a:ext>
            </a:extLst>
          </p:cNvPr>
          <p:cNvSpPr txBox="1"/>
          <p:nvPr/>
        </p:nvSpPr>
        <p:spPr>
          <a:xfrm>
            <a:off x="12690555" y="241571"/>
            <a:ext cx="45720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pic>
        <p:nvPicPr>
          <p:cNvPr id="21" name="Picture 20">
            <a:extLst>
              <a:ext uri="{FF2B5EF4-FFF2-40B4-BE49-F238E27FC236}">
                <a16:creationId xmlns:a16="http://schemas.microsoft.com/office/drawing/2014/main" id="{EDD64FCB-33A7-AD85-5608-5EFF435E1392}"/>
              </a:ext>
            </a:extLst>
          </p:cNvPr>
          <p:cNvPicPr>
            <a:picLocks noChangeAspect="1"/>
          </p:cNvPicPr>
          <p:nvPr/>
        </p:nvPicPr>
        <p:blipFill>
          <a:blip r:embed="rId5"/>
          <a:stretch>
            <a:fillRect/>
          </a:stretch>
        </p:blipFill>
        <p:spPr>
          <a:xfrm>
            <a:off x="1371601" y="3289507"/>
            <a:ext cx="13944600" cy="3930346"/>
          </a:xfrm>
          <a:prstGeom prst="rect">
            <a:avLst/>
          </a:prstGeom>
        </p:spPr>
      </p:pic>
    </p:spTree>
    <p:extLst>
      <p:ext uri="{BB962C8B-B14F-4D97-AF65-F5344CB8AC3E}">
        <p14:creationId xmlns:p14="http://schemas.microsoft.com/office/powerpoint/2010/main" val="3473415963"/>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87EFF-0688-4615-7DB4-889F9A0ECDA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9EE1A9F-0117-C9CD-31DE-F6F4C0D0DA3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9E39AD60-BC8A-2B00-ED56-6B9E5D723806}"/>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845B1125-E6E2-60C3-AABF-F741E49337B8}"/>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E61CC2D8-4B32-6C0C-B187-EEA17D9E125B}"/>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E09604D1-6993-F0D3-5C13-44B2D1A99B70}"/>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9D356AB7-77BB-30EA-8169-63A7F97866B8}"/>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BA8659A1-5680-D05E-4B12-F0DCD96A5825}"/>
              </a:ext>
            </a:extLst>
          </p:cNvPr>
          <p:cNvGrpSpPr/>
          <p:nvPr/>
        </p:nvGrpSpPr>
        <p:grpSpPr>
          <a:xfrm>
            <a:off x="1028700" y="1705494"/>
            <a:ext cx="14597810" cy="6996860"/>
            <a:chOff x="0" y="0"/>
            <a:chExt cx="3844691" cy="1842794"/>
          </a:xfrm>
        </p:grpSpPr>
        <p:sp>
          <p:nvSpPr>
            <p:cNvPr id="9" name="Freeform 9">
              <a:extLst>
                <a:ext uri="{FF2B5EF4-FFF2-40B4-BE49-F238E27FC236}">
                  <a16:creationId xmlns:a16="http://schemas.microsoft.com/office/drawing/2014/main" id="{9EF4CE57-4FED-AA54-FFFA-33F1842C073E}"/>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3584DAE9-5FD7-D477-7AC8-CFC938B55A83}"/>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a:extLst>
              <a:ext uri="{FF2B5EF4-FFF2-40B4-BE49-F238E27FC236}">
                <a16:creationId xmlns:a16="http://schemas.microsoft.com/office/drawing/2014/main" id="{21427A00-AA86-A9BE-9F1F-521E5499A257}"/>
              </a:ext>
            </a:extLst>
          </p:cNvPr>
          <p:cNvSpPr txBox="1"/>
          <p:nvPr/>
        </p:nvSpPr>
        <p:spPr>
          <a:xfrm>
            <a:off x="2975844" y="2344487"/>
            <a:ext cx="11121156" cy="677108"/>
          </a:xfrm>
          <a:prstGeom prst="rect">
            <a:avLst/>
          </a:prstGeom>
        </p:spPr>
        <p:txBody>
          <a:bodyPr wrap="square" lIns="0" tIns="0" rIns="0" bIns="0" rtlCol="0" anchor="t">
            <a:spAutoFit/>
          </a:bodyPr>
          <a:lstStyle/>
          <a:p>
            <a:pPr algn="ctr"/>
            <a:r>
              <a:rPr lang="en-US" sz="4400" dirty="0">
                <a:solidFill>
                  <a:srgbClr val="FBE087"/>
                </a:solidFill>
                <a:latin typeface="Genty Sans"/>
                <a:ea typeface="Genty Sans"/>
                <a:cs typeface="Genty Sans"/>
                <a:sym typeface="Genty Sans"/>
              </a:rPr>
              <a:t>Recommendations</a:t>
            </a:r>
          </a:p>
        </p:txBody>
      </p:sp>
      <p:sp>
        <p:nvSpPr>
          <p:cNvPr id="13" name="TextBox 13">
            <a:extLst>
              <a:ext uri="{FF2B5EF4-FFF2-40B4-BE49-F238E27FC236}">
                <a16:creationId xmlns:a16="http://schemas.microsoft.com/office/drawing/2014/main" id="{70ACF0BD-37EE-ACDF-5754-ECBBDF7E5ABB}"/>
              </a:ext>
            </a:extLst>
          </p:cNvPr>
          <p:cNvSpPr txBox="1"/>
          <p:nvPr/>
        </p:nvSpPr>
        <p:spPr>
          <a:xfrm>
            <a:off x="2154703" y="3787084"/>
            <a:ext cx="11402385" cy="3799951"/>
          </a:xfrm>
          <a:prstGeom prst="rect">
            <a:avLst/>
          </a:prstGeom>
        </p:spPr>
        <p:txBody>
          <a:bodyPr lIns="0" tIns="0" rIns="0" bIns="0" rtlCol="0" anchor="t">
            <a:spAutoFit/>
          </a:bodyPr>
          <a:lstStyle/>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Enhance the cardiovascular risk assessment process at the primary care level.</a:t>
            </a:r>
          </a:p>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Extend </a:t>
            </a:r>
            <a:r>
              <a:rPr lang="en-US" sz="2800" dirty="0" err="1">
                <a:solidFill>
                  <a:schemeClr val="bg1"/>
                </a:solidFill>
                <a:latin typeface="Rosario" panose="020B0604020202020204" charset="0"/>
              </a:rPr>
              <a:t>personalised</a:t>
            </a:r>
            <a:r>
              <a:rPr lang="en-US" sz="2800" dirty="0">
                <a:solidFill>
                  <a:schemeClr val="bg1"/>
                </a:solidFill>
                <a:latin typeface="Rosario" panose="020B0604020202020204" charset="0"/>
              </a:rPr>
              <a:t> care plans and education.</a:t>
            </a:r>
          </a:p>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Develop interdisciplinary working relationships within ICS.</a:t>
            </a:r>
          </a:p>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Raise public awareness about modifiable risks.</a:t>
            </a:r>
          </a:p>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Encourage the use of technology for monitoring purposes</a:t>
            </a:r>
          </a:p>
        </p:txBody>
      </p:sp>
      <p:grpSp>
        <p:nvGrpSpPr>
          <p:cNvPr id="14" name="Group 14">
            <a:extLst>
              <a:ext uri="{FF2B5EF4-FFF2-40B4-BE49-F238E27FC236}">
                <a16:creationId xmlns:a16="http://schemas.microsoft.com/office/drawing/2014/main" id="{F0C4EC13-5C2B-25D2-845F-91E81AE5C790}"/>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682260E7-084F-E73A-D7C2-910D34F02BFA}"/>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5791C41E-2157-F706-DB37-98D1E30942D2}"/>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A3AB31C1-74B4-4BC8-0BE4-1F50329B12DC}"/>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90106434-E670-5EE4-9A26-04D2312905D7}"/>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3F4A2875-68B0-289A-0075-6624E5AD6357}"/>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pic>
        <p:nvPicPr>
          <p:cNvPr id="10242" name="Picture 2" descr="Part II: Referrals or Recommendations - What's the Difference?">
            <a:extLst>
              <a:ext uri="{FF2B5EF4-FFF2-40B4-BE49-F238E27FC236}">
                <a16:creationId xmlns:a16="http://schemas.microsoft.com/office/drawing/2014/main" id="{66BCBB2C-6D32-AC6A-E35D-3785AD018C4D}"/>
              </a:ext>
            </a:extLst>
          </p:cNvPr>
          <p:cNvPicPr>
            <a:picLocks noChangeAspect="1" noChangeArrowheads="1"/>
          </p:cNvPicPr>
          <p:nvPr/>
        </p:nvPicPr>
        <p:blipFill>
          <a:blip r:embed="rId5">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12318160" y="4575896"/>
            <a:ext cx="3333750" cy="3324225"/>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44ACB306-8618-B0FA-9428-40622D23525A}"/>
              </a:ext>
            </a:extLst>
          </p:cNvPr>
          <p:cNvSpPr txBox="1"/>
          <p:nvPr/>
        </p:nvSpPr>
        <p:spPr>
          <a:xfrm>
            <a:off x="12363450" y="370142"/>
            <a:ext cx="56007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3906353942"/>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0" y="5143500"/>
            <a:ext cx="18288000" cy="5143500"/>
            <a:chOff x="0" y="0"/>
            <a:chExt cx="4816593" cy="1354667"/>
          </a:xfrm>
        </p:grpSpPr>
        <p:sp>
          <p:nvSpPr>
            <p:cNvPr id="4" name="Freeform 4"/>
            <p:cNvSpPr/>
            <p:nvPr/>
          </p:nvSpPr>
          <p:spPr>
            <a:xfrm>
              <a:off x="0" y="0"/>
              <a:ext cx="4816592" cy="1354667"/>
            </a:xfrm>
            <a:custGeom>
              <a:avLst/>
              <a:gdLst/>
              <a:ahLst/>
              <a:cxnLst/>
              <a:rect l="l" t="t" r="r" b="b"/>
              <a:pathLst>
                <a:path w="4816592" h="1354667">
                  <a:moveTo>
                    <a:pt x="0" y="0"/>
                  </a:moveTo>
                  <a:lnTo>
                    <a:pt x="4816592" y="0"/>
                  </a:lnTo>
                  <a:lnTo>
                    <a:pt x="4816592"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4816593" cy="140229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845095" y="1645070"/>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2866207" y="2150888"/>
            <a:ext cx="12595842" cy="1538883"/>
          </a:xfrm>
          <a:prstGeom prst="rect">
            <a:avLst/>
          </a:prstGeom>
        </p:spPr>
        <p:txBody>
          <a:bodyPr lIns="0" tIns="0" rIns="0" bIns="0" rtlCol="0" anchor="t">
            <a:spAutoFit/>
          </a:bodyPr>
          <a:lstStyle/>
          <a:p>
            <a:pPr algn="ctr">
              <a:lnSpc>
                <a:spcPts val="14000"/>
              </a:lnSpc>
            </a:pPr>
            <a:r>
              <a:rPr lang="en-US" sz="6000" dirty="0">
                <a:solidFill>
                  <a:srgbClr val="FBE087"/>
                </a:solidFill>
                <a:latin typeface="Genty Sans"/>
                <a:ea typeface="Genty Sans"/>
                <a:cs typeface="Genty Sans"/>
                <a:sym typeface="Genty Sans"/>
              </a:rPr>
              <a:t>Conclusion</a:t>
            </a:r>
          </a:p>
        </p:txBody>
      </p:sp>
      <p:sp>
        <p:nvSpPr>
          <p:cNvPr id="10" name="Freeform 10"/>
          <p:cNvSpPr/>
          <p:nvPr/>
        </p:nvSpPr>
        <p:spPr>
          <a:xfrm>
            <a:off x="-1763167" y="2673349"/>
            <a:ext cx="4609246" cy="4114800"/>
          </a:xfrm>
          <a:custGeom>
            <a:avLst/>
            <a:gdLst/>
            <a:ahLst/>
            <a:cxnLst/>
            <a:rect l="l" t="t" r="r" b="b"/>
            <a:pathLst>
              <a:path w="4609246" h="4114800">
                <a:moveTo>
                  <a:pt x="0" y="0"/>
                </a:moveTo>
                <a:lnTo>
                  <a:pt x="4609246" y="0"/>
                </a:lnTo>
                <a:lnTo>
                  <a:pt x="4609246"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flipH="1">
            <a:off x="15441921" y="3086100"/>
            <a:ext cx="4609246" cy="4114800"/>
          </a:xfrm>
          <a:custGeom>
            <a:avLst/>
            <a:gdLst/>
            <a:ahLst/>
            <a:cxnLst/>
            <a:rect l="l" t="t" r="r" b="b"/>
            <a:pathLst>
              <a:path w="4609246" h="4114800">
                <a:moveTo>
                  <a:pt x="4609246" y="0"/>
                </a:moveTo>
                <a:lnTo>
                  <a:pt x="0" y="0"/>
                </a:lnTo>
                <a:lnTo>
                  <a:pt x="0" y="4114800"/>
                </a:lnTo>
                <a:lnTo>
                  <a:pt x="4609246" y="4114800"/>
                </a:lnTo>
                <a:lnTo>
                  <a:pt x="4609246"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a:off x="6580646" y="848193"/>
            <a:ext cx="5126708" cy="1593755"/>
          </a:xfrm>
          <a:custGeom>
            <a:avLst/>
            <a:gdLst/>
            <a:ahLst/>
            <a:cxnLst/>
            <a:rect l="l" t="t" r="r" b="b"/>
            <a:pathLst>
              <a:path w="5126708" h="1593755">
                <a:moveTo>
                  <a:pt x="0" y="0"/>
                </a:moveTo>
                <a:lnTo>
                  <a:pt x="5126708" y="0"/>
                </a:lnTo>
                <a:lnTo>
                  <a:pt x="5126708" y="1593754"/>
                </a:lnTo>
                <a:lnTo>
                  <a:pt x="0" y="159375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TextBox 13">
            <a:extLst>
              <a:ext uri="{FF2B5EF4-FFF2-40B4-BE49-F238E27FC236}">
                <a16:creationId xmlns:a16="http://schemas.microsoft.com/office/drawing/2014/main" id="{3AD5DD0C-BE91-158E-281B-CB788652B387}"/>
              </a:ext>
            </a:extLst>
          </p:cNvPr>
          <p:cNvSpPr txBox="1"/>
          <p:nvPr/>
        </p:nvSpPr>
        <p:spPr>
          <a:xfrm>
            <a:off x="4069728" y="3931352"/>
            <a:ext cx="11402385" cy="2703112"/>
          </a:xfrm>
          <a:prstGeom prst="rect">
            <a:avLst/>
          </a:prstGeom>
        </p:spPr>
        <p:txBody>
          <a:bodyPr lIns="0" tIns="0" rIns="0" bIns="0" rtlCol="0" anchor="t">
            <a:spAutoFit/>
          </a:bodyPr>
          <a:lstStyle/>
          <a:p>
            <a:pPr marL="342900" indent="-342900" algn="just" fontAlgn="base">
              <a:lnSpc>
                <a:spcPct val="150000"/>
              </a:lnSpc>
              <a:buFont typeface="Arial" panose="020B0604020202020204" pitchFamily="34" charset="0"/>
              <a:buChar char="•"/>
            </a:pPr>
            <a:r>
              <a:rPr lang="en-US" sz="2400" dirty="0" err="1">
                <a:solidFill>
                  <a:schemeClr val="bg1"/>
                </a:solidFill>
                <a:latin typeface="Rosario" panose="020B0604020202020204" charset="0"/>
              </a:rPr>
              <a:t>Ischaemic</a:t>
            </a:r>
            <a:r>
              <a:rPr lang="en-US" sz="2400" dirty="0">
                <a:solidFill>
                  <a:schemeClr val="bg1"/>
                </a:solidFill>
                <a:latin typeface="Rosario" panose="020B0604020202020204" charset="0"/>
              </a:rPr>
              <a:t> heart disease continues to pose significant problems for UK health.</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Early diagnosis facilitates effective management.</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Holistic and evidence-based management helps achieve good results.</a:t>
            </a:r>
          </a:p>
          <a:p>
            <a:pPr marL="342900" indent="-342900" algn="just" fontAlgn="base">
              <a:lnSpc>
                <a:spcPct val="150000"/>
              </a:lnSpc>
              <a:buFont typeface="Arial" panose="020B0604020202020204" pitchFamily="34" charset="0"/>
              <a:buChar char="•"/>
            </a:pPr>
            <a:r>
              <a:rPr lang="en-US" sz="2400" dirty="0" err="1">
                <a:solidFill>
                  <a:schemeClr val="bg1"/>
                </a:solidFill>
                <a:latin typeface="Rosario" panose="020B0604020202020204" charset="0"/>
              </a:rPr>
              <a:t>Personalised</a:t>
            </a:r>
            <a:r>
              <a:rPr lang="en-US" sz="2400" dirty="0">
                <a:solidFill>
                  <a:schemeClr val="bg1"/>
                </a:solidFill>
                <a:latin typeface="Rosario" panose="020B0604020202020204" charset="0"/>
              </a:rPr>
              <a:t> and co-productive management encourages self-management.</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Prevention is crucial in order to lower the burden of the disease.</a:t>
            </a:r>
          </a:p>
        </p:txBody>
      </p:sp>
      <p:sp>
        <p:nvSpPr>
          <p:cNvPr id="15" name="TextBox 14">
            <a:extLst>
              <a:ext uri="{FF2B5EF4-FFF2-40B4-BE49-F238E27FC236}">
                <a16:creationId xmlns:a16="http://schemas.microsoft.com/office/drawing/2014/main" id="{EA303966-365E-15F9-96FC-B69B8975407B}"/>
              </a:ext>
            </a:extLst>
          </p:cNvPr>
          <p:cNvSpPr txBox="1"/>
          <p:nvPr/>
        </p:nvSpPr>
        <p:spPr>
          <a:xfrm>
            <a:off x="12620322" y="407709"/>
            <a:ext cx="5602941"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A247B7-57C7-7E27-A4AD-2BAA2C1EFB4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C02E03C-31F3-F481-4F05-B25B546D7334}"/>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FC8E0063-1AE9-79D4-A4F8-87FFA50E4317}"/>
              </a:ext>
            </a:extLst>
          </p:cNvPr>
          <p:cNvGrpSpPr/>
          <p:nvPr/>
        </p:nvGrpSpPr>
        <p:grpSpPr>
          <a:xfrm>
            <a:off x="0" y="5143500"/>
            <a:ext cx="18288000" cy="5143500"/>
            <a:chOff x="0" y="0"/>
            <a:chExt cx="4816593" cy="1354667"/>
          </a:xfrm>
        </p:grpSpPr>
        <p:sp>
          <p:nvSpPr>
            <p:cNvPr id="4" name="Freeform 4">
              <a:extLst>
                <a:ext uri="{FF2B5EF4-FFF2-40B4-BE49-F238E27FC236}">
                  <a16:creationId xmlns:a16="http://schemas.microsoft.com/office/drawing/2014/main" id="{B97A4588-F655-9F03-255C-50E3D00A223A}"/>
                </a:ext>
              </a:extLst>
            </p:cNvPr>
            <p:cNvSpPr/>
            <p:nvPr/>
          </p:nvSpPr>
          <p:spPr>
            <a:xfrm>
              <a:off x="0" y="0"/>
              <a:ext cx="4816592" cy="1354667"/>
            </a:xfrm>
            <a:custGeom>
              <a:avLst/>
              <a:gdLst/>
              <a:ahLst/>
              <a:cxnLst/>
              <a:rect l="l" t="t" r="r" b="b"/>
              <a:pathLst>
                <a:path w="4816592" h="1354667">
                  <a:moveTo>
                    <a:pt x="0" y="0"/>
                  </a:moveTo>
                  <a:lnTo>
                    <a:pt x="4816592" y="0"/>
                  </a:lnTo>
                  <a:lnTo>
                    <a:pt x="4816592" y="1354667"/>
                  </a:lnTo>
                  <a:lnTo>
                    <a:pt x="0" y="1354667"/>
                  </a:lnTo>
                  <a:close/>
                </a:path>
              </a:pathLst>
            </a:custGeom>
            <a:solidFill>
              <a:srgbClr val="831627"/>
            </a:solidFill>
            <a:ln cap="sq">
              <a:noFill/>
              <a:prstDash val="solid"/>
              <a:miter/>
            </a:ln>
          </p:spPr>
          <p:txBody>
            <a:bodyPr/>
            <a:lstStyle/>
            <a:p>
              <a:endParaRPr lang="en-GB"/>
            </a:p>
          </p:txBody>
        </p:sp>
        <p:sp>
          <p:nvSpPr>
            <p:cNvPr id="5" name="TextBox 5">
              <a:extLst>
                <a:ext uri="{FF2B5EF4-FFF2-40B4-BE49-F238E27FC236}">
                  <a16:creationId xmlns:a16="http://schemas.microsoft.com/office/drawing/2014/main" id="{BD0DC8D2-94C1-B109-8ED4-F204B40CD9BC}"/>
                </a:ext>
              </a:extLst>
            </p:cNvPr>
            <p:cNvSpPr txBox="1"/>
            <p:nvPr/>
          </p:nvSpPr>
          <p:spPr>
            <a:xfrm>
              <a:off x="0" y="-47625"/>
              <a:ext cx="4816593" cy="1402292"/>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203B6BD7-28A6-BCA3-3CBD-137DD6EF4685}"/>
              </a:ext>
            </a:extLst>
          </p:cNvPr>
          <p:cNvGrpSpPr/>
          <p:nvPr/>
        </p:nvGrpSpPr>
        <p:grpSpPr>
          <a:xfrm>
            <a:off x="1862348" y="1671954"/>
            <a:ext cx="14597810" cy="8299030"/>
            <a:chOff x="0" y="0"/>
            <a:chExt cx="3844691" cy="1842794"/>
          </a:xfrm>
        </p:grpSpPr>
        <p:sp>
          <p:nvSpPr>
            <p:cNvPr id="7" name="Freeform 7">
              <a:extLst>
                <a:ext uri="{FF2B5EF4-FFF2-40B4-BE49-F238E27FC236}">
                  <a16:creationId xmlns:a16="http://schemas.microsoft.com/office/drawing/2014/main" id="{26ECEF69-B521-3911-6704-0F38F5977E10}"/>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a:extLst>
                <a:ext uri="{FF2B5EF4-FFF2-40B4-BE49-F238E27FC236}">
                  <a16:creationId xmlns:a16="http://schemas.microsoft.com/office/drawing/2014/main" id="{977D7981-712B-0FA6-BAFF-7F9C1445A2CB}"/>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9" name="TextBox 9">
            <a:extLst>
              <a:ext uri="{FF2B5EF4-FFF2-40B4-BE49-F238E27FC236}">
                <a16:creationId xmlns:a16="http://schemas.microsoft.com/office/drawing/2014/main" id="{8E36239F-5AB1-6F36-25CF-9B7105142C53}"/>
              </a:ext>
            </a:extLst>
          </p:cNvPr>
          <p:cNvSpPr txBox="1"/>
          <p:nvPr/>
        </p:nvSpPr>
        <p:spPr>
          <a:xfrm>
            <a:off x="3047999" y="1231201"/>
            <a:ext cx="12595842" cy="1538883"/>
          </a:xfrm>
          <a:prstGeom prst="rect">
            <a:avLst/>
          </a:prstGeom>
        </p:spPr>
        <p:txBody>
          <a:bodyPr lIns="0" tIns="0" rIns="0" bIns="0" rtlCol="0" anchor="t">
            <a:spAutoFit/>
          </a:bodyPr>
          <a:lstStyle/>
          <a:p>
            <a:pPr algn="ctr">
              <a:lnSpc>
                <a:spcPts val="14000"/>
              </a:lnSpc>
            </a:pPr>
            <a:r>
              <a:rPr lang="en-US" sz="6000" dirty="0">
                <a:solidFill>
                  <a:srgbClr val="FBE087"/>
                </a:solidFill>
                <a:latin typeface="Genty Sans"/>
                <a:ea typeface="Genty Sans"/>
                <a:cs typeface="Genty Sans"/>
                <a:sym typeface="Genty Sans"/>
              </a:rPr>
              <a:t>References</a:t>
            </a:r>
          </a:p>
        </p:txBody>
      </p:sp>
      <p:sp>
        <p:nvSpPr>
          <p:cNvPr id="10" name="Freeform 10">
            <a:extLst>
              <a:ext uri="{FF2B5EF4-FFF2-40B4-BE49-F238E27FC236}">
                <a16:creationId xmlns:a16="http://schemas.microsoft.com/office/drawing/2014/main" id="{22908B00-F8A8-8263-AFE7-B651129125D0}"/>
              </a:ext>
            </a:extLst>
          </p:cNvPr>
          <p:cNvSpPr/>
          <p:nvPr/>
        </p:nvSpPr>
        <p:spPr>
          <a:xfrm>
            <a:off x="-1763167" y="2673349"/>
            <a:ext cx="4609246" cy="4114800"/>
          </a:xfrm>
          <a:custGeom>
            <a:avLst/>
            <a:gdLst/>
            <a:ahLst/>
            <a:cxnLst/>
            <a:rect l="l" t="t" r="r" b="b"/>
            <a:pathLst>
              <a:path w="4609246" h="4114800">
                <a:moveTo>
                  <a:pt x="0" y="0"/>
                </a:moveTo>
                <a:lnTo>
                  <a:pt x="4609246" y="0"/>
                </a:lnTo>
                <a:lnTo>
                  <a:pt x="4609246"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8C635BB0-1A3B-50B8-FEDF-411C9406F8A2}"/>
              </a:ext>
            </a:extLst>
          </p:cNvPr>
          <p:cNvSpPr/>
          <p:nvPr/>
        </p:nvSpPr>
        <p:spPr>
          <a:xfrm flipH="1">
            <a:off x="15441921" y="3086100"/>
            <a:ext cx="4609246" cy="4114800"/>
          </a:xfrm>
          <a:custGeom>
            <a:avLst/>
            <a:gdLst/>
            <a:ahLst/>
            <a:cxnLst/>
            <a:rect l="l" t="t" r="r" b="b"/>
            <a:pathLst>
              <a:path w="4609246" h="4114800">
                <a:moveTo>
                  <a:pt x="4609246" y="0"/>
                </a:moveTo>
                <a:lnTo>
                  <a:pt x="0" y="0"/>
                </a:lnTo>
                <a:lnTo>
                  <a:pt x="0" y="4114800"/>
                </a:lnTo>
                <a:lnTo>
                  <a:pt x="4609246" y="4114800"/>
                </a:lnTo>
                <a:lnTo>
                  <a:pt x="4609246"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a:extLst>
              <a:ext uri="{FF2B5EF4-FFF2-40B4-BE49-F238E27FC236}">
                <a16:creationId xmlns:a16="http://schemas.microsoft.com/office/drawing/2014/main" id="{7CD6F306-D7A5-261C-7C20-BB8036983D62}"/>
              </a:ext>
            </a:extLst>
          </p:cNvPr>
          <p:cNvSpPr txBox="1"/>
          <p:nvPr/>
        </p:nvSpPr>
        <p:spPr>
          <a:xfrm>
            <a:off x="2299623" y="2770084"/>
            <a:ext cx="14092593" cy="5847755"/>
          </a:xfrm>
          <a:prstGeom prst="rect">
            <a:avLst/>
          </a:prstGeom>
        </p:spPr>
        <p:txBody>
          <a:bodyPr wrap="square" lIns="0" tIns="0" rIns="0" bIns="0" rtlCol="0" anchor="t">
            <a:spAutoFit/>
          </a:bodyPr>
          <a:lstStyle/>
          <a:p>
            <a:pPr lvl="0" algn="just"/>
            <a:r>
              <a:rPr lang="en-IN" sz="2000" dirty="0">
                <a:solidFill>
                  <a:schemeClr val="bg1"/>
                </a:solidFill>
                <a:latin typeface="Rosario" panose="020B0604020202020204" charset="0"/>
              </a:rPr>
              <a:t>AHVC (2026) </a:t>
            </a:r>
            <a:r>
              <a:rPr lang="en-IN" sz="2000" i="1" dirty="0">
                <a:solidFill>
                  <a:schemeClr val="bg1"/>
                </a:solidFill>
                <a:latin typeface="Rosario" panose="020B0604020202020204" charset="0"/>
              </a:rPr>
              <a:t>Ischemic heart disease symptoms, causes, and prevention | AHVC</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Asian heart and vascular </a:t>
            </a:r>
            <a:r>
              <a:rPr lang="en-IN" sz="2000" i="1" dirty="0" err="1">
                <a:solidFill>
                  <a:schemeClr val="bg1"/>
                </a:solidFill>
                <a:latin typeface="Rosario" panose="020B0604020202020204" charset="0"/>
              </a:rPr>
              <a:t>center</a:t>
            </a:r>
            <a:r>
              <a:rPr lang="en-IN" sz="2000" dirty="0">
                <a:solidFill>
                  <a:schemeClr val="bg1"/>
                </a:solidFill>
                <a:latin typeface="Rosario" panose="020B0604020202020204" charset="0"/>
              </a:rPr>
              <a:t>. Available at: </a:t>
            </a:r>
            <a:r>
              <a:rPr lang="en-IN" sz="2000" u="sng" dirty="0">
                <a:solidFill>
                  <a:schemeClr val="bg1"/>
                </a:solidFill>
                <a:latin typeface="Rosario" panose="020B0604020202020204" charset="0"/>
                <a:hlinkClick r:id="rId5">
                  <a:extLst>
                    <a:ext uri="{A12FA001-AC4F-418D-AE19-62706E023703}">
                      <ahyp:hlinkClr xmlns:ahyp="http://schemas.microsoft.com/office/drawing/2018/hyperlinkcolor" val="tx"/>
                    </a:ext>
                  </a:extLst>
                </a:hlinkClick>
              </a:rPr>
              <a:t>https://www.ahvc.com.sg/ischemic-heart-disease/</a:t>
            </a:r>
            <a:r>
              <a:rPr lang="en-IN" sz="2000" dirty="0">
                <a:solidFill>
                  <a:schemeClr val="bg1"/>
                </a:solidFill>
                <a:latin typeface="Rosario" panose="020B0604020202020204" charset="0"/>
              </a:rPr>
              <a:t> (Accessed: July 27, 2026).</a:t>
            </a:r>
          </a:p>
          <a:p>
            <a:pPr lvl="0" algn="just"/>
            <a:r>
              <a:rPr lang="en-IN" sz="2000" dirty="0">
                <a:solidFill>
                  <a:schemeClr val="bg1"/>
                </a:solidFill>
                <a:latin typeface="Rosario" panose="020B0604020202020204" charset="0"/>
              </a:rPr>
              <a:t>Batchelor, W.B., Anwaruddin, S., Wang, D.D., Perpetua, E.M., Krishnaswami, A., Velagapudi, P., Wyman, J.F., Fullerton, D., Keegan, P., Phillips, A., Ross, L., Maini, B., Bernacki, G., </a:t>
            </a:r>
            <a:r>
              <a:rPr lang="en-IN" sz="2000" dirty="0" err="1">
                <a:solidFill>
                  <a:schemeClr val="bg1"/>
                </a:solidFill>
                <a:latin typeface="Rosario" panose="020B0604020202020204" charset="0"/>
              </a:rPr>
              <a:t>Panjrath</a:t>
            </a:r>
            <a:r>
              <a:rPr lang="en-IN" sz="2000" dirty="0">
                <a:solidFill>
                  <a:schemeClr val="bg1"/>
                </a:solidFill>
                <a:latin typeface="Rosario" panose="020B0604020202020204" charset="0"/>
              </a:rPr>
              <a:t>, G.S., Lee, J., Geske, J.B., Welt, F., Thakker, P.D., Deswal, A., Park, K., Mack, M.J., Leon, M., Lewis, S. and Holmes, D. (2023) “The multidisciplinary heart team in Cardiovascular medicine,” </a:t>
            </a:r>
            <a:r>
              <a:rPr lang="en-IN" sz="2000" i="1" dirty="0">
                <a:solidFill>
                  <a:schemeClr val="bg1"/>
                </a:solidFill>
                <a:latin typeface="Rosario" panose="020B0604020202020204" charset="0"/>
              </a:rPr>
              <a:t>JACC: Advances</a:t>
            </a:r>
            <a:r>
              <a:rPr lang="en-IN" sz="2000" dirty="0">
                <a:solidFill>
                  <a:schemeClr val="bg1"/>
                </a:solidFill>
                <a:latin typeface="Rosario" panose="020B0604020202020204" charset="0"/>
              </a:rPr>
              <a:t>, 2(1), p. 100160. Available at: </a:t>
            </a:r>
            <a:r>
              <a:rPr lang="en-IN" sz="2000" u="sng" dirty="0">
                <a:solidFill>
                  <a:schemeClr val="bg1"/>
                </a:solidFill>
                <a:latin typeface="Rosario" panose="020B0604020202020204" charset="0"/>
                <a:hlinkClick r:id="rId6">
                  <a:extLst>
                    <a:ext uri="{A12FA001-AC4F-418D-AE19-62706E023703}">
                      <ahyp:hlinkClr xmlns:ahyp="http://schemas.microsoft.com/office/drawing/2018/hyperlinkcolor" val="tx"/>
                    </a:ext>
                  </a:extLst>
                </a:hlinkClick>
              </a:rPr>
              <a:t>https://doi.org/10.1016/j.jacadv.2022.100160</a:t>
            </a:r>
            <a:r>
              <a:rPr lang="en-IN" sz="2000" dirty="0">
                <a:solidFill>
                  <a:schemeClr val="bg1"/>
                </a:solidFill>
                <a:latin typeface="Rosario" panose="020B0604020202020204" charset="0"/>
              </a:rPr>
              <a:t>. </a:t>
            </a:r>
          </a:p>
          <a:p>
            <a:pPr lvl="0" algn="just"/>
            <a:r>
              <a:rPr lang="en-IN" sz="2000" dirty="0">
                <a:solidFill>
                  <a:schemeClr val="bg1"/>
                </a:solidFill>
                <a:latin typeface="Rosario" panose="020B0604020202020204" charset="0"/>
              </a:rPr>
              <a:t>British Heart Foundation (2024) </a:t>
            </a:r>
            <a:r>
              <a:rPr lang="en-IN" sz="2000" i="1" dirty="0">
                <a:solidFill>
                  <a:schemeClr val="bg1"/>
                </a:solidFill>
                <a:latin typeface="Rosario" panose="020B0604020202020204" charset="0"/>
              </a:rPr>
              <a:t>Coronary heart disease</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Bhf.org.uk</a:t>
            </a:r>
            <a:r>
              <a:rPr lang="en-IN" sz="2000" dirty="0">
                <a:solidFill>
                  <a:schemeClr val="bg1"/>
                </a:solidFill>
                <a:latin typeface="Rosario" panose="020B0604020202020204" charset="0"/>
              </a:rPr>
              <a:t>. British Heart Foundation. Available at: </a:t>
            </a:r>
            <a:r>
              <a:rPr lang="en-IN" sz="2000" u="sng" dirty="0">
                <a:solidFill>
                  <a:schemeClr val="bg1"/>
                </a:solidFill>
                <a:latin typeface="Rosario" panose="020B0604020202020204" charset="0"/>
                <a:hlinkClick r:id="rId7">
                  <a:extLst>
                    <a:ext uri="{A12FA001-AC4F-418D-AE19-62706E023703}">
                      <ahyp:hlinkClr xmlns:ahyp="http://schemas.microsoft.com/office/drawing/2018/hyperlinkcolor" val="tx"/>
                    </a:ext>
                  </a:extLst>
                </a:hlinkClick>
              </a:rPr>
              <a:t>https://www.bhf.org.uk/informationsupport/conditions/coronary-heart-disease</a:t>
            </a:r>
            <a:r>
              <a:rPr lang="en-IN" sz="2000" dirty="0">
                <a:solidFill>
                  <a:schemeClr val="bg1"/>
                </a:solidFill>
                <a:latin typeface="Rosario" panose="020B0604020202020204" charset="0"/>
              </a:rPr>
              <a:t> (Accessed: July 27, 2026).</a:t>
            </a:r>
          </a:p>
          <a:p>
            <a:pPr lvl="0" algn="just"/>
            <a:r>
              <a:rPr lang="en-IN" sz="2000" dirty="0">
                <a:solidFill>
                  <a:schemeClr val="bg1"/>
                </a:solidFill>
                <a:latin typeface="Rosario" panose="020B0604020202020204" charset="0"/>
              </a:rPr>
              <a:t>British Heart Foundation (2025) </a:t>
            </a:r>
            <a:r>
              <a:rPr lang="en-IN" sz="2000" i="1" dirty="0">
                <a:solidFill>
                  <a:schemeClr val="bg1"/>
                </a:solidFill>
                <a:latin typeface="Rosario" panose="020B0604020202020204" charset="0"/>
              </a:rPr>
              <a:t>Facts and figures</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Bhf.org.uk</a:t>
            </a:r>
            <a:r>
              <a:rPr lang="en-IN" sz="2000" dirty="0">
                <a:solidFill>
                  <a:schemeClr val="bg1"/>
                </a:solidFill>
                <a:latin typeface="Rosario" panose="020B0604020202020204" charset="0"/>
              </a:rPr>
              <a:t>. British Heart Foundation. Available at: </a:t>
            </a:r>
            <a:r>
              <a:rPr lang="en-IN" sz="2000" u="sng" dirty="0">
                <a:solidFill>
                  <a:schemeClr val="bg1"/>
                </a:solidFill>
                <a:latin typeface="Rosario" panose="020B0604020202020204" charset="0"/>
                <a:hlinkClick r:id="rId8">
                  <a:extLst>
                    <a:ext uri="{A12FA001-AC4F-418D-AE19-62706E023703}">
                      <ahyp:hlinkClr xmlns:ahyp="http://schemas.microsoft.com/office/drawing/2018/hyperlinkcolor" val="tx"/>
                    </a:ext>
                  </a:extLst>
                </a:hlinkClick>
              </a:rPr>
              <a:t>https://www.bhf.org.uk/what-we-do/news-from-the-bhf/contact-the-press-office/facts-and-figures</a:t>
            </a:r>
            <a:r>
              <a:rPr lang="en-IN" sz="2000" dirty="0">
                <a:solidFill>
                  <a:schemeClr val="bg1"/>
                </a:solidFill>
                <a:latin typeface="Rosario" panose="020B0604020202020204" charset="0"/>
              </a:rPr>
              <a:t> (Accessed: July 27, 2026).</a:t>
            </a:r>
          </a:p>
          <a:p>
            <a:pPr lvl="0" algn="just"/>
            <a:r>
              <a:rPr lang="en-IN" sz="2000" dirty="0">
                <a:solidFill>
                  <a:schemeClr val="bg1"/>
                </a:solidFill>
                <a:latin typeface="Rosario" panose="020B0604020202020204" charset="0"/>
              </a:rPr>
              <a:t>Byrne, R.A., </a:t>
            </a:r>
            <a:r>
              <a:rPr lang="en-IN" sz="2000" dirty="0" err="1">
                <a:solidFill>
                  <a:schemeClr val="bg1"/>
                </a:solidFill>
                <a:latin typeface="Rosario" panose="020B0604020202020204" charset="0"/>
              </a:rPr>
              <a:t>Fremes</a:t>
            </a:r>
            <a:r>
              <a:rPr lang="en-IN" sz="2000" dirty="0">
                <a:solidFill>
                  <a:schemeClr val="bg1"/>
                </a:solidFill>
                <a:latin typeface="Rosario" panose="020B0604020202020204" charset="0"/>
              </a:rPr>
              <a:t>, S.E., Capodanno, D., Czerny, M., Torsten </a:t>
            </a:r>
            <a:r>
              <a:rPr lang="en-IN" sz="2000" dirty="0" err="1">
                <a:solidFill>
                  <a:schemeClr val="bg1"/>
                </a:solidFill>
                <a:latin typeface="Rosario" panose="020B0604020202020204" charset="0"/>
              </a:rPr>
              <a:t>Doenst</a:t>
            </a:r>
            <a:r>
              <a:rPr lang="en-IN" sz="2000" dirty="0">
                <a:solidFill>
                  <a:schemeClr val="bg1"/>
                </a:solidFill>
                <a:latin typeface="Rosario" panose="020B0604020202020204" charset="0"/>
              </a:rPr>
              <a:t>, Emberson, J., Falk, V., Gaudino, M., John J.V. McMurray, Mehran, R., Milojevic, M. and Sousa-Uva, M. (2023) “2022 Joint esc/</a:t>
            </a:r>
            <a:r>
              <a:rPr lang="en-IN" sz="2000" dirty="0" err="1">
                <a:solidFill>
                  <a:schemeClr val="bg1"/>
                </a:solidFill>
                <a:latin typeface="Rosario" panose="020B0604020202020204" charset="0"/>
              </a:rPr>
              <a:t>eacts</a:t>
            </a:r>
            <a:r>
              <a:rPr lang="en-IN" sz="2000" dirty="0">
                <a:solidFill>
                  <a:schemeClr val="bg1"/>
                </a:solidFill>
                <a:latin typeface="Rosario" panose="020B0604020202020204" charset="0"/>
              </a:rPr>
              <a:t> review of the 2018 guideline recommendations on the revascularization of left main coronary artery disease in patients at low surgical risk and anatomy suitable for PCI or CABG,” </a:t>
            </a:r>
            <a:r>
              <a:rPr lang="en-IN" sz="2000" i="1" dirty="0">
                <a:solidFill>
                  <a:schemeClr val="bg1"/>
                </a:solidFill>
                <a:latin typeface="Rosario" panose="020B0604020202020204" charset="0"/>
              </a:rPr>
              <a:t>European heart journal</a:t>
            </a:r>
            <a:r>
              <a:rPr lang="en-IN" sz="2000" dirty="0">
                <a:solidFill>
                  <a:schemeClr val="bg1"/>
                </a:solidFill>
                <a:latin typeface="Rosario" panose="020B0604020202020204" charset="0"/>
              </a:rPr>
              <a:t> [Preprint]. Available at: </a:t>
            </a:r>
            <a:r>
              <a:rPr lang="en-IN" sz="2000" u="sng" dirty="0">
                <a:solidFill>
                  <a:schemeClr val="bg1"/>
                </a:solidFill>
                <a:latin typeface="Rosario" panose="020B0604020202020204" charset="0"/>
                <a:hlinkClick r:id="rId9">
                  <a:extLst>
                    <a:ext uri="{A12FA001-AC4F-418D-AE19-62706E023703}">
                      <ahyp:hlinkClr xmlns:ahyp="http://schemas.microsoft.com/office/drawing/2018/hyperlinkcolor" val="tx"/>
                    </a:ext>
                  </a:extLst>
                </a:hlinkClick>
              </a:rPr>
              <a:t>https://doi.org/10.1093/eurheartj/ehad476</a:t>
            </a:r>
            <a:r>
              <a:rPr lang="en-IN" sz="2000" dirty="0">
                <a:solidFill>
                  <a:schemeClr val="bg1"/>
                </a:solidFill>
                <a:latin typeface="Rosario" panose="020B0604020202020204" charset="0"/>
              </a:rPr>
              <a:t>. </a:t>
            </a:r>
          </a:p>
          <a:p>
            <a:pPr lvl="0" algn="just"/>
            <a:r>
              <a:rPr lang="en-IN" sz="2000" dirty="0">
                <a:solidFill>
                  <a:schemeClr val="bg1"/>
                </a:solidFill>
                <a:latin typeface="Rosario" panose="020B0604020202020204" charset="0"/>
              </a:rPr>
              <a:t>CDC (2024a) </a:t>
            </a:r>
            <a:r>
              <a:rPr lang="en-IN" sz="2000" i="1" dirty="0">
                <a:solidFill>
                  <a:schemeClr val="bg1"/>
                </a:solidFill>
                <a:latin typeface="Rosario" panose="020B0604020202020204" charset="0"/>
              </a:rPr>
              <a:t>About chronic diseases</a:t>
            </a:r>
            <a:r>
              <a:rPr lang="en-IN" sz="2000" dirty="0">
                <a:solidFill>
                  <a:schemeClr val="bg1"/>
                </a:solidFill>
                <a:latin typeface="Rosario" panose="020B0604020202020204" charset="0"/>
              </a:rPr>
              <a:t>, </a:t>
            </a:r>
            <a:r>
              <a:rPr lang="en-IN" sz="2000" i="1" dirty="0" err="1">
                <a:solidFill>
                  <a:schemeClr val="bg1"/>
                </a:solidFill>
                <a:latin typeface="Rosario" panose="020B0604020202020204" charset="0"/>
              </a:rPr>
              <a:t>Centers</a:t>
            </a:r>
            <a:r>
              <a:rPr lang="en-IN" sz="2000" i="1" dirty="0">
                <a:solidFill>
                  <a:schemeClr val="bg1"/>
                </a:solidFill>
                <a:latin typeface="Rosario" panose="020B0604020202020204" charset="0"/>
              </a:rPr>
              <a:t> for Disease Control and Prevention</a:t>
            </a:r>
            <a:r>
              <a:rPr lang="en-IN" sz="2000" dirty="0">
                <a:solidFill>
                  <a:schemeClr val="bg1"/>
                </a:solidFill>
                <a:latin typeface="Rosario" panose="020B0604020202020204" charset="0"/>
              </a:rPr>
              <a:t>. Available at: </a:t>
            </a:r>
            <a:r>
              <a:rPr lang="en-IN" sz="2000" u="sng" dirty="0">
                <a:solidFill>
                  <a:schemeClr val="bg1"/>
                </a:solidFill>
                <a:latin typeface="Rosario" panose="020B0604020202020204" charset="0"/>
                <a:hlinkClick r:id="rId10">
                  <a:extLst>
                    <a:ext uri="{A12FA001-AC4F-418D-AE19-62706E023703}">
                      <ahyp:hlinkClr xmlns:ahyp="http://schemas.microsoft.com/office/drawing/2018/hyperlinkcolor" val="tx"/>
                    </a:ext>
                  </a:extLst>
                </a:hlinkClick>
              </a:rPr>
              <a:t>https://www.cdc.gov/chronic-disease/about/index.html</a:t>
            </a:r>
            <a:r>
              <a:rPr lang="en-IN" sz="2000" dirty="0">
                <a:solidFill>
                  <a:schemeClr val="bg1"/>
                </a:solidFill>
                <a:latin typeface="Rosario" panose="020B0604020202020204" charset="0"/>
              </a:rPr>
              <a:t> (Accessed: July 27, 2026).</a:t>
            </a:r>
          </a:p>
          <a:p>
            <a:pPr lvl="0" algn="just"/>
            <a:r>
              <a:rPr lang="en-IN" sz="2000" dirty="0">
                <a:solidFill>
                  <a:schemeClr val="bg1"/>
                </a:solidFill>
                <a:latin typeface="Rosario" panose="020B0604020202020204" charset="0"/>
              </a:rPr>
              <a:t>CDC (2024b) </a:t>
            </a:r>
            <a:r>
              <a:rPr lang="en-IN" sz="2000" i="1" dirty="0">
                <a:solidFill>
                  <a:schemeClr val="bg1"/>
                </a:solidFill>
                <a:latin typeface="Rosario" panose="020B0604020202020204" charset="0"/>
              </a:rPr>
              <a:t>Preventing heart disease</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Heart Disease</a:t>
            </a:r>
            <a:r>
              <a:rPr lang="en-IN" sz="2000" dirty="0">
                <a:solidFill>
                  <a:schemeClr val="bg1"/>
                </a:solidFill>
                <a:latin typeface="Rosario" panose="020B0604020202020204" charset="0"/>
              </a:rPr>
              <a:t>. Available at: </a:t>
            </a:r>
            <a:r>
              <a:rPr lang="en-IN" sz="2000" u="sng" dirty="0">
                <a:solidFill>
                  <a:schemeClr val="bg1"/>
                </a:solidFill>
                <a:latin typeface="Rosario" panose="020B0604020202020204" charset="0"/>
                <a:hlinkClick r:id="rId11">
                  <a:extLst>
                    <a:ext uri="{A12FA001-AC4F-418D-AE19-62706E023703}">
                      <ahyp:hlinkClr xmlns:ahyp="http://schemas.microsoft.com/office/drawing/2018/hyperlinkcolor" val="tx"/>
                    </a:ext>
                  </a:extLst>
                </a:hlinkClick>
              </a:rPr>
              <a:t>https://www.cdc.gov/heart-disease/prevention/index.html</a:t>
            </a:r>
            <a:r>
              <a:rPr lang="en-IN" sz="2000" dirty="0">
                <a:solidFill>
                  <a:schemeClr val="bg1"/>
                </a:solidFill>
                <a:latin typeface="Rosario" panose="020B0604020202020204" charset="0"/>
              </a:rPr>
              <a:t> (Accessed: July 27, 2026).</a:t>
            </a:r>
          </a:p>
          <a:p>
            <a:pPr marL="171450" indent="-171450" algn="just">
              <a:buFont typeface="Arial" panose="020B0604020202020204" pitchFamily="34" charset="0"/>
              <a:buChar char="•"/>
            </a:pPr>
            <a:endParaRPr lang="en-US" sz="2000" dirty="0">
              <a:solidFill>
                <a:schemeClr val="bg1"/>
              </a:solidFill>
              <a:latin typeface="Rosario" panose="020B0604020202020204" charset="0"/>
            </a:endParaRPr>
          </a:p>
        </p:txBody>
      </p:sp>
      <p:sp>
        <p:nvSpPr>
          <p:cNvPr id="12" name="TextBox 11">
            <a:extLst>
              <a:ext uri="{FF2B5EF4-FFF2-40B4-BE49-F238E27FC236}">
                <a16:creationId xmlns:a16="http://schemas.microsoft.com/office/drawing/2014/main" id="{BA0B55AC-1410-6B98-69E5-829778AAA898}"/>
              </a:ext>
            </a:extLst>
          </p:cNvPr>
          <p:cNvSpPr txBox="1"/>
          <p:nvPr/>
        </p:nvSpPr>
        <p:spPr>
          <a:xfrm>
            <a:off x="12837455" y="288553"/>
            <a:ext cx="3850345"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4249975264"/>
      </p:ext>
    </p:extLst>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26445-715B-9BFA-892C-49CA3A47D08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915B6B2-6943-FDAB-6F65-667E081E91AE}"/>
              </a:ext>
            </a:extLst>
          </p:cNvPr>
          <p:cNvSpPr/>
          <p:nvPr/>
        </p:nvSpPr>
        <p:spPr>
          <a:xfrm>
            <a:off x="17253" y="35706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EBFD7B68-0CFD-7163-010C-CF2B0EC858FD}"/>
              </a:ext>
            </a:extLst>
          </p:cNvPr>
          <p:cNvGrpSpPr/>
          <p:nvPr/>
        </p:nvGrpSpPr>
        <p:grpSpPr>
          <a:xfrm>
            <a:off x="0" y="5143500"/>
            <a:ext cx="18288000" cy="5143500"/>
            <a:chOff x="0" y="0"/>
            <a:chExt cx="4816593" cy="1354667"/>
          </a:xfrm>
        </p:grpSpPr>
        <p:sp>
          <p:nvSpPr>
            <p:cNvPr id="4" name="Freeform 4">
              <a:extLst>
                <a:ext uri="{FF2B5EF4-FFF2-40B4-BE49-F238E27FC236}">
                  <a16:creationId xmlns:a16="http://schemas.microsoft.com/office/drawing/2014/main" id="{5DED6A83-B0B6-1350-8B8E-4B42A87072AD}"/>
                </a:ext>
              </a:extLst>
            </p:cNvPr>
            <p:cNvSpPr/>
            <p:nvPr/>
          </p:nvSpPr>
          <p:spPr>
            <a:xfrm>
              <a:off x="0" y="0"/>
              <a:ext cx="4816592" cy="1354667"/>
            </a:xfrm>
            <a:custGeom>
              <a:avLst/>
              <a:gdLst/>
              <a:ahLst/>
              <a:cxnLst/>
              <a:rect l="l" t="t" r="r" b="b"/>
              <a:pathLst>
                <a:path w="4816592" h="1354667">
                  <a:moveTo>
                    <a:pt x="0" y="0"/>
                  </a:moveTo>
                  <a:lnTo>
                    <a:pt x="4816592" y="0"/>
                  </a:lnTo>
                  <a:lnTo>
                    <a:pt x="4816592" y="1354667"/>
                  </a:lnTo>
                  <a:lnTo>
                    <a:pt x="0" y="1354667"/>
                  </a:lnTo>
                  <a:close/>
                </a:path>
              </a:pathLst>
            </a:custGeom>
            <a:solidFill>
              <a:srgbClr val="831627"/>
            </a:solidFill>
            <a:ln cap="sq">
              <a:noFill/>
              <a:prstDash val="solid"/>
              <a:miter/>
            </a:ln>
          </p:spPr>
          <p:txBody>
            <a:bodyPr/>
            <a:lstStyle/>
            <a:p>
              <a:endParaRPr lang="en-GB"/>
            </a:p>
          </p:txBody>
        </p:sp>
        <p:sp>
          <p:nvSpPr>
            <p:cNvPr id="5" name="TextBox 5">
              <a:extLst>
                <a:ext uri="{FF2B5EF4-FFF2-40B4-BE49-F238E27FC236}">
                  <a16:creationId xmlns:a16="http://schemas.microsoft.com/office/drawing/2014/main" id="{3BA67171-E56E-72EA-B8CA-4DA55716BDF9}"/>
                </a:ext>
              </a:extLst>
            </p:cNvPr>
            <p:cNvSpPr txBox="1"/>
            <p:nvPr/>
          </p:nvSpPr>
          <p:spPr>
            <a:xfrm>
              <a:off x="0" y="-47625"/>
              <a:ext cx="4816593" cy="1402292"/>
            </a:xfrm>
            <a:prstGeom prst="rect">
              <a:avLst/>
            </a:prstGeom>
          </p:spPr>
          <p:txBody>
            <a:bodyPr lIns="50800" tIns="50800" rIns="50800" bIns="50800" rtlCol="0" anchor="ctr"/>
            <a:lstStyle/>
            <a:p>
              <a:pPr algn="ctr">
                <a:lnSpc>
                  <a:spcPts val="2659"/>
                </a:lnSpc>
              </a:pPr>
              <a:endParaRPr/>
            </a:p>
          </p:txBody>
        </p:sp>
      </p:grpSp>
      <p:sp>
        <p:nvSpPr>
          <p:cNvPr id="9" name="TextBox 9">
            <a:extLst>
              <a:ext uri="{FF2B5EF4-FFF2-40B4-BE49-F238E27FC236}">
                <a16:creationId xmlns:a16="http://schemas.microsoft.com/office/drawing/2014/main" id="{70840633-0C13-98BB-7D0C-9477D9C5979B}"/>
              </a:ext>
            </a:extLst>
          </p:cNvPr>
          <p:cNvSpPr txBox="1"/>
          <p:nvPr/>
        </p:nvSpPr>
        <p:spPr>
          <a:xfrm>
            <a:off x="5450546" y="84703"/>
            <a:ext cx="6629400" cy="1538883"/>
          </a:xfrm>
          <a:prstGeom prst="rect">
            <a:avLst/>
          </a:prstGeom>
        </p:spPr>
        <p:txBody>
          <a:bodyPr wrap="square" lIns="0" tIns="0" rIns="0" bIns="0" rtlCol="0" anchor="t">
            <a:spAutoFit/>
          </a:bodyPr>
          <a:lstStyle/>
          <a:p>
            <a:pPr algn="ctr">
              <a:lnSpc>
                <a:spcPts val="14000"/>
              </a:lnSpc>
            </a:pPr>
            <a:r>
              <a:rPr lang="en-US" sz="6000" dirty="0">
                <a:solidFill>
                  <a:srgbClr val="FBE087"/>
                </a:solidFill>
                <a:latin typeface="Genty Sans"/>
                <a:ea typeface="Genty Sans"/>
                <a:cs typeface="Genty Sans"/>
                <a:sym typeface="Genty Sans"/>
              </a:rPr>
              <a:t>References</a:t>
            </a:r>
          </a:p>
        </p:txBody>
      </p:sp>
      <p:sp>
        <p:nvSpPr>
          <p:cNvPr id="13" name="TextBox 13">
            <a:extLst>
              <a:ext uri="{FF2B5EF4-FFF2-40B4-BE49-F238E27FC236}">
                <a16:creationId xmlns:a16="http://schemas.microsoft.com/office/drawing/2014/main" id="{CF19B44F-5251-E8A4-3584-F8627C73D38C}"/>
              </a:ext>
            </a:extLst>
          </p:cNvPr>
          <p:cNvSpPr txBox="1"/>
          <p:nvPr/>
        </p:nvSpPr>
        <p:spPr>
          <a:xfrm>
            <a:off x="762001" y="1692100"/>
            <a:ext cx="17145000" cy="7940635"/>
          </a:xfrm>
          <a:prstGeom prst="rect">
            <a:avLst/>
          </a:prstGeom>
        </p:spPr>
        <p:txBody>
          <a:bodyPr wrap="square" lIns="0" tIns="0" rIns="0" bIns="0" rtlCol="0" anchor="t">
            <a:spAutoFit/>
          </a:bodyPr>
          <a:lstStyle/>
          <a:p>
            <a:pPr lvl="0" algn="just"/>
            <a:r>
              <a:rPr lang="en-IN" sz="1200" dirty="0" err="1">
                <a:solidFill>
                  <a:schemeClr val="bg1"/>
                </a:solidFill>
                <a:latin typeface="Rosario" panose="020B0604020202020204" charset="0"/>
              </a:rPr>
              <a:t>Cepoi</a:t>
            </a:r>
            <a:r>
              <a:rPr lang="en-IN" sz="1200" dirty="0">
                <a:solidFill>
                  <a:schemeClr val="bg1"/>
                </a:solidFill>
                <a:latin typeface="Rosario" panose="020B0604020202020204" charset="0"/>
              </a:rPr>
              <a:t>, M.-R., Duca, S.T., </a:t>
            </a:r>
            <a:r>
              <a:rPr lang="en-IN" sz="1200" dirty="0" err="1">
                <a:solidFill>
                  <a:schemeClr val="bg1"/>
                </a:solidFill>
                <a:latin typeface="Rosario" panose="020B0604020202020204" charset="0"/>
              </a:rPr>
              <a:t>Chetran</a:t>
            </a:r>
            <a:r>
              <a:rPr lang="en-IN" sz="1200" dirty="0">
                <a:solidFill>
                  <a:schemeClr val="bg1"/>
                </a:solidFill>
                <a:latin typeface="Rosario" panose="020B0604020202020204" charset="0"/>
              </a:rPr>
              <a:t>, A., Alexandru Dan Costache, Marilena Renata Spiridon, </a:t>
            </a:r>
            <a:r>
              <a:rPr lang="en-IN" sz="1200" dirty="0" err="1">
                <a:solidFill>
                  <a:schemeClr val="bg1"/>
                </a:solidFill>
                <a:latin typeface="Rosario" panose="020B0604020202020204" charset="0"/>
              </a:rPr>
              <a:t>Afrăsânie</a:t>
            </a:r>
            <a:r>
              <a:rPr lang="en-IN" sz="1200" dirty="0">
                <a:solidFill>
                  <a:schemeClr val="bg1"/>
                </a:solidFill>
                <a:latin typeface="Rosario" panose="020B0604020202020204" charset="0"/>
              </a:rPr>
              <a:t>, I., Sabina Andreea </a:t>
            </a:r>
            <a:r>
              <a:rPr lang="en-IN" sz="1200" dirty="0" err="1">
                <a:solidFill>
                  <a:schemeClr val="bg1"/>
                </a:solidFill>
                <a:latin typeface="Rosario" panose="020B0604020202020204" charset="0"/>
              </a:rPr>
              <a:t>Leancă</a:t>
            </a:r>
            <a:r>
              <a:rPr lang="en-IN" sz="1200" dirty="0">
                <a:solidFill>
                  <a:schemeClr val="bg1"/>
                </a:solidFill>
                <a:latin typeface="Rosario" panose="020B0604020202020204" charset="0"/>
              </a:rPr>
              <a:t>, Bianca-Ana </a:t>
            </a:r>
            <a:r>
              <a:rPr lang="en-IN" sz="1200" dirty="0" err="1">
                <a:solidFill>
                  <a:schemeClr val="bg1"/>
                </a:solidFill>
                <a:latin typeface="Rosario" panose="020B0604020202020204" charset="0"/>
              </a:rPr>
              <a:t>Dmour</a:t>
            </a:r>
            <a:r>
              <a:rPr lang="en-IN" sz="1200" dirty="0">
                <a:solidFill>
                  <a:schemeClr val="bg1"/>
                </a:solidFill>
                <a:latin typeface="Rosario" panose="020B0604020202020204" charset="0"/>
              </a:rPr>
              <a:t>, Iulian Theodor Matei, Radu Stefan </a:t>
            </a:r>
            <a:r>
              <a:rPr lang="en-IN" sz="1200" dirty="0" err="1">
                <a:solidFill>
                  <a:schemeClr val="bg1"/>
                </a:solidFill>
                <a:latin typeface="Rosario" panose="020B0604020202020204" charset="0"/>
              </a:rPr>
              <a:t>Miftode</a:t>
            </a:r>
            <a:r>
              <a:rPr lang="en-IN" sz="1200" dirty="0">
                <a:solidFill>
                  <a:schemeClr val="bg1"/>
                </a:solidFill>
                <a:latin typeface="Rosario" panose="020B0604020202020204" charset="0"/>
              </a:rPr>
              <a:t>, </a:t>
            </a:r>
            <a:r>
              <a:rPr lang="en-IN" sz="1200" dirty="0" err="1">
                <a:solidFill>
                  <a:schemeClr val="bg1"/>
                </a:solidFill>
                <a:latin typeface="Rosario" panose="020B0604020202020204" charset="0"/>
              </a:rPr>
              <a:t>Miftode</a:t>
            </a:r>
            <a:r>
              <a:rPr lang="en-IN" sz="1200" dirty="0">
                <a:solidFill>
                  <a:schemeClr val="bg1"/>
                </a:solidFill>
                <a:latin typeface="Rosario" panose="020B0604020202020204" charset="0"/>
              </a:rPr>
              <a:t>, L., Cristian Sorin </a:t>
            </a:r>
            <a:r>
              <a:rPr lang="en-IN" sz="1200" dirty="0" err="1">
                <a:solidFill>
                  <a:schemeClr val="bg1"/>
                </a:solidFill>
                <a:latin typeface="Rosario" panose="020B0604020202020204" charset="0"/>
              </a:rPr>
              <a:t>Prepeliuc</a:t>
            </a:r>
            <a:r>
              <a:rPr lang="en-IN" sz="1200" dirty="0">
                <a:solidFill>
                  <a:schemeClr val="bg1"/>
                </a:solidFill>
                <a:latin typeface="Rosario" panose="020B0604020202020204" charset="0"/>
              </a:rPr>
              <a:t>, Mihai, Minerva Codruța </a:t>
            </a:r>
            <a:r>
              <a:rPr lang="en-IN" sz="1200" dirty="0" err="1">
                <a:solidFill>
                  <a:schemeClr val="bg1"/>
                </a:solidFill>
                <a:latin typeface="Rosario" panose="020B0604020202020204" charset="0"/>
              </a:rPr>
              <a:t>Bădescu</a:t>
            </a:r>
            <a:r>
              <a:rPr lang="en-IN" sz="1200" dirty="0">
                <a:solidFill>
                  <a:schemeClr val="bg1"/>
                </a:solidFill>
                <a:latin typeface="Rosario" panose="020B0604020202020204" charset="0"/>
              </a:rPr>
              <a:t> and Irina Iuliana Costache (2023) “Chronic kidney disease associated with ischemic heart disease: To what extent do biomarkers help?,” </a:t>
            </a:r>
            <a:r>
              <a:rPr lang="en-IN" sz="1200" i="1" dirty="0">
                <a:solidFill>
                  <a:schemeClr val="bg1"/>
                </a:solidFill>
                <a:latin typeface="Rosario" panose="020B0604020202020204" charset="0"/>
              </a:rPr>
              <a:t>Life</a:t>
            </a:r>
            <a:r>
              <a:rPr lang="en-IN" sz="1200" dirty="0">
                <a:solidFill>
                  <a:schemeClr val="bg1"/>
                </a:solidFill>
                <a:latin typeface="Rosario" panose="020B0604020202020204" charset="0"/>
              </a:rPr>
              <a:t>, 14(1), pp. 34–34. Available at: </a:t>
            </a:r>
            <a:r>
              <a:rPr lang="en-IN" sz="1200" u="sng" dirty="0">
                <a:solidFill>
                  <a:schemeClr val="bg1"/>
                </a:solidFill>
                <a:latin typeface="Rosario" panose="020B0604020202020204" charset="0"/>
                <a:hlinkClick r:id="rId4">
                  <a:extLst>
                    <a:ext uri="{A12FA001-AC4F-418D-AE19-62706E023703}">
                      <ahyp:hlinkClr xmlns:ahyp="http://schemas.microsoft.com/office/drawing/2018/hyperlinkcolor" val="tx"/>
                    </a:ext>
                  </a:extLst>
                </a:hlinkClick>
              </a:rPr>
              <a:t>https://doi.org/10.3390/life14010034</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Conrad, N., </a:t>
            </a:r>
            <a:r>
              <a:rPr lang="en-IN" sz="1200" dirty="0" err="1">
                <a:solidFill>
                  <a:schemeClr val="bg1"/>
                </a:solidFill>
                <a:latin typeface="Rosario" panose="020B0604020202020204" charset="0"/>
              </a:rPr>
              <a:t>Molenberghs</a:t>
            </a:r>
            <a:r>
              <a:rPr lang="en-IN" sz="1200" dirty="0">
                <a:solidFill>
                  <a:schemeClr val="bg1"/>
                </a:solidFill>
                <a:latin typeface="Rosario" panose="020B0604020202020204" charset="0"/>
              </a:rPr>
              <a:t>, G., Verbeke, G., Zaccardi, F., Lawson, C., Friday, J.M., Su, H., </a:t>
            </a:r>
            <a:r>
              <a:rPr lang="en-IN" sz="1200" dirty="0" err="1">
                <a:solidFill>
                  <a:schemeClr val="bg1"/>
                </a:solidFill>
                <a:latin typeface="Rosario" panose="020B0604020202020204" charset="0"/>
              </a:rPr>
              <a:t>Jhund</a:t>
            </a:r>
            <a:r>
              <a:rPr lang="en-IN" sz="1200" dirty="0">
                <a:solidFill>
                  <a:schemeClr val="bg1"/>
                </a:solidFill>
                <a:latin typeface="Rosario" panose="020B0604020202020204" charset="0"/>
              </a:rPr>
              <a:t>, P.S., Sattar, N., Rahimi, K., Cleland, J.G., </a:t>
            </a:r>
            <a:r>
              <a:rPr lang="en-IN" sz="1200" dirty="0" err="1">
                <a:solidFill>
                  <a:schemeClr val="bg1"/>
                </a:solidFill>
                <a:latin typeface="Rosario" panose="020B0604020202020204" charset="0"/>
              </a:rPr>
              <a:t>Khunti</a:t>
            </a:r>
            <a:r>
              <a:rPr lang="en-IN" sz="1200" dirty="0">
                <a:solidFill>
                  <a:schemeClr val="bg1"/>
                </a:solidFill>
                <a:latin typeface="Rosario" panose="020B0604020202020204" charset="0"/>
              </a:rPr>
              <a:t>, K., </a:t>
            </a:r>
            <a:r>
              <a:rPr lang="en-IN" sz="1200" dirty="0" err="1">
                <a:solidFill>
                  <a:schemeClr val="bg1"/>
                </a:solidFill>
                <a:latin typeface="Rosario" panose="020B0604020202020204" charset="0"/>
              </a:rPr>
              <a:t>Budts</a:t>
            </a:r>
            <a:r>
              <a:rPr lang="en-IN" sz="1200" dirty="0">
                <a:solidFill>
                  <a:schemeClr val="bg1"/>
                </a:solidFill>
                <a:latin typeface="Rosario" panose="020B0604020202020204" charset="0"/>
              </a:rPr>
              <a:t>, W. and McMurray, J.J.V. (2024) “Trends in cardiovascular disease incidence among 22 million people in the UK over 20 years: Population based study,” </a:t>
            </a:r>
            <a:r>
              <a:rPr lang="en-IN" sz="1200" i="1" dirty="0">
                <a:solidFill>
                  <a:schemeClr val="bg1"/>
                </a:solidFill>
                <a:latin typeface="Rosario" panose="020B0604020202020204" charset="0"/>
              </a:rPr>
              <a:t>BMJ</a:t>
            </a:r>
            <a:r>
              <a:rPr lang="en-IN" sz="1200" dirty="0">
                <a:solidFill>
                  <a:schemeClr val="bg1"/>
                </a:solidFill>
                <a:latin typeface="Rosario" panose="020B0604020202020204" charset="0"/>
              </a:rPr>
              <a:t>, 385(385), p. e078523. Available at: </a:t>
            </a:r>
            <a:r>
              <a:rPr lang="en-IN" sz="1200" u="sng" dirty="0">
                <a:solidFill>
                  <a:schemeClr val="bg1"/>
                </a:solidFill>
                <a:latin typeface="Rosario" panose="020B0604020202020204" charset="0"/>
                <a:hlinkClick r:id="rId5">
                  <a:extLst>
                    <a:ext uri="{A12FA001-AC4F-418D-AE19-62706E023703}">
                      <ahyp:hlinkClr xmlns:ahyp="http://schemas.microsoft.com/office/drawing/2018/hyperlinkcolor" val="tx"/>
                    </a:ext>
                  </a:extLst>
                </a:hlinkClick>
              </a:rPr>
              <a:t>https://doi.org/10.1136/bmj-2023-078523</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Costache, I.I., Mihai, B. and </a:t>
            </a:r>
            <a:r>
              <a:rPr lang="en-IN" sz="1200" dirty="0" err="1">
                <a:solidFill>
                  <a:schemeClr val="bg1"/>
                </a:solidFill>
                <a:latin typeface="Rosario" panose="020B0604020202020204" charset="0"/>
              </a:rPr>
              <a:t>Bădescu</a:t>
            </a:r>
            <a:r>
              <a:rPr lang="en-IN" sz="1200" dirty="0">
                <a:solidFill>
                  <a:schemeClr val="bg1"/>
                </a:solidFill>
                <a:latin typeface="Rosario" panose="020B0604020202020204" charset="0"/>
              </a:rPr>
              <a:t>, M. (2022) “Ischemic heart disease in the context of different comorbidities,” </a:t>
            </a:r>
            <a:r>
              <a:rPr lang="en-IN" sz="1200" i="1" dirty="0">
                <a:solidFill>
                  <a:schemeClr val="bg1"/>
                </a:solidFill>
                <a:latin typeface="Rosario" panose="020B0604020202020204" charset="0"/>
              </a:rPr>
              <a:t>Life</a:t>
            </a:r>
            <a:r>
              <a:rPr lang="en-IN" sz="1200" dirty="0">
                <a:solidFill>
                  <a:schemeClr val="bg1"/>
                </a:solidFill>
                <a:latin typeface="Rosario" panose="020B0604020202020204" charset="0"/>
              </a:rPr>
              <a:t>, 12(10), pp. 1558–1558. Available at: </a:t>
            </a:r>
            <a:r>
              <a:rPr lang="en-IN" sz="1200" u="sng" dirty="0">
                <a:solidFill>
                  <a:schemeClr val="bg1"/>
                </a:solidFill>
                <a:latin typeface="Rosario" panose="020B0604020202020204" charset="0"/>
                <a:hlinkClick r:id="rId6">
                  <a:extLst>
                    <a:ext uri="{A12FA001-AC4F-418D-AE19-62706E023703}">
                      <ahyp:hlinkClr xmlns:ahyp="http://schemas.microsoft.com/office/drawing/2018/hyperlinkcolor" val="tx"/>
                    </a:ext>
                  </a:extLst>
                </a:hlinkClick>
              </a:rPr>
              <a:t>https://doi.org/10.3390/life12101558</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Cripps, T. (2024) </a:t>
            </a:r>
            <a:r>
              <a:rPr lang="en-IN" sz="1200" i="1" dirty="0">
                <a:solidFill>
                  <a:schemeClr val="bg1"/>
                </a:solidFill>
                <a:latin typeface="Rosario" panose="020B0604020202020204" charset="0"/>
              </a:rPr>
              <a:t>Coronary heart disease| health information | </a:t>
            </a:r>
            <a:r>
              <a:rPr lang="en-IN" sz="1200" i="1" dirty="0" err="1">
                <a:solidFill>
                  <a:schemeClr val="bg1"/>
                </a:solidFill>
                <a:latin typeface="Rosario" panose="020B0604020202020204" charset="0"/>
              </a:rPr>
              <a:t>bupa</a:t>
            </a:r>
            <a:r>
              <a:rPr lang="en-IN" sz="1200" i="1" dirty="0">
                <a:solidFill>
                  <a:schemeClr val="bg1"/>
                </a:solidFill>
                <a:latin typeface="Rosario" panose="020B0604020202020204" charset="0"/>
              </a:rPr>
              <a:t> UK</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Bupa.co.uk</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7">
                  <a:extLst>
                    <a:ext uri="{A12FA001-AC4F-418D-AE19-62706E023703}">
                      <ahyp:hlinkClr xmlns:ahyp="http://schemas.microsoft.com/office/drawing/2018/hyperlinkcolor" val="tx"/>
                    </a:ext>
                  </a:extLst>
                </a:hlinkClick>
              </a:rPr>
              <a:t>https://www.bupa.co.uk/health-information/heart-blood-circulation/coronary-heart-disease</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CVD (2025) </a:t>
            </a:r>
            <a:r>
              <a:rPr lang="en-IN" sz="1200" i="1" dirty="0">
                <a:solidFill>
                  <a:schemeClr val="bg1"/>
                </a:solidFill>
                <a:latin typeface="Rosario" panose="020B0604020202020204" charset="0"/>
              </a:rPr>
              <a:t>Cardiovascular disease (CVD)</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RHO Health Action Resource Platform</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8">
                  <a:extLst>
                    <a:ext uri="{A12FA001-AC4F-418D-AE19-62706E023703}">
                      <ahyp:hlinkClr xmlns:ahyp="http://schemas.microsoft.com/office/drawing/2018/hyperlinkcolor" val="tx"/>
                    </a:ext>
                  </a:extLst>
                </a:hlinkClick>
              </a:rPr>
              <a:t>https://rho-harp.org/focus-area/cardiovascular-disease/</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CVD Framework (2026) </a:t>
            </a:r>
            <a:r>
              <a:rPr lang="en-IN" sz="1200" i="1" dirty="0">
                <a:solidFill>
                  <a:schemeClr val="bg1"/>
                </a:solidFill>
                <a:latin typeface="Rosario" panose="020B0604020202020204" charset="0"/>
              </a:rPr>
              <a:t>Cardiovascular disease (CVD) modern service framework (MSF): A cardiovascular-kidney-metabolic approach the strategic vision and delivery model cardiovascular disease (CVD) modern service framework (MSF): A cardiovascular-kidney- metabolic approach -the strategic vision and delivery model</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9">
                  <a:extLst>
                    <a:ext uri="{A12FA001-AC4F-418D-AE19-62706E023703}">
                      <ahyp:hlinkClr xmlns:ahyp="http://schemas.microsoft.com/office/drawing/2018/hyperlinkcolor" val="tx"/>
                    </a:ext>
                  </a:extLst>
                </a:hlinkClick>
              </a:rPr>
              <a:t>https://assets.publishing.service.gov.uk/media/6a4cfda87abea59ac13fd308/cardiovascular-disease-modern-service-framework.pdf</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ESC Guidelines (2023) </a:t>
            </a:r>
            <a:r>
              <a:rPr lang="en-IN" sz="1200" i="1" dirty="0">
                <a:solidFill>
                  <a:schemeClr val="bg1"/>
                </a:solidFill>
                <a:latin typeface="Rosario" panose="020B0604020202020204" charset="0"/>
              </a:rPr>
              <a:t>2023 ESC guidelines for the management of cardiovascular disease in patients with diabetes</a:t>
            </a:r>
            <a:r>
              <a:rPr lang="en-IN" sz="1200" dirty="0">
                <a:solidFill>
                  <a:schemeClr val="bg1"/>
                </a:solidFill>
                <a:latin typeface="Rosario" panose="020B0604020202020204" charset="0"/>
              </a:rPr>
              <a:t>, </a:t>
            </a:r>
            <a:r>
              <a:rPr lang="en-IN" sz="1200" i="1" dirty="0" err="1">
                <a:solidFill>
                  <a:schemeClr val="bg1"/>
                </a:solidFill>
                <a:latin typeface="Rosario" panose="020B0604020202020204" charset="0"/>
              </a:rPr>
              <a:t>Escardio</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0">
                  <a:extLst>
                    <a:ext uri="{A12FA001-AC4F-418D-AE19-62706E023703}">
                      <ahyp:hlinkClr xmlns:ahyp="http://schemas.microsoft.com/office/drawing/2018/hyperlinkcolor" val="tx"/>
                    </a:ext>
                  </a:extLst>
                </a:hlinkClick>
              </a:rPr>
              <a:t>https://www.escardio.org/guidelines/clinical-practice-guidelines/all-esc-practice-guidelines/cvd-and-diabetes/</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Grace (2025) </a:t>
            </a:r>
            <a:r>
              <a:rPr lang="en-IN" sz="1200" i="1" dirty="0">
                <a:solidFill>
                  <a:schemeClr val="bg1"/>
                </a:solidFill>
                <a:latin typeface="Rosario" panose="020B0604020202020204" charset="0"/>
              </a:rPr>
              <a:t>A holistic approach for Cardiovascular disease management | grace </a:t>
            </a:r>
            <a:r>
              <a:rPr lang="en-IN" sz="1200" i="1" dirty="0" err="1">
                <a:solidFill>
                  <a:schemeClr val="bg1"/>
                </a:solidFill>
                <a:latin typeface="Rosario" panose="020B0604020202020204" charset="0"/>
              </a:rPr>
              <a:t>ihi</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Grace </a:t>
            </a:r>
            <a:r>
              <a:rPr lang="en-IN" sz="1200" i="1" dirty="0" err="1">
                <a:solidFill>
                  <a:schemeClr val="bg1"/>
                </a:solidFill>
                <a:latin typeface="Rosario" panose="020B0604020202020204" charset="0"/>
              </a:rPr>
              <a:t>ihi</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1">
                  <a:extLst>
                    <a:ext uri="{A12FA001-AC4F-418D-AE19-62706E023703}">
                      <ahyp:hlinkClr xmlns:ahyp="http://schemas.microsoft.com/office/drawing/2018/hyperlinkcolor" val="tx"/>
                    </a:ext>
                  </a:extLst>
                </a:hlinkClick>
              </a:rPr>
              <a:t>https://grace-ihi.eu/a-holistic-approach-for-cardiovascular-disease-management/</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Health and Social Care Alliance Scotland (2025) </a:t>
            </a:r>
            <a:r>
              <a:rPr lang="en-IN" sz="1200" i="1" dirty="0">
                <a:solidFill>
                  <a:schemeClr val="bg1"/>
                </a:solidFill>
                <a:latin typeface="Rosario" panose="020B0604020202020204" charset="0"/>
              </a:rPr>
              <a:t>The house of Care model</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Health and Social Care Alliance Scotland</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2">
                  <a:extLst>
                    <a:ext uri="{A12FA001-AC4F-418D-AE19-62706E023703}">
                      <ahyp:hlinkClr xmlns:ahyp="http://schemas.microsoft.com/office/drawing/2018/hyperlinkcolor" val="tx"/>
                    </a:ext>
                  </a:extLst>
                </a:hlinkClick>
              </a:rPr>
              <a:t>https://www.alliance-scotland.org.uk/past-work-and-projects/scotlands-house-of-care/the-house-of-care-model/</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Heart Foundation (2023) </a:t>
            </a:r>
            <a:r>
              <a:rPr lang="en-IN" sz="1200" i="1" dirty="0">
                <a:solidFill>
                  <a:schemeClr val="bg1"/>
                </a:solidFill>
                <a:latin typeface="Rosario" panose="020B0604020202020204" charset="0"/>
              </a:rPr>
              <a:t>Keeping your heart healthy | heart foundation</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Heartfoundation.org.au</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3">
                  <a:extLst>
                    <a:ext uri="{A12FA001-AC4F-418D-AE19-62706E023703}">
                      <ahyp:hlinkClr xmlns:ahyp="http://schemas.microsoft.com/office/drawing/2018/hyperlinkcolor" val="tx"/>
                    </a:ext>
                  </a:extLst>
                </a:hlinkClick>
              </a:rPr>
              <a:t>https://www.heartfoundation.org.au/healthy-living/keeping-your-heart-healthy</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Javadi, N., </a:t>
            </a:r>
            <a:r>
              <a:rPr lang="en-IN" sz="1200" dirty="0" err="1">
                <a:solidFill>
                  <a:schemeClr val="bg1"/>
                </a:solidFill>
                <a:latin typeface="Rosario" panose="020B0604020202020204" charset="0"/>
              </a:rPr>
              <a:t>Dianati</a:t>
            </a:r>
            <a:r>
              <a:rPr lang="en-IN" sz="1200" dirty="0">
                <a:solidFill>
                  <a:schemeClr val="bg1"/>
                </a:solidFill>
                <a:latin typeface="Rosario" panose="020B0604020202020204" charset="0"/>
              </a:rPr>
              <a:t>, M. and </a:t>
            </a:r>
            <a:r>
              <a:rPr lang="en-IN" sz="1200" dirty="0" err="1">
                <a:solidFill>
                  <a:schemeClr val="bg1"/>
                </a:solidFill>
                <a:latin typeface="Rosario" panose="020B0604020202020204" charset="0"/>
              </a:rPr>
              <a:t>Taghadosi</a:t>
            </a:r>
            <a:r>
              <a:rPr lang="en-IN" sz="1200" dirty="0">
                <a:solidFill>
                  <a:schemeClr val="bg1"/>
                </a:solidFill>
                <a:latin typeface="Rosario" panose="020B0604020202020204" charset="0"/>
              </a:rPr>
              <a:t>, M. (2025) “Why do patients with ischemic heart disease modify their lifestyle? A qualitative study,” </a:t>
            </a:r>
            <a:r>
              <a:rPr lang="en-IN" sz="1200" i="1" dirty="0">
                <a:solidFill>
                  <a:schemeClr val="bg1"/>
                </a:solidFill>
                <a:latin typeface="Rosario" panose="020B0604020202020204" charset="0"/>
              </a:rPr>
              <a:t>BMC research notes</a:t>
            </a:r>
            <a:r>
              <a:rPr lang="en-IN" sz="1200" dirty="0">
                <a:solidFill>
                  <a:schemeClr val="bg1"/>
                </a:solidFill>
                <a:latin typeface="Rosario" panose="020B0604020202020204" charset="0"/>
              </a:rPr>
              <a:t>, 18(1). Available at: </a:t>
            </a:r>
            <a:r>
              <a:rPr lang="en-IN" sz="1200" u="sng" dirty="0">
                <a:solidFill>
                  <a:schemeClr val="bg1"/>
                </a:solidFill>
                <a:latin typeface="Rosario" panose="020B0604020202020204" charset="0"/>
                <a:hlinkClick r:id="rId14">
                  <a:extLst>
                    <a:ext uri="{A12FA001-AC4F-418D-AE19-62706E023703}">
                      <ahyp:hlinkClr xmlns:ahyp="http://schemas.microsoft.com/office/drawing/2018/hyperlinkcolor" val="tx"/>
                    </a:ext>
                  </a:extLst>
                </a:hlinkClick>
              </a:rPr>
              <a:t>https://doi.org/10.1186/s13104-025-07169-4</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Lancellotti, P., </a:t>
            </a:r>
            <a:r>
              <a:rPr lang="en-IN" sz="1200" dirty="0" err="1">
                <a:solidFill>
                  <a:schemeClr val="bg1"/>
                </a:solidFill>
                <a:latin typeface="Rosario" panose="020B0604020202020204" charset="0"/>
              </a:rPr>
              <a:t>Bonardeaux</a:t>
            </a:r>
            <a:r>
              <a:rPr lang="en-IN" sz="1200" dirty="0">
                <a:solidFill>
                  <a:schemeClr val="bg1"/>
                </a:solidFill>
                <a:latin typeface="Rosario" panose="020B0604020202020204" charset="0"/>
              </a:rPr>
              <a:t>, O. and Davin, L. (2025) “Ischaemic heart disease: Innovations in diagnosis and comprehensive management,” </a:t>
            </a:r>
            <a:r>
              <a:rPr lang="en-IN" sz="1200" i="1" dirty="0">
                <a:solidFill>
                  <a:schemeClr val="bg1"/>
                </a:solidFill>
                <a:latin typeface="Rosario" panose="020B0604020202020204" charset="0"/>
              </a:rPr>
              <a:t>Acta </a:t>
            </a:r>
            <a:r>
              <a:rPr lang="en-IN" sz="1200" i="1" dirty="0" err="1">
                <a:solidFill>
                  <a:schemeClr val="bg1"/>
                </a:solidFill>
                <a:latin typeface="Rosario" panose="020B0604020202020204" charset="0"/>
              </a:rPr>
              <a:t>cardiologica</a:t>
            </a:r>
            <a:r>
              <a:rPr lang="en-IN" sz="1200" dirty="0">
                <a:solidFill>
                  <a:schemeClr val="bg1"/>
                </a:solidFill>
                <a:latin typeface="Rosario" panose="020B0604020202020204" charset="0"/>
              </a:rPr>
              <a:t>, 80(1), pp. 1–5. Available at: </a:t>
            </a:r>
            <a:r>
              <a:rPr lang="en-IN" sz="1200" u="sng" dirty="0">
                <a:solidFill>
                  <a:schemeClr val="bg1"/>
                </a:solidFill>
                <a:latin typeface="Rosario" panose="020B0604020202020204" charset="0"/>
                <a:hlinkClick r:id="rId15">
                  <a:extLst>
                    <a:ext uri="{A12FA001-AC4F-418D-AE19-62706E023703}">
                      <ahyp:hlinkClr xmlns:ahyp="http://schemas.microsoft.com/office/drawing/2018/hyperlinkcolor" val="tx"/>
                    </a:ext>
                  </a:extLst>
                </a:hlinkClick>
              </a:rPr>
              <a:t>https://doi.org/10.1080/00015385.2025.2457285</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Li, X., Zhou, J., Wang, M., Yang, C. and Sun, G. (2023) “Cardiovascular disease and depression: A narrative review,” </a:t>
            </a:r>
            <a:r>
              <a:rPr lang="en-IN" sz="1200" i="1" dirty="0">
                <a:solidFill>
                  <a:schemeClr val="bg1"/>
                </a:solidFill>
                <a:latin typeface="Rosario" panose="020B0604020202020204" charset="0"/>
              </a:rPr>
              <a:t>Frontiers in Cardiovascular medicine</a:t>
            </a:r>
            <a:r>
              <a:rPr lang="en-IN" sz="1200" dirty="0">
                <a:solidFill>
                  <a:schemeClr val="bg1"/>
                </a:solidFill>
                <a:latin typeface="Rosario" panose="020B0604020202020204" charset="0"/>
              </a:rPr>
              <a:t>, 10. Available at: </a:t>
            </a:r>
            <a:r>
              <a:rPr lang="en-IN" sz="1200" u="sng" dirty="0">
                <a:solidFill>
                  <a:schemeClr val="bg1"/>
                </a:solidFill>
                <a:latin typeface="Rosario" panose="020B0604020202020204" charset="0"/>
                <a:hlinkClick r:id="rId16">
                  <a:extLst>
                    <a:ext uri="{A12FA001-AC4F-418D-AE19-62706E023703}">
                      <ahyp:hlinkClr xmlns:ahyp="http://schemas.microsoft.com/office/drawing/2018/hyperlinkcolor" val="tx"/>
                    </a:ext>
                  </a:extLst>
                </a:hlinkClick>
              </a:rPr>
              <a:t>https://doi.org/10.3389/fcvm.2023.1274595</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Liu, C., Jin, Q., Han, C. and Jiao, M. (2025) “Global, Regional, and National Burden of Ischaemic Heart Disease from 1990 to 2021: A Comprehensive Analysis Based on the Global Burden of Disease Study 2021,” </a:t>
            </a:r>
            <a:r>
              <a:rPr lang="en-IN" sz="1200" i="1" dirty="0">
                <a:solidFill>
                  <a:schemeClr val="bg1"/>
                </a:solidFill>
                <a:latin typeface="Rosario" panose="020B0604020202020204" charset="0"/>
              </a:rPr>
              <a:t>Journal of Global Health</a:t>
            </a:r>
            <a:r>
              <a:rPr lang="en-IN" sz="1200" dirty="0">
                <a:solidFill>
                  <a:schemeClr val="bg1"/>
                </a:solidFill>
                <a:latin typeface="Rosario" panose="020B0604020202020204" charset="0"/>
              </a:rPr>
              <a:t>, 15. Available at: </a:t>
            </a:r>
            <a:r>
              <a:rPr lang="en-IN" sz="1200" u="sng" dirty="0">
                <a:solidFill>
                  <a:schemeClr val="bg1"/>
                </a:solidFill>
                <a:latin typeface="Rosario" panose="020B0604020202020204" charset="0"/>
                <a:hlinkClick r:id="rId17">
                  <a:extLst>
                    <a:ext uri="{A12FA001-AC4F-418D-AE19-62706E023703}">
                      <ahyp:hlinkClr xmlns:ahyp="http://schemas.microsoft.com/office/drawing/2018/hyperlinkcolor" val="tx"/>
                    </a:ext>
                  </a:extLst>
                </a:hlinkClick>
              </a:rPr>
              <a:t>https://doi.org/10.7189/jogh.15.04291</a:t>
            </a:r>
            <a:r>
              <a:rPr lang="en-IN" sz="1200" dirty="0">
                <a:solidFill>
                  <a:schemeClr val="bg1"/>
                </a:solidFill>
                <a:latin typeface="Rosario" panose="020B0604020202020204" charset="0"/>
              </a:rPr>
              <a:t>. </a:t>
            </a:r>
          </a:p>
          <a:p>
            <a:pPr lvl="0" algn="just"/>
            <a:r>
              <a:rPr lang="en-IN" sz="1200" dirty="0" err="1">
                <a:solidFill>
                  <a:schemeClr val="bg1"/>
                </a:solidFill>
                <a:latin typeface="Rosario" panose="020B0604020202020204" charset="0"/>
              </a:rPr>
              <a:t>Mielniczuk</a:t>
            </a:r>
            <a:r>
              <a:rPr lang="en-IN" sz="1200" dirty="0">
                <a:solidFill>
                  <a:schemeClr val="bg1"/>
                </a:solidFill>
                <a:latin typeface="Rosario" panose="020B0604020202020204" charset="0"/>
              </a:rPr>
              <a:t>, L.M., Ahmad, T., Borovac, J.A., Brown, K., Cooper, L.B., Fida, N., Hochman, J.S., Al Lamee, R., Lawton, J.S., Narang, N., Perera, D., Petrie, M.C., Rajagopalan, N., Reza, N., Stone, P.H., Tamis-Holland, J. and Velazquez, E.J. (2025) “Management of Ischemic heart disease in Patients with heart failure: JACC: Heart failure position statement,” </a:t>
            </a:r>
            <a:r>
              <a:rPr lang="en-IN" sz="1200" i="1" dirty="0">
                <a:solidFill>
                  <a:schemeClr val="bg1"/>
                </a:solidFill>
                <a:latin typeface="Rosario" panose="020B0604020202020204" charset="0"/>
              </a:rPr>
              <a:t>JACC: Heart failure</a:t>
            </a:r>
            <a:r>
              <a:rPr lang="en-IN" sz="1200" dirty="0">
                <a:solidFill>
                  <a:schemeClr val="bg1"/>
                </a:solidFill>
                <a:latin typeface="Rosario" panose="020B0604020202020204" charset="0"/>
              </a:rPr>
              <a:t>, 13(12), p. 102731. Available at: </a:t>
            </a:r>
            <a:r>
              <a:rPr lang="en-IN" sz="1200" u="sng" dirty="0">
                <a:solidFill>
                  <a:schemeClr val="bg1"/>
                </a:solidFill>
                <a:latin typeface="Rosario" panose="020B0604020202020204" charset="0"/>
                <a:hlinkClick r:id="rId18">
                  <a:extLst>
                    <a:ext uri="{A12FA001-AC4F-418D-AE19-62706E023703}">
                      <ahyp:hlinkClr xmlns:ahyp="http://schemas.microsoft.com/office/drawing/2018/hyperlinkcolor" val="tx"/>
                    </a:ext>
                  </a:extLst>
                </a:hlinkClick>
              </a:rPr>
              <a:t>https://doi.org/10.1016/j.jchf.2025.102731</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National Health Service (2024) </a:t>
            </a:r>
            <a:r>
              <a:rPr lang="en-IN" sz="1200" i="1" dirty="0">
                <a:solidFill>
                  <a:schemeClr val="bg1"/>
                </a:solidFill>
                <a:latin typeface="Rosario" panose="020B0604020202020204" charset="0"/>
              </a:rPr>
              <a:t>Prevention - coronary heart disease</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NHS</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9">
                  <a:extLst>
                    <a:ext uri="{A12FA001-AC4F-418D-AE19-62706E023703}">
                      <ahyp:hlinkClr xmlns:ahyp="http://schemas.microsoft.com/office/drawing/2018/hyperlinkcolor" val="tx"/>
                    </a:ext>
                  </a:extLst>
                </a:hlinkClick>
              </a:rPr>
              <a:t>https://www.nhs.uk/conditions/coronary-heart-disease/prevention/</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NHS (2024) </a:t>
            </a:r>
            <a:r>
              <a:rPr lang="en-IN" sz="1200" i="1" dirty="0">
                <a:solidFill>
                  <a:schemeClr val="bg1"/>
                </a:solidFill>
                <a:latin typeface="Rosario" panose="020B0604020202020204" charset="0"/>
              </a:rPr>
              <a:t>NHS England » cardiovascular disease high impact interventions </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www.england.nhs.uk</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0">
                  <a:extLst>
                    <a:ext uri="{A12FA001-AC4F-418D-AE19-62706E023703}">
                      <ahyp:hlinkClr xmlns:ahyp="http://schemas.microsoft.com/office/drawing/2018/hyperlinkcolor" val="tx"/>
                    </a:ext>
                  </a:extLst>
                </a:hlinkClick>
              </a:rPr>
              <a:t>https://www.england.nhs.uk/ourwork/prevention/secondary-prevention/cardiovascular-disease-high-impact-interventions/</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NHS England (2021) </a:t>
            </a:r>
            <a:r>
              <a:rPr lang="en-IN" sz="1200" i="1" dirty="0">
                <a:solidFill>
                  <a:schemeClr val="bg1"/>
                </a:solidFill>
                <a:latin typeface="Rosario" panose="020B0604020202020204" charset="0"/>
              </a:rPr>
              <a:t>Comprehensive model of personalised care</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NHS England</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1">
                  <a:extLst>
                    <a:ext uri="{A12FA001-AC4F-418D-AE19-62706E023703}">
                      <ahyp:hlinkClr xmlns:ahyp="http://schemas.microsoft.com/office/drawing/2018/hyperlinkcolor" val="tx"/>
                    </a:ext>
                  </a:extLst>
                </a:hlinkClick>
              </a:rPr>
              <a:t>https://www.england.nhs.uk/personalisedcare/comprehensive-model-of-personalised-care/</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NICE (2020) </a:t>
            </a:r>
            <a:r>
              <a:rPr lang="en-IN" sz="1200" i="1" dirty="0">
                <a:solidFill>
                  <a:schemeClr val="bg1"/>
                </a:solidFill>
                <a:latin typeface="Rosario" panose="020B0604020202020204" charset="0"/>
              </a:rPr>
              <a:t>Acute coronary syndromes</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www.nice.org.uk</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2">
                  <a:extLst>
                    <a:ext uri="{A12FA001-AC4F-418D-AE19-62706E023703}">
                      <ahyp:hlinkClr xmlns:ahyp="http://schemas.microsoft.com/office/drawing/2018/hyperlinkcolor" val="tx"/>
                    </a:ext>
                  </a:extLst>
                </a:hlinkClick>
              </a:rPr>
              <a:t>https://www.nice.org.uk/Guidance/NG185</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NICE (2023) </a:t>
            </a:r>
            <a:r>
              <a:rPr lang="en-IN" sz="1200" i="1" dirty="0">
                <a:solidFill>
                  <a:schemeClr val="bg1"/>
                </a:solidFill>
                <a:latin typeface="Rosario" panose="020B0604020202020204" charset="0"/>
              </a:rPr>
              <a:t>Cardiovascular disease: Risk assessment and reduction, including lipid modification | guidance | NICE</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www.nice.org.uk</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3">
                  <a:extLst>
                    <a:ext uri="{A12FA001-AC4F-418D-AE19-62706E023703}">
                      <ahyp:hlinkClr xmlns:ahyp="http://schemas.microsoft.com/office/drawing/2018/hyperlinkcolor" val="tx"/>
                    </a:ext>
                  </a:extLst>
                </a:hlinkClick>
              </a:rPr>
              <a:t>https://www.nice.org.uk/guidance/ng238</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OECD (2026) </a:t>
            </a:r>
            <a:r>
              <a:rPr lang="en-IN" sz="1200" i="1" dirty="0">
                <a:solidFill>
                  <a:schemeClr val="bg1"/>
                </a:solidFill>
                <a:latin typeface="Rosario" panose="020B0604020202020204" charset="0"/>
              </a:rPr>
              <a:t>Designing and implementing effective policies for CVD prevention and control: The state of Cardiovascular health in the </a:t>
            </a:r>
            <a:r>
              <a:rPr lang="en-IN" sz="1200" i="1" dirty="0" err="1">
                <a:solidFill>
                  <a:schemeClr val="bg1"/>
                </a:solidFill>
                <a:latin typeface="Rosario" panose="020B0604020202020204" charset="0"/>
              </a:rPr>
              <a:t>european</a:t>
            </a:r>
            <a:r>
              <a:rPr lang="en-IN" sz="1200" i="1" dirty="0">
                <a:solidFill>
                  <a:schemeClr val="bg1"/>
                </a:solidFill>
                <a:latin typeface="Rosario" panose="020B0604020202020204" charset="0"/>
              </a:rPr>
              <a:t> union</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OECD</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4">
                  <a:extLst>
                    <a:ext uri="{A12FA001-AC4F-418D-AE19-62706E023703}">
                      <ahyp:hlinkClr xmlns:ahyp="http://schemas.microsoft.com/office/drawing/2018/hyperlinkcolor" val="tx"/>
                    </a:ext>
                  </a:extLst>
                </a:hlinkClick>
              </a:rPr>
              <a:t>https://www.oecd.org/en/publications/the-state-of-cardiovascular-health-in-the-european-union_ea7a15f4-en/full-report/designing-and-implementing-effective-policies-for-cvd-prevention-and-control_d1b7f576.html</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Pataki, J. and Szőllősi, G.J. (2024) “Impact of diabetes on excessive cardiovascular risk: Matched analysis based on the </a:t>
            </a:r>
            <a:r>
              <a:rPr lang="en-IN" sz="1200" dirty="0" err="1">
                <a:solidFill>
                  <a:schemeClr val="bg1"/>
                </a:solidFill>
                <a:latin typeface="Rosario" panose="020B0604020202020204" charset="0"/>
              </a:rPr>
              <a:t>european</a:t>
            </a:r>
            <a:r>
              <a:rPr lang="en-IN" sz="1200" dirty="0">
                <a:solidFill>
                  <a:schemeClr val="bg1"/>
                </a:solidFill>
                <a:latin typeface="Rosario" panose="020B0604020202020204" charset="0"/>
              </a:rPr>
              <a:t> health interview survey,” </a:t>
            </a:r>
            <a:r>
              <a:rPr lang="en-IN" sz="1200" i="1" dirty="0">
                <a:solidFill>
                  <a:schemeClr val="bg1"/>
                </a:solidFill>
                <a:latin typeface="Rosario" panose="020B0604020202020204" charset="0"/>
              </a:rPr>
              <a:t>Medicina</a:t>
            </a:r>
            <a:r>
              <a:rPr lang="en-IN" sz="1200" dirty="0">
                <a:solidFill>
                  <a:schemeClr val="bg1"/>
                </a:solidFill>
                <a:latin typeface="Rosario" panose="020B0604020202020204" charset="0"/>
              </a:rPr>
              <a:t>, 60(12), p. 1928. Available at: </a:t>
            </a:r>
            <a:r>
              <a:rPr lang="en-IN" sz="1200" u="sng" dirty="0">
                <a:solidFill>
                  <a:schemeClr val="bg1"/>
                </a:solidFill>
                <a:latin typeface="Rosario" panose="020B0604020202020204" charset="0"/>
                <a:hlinkClick r:id="rId25">
                  <a:extLst>
                    <a:ext uri="{A12FA001-AC4F-418D-AE19-62706E023703}">
                      <ahyp:hlinkClr xmlns:ahyp="http://schemas.microsoft.com/office/drawing/2018/hyperlinkcolor" val="tx"/>
                    </a:ext>
                  </a:extLst>
                </a:hlinkClick>
              </a:rPr>
              <a:t>https://doi.org/10.3390/medicina60121928</a:t>
            </a:r>
            <a:r>
              <a:rPr lang="en-IN" sz="1200" dirty="0">
                <a:solidFill>
                  <a:schemeClr val="bg1"/>
                </a:solidFill>
                <a:latin typeface="Rosario" panose="020B0604020202020204" charset="0"/>
              </a:rPr>
              <a:t>. </a:t>
            </a:r>
          </a:p>
          <a:p>
            <a:pPr lvl="0" algn="just"/>
            <a:r>
              <a:rPr lang="en-IN" sz="1200" dirty="0" err="1">
                <a:solidFill>
                  <a:schemeClr val="bg1"/>
                </a:solidFill>
                <a:latin typeface="Rosario" panose="020B0604020202020204" charset="0"/>
              </a:rPr>
              <a:t>Ruzzell</a:t>
            </a:r>
            <a:r>
              <a:rPr lang="en-IN" sz="1200" dirty="0">
                <a:solidFill>
                  <a:schemeClr val="bg1"/>
                </a:solidFill>
                <a:latin typeface="Rosario" panose="020B0604020202020204" charset="0"/>
              </a:rPr>
              <a:t>, C. and Talukder , F.S. (2026) </a:t>
            </a:r>
            <a:r>
              <a:rPr lang="en-IN" sz="1200" i="1" dirty="0">
                <a:solidFill>
                  <a:schemeClr val="bg1"/>
                </a:solidFill>
                <a:latin typeface="Rosario" panose="020B0604020202020204" charset="0"/>
              </a:rPr>
              <a:t>The Impact of Risk Factors and Comorbidities on Heart Failure in the Aging Population</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6">
                  <a:extLst>
                    <a:ext uri="{A12FA001-AC4F-418D-AE19-62706E023703}">
                      <ahyp:hlinkClr xmlns:ahyp="http://schemas.microsoft.com/office/drawing/2018/hyperlinkcolor" val="tx"/>
                    </a:ext>
                  </a:extLst>
                </a:hlinkClick>
              </a:rPr>
              <a:t>https://doi.org/10.3390/ijms27125296</a:t>
            </a:r>
            <a:r>
              <a:rPr lang="en-IN" sz="1200" dirty="0">
                <a:solidFill>
                  <a:schemeClr val="bg1"/>
                </a:solidFill>
                <a:latin typeface="Rosario" panose="020B0604020202020204" charset="0"/>
              </a:rPr>
              <a:t>. </a:t>
            </a:r>
          </a:p>
          <a:p>
            <a:pPr lvl="0" algn="just"/>
            <a:r>
              <a:rPr lang="en-IN" sz="1200" dirty="0" err="1">
                <a:solidFill>
                  <a:schemeClr val="bg1"/>
                </a:solidFill>
                <a:latin typeface="Rosario" panose="020B0604020202020204" charset="0"/>
              </a:rPr>
              <a:t>Saadeldeen</a:t>
            </a:r>
            <a:r>
              <a:rPr lang="en-IN" sz="1200" dirty="0">
                <a:solidFill>
                  <a:schemeClr val="bg1"/>
                </a:solidFill>
                <a:latin typeface="Rosario" panose="020B0604020202020204" charset="0"/>
              </a:rPr>
              <a:t>, A.M., Mansour, A., El-</a:t>
            </a:r>
            <a:r>
              <a:rPr lang="en-IN" sz="1200" dirty="0" err="1">
                <a:solidFill>
                  <a:schemeClr val="bg1"/>
                </a:solidFill>
                <a:latin typeface="Rosario" panose="020B0604020202020204" charset="0"/>
              </a:rPr>
              <a:t>Dessouki</a:t>
            </a:r>
            <a:r>
              <a:rPr lang="en-IN" sz="1200" dirty="0">
                <a:solidFill>
                  <a:schemeClr val="bg1"/>
                </a:solidFill>
                <a:latin typeface="Rosario" panose="020B0604020202020204" charset="0"/>
              </a:rPr>
              <a:t>, A.M., Fahim, S.A., Shaheen, A.M., Ismail, R.A., Salama, R.M., El-Shiekh, R.A. and Khalifa, H.O. (2026) “A comprehensive review of ischemic heart disease: Pathophysiology, current treatments, natural products-based therapies, and nanotherapeutics,” </a:t>
            </a:r>
            <a:r>
              <a:rPr lang="en-IN" sz="1200" i="1" dirty="0">
                <a:solidFill>
                  <a:schemeClr val="bg1"/>
                </a:solidFill>
                <a:latin typeface="Rosario" panose="020B0604020202020204" charset="0"/>
              </a:rPr>
              <a:t>Frontiers in Pharmacology</a:t>
            </a:r>
            <a:r>
              <a:rPr lang="en-IN" sz="1200" dirty="0">
                <a:solidFill>
                  <a:schemeClr val="bg1"/>
                </a:solidFill>
                <a:latin typeface="Rosario" panose="020B0604020202020204" charset="0"/>
              </a:rPr>
              <a:t>, 17. Available at: </a:t>
            </a:r>
            <a:r>
              <a:rPr lang="en-IN" sz="1200" u="sng" dirty="0">
                <a:solidFill>
                  <a:schemeClr val="bg1"/>
                </a:solidFill>
                <a:latin typeface="Rosario" panose="020B0604020202020204" charset="0"/>
                <a:hlinkClick r:id="rId27">
                  <a:extLst>
                    <a:ext uri="{A12FA001-AC4F-418D-AE19-62706E023703}">
                      <ahyp:hlinkClr xmlns:ahyp="http://schemas.microsoft.com/office/drawing/2018/hyperlinkcolor" val="tx"/>
                    </a:ext>
                  </a:extLst>
                </a:hlinkClick>
              </a:rPr>
              <a:t>https://doi.org/10.3389/fphar.2026.1834343</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Shih, K., Herz, N., Sheikh, A., Ciaran O’Neil, Carter, P. and Anderson, M. (2025) “Economic burden of cardiovascular disease in the united Kingdom (UK),” </a:t>
            </a:r>
            <a:r>
              <a:rPr lang="en-IN" sz="1200" i="1" dirty="0">
                <a:solidFill>
                  <a:schemeClr val="bg1"/>
                </a:solidFill>
                <a:latin typeface="Rosario" panose="020B0604020202020204" charset="0"/>
              </a:rPr>
              <a:t>European heart journal - quality of Care and clinical outcomes</a:t>
            </a:r>
            <a:r>
              <a:rPr lang="en-IN" sz="1200" dirty="0">
                <a:solidFill>
                  <a:schemeClr val="bg1"/>
                </a:solidFill>
                <a:latin typeface="Rosario" panose="020B0604020202020204" charset="0"/>
              </a:rPr>
              <a:t> [Preprint]. Available at: </a:t>
            </a:r>
            <a:r>
              <a:rPr lang="en-IN" sz="1200" u="sng" dirty="0">
                <a:solidFill>
                  <a:schemeClr val="bg1"/>
                </a:solidFill>
                <a:latin typeface="Rosario" panose="020B0604020202020204" charset="0"/>
                <a:hlinkClick r:id="rId28">
                  <a:extLst>
                    <a:ext uri="{A12FA001-AC4F-418D-AE19-62706E023703}">
                      <ahyp:hlinkClr xmlns:ahyp="http://schemas.microsoft.com/office/drawing/2018/hyperlinkcolor" val="tx"/>
                    </a:ext>
                  </a:extLst>
                </a:hlinkClick>
              </a:rPr>
              <a:t>https://doi.org/10.1093/ehjqcco/qcaf011</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Shih, K., Herz, N., Sheikh, A., Ciaran O’Neil, Carter, P. and Anderson, M. (2025) “economic burden of cardiovascular disease in the United Kingdom (UK),” </a:t>
            </a:r>
            <a:r>
              <a:rPr lang="en-IN" sz="1200" i="1" dirty="0">
                <a:solidFill>
                  <a:schemeClr val="bg1"/>
                </a:solidFill>
                <a:latin typeface="Rosario" panose="020B0604020202020204" charset="0"/>
              </a:rPr>
              <a:t>European Heart Journal - Quality of Care and Clinical Outcomes</a:t>
            </a:r>
            <a:r>
              <a:rPr lang="en-IN" sz="1200" dirty="0">
                <a:solidFill>
                  <a:schemeClr val="bg1"/>
                </a:solidFill>
                <a:latin typeface="Rosario" panose="020B0604020202020204" charset="0"/>
              </a:rPr>
              <a:t> [Preprint]. Available at: </a:t>
            </a:r>
            <a:r>
              <a:rPr lang="en-IN" sz="1200" u="sng" dirty="0">
                <a:solidFill>
                  <a:schemeClr val="bg1"/>
                </a:solidFill>
                <a:latin typeface="Rosario" panose="020B0604020202020204" charset="0"/>
                <a:hlinkClick r:id="rId28">
                  <a:extLst>
                    <a:ext uri="{A12FA001-AC4F-418D-AE19-62706E023703}">
                      <ahyp:hlinkClr xmlns:ahyp="http://schemas.microsoft.com/office/drawing/2018/hyperlinkcolor" val="tx"/>
                    </a:ext>
                  </a:extLst>
                </a:hlinkClick>
              </a:rPr>
              <a:t>https://doi.org/10.1093/ehjqcco/qcaf011</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Silva, C., Ewa Carlsson Lalloo, Ventura, F. and Maria Adriana Henriques (2024) “Person-centred care intervention to promote self-efficacy in patients following a myocardial infarction (P2MIR): A protocol of a qualitative study for cultural adaptation within a </a:t>
            </a:r>
            <a:r>
              <a:rPr lang="en-IN" sz="1200" dirty="0" err="1">
                <a:solidFill>
                  <a:schemeClr val="bg1"/>
                </a:solidFill>
                <a:latin typeface="Rosario" panose="020B0604020202020204" charset="0"/>
              </a:rPr>
              <a:t>portuguese</a:t>
            </a:r>
            <a:r>
              <a:rPr lang="en-IN" sz="1200" dirty="0">
                <a:solidFill>
                  <a:schemeClr val="bg1"/>
                </a:solidFill>
                <a:latin typeface="Rosario" panose="020B0604020202020204" charset="0"/>
              </a:rPr>
              <a:t> healthcare context,” </a:t>
            </a:r>
            <a:r>
              <a:rPr lang="en-IN" sz="1200" i="1" dirty="0">
                <a:solidFill>
                  <a:schemeClr val="bg1"/>
                </a:solidFill>
                <a:latin typeface="Rosario" panose="020B0604020202020204" charset="0"/>
              </a:rPr>
              <a:t>BMJ open</a:t>
            </a:r>
            <a:r>
              <a:rPr lang="en-IN" sz="1200" dirty="0">
                <a:solidFill>
                  <a:schemeClr val="bg1"/>
                </a:solidFill>
                <a:latin typeface="Rosario" panose="020B0604020202020204" charset="0"/>
              </a:rPr>
              <a:t>, 14(6), pp. e079598-e079598. Available at: </a:t>
            </a:r>
            <a:r>
              <a:rPr lang="en-IN" sz="1200" u="sng" dirty="0">
                <a:solidFill>
                  <a:schemeClr val="bg1"/>
                </a:solidFill>
                <a:latin typeface="Rosario" panose="020B0604020202020204" charset="0"/>
                <a:hlinkClick r:id="rId29">
                  <a:extLst>
                    <a:ext uri="{A12FA001-AC4F-418D-AE19-62706E023703}">
                      <ahyp:hlinkClr xmlns:ahyp="http://schemas.microsoft.com/office/drawing/2018/hyperlinkcolor" val="tx"/>
                    </a:ext>
                  </a:extLst>
                </a:hlinkClick>
              </a:rPr>
              <a:t>https://doi.org/10.1136/bmjopen-2023-079598</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Statista (2023) </a:t>
            </a:r>
            <a:r>
              <a:rPr lang="en-IN" sz="1200" i="1" dirty="0">
                <a:solidFill>
                  <a:schemeClr val="bg1"/>
                </a:solidFill>
                <a:latin typeface="Rosario" panose="020B0604020202020204" charset="0"/>
              </a:rPr>
              <a:t>Hospitals in the United Kingdom (UK) 2012-2023</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Statista</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30">
                  <a:extLst>
                    <a:ext uri="{A12FA001-AC4F-418D-AE19-62706E023703}">
                      <ahyp:hlinkClr xmlns:ahyp="http://schemas.microsoft.com/office/drawing/2018/hyperlinkcolor" val="tx"/>
                    </a:ext>
                  </a:extLst>
                </a:hlinkClick>
              </a:rPr>
              <a:t>https://www.statista.com/statistics/949580/hospitals-in-united-kingdom/?srsltid=AfmBOopyYd1DePSKp2DU_hqz0Mor1E57QB_QiL9ENv1IPktHnzmwOfMd</a:t>
            </a:r>
            <a:r>
              <a:rPr lang="en-IN" sz="1200" dirty="0">
                <a:solidFill>
                  <a:schemeClr val="bg1"/>
                </a:solidFill>
                <a:latin typeface="Rosario" panose="020B0604020202020204" charset="0"/>
              </a:rPr>
              <a:t> (Accessed: July 31, 2026).</a:t>
            </a:r>
          </a:p>
          <a:p>
            <a:pPr lvl="0" algn="just"/>
            <a:r>
              <a:rPr lang="en-IN" sz="1200" dirty="0">
                <a:solidFill>
                  <a:schemeClr val="bg1"/>
                </a:solidFill>
                <a:latin typeface="Rosario" panose="020B0604020202020204" charset="0"/>
              </a:rPr>
              <a:t>Suutari, A.-M., Thor, J., Nordin, A. and Josefsson, K.A. (2023) “Improving heart failure care with an Experience-Based Co-Design approach: What matters to persons with heart failure and their family members?,” </a:t>
            </a:r>
            <a:r>
              <a:rPr lang="en-IN" sz="1200" i="1" dirty="0">
                <a:solidFill>
                  <a:schemeClr val="bg1"/>
                </a:solidFill>
                <a:latin typeface="Rosario" panose="020B0604020202020204" charset="0"/>
              </a:rPr>
              <a:t>BMC health services research</a:t>
            </a:r>
            <a:r>
              <a:rPr lang="en-IN" sz="1200" dirty="0">
                <a:solidFill>
                  <a:schemeClr val="bg1"/>
                </a:solidFill>
                <a:latin typeface="Rosario" panose="020B0604020202020204" charset="0"/>
              </a:rPr>
              <a:t>, 23(1). Available at: </a:t>
            </a:r>
            <a:r>
              <a:rPr lang="en-IN" sz="1200" u="sng" dirty="0">
                <a:solidFill>
                  <a:schemeClr val="bg1"/>
                </a:solidFill>
                <a:latin typeface="Rosario" panose="020B0604020202020204" charset="0"/>
                <a:hlinkClick r:id="rId31">
                  <a:extLst>
                    <a:ext uri="{A12FA001-AC4F-418D-AE19-62706E023703}">
                      <ahyp:hlinkClr xmlns:ahyp="http://schemas.microsoft.com/office/drawing/2018/hyperlinkcolor" val="tx"/>
                    </a:ext>
                  </a:extLst>
                </a:hlinkClick>
              </a:rPr>
              <a:t>https://doi.org/10.1186/s12913-023-09306-w</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UK CVD Factsheet (2026) “UK cardiovascular disease factsheet,” in. Available at: </a:t>
            </a:r>
            <a:r>
              <a:rPr lang="en-IN" sz="1200" u="sng" dirty="0">
                <a:solidFill>
                  <a:schemeClr val="bg1"/>
                </a:solidFill>
                <a:latin typeface="Rosario" panose="020B0604020202020204" charset="0"/>
                <a:hlinkClick r:id="rId32">
                  <a:extLst>
                    <a:ext uri="{A12FA001-AC4F-418D-AE19-62706E023703}">
                      <ahyp:hlinkClr xmlns:ahyp="http://schemas.microsoft.com/office/drawing/2018/hyperlinkcolor" val="tx"/>
                    </a:ext>
                  </a:extLst>
                </a:hlinkClick>
              </a:rPr>
              <a:t>https://www.bhf.org.uk/-/media/files/for-professionals/research/heart-statistics/bhf-cvd-statistics-uk-factsheet-jan26.pdf?rev=26534e1487094dbd806277891baef112</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WHO (2024) “Clinical guidelines for the management of Coronary heart disease,” in. Available at: </a:t>
            </a:r>
            <a:r>
              <a:rPr lang="en-IN" sz="1200" u="sng" dirty="0">
                <a:solidFill>
                  <a:schemeClr val="bg1"/>
                </a:solidFill>
                <a:latin typeface="Rosario" panose="020B0604020202020204" charset="0"/>
                <a:hlinkClick r:id="rId33">
                  <a:extLst>
                    <a:ext uri="{A12FA001-AC4F-418D-AE19-62706E023703}">
                      <ahyp:hlinkClr xmlns:ahyp="http://schemas.microsoft.com/office/drawing/2018/hyperlinkcolor" val="tx"/>
                    </a:ext>
                  </a:extLst>
                </a:hlinkClick>
              </a:rPr>
              <a:t>https://extranet.who.int/ncdccs/Data/MUS_D1_chd.pdf</a:t>
            </a:r>
            <a:r>
              <a:rPr lang="en-IN" sz="1200" dirty="0">
                <a:solidFill>
                  <a:schemeClr val="bg1"/>
                </a:solidFill>
                <a:latin typeface="Rosario" panose="020B0604020202020204" charset="0"/>
              </a:rPr>
              <a:t> (Accessed: July 27, 2026).</a:t>
            </a:r>
          </a:p>
        </p:txBody>
      </p:sp>
      <p:sp>
        <p:nvSpPr>
          <p:cNvPr id="12" name="TextBox 11">
            <a:extLst>
              <a:ext uri="{FF2B5EF4-FFF2-40B4-BE49-F238E27FC236}">
                <a16:creationId xmlns:a16="http://schemas.microsoft.com/office/drawing/2014/main" id="{A0013A48-06C9-5175-877E-73D7CF229089}"/>
              </a:ext>
            </a:extLst>
          </p:cNvPr>
          <p:cNvSpPr txBox="1"/>
          <p:nvPr/>
        </p:nvSpPr>
        <p:spPr>
          <a:xfrm>
            <a:off x="12837455" y="288553"/>
            <a:ext cx="3850345"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1005941111"/>
      </p:ext>
    </p:extLst>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p>
        </p:txBody>
      </p:sp>
      <p:grpSp>
        <p:nvGrpSpPr>
          <p:cNvPr id="3" name="Group 3"/>
          <p:cNvGrpSpPr/>
          <p:nvPr/>
        </p:nvGrpSpPr>
        <p:grpSpPr>
          <a:xfrm>
            <a:off x="0" y="-517260"/>
            <a:ext cx="7847764" cy="11049314"/>
            <a:chOff x="0" y="0"/>
            <a:chExt cx="2066901" cy="2910107"/>
          </a:xfrm>
        </p:grpSpPr>
        <p:sp>
          <p:nvSpPr>
            <p:cNvPr id="4" name="Freeform 4"/>
            <p:cNvSpPr/>
            <p:nvPr/>
          </p:nvSpPr>
          <p:spPr>
            <a:xfrm>
              <a:off x="0" y="0"/>
              <a:ext cx="2066901" cy="2910107"/>
            </a:xfrm>
            <a:custGeom>
              <a:avLst/>
              <a:gdLst/>
              <a:ahLst/>
              <a:cxnLst/>
              <a:rect l="l" t="t" r="r" b="b"/>
              <a:pathLst>
                <a:path w="2066901" h="2910107">
                  <a:moveTo>
                    <a:pt x="0" y="0"/>
                  </a:moveTo>
                  <a:lnTo>
                    <a:pt x="2066901" y="0"/>
                  </a:lnTo>
                  <a:lnTo>
                    <a:pt x="2066901" y="2910107"/>
                  </a:lnTo>
                  <a:lnTo>
                    <a:pt x="0" y="291010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066901" cy="295773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4200289" y="1645070"/>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5641452" y="2915109"/>
            <a:ext cx="11715484" cy="2314575"/>
          </a:xfrm>
          <a:prstGeom prst="rect">
            <a:avLst/>
          </a:prstGeom>
        </p:spPr>
        <p:txBody>
          <a:bodyPr lIns="0" tIns="0" rIns="0" bIns="0" rtlCol="0" anchor="t">
            <a:spAutoFit/>
          </a:bodyPr>
          <a:lstStyle/>
          <a:p>
            <a:pPr algn="ctr">
              <a:lnSpc>
                <a:spcPts val="18900"/>
              </a:lnSpc>
            </a:pPr>
            <a:r>
              <a:rPr lang="en-US" sz="13500">
                <a:solidFill>
                  <a:srgbClr val="FBE087"/>
                </a:solidFill>
                <a:latin typeface="Genty Sans"/>
                <a:ea typeface="Genty Sans"/>
                <a:cs typeface="Genty Sans"/>
                <a:sym typeface="Genty Sans"/>
              </a:rPr>
              <a:t>THANK YOU</a:t>
            </a:r>
          </a:p>
        </p:txBody>
      </p:sp>
      <p:sp>
        <p:nvSpPr>
          <p:cNvPr id="11" name="Freeform 11"/>
          <p:cNvSpPr/>
          <p:nvPr/>
        </p:nvSpPr>
        <p:spPr>
          <a:xfrm>
            <a:off x="15482640" y="5940884"/>
            <a:ext cx="2805360" cy="2274892"/>
          </a:xfrm>
          <a:custGeom>
            <a:avLst/>
            <a:gdLst/>
            <a:ahLst/>
            <a:cxnLst/>
            <a:rect l="l" t="t" r="r" b="b"/>
            <a:pathLst>
              <a:path w="2805360" h="2274892">
                <a:moveTo>
                  <a:pt x="0" y="0"/>
                </a:moveTo>
                <a:lnTo>
                  <a:pt x="2805360" y="0"/>
                </a:lnTo>
                <a:lnTo>
                  <a:pt x="2805360" y="2274892"/>
                </a:lnTo>
                <a:lnTo>
                  <a:pt x="0" y="227489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a:off x="208721" y="-588034"/>
            <a:ext cx="4948047" cy="8229600"/>
          </a:xfrm>
          <a:custGeom>
            <a:avLst/>
            <a:gdLst/>
            <a:ahLst/>
            <a:cxnLst/>
            <a:rect l="l" t="t" r="r" b="b"/>
            <a:pathLst>
              <a:path w="4948047" h="8229600">
                <a:moveTo>
                  <a:pt x="0" y="0"/>
                </a:moveTo>
                <a:lnTo>
                  <a:pt x="4948047" y="0"/>
                </a:lnTo>
                <a:lnTo>
                  <a:pt x="4948047" y="8229600"/>
                </a:lnTo>
                <a:lnTo>
                  <a:pt x="0" y="8229600"/>
                </a:lnTo>
                <a:lnTo>
                  <a:pt x="0" y="0"/>
                </a:lnTo>
                <a:close/>
              </a:path>
            </a:pathLst>
          </a:custGeom>
          <a:blipFill>
            <a:blip r:embed="rId4"/>
            <a:stretch>
              <a:fillRect/>
            </a:stretch>
          </a:blipFill>
        </p:spPr>
        <p:txBody>
          <a:bodyPr/>
          <a:lstStyle/>
          <a:p>
            <a:endParaRPr lang="en-GB"/>
          </a:p>
        </p:txBody>
      </p:sp>
      <p:sp>
        <p:nvSpPr>
          <p:cNvPr id="13" name="Freeform 13"/>
          <p:cNvSpPr/>
          <p:nvPr/>
        </p:nvSpPr>
        <p:spPr>
          <a:xfrm>
            <a:off x="-136400" y="7885964"/>
            <a:ext cx="4060282" cy="1372336"/>
          </a:xfrm>
          <a:custGeom>
            <a:avLst/>
            <a:gdLst/>
            <a:ahLst/>
            <a:cxnLst/>
            <a:rect l="l" t="t" r="r" b="b"/>
            <a:pathLst>
              <a:path w="4060282" h="1372336">
                <a:moveTo>
                  <a:pt x="0" y="0"/>
                </a:moveTo>
                <a:lnTo>
                  <a:pt x="4060282" y="0"/>
                </a:lnTo>
                <a:lnTo>
                  <a:pt x="4060282" y="1372336"/>
                </a:lnTo>
                <a:lnTo>
                  <a:pt x="0" y="1372336"/>
                </a:lnTo>
                <a:lnTo>
                  <a:pt x="0" y="0"/>
                </a:lnTo>
                <a:close/>
              </a:path>
            </a:pathLst>
          </a:custGeom>
          <a:blipFill>
            <a:blip>
              <a:alphaModFix amt="5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a:off x="3421070" y="5912824"/>
            <a:ext cx="3471395" cy="4114800"/>
          </a:xfrm>
          <a:custGeom>
            <a:avLst/>
            <a:gdLst/>
            <a:ahLst/>
            <a:cxnLst/>
            <a:rect l="l" t="t" r="r" b="b"/>
            <a:pathLst>
              <a:path w="3471395" h="4114800">
                <a:moveTo>
                  <a:pt x="0" y="0"/>
                </a:moveTo>
                <a:lnTo>
                  <a:pt x="3471395" y="0"/>
                </a:lnTo>
                <a:lnTo>
                  <a:pt x="3471395"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3452499" y="76200"/>
            <a:ext cx="4060282" cy="1372336"/>
          </a:xfrm>
          <a:custGeom>
            <a:avLst/>
            <a:gdLst/>
            <a:ahLst/>
            <a:cxnLst/>
            <a:rect l="l" t="t" r="r" b="b"/>
            <a:pathLst>
              <a:path w="4060282" h="1372336">
                <a:moveTo>
                  <a:pt x="0" y="0"/>
                </a:moveTo>
                <a:lnTo>
                  <a:pt x="4060282" y="0"/>
                </a:lnTo>
                <a:lnTo>
                  <a:pt x="4060282" y="1372336"/>
                </a:lnTo>
                <a:lnTo>
                  <a:pt x="0" y="1372336"/>
                </a:lnTo>
                <a:lnTo>
                  <a:pt x="0" y="0"/>
                </a:lnTo>
                <a:close/>
              </a:path>
            </a:pathLst>
          </a:custGeom>
          <a:blipFill>
            <a:blip>
              <a:alphaModFix amt="5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Freeform 16"/>
          <p:cNvSpPr/>
          <p:nvPr/>
        </p:nvSpPr>
        <p:spPr>
          <a:xfrm flipV="1">
            <a:off x="16672006" y="-1028700"/>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7" name="TextBox 16">
            <a:extLst>
              <a:ext uri="{FF2B5EF4-FFF2-40B4-BE49-F238E27FC236}">
                <a16:creationId xmlns:a16="http://schemas.microsoft.com/office/drawing/2014/main" id="{51C86006-1249-E5C3-4EE5-261255A12389}"/>
              </a:ext>
            </a:extLst>
          </p:cNvPr>
          <p:cNvSpPr txBox="1"/>
          <p:nvPr/>
        </p:nvSpPr>
        <p:spPr>
          <a:xfrm>
            <a:off x="10324885" y="493462"/>
            <a:ext cx="4961964"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4996</Words>
  <Application>Microsoft Office PowerPoint</Application>
  <PresentationFormat>Custom</PresentationFormat>
  <Paragraphs>223</Paragraphs>
  <Slides>21</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Calibri</vt:lpstr>
      <vt:lpstr>Genty Sans</vt:lpstr>
      <vt:lpstr>Arial</vt:lpstr>
      <vt:lpstr>Rosario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2026-07-27T12:06:42Z</dcterms:created>
  <dcterms:modified xsi:type="dcterms:W3CDTF">2026-08-10T17:16:53Z</dcterms:modified>
  <dc:identifier/>
</cp:coreProperties>
</file>