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3"/>
  </p:notesMasterIdLst>
  <p:sldIdLst>
    <p:sldId id="364" r:id="rId2"/>
    <p:sldId id="383" r:id="rId3"/>
    <p:sldId id="387" r:id="rId4"/>
    <p:sldId id="394" r:id="rId5"/>
    <p:sldId id="396" r:id="rId6"/>
    <p:sldId id="404" r:id="rId7"/>
    <p:sldId id="403" r:id="rId8"/>
    <p:sldId id="402" r:id="rId9"/>
    <p:sldId id="398" r:id="rId10"/>
    <p:sldId id="399" r:id="rId11"/>
    <p:sldId id="400"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11" autoAdjust="0"/>
    <p:restoredTop sz="94689"/>
  </p:normalViewPr>
  <p:slideViewPr>
    <p:cSldViewPr snapToGrid="0" showGuides="1">
      <p:cViewPr varScale="1">
        <p:scale>
          <a:sx n="79" d="100"/>
          <a:sy n="79" d="100"/>
        </p:scale>
        <p:origin x="105" y="1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8BECF8-96E9-4091-81BD-3C0AFACC812F}" type="datetimeFigureOut">
              <a:rPr lang="en-GB" smtClean="0"/>
              <a:t>17/03/2026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E8B029-4DC3-4F33-91A7-022854318E02}" type="slidenum">
              <a:rPr lang="en-GB" smtClean="0"/>
              <a:t>‹#›</a:t>
            </a:fld>
            <a:endParaRPr lang="en-GB"/>
          </a:p>
        </p:txBody>
      </p:sp>
    </p:spTree>
    <p:extLst>
      <p:ext uri="{BB962C8B-B14F-4D97-AF65-F5344CB8AC3E}">
        <p14:creationId xmlns:p14="http://schemas.microsoft.com/office/powerpoint/2010/main" val="17657868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E8B029-4DC3-4F33-91A7-022854318E02}" type="slidenum">
              <a:rPr lang="en-GB" smtClean="0"/>
              <a:t>9</a:t>
            </a:fld>
            <a:endParaRPr lang="en-GB"/>
          </a:p>
        </p:txBody>
      </p:sp>
    </p:spTree>
    <p:extLst>
      <p:ext uri="{BB962C8B-B14F-4D97-AF65-F5344CB8AC3E}">
        <p14:creationId xmlns:p14="http://schemas.microsoft.com/office/powerpoint/2010/main" val="854368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FC36A-5E87-41B0-402B-36F6F3835CB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E9E492B-0E0D-8503-E41B-60E6A62084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8A649DF-93A5-56FA-6EC6-CA044AD386DE}"/>
              </a:ext>
            </a:extLst>
          </p:cNvPr>
          <p:cNvSpPr>
            <a:spLocks noGrp="1"/>
          </p:cNvSpPr>
          <p:nvPr>
            <p:ph type="dt" sz="half" idx="10"/>
          </p:nvPr>
        </p:nvSpPr>
        <p:spPr/>
        <p:txBody>
          <a:bodyPr/>
          <a:lstStyle/>
          <a:p>
            <a:pPr>
              <a:defRPr/>
            </a:pPr>
            <a:fld id="{FA356D0D-2478-47FE-8DAB-B92005DC1F0F}" type="datetime1">
              <a:rPr lang="en-GB" altLang="en-US" smtClean="0"/>
              <a:pPr>
                <a:defRPr/>
              </a:pPr>
              <a:t>17/03/2026</a:t>
            </a:fld>
            <a:endParaRPr lang="en-GB" altLang="en-US"/>
          </a:p>
        </p:txBody>
      </p:sp>
      <p:sp>
        <p:nvSpPr>
          <p:cNvPr id="5" name="Footer Placeholder 4">
            <a:extLst>
              <a:ext uri="{FF2B5EF4-FFF2-40B4-BE49-F238E27FC236}">
                <a16:creationId xmlns:a16="http://schemas.microsoft.com/office/drawing/2014/main" id="{511AFAC3-B707-A798-784A-342321E11A61}"/>
              </a:ext>
            </a:extLst>
          </p:cNvPr>
          <p:cNvSpPr>
            <a:spLocks noGrp="1"/>
          </p:cNvSpPr>
          <p:nvPr>
            <p:ph type="ftr" sz="quarter" idx="11"/>
          </p:nvPr>
        </p:nvSpPr>
        <p:spPr/>
        <p:txBody>
          <a:bodyPr/>
          <a:lstStyle/>
          <a:p>
            <a:pPr>
              <a:defRPr/>
            </a:pPr>
            <a:endParaRPr lang="en-GB" altLang="en-US"/>
          </a:p>
        </p:txBody>
      </p:sp>
      <p:sp>
        <p:nvSpPr>
          <p:cNvPr id="6" name="Slide Number Placeholder 5">
            <a:extLst>
              <a:ext uri="{FF2B5EF4-FFF2-40B4-BE49-F238E27FC236}">
                <a16:creationId xmlns:a16="http://schemas.microsoft.com/office/drawing/2014/main" id="{22872EBC-2083-D152-C094-88C24200D6C5}"/>
              </a:ext>
            </a:extLst>
          </p:cNvPr>
          <p:cNvSpPr>
            <a:spLocks noGrp="1"/>
          </p:cNvSpPr>
          <p:nvPr>
            <p:ph type="sldNum" sz="quarter" idx="12"/>
          </p:nvPr>
        </p:nvSpPr>
        <p:spPr/>
        <p:txBody>
          <a:bodyPr/>
          <a:lstStyle/>
          <a:p>
            <a:pPr>
              <a:defRPr/>
            </a:pPr>
            <a:fld id="{A8346AB5-70ED-450A-9530-2033B8E8E0D8}" type="slidenum">
              <a:rPr lang="en-GB" altLang="en-US" smtClean="0"/>
              <a:pPr>
                <a:defRPr/>
              </a:pPr>
              <a:t>‹#›</a:t>
            </a:fld>
            <a:endParaRPr lang="en-GB" altLang="en-US"/>
          </a:p>
        </p:txBody>
      </p:sp>
    </p:spTree>
    <p:extLst>
      <p:ext uri="{BB962C8B-B14F-4D97-AF65-F5344CB8AC3E}">
        <p14:creationId xmlns:p14="http://schemas.microsoft.com/office/powerpoint/2010/main" val="2623213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E4619-0840-B640-ABDF-FD0E78BD47C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3FECF20-F622-C4C4-C94F-EC737B71F6F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C89FCAC-96F9-54B2-87B7-777DC1DD871A}"/>
              </a:ext>
            </a:extLst>
          </p:cNvPr>
          <p:cNvSpPr>
            <a:spLocks noGrp="1"/>
          </p:cNvSpPr>
          <p:nvPr>
            <p:ph type="dt" sz="half" idx="10"/>
          </p:nvPr>
        </p:nvSpPr>
        <p:spPr/>
        <p:txBody>
          <a:bodyPr/>
          <a:lstStyle/>
          <a:p>
            <a:pPr>
              <a:defRPr/>
            </a:pPr>
            <a:fld id="{30226994-B490-4403-8CE4-43D4FD570BBD}" type="datetime1">
              <a:rPr lang="en-GB" altLang="en-US" smtClean="0"/>
              <a:pPr>
                <a:defRPr/>
              </a:pPr>
              <a:t>17/03/2026</a:t>
            </a:fld>
            <a:endParaRPr lang="en-GB" altLang="en-US"/>
          </a:p>
        </p:txBody>
      </p:sp>
      <p:sp>
        <p:nvSpPr>
          <p:cNvPr id="5" name="Footer Placeholder 4">
            <a:extLst>
              <a:ext uri="{FF2B5EF4-FFF2-40B4-BE49-F238E27FC236}">
                <a16:creationId xmlns:a16="http://schemas.microsoft.com/office/drawing/2014/main" id="{2C57FFC2-D44E-E4C3-8B39-2E55F29FA1BC}"/>
              </a:ext>
            </a:extLst>
          </p:cNvPr>
          <p:cNvSpPr>
            <a:spLocks noGrp="1"/>
          </p:cNvSpPr>
          <p:nvPr>
            <p:ph type="ftr" sz="quarter" idx="11"/>
          </p:nvPr>
        </p:nvSpPr>
        <p:spPr/>
        <p:txBody>
          <a:bodyPr/>
          <a:lstStyle/>
          <a:p>
            <a:pPr>
              <a:defRPr/>
            </a:pPr>
            <a:endParaRPr lang="en-GB" altLang="en-US"/>
          </a:p>
        </p:txBody>
      </p:sp>
      <p:sp>
        <p:nvSpPr>
          <p:cNvPr id="6" name="Slide Number Placeholder 5">
            <a:extLst>
              <a:ext uri="{FF2B5EF4-FFF2-40B4-BE49-F238E27FC236}">
                <a16:creationId xmlns:a16="http://schemas.microsoft.com/office/drawing/2014/main" id="{0981A8CA-D9E4-527A-9089-0382E618A53C}"/>
              </a:ext>
            </a:extLst>
          </p:cNvPr>
          <p:cNvSpPr>
            <a:spLocks noGrp="1"/>
          </p:cNvSpPr>
          <p:nvPr>
            <p:ph type="sldNum" sz="quarter" idx="12"/>
          </p:nvPr>
        </p:nvSpPr>
        <p:spPr/>
        <p:txBody>
          <a:bodyPr/>
          <a:lstStyle/>
          <a:p>
            <a:pPr>
              <a:defRPr/>
            </a:pPr>
            <a:fld id="{9AFB928A-D6AD-4F2A-B2DD-923741E90643}" type="slidenum">
              <a:rPr lang="en-GB" altLang="en-US" smtClean="0"/>
              <a:pPr>
                <a:defRPr/>
              </a:pPr>
              <a:t>‹#›</a:t>
            </a:fld>
            <a:endParaRPr lang="en-GB" altLang="en-US"/>
          </a:p>
        </p:txBody>
      </p:sp>
    </p:spTree>
    <p:extLst>
      <p:ext uri="{BB962C8B-B14F-4D97-AF65-F5344CB8AC3E}">
        <p14:creationId xmlns:p14="http://schemas.microsoft.com/office/powerpoint/2010/main" val="2021073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AAC1F-40AA-4EE8-599E-CF99A9C306C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560748D-7408-F11C-5916-0FE151A35CD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9F06BB2-ABDA-0F42-F112-40BAD9FE1A5D}"/>
              </a:ext>
            </a:extLst>
          </p:cNvPr>
          <p:cNvSpPr>
            <a:spLocks noGrp="1"/>
          </p:cNvSpPr>
          <p:nvPr>
            <p:ph type="dt" sz="half" idx="10"/>
          </p:nvPr>
        </p:nvSpPr>
        <p:spPr/>
        <p:txBody>
          <a:bodyPr/>
          <a:lstStyle/>
          <a:p>
            <a:pPr>
              <a:defRPr/>
            </a:pPr>
            <a:fld id="{031DCA91-53F4-49BC-9425-BD4ED78DF6F3}" type="datetime1">
              <a:rPr lang="en-GB" altLang="en-US" smtClean="0"/>
              <a:pPr>
                <a:defRPr/>
              </a:pPr>
              <a:t>17/03/2026</a:t>
            </a:fld>
            <a:endParaRPr lang="en-GB" altLang="en-US"/>
          </a:p>
        </p:txBody>
      </p:sp>
      <p:sp>
        <p:nvSpPr>
          <p:cNvPr id="5" name="Footer Placeholder 4">
            <a:extLst>
              <a:ext uri="{FF2B5EF4-FFF2-40B4-BE49-F238E27FC236}">
                <a16:creationId xmlns:a16="http://schemas.microsoft.com/office/drawing/2014/main" id="{BC15DCCC-D6F2-BE42-7D1A-25F3303611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498C35-6CDB-4E2A-A83E-41EBF1C57D83}"/>
              </a:ext>
            </a:extLst>
          </p:cNvPr>
          <p:cNvSpPr>
            <a:spLocks noGrp="1"/>
          </p:cNvSpPr>
          <p:nvPr>
            <p:ph type="sldNum" sz="quarter" idx="12"/>
          </p:nvPr>
        </p:nvSpPr>
        <p:spPr/>
        <p:txBody>
          <a:bodyPr/>
          <a:lstStyle/>
          <a:p>
            <a:pPr>
              <a:defRPr/>
            </a:pPr>
            <a:fld id="{CA86B909-6953-454E-922A-05FE74F3E91B}" type="slidenum">
              <a:rPr lang="en-GB" altLang="en-US" smtClean="0"/>
              <a:pPr>
                <a:defRPr/>
              </a:pPr>
              <a:t>‹#›</a:t>
            </a:fld>
            <a:endParaRPr lang="en-GB" altLang="en-US"/>
          </a:p>
        </p:txBody>
      </p:sp>
    </p:spTree>
    <p:extLst>
      <p:ext uri="{BB962C8B-B14F-4D97-AF65-F5344CB8AC3E}">
        <p14:creationId xmlns:p14="http://schemas.microsoft.com/office/powerpoint/2010/main" val="3328651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A4B81-8A99-C18B-C79E-AE18B5A5F5D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923E6F5-4129-1745-F230-D85260213F0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968807D-85BA-0E97-C66E-B00A5BA19C3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537D3A3-CFAF-3BF9-C5F4-2DD61A40ACD2}"/>
              </a:ext>
            </a:extLst>
          </p:cNvPr>
          <p:cNvSpPr>
            <a:spLocks noGrp="1"/>
          </p:cNvSpPr>
          <p:nvPr>
            <p:ph type="dt" sz="half" idx="10"/>
          </p:nvPr>
        </p:nvSpPr>
        <p:spPr/>
        <p:txBody>
          <a:bodyPr/>
          <a:lstStyle/>
          <a:p>
            <a:pPr>
              <a:defRPr/>
            </a:pPr>
            <a:fld id="{742C5CC8-B2EB-4FCA-9C2F-BDABBC953608}" type="datetime1">
              <a:rPr lang="en-GB" altLang="en-US" smtClean="0"/>
              <a:pPr>
                <a:defRPr/>
              </a:pPr>
              <a:t>17/03/2026</a:t>
            </a:fld>
            <a:endParaRPr lang="en-GB" altLang="en-US"/>
          </a:p>
        </p:txBody>
      </p:sp>
      <p:sp>
        <p:nvSpPr>
          <p:cNvPr id="6" name="Footer Placeholder 5">
            <a:extLst>
              <a:ext uri="{FF2B5EF4-FFF2-40B4-BE49-F238E27FC236}">
                <a16:creationId xmlns:a16="http://schemas.microsoft.com/office/drawing/2014/main" id="{6BAB6FD6-F162-D6FC-D9F1-B4618129C2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F224F1-5E23-AE71-EE7C-515C83F884A8}"/>
              </a:ext>
            </a:extLst>
          </p:cNvPr>
          <p:cNvSpPr>
            <a:spLocks noGrp="1"/>
          </p:cNvSpPr>
          <p:nvPr>
            <p:ph type="sldNum" sz="quarter" idx="12"/>
          </p:nvPr>
        </p:nvSpPr>
        <p:spPr/>
        <p:txBody>
          <a:bodyPr/>
          <a:lstStyle/>
          <a:p>
            <a:pPr>
              <a:defRPr/>
            </a:pPr>
            <a:fld id="{3DA9162A-D4C6-4BE6-80AC-343E718106D9}" type="slidenum">
              <a:rPr lang="en-GB" altLang="en-US" smtClean="0"/>
              <a:pPr>
                <a:defRPr/>
              </a:pPr>
              <a:t>‹#›</a:t>
            </a:fld>
            <a:endParaRPr lang="en-GB" altLang="en-US"/>
          </a:p>
        </p:txBody>
      </p:sp>
    </p:spTree>
    <p:extLst>
      <p:ext uri="{BB962C8B-B14F-4D97-AF65-F5344CB8AC3E}">
        <p14:creationId xmlns:p14="http://schemas.microsoft.com/office/powerpoint/2010/main" val="572980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68A4D-674D-5BA5-A0D7-D2BAD004C242}"/>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70F3CCCE-8D99-DFD2-C726-004B328F46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8CE5465-E9F0-0CBF-74DD-69D29E3EE12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F903F41-D9CA-6977-64CC-8663A0F4D8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D0479D2-1C77-5ADC-21B5-6E60CE69123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DB05E18-B5BF-BDCC-4D18-591C0BE87BF4}"/>
              </a:ext>
            </a:extLst>
          </p:cNvPr>
          <p:cNvSpPr>
            <a:spLocks noGrp="1"/>
          </p:cNvSpPr>
          <p:nvPr>
            <p:ph type="dt" sz="half" idx="10"/>
          </p:nvPr>
        </p:nvSpPr>
        <p:spPr/>
        <p:txBody>
          <a:bodyPr/>
          <a:lstStyle/>
          <a:p>
            <a:pPr>
              <a:defRPr/>
            </a:pPr>
            <a:fld id="{192482D0-6B59-43EB-A2E6-BEADFA88CF98}" type="datetime1">
              <a:rPr lang="en-GB" altLang="en-US" smtClean="0"/>
              <a:pPr>
                <a:defRPr/>
              </a:pPr>
              <a:t>17/03/2026</a:t>
            </a:fld>
            <a:endParaRPr lang="en-GB" altLang="en-US"/>
          </a:p>
        </p:txBody>
      </p:sp>
      <p:sp>
        <p:nvSpPr>
          <p:cNvPr id="8" name="Footer Placeholder 7">
            <a:extLst>
              <a:ext uri="{FF2B5EF4-FFF2-40B4-BE49-F238E27FC236}">
                <a16:creationId xmlns:a16="http://schemas.microsoft.com/office/drawing/2014/main" id="{09D7AE38-CCC1-5082-3F57-AFEF0E1138A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1555028-4B91-CFB5-15AE-45BCC14F4017}"/>
              </a:ext>
            </a:extLst>
          </p:cNvPr>
          <p:cNvSpPr>
            <a:spLocks noGrp="1"/>
          </p:cNvSpPr>
          <p:nvPr>
            <p:ph type="sldNum" sz="quarter" idx="12"/>
          </p:nvPr>
        </p:nvSpPr>
        <p:spPr/>
        <p:txBody>
          <a:bodyPr/>
          <a:lstStyle/>
          <a:p>
            <a:pPr>
              <a:defRPr/>
            </a:pPr>
            <a:fld id="{92F3B91C-6529-43C7-B4BA-62549480CC9D}" type="slidenum">
              <a:rPr lang="en-GB" altLang="en-US" smtClean="0"/>
              <a:pPr>
                <a:defRPr/>
              </a:pPr>
              <a:t>‹#›</a:t>
            </a:fld>
            <a:endParaRPr lang="en-GB" altLang="en-US"/>
          </a:p>
        </p:txBody>
      </p:sp>
    </p:spTree>
    <p:extLst>
      <p:ext uri="{BB962C8B-B14F-4D97-AF65-F5344CB8AC3E}">
        <p14:creationId xmlns:p14="http://schemas.microsoft.com/office/powerpoint/2010/main" val="2185560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7D10A-24D4-3C51-08DE-3792264AADB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838E897-2156-0549-FBCB-FE6D1B333D49}"/>
              </a:ext>
            </a:extLst>
          </p:cNvPr>
          <p:cNvSpPr>
            <a:spLocks noGrp="1"/>
          </p:cNvSpPr>
          <p:nvPr>
            <p:ph type="dt" sz="half" idx="10"/>
          </p:nvPr>
        </p:nvSpPr>
        <p:spPr/>
        <p:txBody>
          <a:bodyPr/>
          <a:lstStyle/>
          <a:p>
            <a:pPr>
              <a:defRPr/>
            </a:pPr>
            <a:fld id="{C8139EDA-6186-42E4-AD19-8C038518D62B}" type="datetime1">
              <a:rPr lang="en-GB" altLang="en-US" smtClean="0"/>
              <a:pPr>
                <a:defRPr/>
              </a:pPr>
              <a:t>17/03/2026</a:t>
            </a:fld>
            <a:endParaRPr lang="en-GB" altLang="en-US"/>
          </a:p>
        </p:txBody>
      </p:sp>
      <p:sp>
        <p:nvSpPr>
          <p:cNvPr id="4" name="Footer Placeholder 3">
            <a:extLst>
              <a:ext uri="{FF2B5EF4-FFF2-40B4-BE49-F238E27FC236}">
                <a16:creationId xmlns:a16="http://schemas.microsoft.com/office/drawing/2014/main" id="{F6476FE7-4DBD-F5E3-E47A-745DED7BB69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EF64107-ED15-7F97-53F6-153D4F2B5F8E}"/>
              </a:ext>
            </a:extLst>
          </p:cNvPr>
          <p:cNvSpPr>
            <a:spLocks noGrp="1"/>
          </p:cNvSpPr>
          <p:nvPr>
            <p:ph type="sldNum" sz="quarter" idx="12"/>
          </p:nvPr>
        </p:nvSpPr>
        <p:spPr/>
        <p:txBody>
          <a:bodyPr/>
          <a:lstStyle/>
          <a:p>
            <a:pPr>
              <a:defRPr/>
            </a:pPr>
            <a:fld id="{3A35B565-CEE5-45AB-B707-06E43140C85F}" type="slidenum">
              <a:rPr lang="en-GB" altLang="en-US" smtClean="0"/>
              <a:pPr>
                <a:defRPr/>
              </a:pPr>
              <a:t>‹#›</a:t>
            </a:fld>
            <a:endParaRPr lang="en-GB" altLang="en-US"/>
          </a:p>
        </p:txBody>
      </p:sp>
    </p:spTree>
    <p:extLst>
      <p:ext uri="{BB962C8B-B14F-4D97-AF65-F5344CB8AC3E}">
        <p14:creationId xmlns:p14="http://schemas.microsoft.com/office/powerpoint/2010/main" val="1382407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830734-160A-C760-7666-E359EA0ED417}"/>
              </a:ext>
            </a:extLst>
          </p:cNvPr>
          <p:cNvSpPr>
            <a:spLocks noGrp="1"/>
          </p:cNvSpPr>
          <p:nvPr>
            <p:ph type="dt" sz="half" idx="10"/>
          </p:nvPr>
        </p:nvSpPr>
        <p:spPr/>
        <p:txBody>
          <a:bodyPr/>
          <a:lstStyle/>
          <a:p>
            <a:pPr>
              <a:defRPr/>
            </a:pPr>
            <a:fld id="{5E23D760-A5D6-4408-9293-3816AB405458}" type="datetime1">
              <a:rPr lang="en-GB" altLang="en-US" smtClean="0"/>
              <a:pPr>
                <a:defRPr/>
              </a:pPr>
              <a:t>17/03/2026</a:t>
            </a:fld>
            <a:endParaRPr lang="en-GB" altLang="en-US"/>
          </a:p>
        </p:txBody>
      </p:sp>
      <p:sp>
        <p:nvSpPr>
          <p:cNvPr id="3" name="Footer Placeholder 2">
            <a:extLst>
              <a:ext uri="{FF2B5EF4-FFF2-40B4-BE49-F238E27FC236}">
                <a16:creationId xmlns:a16="http://schemas.microsoft.com/office/drawing/2014/main" id="{168F61AF-57DE-1EB9-DCCC-3174ED780D0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2FAADFE-B774-50E7-953A-8DF974ABE316}"/>
              </a:ext>
            </a:extLst>
          </p:cNvPr>
          <p:cNvSpPr>
            <a:spLocks noGrp="1"/>
          </p:cNvSpPr>
          <p:nvPr>
            <p:ph type="sldNum" sz="quarter" idx="12"/>
          </p:nvPr>
        </p:nvSpPr>
        <p:spPr/>
        <p:txBody>
          <a:bodyPr/>
          <a:lstStyle/>
          <a:p>
            <a:pPr>
              <a:defRPr/>
            </a:pPr>
            <a:fld id="{1627DB7A-9E6D-4CCE-BDBB-D06183803CCF}" type="slidenum">
              <a:rPr lang="en-GB" altLang="en-US" smtClean="0"/>
              <a:pPr>
                <a:defRPr/>
              </a:pPr>
              <a:t>‹#›</a:t>
            </a:fld>
            <a:endParaRPr lang="en-GB" altLang="en-US"/>
          </a:p>
        </p:txBody>
      </p:sp>
    </p:spTree>
    <p:extLst>
      <p:ext uri="{BB962C8B-B14F-4D97-AF65-F5344CB8AC3E}">
        <p14:creationId xmlns:p14="http://schemas.microsoft.com/office/powerpoint/2010/main" val="1248995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1EE41-F19A-523E-12DF-494082DC29D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A0D8D6F-7892-AE3E-9D7D-ED6E54C6F5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5A4F654-E88E-7F5B-BC79-2371D38F86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EE68E10-F6CF-F17B-CFFC-20916278F413}"/>
              </a:ext>
            </a:extLst>
          </p:cNvPr>
          <p:cNvSpPr>
            <a:spLocks noGrp="1"/>
          </p:cNvSpPr>
          <p:nvPr>
            <p:ph type="dt" sz="half" idx="10"/>
          </p:nvPr>
        </p:nvSpPr>
        <p:spPr/>
        <p:txBody>
          <a:bodyPr/>
          <a:lstStyle/>
          <a:p>
            <a:pPr>
              <a:defRPr/>
            </a:pPr>
            <a:fld id="{1815CC12-B3B9-474E-933E-043F12DE8238}" type="datetime1">
              <a:rPr lang="en-GB" altLang="en-US" smtClean="0"/>
              <a:pPr>
                <a:defRPr/>
              </a:pPr>
              <a:t>17/03/2026</a:t>
            </a:fld>
            <a:endParaRPr lang="en-GB" altLang="en-US"/>
          </a:p>
        </p:txBody>
      </p:sp>
      <p:sp>
        <p:nvSpPr>
          <p:cNvPr id="6" name="Footer Placeholder 5">
            <a:extLst>
              <a:ext uri="{FF2B5EF4-FFF2-40B4-BE49-F238E27FC236}">
                <a16:creationId xmlns:a16="http://schemas.microsoft.com/office/drawing/2014/main" id="{D0D1BED7-9169-CEB9-32E6-E5D6D31D01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CE6E40-844B-795C-2028-434BC931FD5E}"/>
              </a:ext>
            </a:extLst>
          </p:cNvPr>
          <p:cNvSpPr>
            <a:spLocks noGrp="1"/>
          </p:cNvSpPr>
          <p:nvPr>
            <p:ph type="sldNum" sz="quarter" idx="12"/>
          </p:nvPr>
        </p:nvSpPr>
        <p:spPr/>
        <p:txBody>
          <a:bodyPr/>
          <a:lstStyle/>
          <a:p>
            <a:pPr>
              <a:defRPr/>
            </a:pPr>
            <a:fld id="{C6450803-9B60-429C-BEAC-5774A5E11D5A}" type="slidenum">
              <a:rPr lang="en-GB" altLang="en-US" smtClean="0"/>
              <a:pPr>
                <a:defRPr/>
              </a:pPr>
              <a:t>‹#›</a:t>
            </a:fld>
            <a:endParaRPr lang="en-GB" altLang="en-US"/>
          </a:p>
        </p:txBody>
      </p:sp>
    </p:spTree>
    <p:extLst>
      <p:ext uri="{BB962C8B-B14F-4D97-AF65-F5344CB8AC3E}">
        <p14:creationId xmlns:p14="http://schemas.microsoft.com/office/powerpoint/2010/main" val="871683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A17C6-5CF3-A893-E974-38A635421A8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593F604-55CC-0021-05EA-EE7233202A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DD95248-7F80-5EEE-7C2C-12E557C60B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43E7A8-E18B-2457-2EC1-176A1999B124}"/>
              </a:ext>
            </a:extLst>
          </p:cNvPr>
          <p:cNvSpPr>
            <a:spLocks noGrp="1"/>
          </p:cNvSpPr>
          <p:nvPr>
            <p:ph type="dt" sz="half" idx="10"/>
          </p:nvPr>
        </p:nvSpPr>
        <p:spPr/>
        <p:txBody>
          <a:bodyPr/>
          <a:lstStyle/>
          <a:p>
            <a:pPr>
              <a:defRPr/>
            </a:pPr>
            <a:fld id="{14FA25EF-011C-4B5E-B678-5C09381164A5}" type="datetime1">
              <a:rPr lang="en-GB" altLang="en-US" smtClean="0"/>
              <a:pPr>
                <a:defRPr/>
              </a:pPr>
              <a:t>17/03/2026</a:t>
            </a:fld>
            <a:endParaRPr lang="en-GB" altLang="en-US"/>
          </a:p>
        </p:txBody>
      </p:sp>
      <p:sp>
        <p:nvSpPr>
          <p:cNvPr id="6" name="Footer Placeholder 5">
            <a:extLst>
              <a:ext uri="{FF2B5EF4-FFF2-40B4-BE49-F238E27FC236}">
                <a16:creationId xmlns:a16="http://schemas.microsoft.com/office/drawing/2014/main" id="{C21C8484-F530-122B-B7CC-39DBCDBB85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645DC6-57BB-151D-8FC5-0401C5446970}"/>
              </a:ext>
            </a:extLst>
          </p:cNvPr>
          <p:cNvSpPr>
            <a:spLocks noGrp="1"/>
          </p:cNvSpPr>
          <p:nvPr>
            <p:ph type="sldNum" sz="quarter" idx="12"/>
          </p:nvPr>
        </p:nvSpPr>
        <p:spPr/>
        <p:txBody>
          <a:bodyPr/>
          <a:lstStyle/>
          <a:p>
            <a:pPr>
              <a:defRPr/>
            </a:pPr>
            <a:fld id="{6C223C29-2C36-480D-8620-E0754310421F}" type="slidenum">
              <a:rPr lang="en-GB" altLang="en-US" smtClean="0"/>
              <a:pPr>
                <a:defRPr/>
              </a:pPr>
              <a:t>‹#›</a:t>
            </a:fld>
            <a:endParaRPr lang="en-GB" altLang="en-US"/>
          </a:p>
        </p:txBody>
      </p:sp>
    </p:spTree>
    <p:extLst>
      <p:ext uri="{BB962C8B-B14F-4D97-AF65-F5344CB8AC3E}">
        <p14:creationId xmlns:p14="http://schemas.microsoft.com/office/powerpoint/2010/main" val="1486189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4CBDF-13EB-A542-6746-A71BD106AAD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7790CA2-3242-F2A2-8443-6FEE4998006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3D5B741-1074-E985-CE09-0E3AA7FAE5BF}"/>
              </a:ext>
            </a:extLst>
          </p:cNvPr>
          <p:cNvSpPr>
            <a:spLocks noGrp="1"/>
          </p:cNvSpPr>
          <p:nvPr>
            <p:ph type="dt" sz="half" idx="10"/>
          </p:nvPr>
        </p:nvSpPr>
        <p:spPr/>
        <p:txBody>
          <a:bodyPr/>
          <a:lstStyle/>
          <a:p>
            <a:pPr>
              <a:defRPr/>
            </a:pPr>
            <a:fld id="{C5943883-E3DA-4D48-9F4D-6A70BAD0FEF1}" type="datetime1">
              <a:rPr lang="en-GB" altLang="en-US" smtClean="0"/>
              <a:pPr>
                <a:defRPr/>
              </a:pPr>
              <a:t>17/03/2026</a:t>
            </a:fld>
            <a:endParaRPr lang="en-GB" altLang="en-US"/>
          </a:p>
        </p:txBody>
      </p:sp>
      <p:sp>
        <p:nvSpPr>
          <p:cNvPr id="5" name="Footer Placeholder 4">
            <a:extLst>
              <a:ext uri="{FF2B5EF4-FFF2-40B4-BE49-F238E27FC236}">
                <a16:creationId xmlns:a16="http://schemas.microsoft.com/office/drawing/2014/main" id="{1E4DBDE2-6F0B-A08E-09DA-0798B4E5C6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51771B-4D75-BAC7-B885-FD5E9CD50340}"/>
              </a:ext>
            </a:extLst>
          </p:cNvPr>
          <p:cNvSpPr>
            <a:spLocks noGrp="1"/>
          </p:cNvSpPr>
          <p:nvPr>
            <p:ph type="sldNum" sz="quarter" idx="12"/>
          </p:nvPr>
        </p:nvSpPr>
        <p:spPr/>
        <p:txBody>
          <a:bodyPr/>
          <a:lstStyle/>
          <a:p>
            <a:pPr>
              <a:defRPr/>
            </a:pPr>
            <a:fld id="{E48D0294-2879-4E90-A38D-0837A1E4FE15}" type="slidenum">
              <a:rPr lang="en-GB" altLang="en-US" smtClean="0"/>
              <a:pPr>
                <a:defRPr/>
              </a:pPr>
              <a:t>‹#›</a:t>
            </a:fld>
            <a:endParaRPr lang="en-GB" altLang="en-US"/>
          </a:p>
        </p:txBody>
      </p:sp>
    </p:spTree>
    <p:extLst>
      <p:ext uri="{BB962C8B-B14F-4D97-AF65-F5344CB8AC3E}">
        <p14:creationId xmlns:p14="http://schemas.microsoft.com/office/powerpoint/2010/main" val="4261078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2323A2-2F4A-2ED2-50B1-CB939B28803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D88FD40-DADD-F53E-5834-283946ADFEB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1CD8EE9-6C9C-6C31-9358-712B30260C42}"/>
              </a:ext>
            </a:extLst>
          </p:cNvPr>
          <p:cNvSpPr>
            <a:spLocks noGrp="1"/>
          </p:cNvSpPr>
          <p:nvPr>
            <p:ph type="dt" sz="half" idx="10"/>
          </p:nvPr>
        </p:nvSpPr>
        <p:spPr/>
        <p:txBody>
          <a:bodyPr/>
          <a:lstStyle/>
          <a:p>
            <a:pPr>
              <a:defRPr/>
            </a:pPr>
            <a:fld id="{693BB2BA-946C-474B-8A44-50EB5173BE02}" type="datetime1">
              <a:rPr lang="en-GB" altLang="en-US" smtClean="0"/>
              <a:pPr>
                <a:defRPr/>
              </a:pPr>
              <a:t>17/03/2026</a:t>
            </a:fld>
            <a:endParaRPr lang="en-GB" altLang="en-US"/>
          </a:p>
        </p:txBody>
      </p:sp>
      <p:sp>
        <p:nvSpPr>
          <p:cNvPr id="5" name="Footer Placeholder 4">
            <a:extLst>
              <a:ext uri="{FF2B5EF4-FFF2-40B4-BE49-F238E27FC236}">
                <a16:creationId xmlns:a16="http://schemas.microsoft.com/office/drawing/2014/main" id="{5A54C1D0-C755-D257-F0DD-B21DD35260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1277CF-9E64-3EA7-2DD7-B58C8FFDE246}"/>
              </a:ext>
            </a:extLst>
          </p:cNvPr>
          <p:cNvSpPr>
            <a:spLocks noGrp="1"/>
          </p:cNvSpPr>
          <p:nvPr>
            <p:ph type="sldNum" sz="quarter" idx="12"/>
          </p:nvPr>
        </p:nvSpPr>
        <p:spPr/>
        <p:txBody>
          <a:bodyPr/>
          <a:lstStyle/>
          <a:p>
            <a:pPr>
              <a:defRPr/>
            </a:pPr>
            <a:fld id="{03445F48-3446-4FB0-88BE-B3679A1B7DE7}" type="slidenum">
              <a:rPr lang="en-GB" altLang="en-US" smtClean="0"/>
              <a:pPr>
                <a:defRPr/>
              </a:pPr>
              <a:t>‹#›</a:t>
            </a:fld>
            <a:endParaRPr lang="en-GB" altLang="en-US"/>
          </a:p>
        </p:txBody>
      </p:sp>
    </p:spTree>
    <p:extLst>
      <p:ext uri="{BB962C8B-B14F-4D97-AF65-F5344CB8AC3E}">
        <p14:creationId xmlns:p14="http://schemas.microsoft.com/office/powerpoint/2010/main" val="4286291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7DE6F-6CF2-519B-630A-86A8ABA587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CF12B7DB-13DA-F27E-F65F-504283A9A0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1D81BE4-E0D9-D803-0A82-CBE5B2ECB3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a:defRPr/>
            </a:pPr>
            <a:fld id="{A4021392-CAC7-450A-8667-583C0A183C4A}" type="datetime1">
              <a:rPr lang="en-GB" altLang="en-US" smtClean="0"/>
              <a:pPr>
                <a:defRPr/>
              </a:pPr>
              <a:t>17/03/2026</a:t>
            </a:fld>
            <a:endParaRPr lang="en-GB" altLang="en-US"/>
          </a:p>
        </p:txBody>
      </p:sp>
      <p:sp>
        <p:nvSpPr>
          <p:cNvPr id="5" name="Footer Placeholder 4">
            <a:extLst>
              <a:ext uri="{FF2B5EF4-FFF2-40B4-BE49-F238E27FC236}">
                <a16:creationId xmlns:a16="http://schemas.microsoft.com/office/drawing/2014/main" id="{6A307BEE-B2C8-1AB2-5A2F-680C851299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8895EE3-16CC-1E58-AE28-F1050FA098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a:defRPr/>
            </a:pPr>
            <a:fld id="{EB2DCD1C-9E31-48E8-81D6-875A32184C3F}" type="slidenum">
              <a:rPr lang="en-GB" altLang="en-US" smtClean="0"/>
              <a:pPr>
                <a:defRPr/>
              </a:pPr>
              <a:t>‹#›</a:t>
            </a:fld>
            <a:endParaRPr lang="en-GB" altLang="en-US"/>
          </a:p>
        </p:txBody>
      </p:sp>
    </p:spTree>
    <p:extLst>
      <p:ext uri="{BB962C8B-B14F-4D97-AF65-F5344CB8AC3E}">
        <p14:creationId xmlns:p14="http://schemas.microsoft.com/office/powerpoint/2010/main" val="37416157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0" y="1"/>
            <a:ext cx="12192000" cy="6984274"/>
          </a:xfrm>
          <a:solidFill>
            <a:schemeClr val="tx2">
              <a:lumMod val="10000"/>
              <a:lumOff val="90000"/>
            </a:schemeClr>
          </a:solidFill>
        </p:spPr>
        <p:txBody>
          <a:bodyPr/>
          <a:lstStyle/>
          <a:p>
            <a:pPr algn="ctr"/>
            <a:endParaRPr lang="en-GB" altLang="en-US" sz="2800" dirty="0"/>
          </a:p>
          <a:p>
            <a:pPr marL="0" indent="0" algn="ctr">
              <a:buNone/>
            </a:pPr>
            <a:endParaRPr lang="en-GB" altLang="en-US" sz="2800" dirty="0"/>
          </a:p>
          <a:p>
            <a:pPr algn="ctr"/>
            <a:r>
              <a:rPr lang="en-GB" altLang="en-US" sz="2800" b="1" dirty="0"/>
              <a:t>Module Title</a:t>
            </a:r>
            <a:r>
              <a:rPr lang="en-GB" altLang="en-US" sz="2800" dirty="0"/>
              <a:t>: </a:t>
            </a:r>
            <a:r>
              <a:rPr lang="en-GB" altLang="en-US" sz="2800" b="1" i="1" dirty="0">
                <a:solidFill>
                  <a:schemeClr val="accent2"/>
                </a:solidFill>
              </a:rPr>
              <a:t>Professional Career Development within H&amp;SC</a:t>
            </a:r>
          </a:p>
          <a:p>
            <a:pPr algn="ctr"/>
            <a:r>
              <a:rPr lang="en-GB" altLang="en-US" sz="2800" b="1" u="sng" dirty="0"/>
              <a:t>Module Number</a:t>
            </a:r>
            <a:r>
              <a:rPr lang="en-GB" altLang="en-US" sz="2800" dirty="0"/>
              <a:t>: </a:t>
            </a:r>
            <a:r>
              <a:rPr lang="en-GB" altLang="en-US" sz="2800" b="1" i="1" dirty="0">
                <a:solidFill>
                  <a:schemeClr val="accent2"/>
                </a:solidFill>
              </a:rPr>
              <a:t>LCHS 4009 (LON)</a:t>
            </a:r>
          </a:p>
          <a:p>
            <a:pPr algn="ctr"/>
            <a:r>
              <a:rPr lang="en-GB" altLang="en-US" sz="2800" b="1" u="sng" dirty="0"/>
              <a:t>Assignment No</a:t>
            </a:r>
            <a:r>
              <a:rPr lang="en-GB" altLang="en-US" sz="2800" b="1" dirty="0"/>
              <a:t>:</a:t>
            </a:r>
            <a:r>
              <a:rPr lang="en-GB" altLang="en-US" sz="2800" b="1" i="1" dirty="0">
                <a:solidFill>
                  <a:schemeClr val="accent2"/>
                </a:solidFill>
              </a:rPr>
              <a:t>  ASSIGNMENT 1</a:t>
            </a:r>
          </a:p>
          <a:p>
            <a:pPr algn="ctr"/>
            <a:r>
              <a:rPr lang="en-GB" altLang="en-US" sz="2800" b="1" u="sng" dirty="0"/>
              <a:t>Student Name</a:t>
            </a:r>
            <a:r>
              <a:rPr lang="en-GB" altLang="en-US" sz="2800" b="1" dirty="0"/>
              <a:t>:</a:t>
            </a:r>
            <a:r>
              <a:rPr lang="en-GB" altLang="en-US" sz="2800" b="1" i="1" dirty="0"/>
              <a:t> </a:t>
            </a:r>
            <a:r>
              <a:rPr lang="en-GB" altLang="en-US" sz="2800" b="1" i="1" dirty="0">
                <a:solidFill>
                  <a:schemeClr val="accent2"/>
                </a:solidFill>
              </a:rPr>
              <a:t>Glenn Catalan</a:t>
            </a:r>
          </a:p>
          <a:p>
            <a:pPr algn="ctr"/>
            <a:r>
              <a:rPr lang="en-GB" altLang="en-US" sz="2800" b="1" u="sng" dirty="0"/>
              <a:t>Student ID: </a:t>
            </a:r>
            <a:r>
              <a:rPr lang="en-GB" altLang="en-US" sz="2800" b="1" u="sng" dirty="0">
                <a:solidFill>
                  <a:schemeClr val="accent2"/>
                </a:solidFill>
              </a:rPr>
              <a:t>2442791</a:t>
            </a:r>
            <a:endParaRPr lang="en-GB" altLang="en-US" sz="2800" b="1" i="1" dirty="0">
              <a:solidFill>
                <a:schemeClr val="accent2"/>
              </a:solidFill>
            </a:endParaRPr>
          </a:p>
          <a:p>
            <a:pPr algn="ctr"/>
            <a:r>
              <a:rPr lang="en-GB" altLang="en-US" sz="2800" b="1" u="sng" dirty="0"/>
              <a:t>Lecturer’s Name</a:t>
            </a:r>
            <a:r>
              <a:rPr lang="en-GB" altLang="en-US" sz="2800" b="1" i="1" dirty="0"/>
              <a:t>: </a:t>
            </a:r>
            <a:r>
              <a:rPr lang="en-GB" altLang="en-US" sz="2800" b="1" i="1" dirty="0">
                <a:solidFill>
                  <a:schemeClr val="accent2"/>
                </a:solidFill>
              </a:rPr>
              <a:t>Soban Sadiq</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2" name="Rectangle 31">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a:xfrm>
            <a:off x="6803409" y="762001"/>
            <a:ext cx="4156512" cy="1708244"/>
          </a:xfrm>
        </p:spPr>
        <p:txBody>
          <a:bodyPr vert="horz" lIns="91440" tIns="45720" rIns="91440" bIns="45720" rtlCol="0" anchor="ctr">
            <a:normAutofit/>
          </a:bodyPr>
          <a:lstStyle/>
          <a:p>
            <a:r>
              <a:rPr lang="en-US" sz="4000" b="1" kern="1200" dirty="0">
                <a:solidFill>
                  <a:schemeClr val="accent2"/>
                </a:solidFill>
                <a:latin typeface="+mj-lt"/>
                <a:ea typeface="+mj-ea"/>
                <a:cs typeface="+mj-cs"/>
              </a:rPr>
              <a:t>Acknowledge use of AI</a:t>
            </a:r>
          </a:p>
        </p:txBody>
      </p:sp>
      <p:pic>
        <p:nvPicPr>
          <p:cNvPr id="26" name="Picture 25" descr="Hand with red strings">
            <a:extLst>
              <a:ext uri="{FF2B5EF4-FFF2-40B4-BE49-F238E27FC236}">
                <a16:creationId xmlns:a16="http://schemas.microsoft.com/office/drawing/2014/main" id="{1BFC292A-F7C5-0BF9-AB3D-70B68CC791D1}"/>
              </a:ext>
            </a:extLst>
          </p:cNvPr>
          <p:cNvPicPr>
            <a:picLocks noChangeAspect="1"/>
          </p:cNvPicPr>
          <p:nvPr/>
        </p:nvPicPr>
        <p:blipFill>
          <a:blip r:embed="rId2"/>
          <a:srcRect l="22326" r="18340" b="-2"/>
          <a:stretch>
            <a:fillRect/>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a:xfrm>
            <a:off x="6322423" y="2470245"/>
            <a:ext cx="5007428" cy="3769835"/>
          </a:xfrm>
        </p:spPr>
        <p:txBody>
          <a:bodyPr vert="horz" lIns="91440" tIns="45720" rIns="91440" bIns="45720" rtlCol="0" anchor="ctr">
            <a:normAutofit/>
          </a:bodyPr>
          <a:lstStyle/>
          <a:p>
            <a:pPr marL="0" indent="0">
              <a:buNone/>
            </a:pPr>
            <a:r>
              <a:rPr lang="en-US" sz="2000" b="1" kern="1200" dirty="0">
                <a:solidFill>
                  <a:schemeClr val="accent2"/>
                </a:solidFill>
                <a:latin typeface="+mn-lt"/>
                <a:ea typeface="+mn-ea"/>
                <a:cs typeface="+mn-cs"/>
              </a:rPr>
              <a:t>I have used AI tool which is Copilot.</a:t>
            </a:r>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41" name="Rectangle 18440">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3" name="Oval 18442">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1245072" y="1289765"/>
            <a:ext cx="3651101" cy="4270963"/>
          </a:xfrm>
        </p:spPr>
        <p:txBody>
          <a:bodyPr anchor="ctr">
            <a:normAutofit/>
          </a:bodyPr>
          <a:lstStyle/>
          <a:p>
            <a:pPr algn="ctr"/>
            <a:r>
              <a:rPr lang="en-GB" altLang="en-US" sz="5200" b="1" dirty="0">
                <a:solidFill>
                  <a:srgbClr val="FFFFFF"/>
                </a:solidFill>
              </a:rPr>
              <a:t>Introduction</a:t>
            </a:r>
            <a:endParaRPr lang="en-US" altLang="en-US" sz="5200" b="1" dirty="0">
              <a:solidFill>
                <a:srgbClr val="FFFFFF"/>
              </a:solidFill>
            </a:endParaRPr>
          </a:p>
        </p:txBody>
      </p:sp>
      <p:sp>
        <p:nvSpPr>
          <p:cNvPr id="1844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8447"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2" name="Content Placeholder 1">
            <a:extLst>
              <a:ext uri="{FF2B5EF4-FFF2-40B4-BE49-F238E27FC236}">
                <a16:creationId xmlns:a16="http://schemas.microsoft.com/office/drawing/2014/main" id="{A2FCF950-4012-15F0-B279-1361A6BD7D3F}"/>
              </a:ext>
            </a:extLst>
          </p:cNvPr>
          <p:cNvSpPr>
            <a:spLocks noGrp="1"/>
          </p:cNvSpPr>
          <p:nvPr>
            <p:ph idx="1"/>
          </p:nvPr>
        </p:nvSpPr>
        <p:spPr>
          <a:xfrm>
            <a:off x="6297233" y="518400"/>
            <a:ext cx="4771607" cy="5837949"/>
          </a:xfrm>
        </p:spPr>
        <p:txBody>
          <a:bodyPr anchor="ctr">
            <a:normAutofit/>
          </a:bodyPr>
          <a:lstStyle/>
          <a:p>
            <a:pPr marL="0" indent="0">
              <a:buNone/>
              <a:defRPr/>
            </a:pPr>
            <a:r>
              <a:rPr lang="en-GB" sz="2000">
                <a:solidFill>
                  <a:schemeClr val="tx1">
                    <a:alpha val="80000"/>
                  </a:schemeClr>
                </a:solidFill>
                <a:latin typeface="Arial" panose="020B0604020202020204" pitchFamily="34" charset="0"/>
                <a:cs typeface="Arial" panose="020B0604020202020204" pitchFamily="34" charset="0"/>
              </a:rPr>
              <a:t>I am Glenn Catalan, taking up in Certificate Health and Social Care and this is my last term of the course. Currently I am working as a Caretaker in a residential building. I will be presenting my chosen skills, what it is all about and how will I apply it to my future career.</a:t>
            </a:r>
          </a:p>
          <a:p>
            <a:pPr marL="0" indent="0">
              <a:buNone/>
              <a:defRPr/>
            </a:pPr>
            <a:endParaRPr lang="en-GB" sz="2000" b="1">
              <a:solidFill>
                <a:schemeClr val="tx1">
                  <a:alpha val="80000"/>
                </a:schemeClr>
              </a:solidFill>
              <a:latin typeface="Arial" panose="020B0604020202020204" pitchFamily="34" charset="0"/>
              <a:cs typeface="Arial" panose="020B0604020202020204" pitchFamily="34" charset="0"/>
            </a:endParaRPr>
          </a:p>
          <a:p>
            <a:pPr marL="0" indent="0">
              <a:buNone/>
              <a:defRPr/>
            </a:pPr>
            <a:endParaRPr lang="en-GB" sz="2000" b="1" dirty="0">
              <a:solidFill>
                <a:schemeClr val="tx1">
                  <a:alpha val="80000"/>
                </a:schemeClr>
              </a:solidFill>
            </a:endParaRPr>
          </a:p>
        </p:txBody>
      </p:sp>
      <p:sp>
        <p:nvSpPr>
          <p:cNvPr id="18449"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451" name="Straight Connector 18450">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6" name="Rectangle 922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b="1" dirty="0">
                <a:solidFill>
                  <a:schemeClr val="accent2"/>
                </a:solidFill>
              </a:rPr>
              <a:t>Working in Teams</a:t>
            </a:r>
            <a:br>
              <a:rPr lang="en-US" sz="4600" dirty="0"/>
            </a:br>
            <a:endParaRPr lang="en-US" altLang="en-US" sz="4600" i="1" dirty="0"/>
          </a:p>
        </p:txBody>
      </p:sp>
      <p:sp>
        <p:nvSpPr>
          <p:cNvPr id="922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28FA0CD-6774-EDEB-7901-7CC84D67FB82}"/>
              </a:ext>
            </a:extLst>
          </p:cNvPr>
          <p:cNvSpPr txBox="1"/>
          <p:nvPr/>
        </p:nvSpPr>
        <p:spPr>
          <a:xfrm>
            <a:off x="95794" y="1718120"/>
            <a:ext cx="8203473" cy="5139880"/>
          </a:xfrm>
          <a:prstGeom prst="rect">
            <a:avLst/>
          </a:prstGeom>
        </p:spPr>
        <p:txBody>
          <a:bodyPr vert="horz" lIns="91440" tIns="45720" rIns="91440" bIns="45720" rtlCol="0" anchor="t">
            <a:normAutofit/>
          </a:bodyPr>
          <a:lstStyle/>
          <a:p>
            <a:pPr>
              <a:lnSpc>
                <a:spcPct val="90000"/>
              </a:lnSpc>
              <a:spcAft>
                <a:spcPts val="600"/>
              </a:spcAft>
            </a:pPr>
            <a:r>
              <a:rPr lang="en-US" dirty="0"/>
              <a:t>Working in teams means collaborating toward a shared goal by bringing together different strengths and perspectives, becoming more effective as members progress through Tuckman’s stages of development (Tuckman, 1965).</a:t>
            </a: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b="1" dirty="0"/>
              <a:t>Teamwork Involves:</a:t>
            </a:r>
          </a:p>
          <a:p>
            <a:pPr>
              <a:lnSpc>
                <a:spcPct val="90000"/>
              </a:lnSpc>
              <a:spcAft>
                <a:spcPts val="600"/>
              </a:spcAft>
            </a:pPr>
            <a:r>
              <a:rPr lang="en-US" dirty="0"/>
              <a:t>• Working toward the same goal</a:t>
            </a:r>
          </a:p>
          <a:p>
            <a:pPr>
              <a:lnSpc>
                <a:spcPct val="90000"/>
              </a:lnSpc>
              <a:spcAft>
                <a:spcPts val="600"/>
              </a:spcAft>
            </a:pPr>
            <a:r>
              <a:rPr lang="en-US" dirty="0"/>
              <a:t>• Communicating clearly and listening to others</a:t>
            </a:r>
          </a:p>
          <a:p>
            <a:pPr>
              <a:lnSpc>
                <a:spcPct val="90000"/>
              </a:lnSpc>
              <a:spcAft>
                <a:spcPts val="600"/>
              </a:spcAft>
            </a:pPr>
            <a:r>
              <a:rPr lang="en-US" dirty="0"/>
              <a:t>• Sharing tasks and supporting each other</a:t>
            </a:r>
          </a:p>
          <a:p>
            <a:pPr>
              <a:lnSpc>
                <a:spcPct val="90000"/>
              </a:lnSpc>
              <a:spcAft>
                <a:spcPts val="600"/>
              </a:spcAft>
            </a:pPr>
            <a:r>
              <a:rPr lang="en-US" dirty="0"/>
              <a:t>• Solving problems together using different strengths</a:t>
            </a:r>
          </a:p>
          <a:p>
            <a:pPr>
              <a:lnSpc>
                <a:spcPct val="90000"/>
              </a:lnSpc>
              <a:spcAft>
                <a:spcPts val="600"/>
              </a:spcAft>
            </a:pPr>
            <a:r>
              <a:rPr lang="en-US" dirty="0"/>
              <a:t>• Taking responsibility for your role while helping the team succeed</a:t>
            </a: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b="1" dirty="0"/>
              <a:t>Where and how I developed this skill?</a:t>
            </a:r>
          </a:p>
          <a:p>
            <a:pPr indent="-228600">
              <a:lnSpc>
                <a:spcPct val="90000"/>
              </a:lnSpc>
              <a:spcAft>
                <a:spcPts val="600"/>
              </a:spcAft>
              <a:buFont typeface="Arial" panose="020B0604020202020204" pitchFamily="34" charset="0"/>
              <a:buChar char="•"/>
            </a:pPr>
            <a:r>
              <a:rPr lang="en-US" dirty="0"/>
              <a:t>I’ve developed my teamwork skills by working with others to complete tasks and solve problems. Through group work, volunteering, placements, and helping people in real situations, I’ve learned to communicate clearly, share ideas, take on different roles, and work towards a shared goal</a:t>
            </a:r>
            <a:r>
              <a:rPr lang="en-US" sz="1400" dirty="0"/>
              <a:t>.</a:t>
            </a:r>
          </a:p>
          <a:p>
            <a:pPr indent="-228600">
              <a:lnSpc>
                <a:spcPct val="90000"/>
              </a:lnSpc>
              <a:spcAft>
                <a:spcPts val="600"/>
              </a:spcAft>
              <a:buFont typeface="Arial" panose="020B0604020202020204" pitchFamily="34" charset="0"/>
              <a:buChar char="•"/>
            </a:pPr>
            <a:endParaRPr lang="en-US" sz="1400" dirty="0"/>
          </a:p>
        </p:txBody>
      </p:sp>
      <p:pic>
        <p:nvPicPr>
          <p:cNvPr id="3" name="Picture 2">
            <a:extLst>
              <a:ext uri="{FF2B5EF4-FFF2-40B4-BE49-F238E27FC236}">
                <a16:creationId xmlns:a16="http://schemas.microsoft.com/office/drawing/2014/main" id="{D5F980AF-31EE-BBAE-1B8C-EC1BC1724711}"/>
              </a:ext>
            </a:extLst>
          </p:cNvPr>
          <p:cNvPicPr>
            <a:picLocks noChangeAspect="1"/>
          </p:cNvPicPr>
          <p:nvPr/>
        </p:nvPicPr>
        <p:blipFill>
          <a:blip r:embed="rId2"/>
          <a:srcRect l="1879" r="1913" b="-3"/>
          <a:stretch>
            <a:fillRect/>
          </a:stretch>
        </p:blipFill>
        <p:spPr>
          <a:xfrm>
            <a:off x="8299268" y="2093976"/>
            <a:ext cx="3317453" cy="4096512"/>
          </a:xfrm>
          <a:prstGeom prst="rect">
            <a:avLst/>
          </a:prstGeom>
        </p:spPr>
      </p:pic>
    </p:spTree>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a:xfrm>
            <a:off x="436005" y="751260"/>
            <a:ext cx="11155008" cy="635480"/>
          </a:xfrm>
        </p:spPr>
        <p:txBody>
          <a:bodyPr anchor="b">
            <a:normAutofit/>
          </a:bodyPr>
          <a:lstStyle/>
          <a:p>
            <a:r>
              <a:rPr lang="en-GB" sz="3600" b="1" dirty="0">
                <a:solidFill>
                  <a:schemeClr val="accent2"/>
                </a:solidFill>
              </a:rPr>
              <a:t>Tuckman’s Team Development Model</a:t>
            </a:r>
          </a:p>
        </p:txBody>
      </p:sp>
      <p:sp>
        <p:nvSpPr>
          <p:cNvPr id="1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a:xfrm>
            <a:off x="0" y="1780884"/>
            <a:ext cx="10563497" cy="5058828"/>
          </a:xfrm>
        </p:spPr>
        <p:txBody>
          <a:bodyPr anchor="t">
            <a:noAutofit/>
          </a:bodyPr>
          <a:lstStyle/>
          <a:p>
            <a:pPr marL="457200" lvl="1" indent="0">
              <a:buNone/>
            </a:pPr>
            <a:r>
              <a:rPr lang="en-GB" sz="1800" dirty="0">
                <a:latin typeface="Arial" panose="020B0604020202020204" pitchFamily="34" charset="0"/>
                <a:cs typeface="Arial" panose="020B0604020202020204" pitchFamily="34" charset="0"/>
              </a:rPr>
              <a:t>Tuckman’s model explains the stages teams go through as they develop, showing how their effectiveness increases as communication, trust, and working relationships strengthen (Tuckman, 1965). </a:t>
            </a:r>
          </a:p>
          <a:p>
            <a:pPr marL="0" indent="0">
              <a:buNone/>
            </a:pPr>
            <a:r>
              <a:rPr lang="en-GB" sz="1800" dirty="0">
                <a:latin typeface="Arial" panose="020B0604020202020204" pitchFamily="34" charset="0"/>
                <a:cs typeface="Arial" panose="020B0604020202020204" pitchFamily="34" charset="0"/>
              </a:rPr>
              <a:t> </a:t>
            </a:r>
            <a:r>
              <a:rPr lang="en-GB" sz="1800" b="1" dirty="0">
                <a:latin typeface="Arial" panose="020B0604020202020204" pitchFamily="34" charset="0"/>
                <a:cs typeface="Arial" panose="020B0604020202020204" pitchFamily="34" charset="0"/>
              </a:rPr>
              <a:t>Key Stages</a:t>
            </a:r>
          </a:p>
          <a:p>
            <a:pPr marL="0" indent="0">
              <a:buNone/>
            </a:pPr>
            <a:r>
              <a:rPr lang="en-GB" sz="1800" dirty="0">
                <a:latin typeface="Arial" panose="020B0604020202020204" pitchFamily="34" charset="0"/>
                <a:cs typeface="Arial" panose="020B0604020202020204" pitchFamily="34" charset="0"/>
              </a:rPr>
              <a:t>• </a:t>
            </a:r>
            <a:r>
              <a:rPr lang="en-GB" sz="1800" b="1" dirty="0">
                <a:latin typeface="Arial" panose="020B0604020202020204" pitchFamily="34" charset="0"/>
                <a:cs typeface="Arial" panose="020B0604020202020204" pitchFamily="34" charset="0"/>
              </a:rPr>
              <a:t>Forming</a:t>
            </a:r>
            <a:r>
              <a:rPr lang="en-GB" sz="1800" dirty="0">
                <a:latin typeface="Arial" panose="020B0604020202020204" pitchFamily="34" charset="0"/>
                <a:cs typeface="Arial" panose="020B0604020202020204" pitchFamily="34" charset="0"/>
              </a:rPr>
              <a:t> - The team meets for the first time, roles are unclear, and members look for guidance.</a:t>
            </a:r>
          </a:p>
          <a:p>
            <a:pPr marL="0" indent="0">
              <a:buNone/>
            </a:pPr>
            <a:r>
              <a:rPr lang="en-GB" sz="1800" dirty="0">
                <a:latin typeface="Arial" panose="020B0604020202020204" pitchFamily="34" charset="0"/>
                <a:cs typeface="Arial" panose="020B0604020202020204" pitchFamily="34" charset="0"/>
              </a:rPr>
              <a:t>• </a:t>
            </a:r>
            <a:r>
              <a:rPr lang="en-GB" sz="1800" b="1" dirty="0">
                <a:latin typeface="Arial" panose="020B0604020202020204" pitchFamily="34" charset="0"/>
                <a:cs typeface="Arial" panose="020B0604020202020204" pitchFamily="34" charset="0"/>
              </a:rPr>
              <a:t>Storming</a:t>
            </a:r>
            <a:r>
              <a:rPr lang="en-GB" sz="1800" dirty="0">
                <a:latin typeface="Arial" panose="020B0604020202020204" pitchFamily="34" charset="0"/>
                <a:cs typeface="Arial" panose="020B0604020202020204" pitchFamily="34" charset="0"/>
              </a:rPr>
              <a:t> -  Differences appear and conflict may arise as people challenge ideas.</a:t>
            </a:r>
          </a:p>
          <a:p>
            <a:pPr marL="0" indent="0">
              <a:buNone/>
            </a:pPr>
            <a:r>
              <a:rPr lang="en-GB" sz="1800" dirty="0">
                <a:latin typeface="Arial" panose="020B0604020202020204" pitchFamily="34" charset="0"/>
                <a:cs typeface="Arial" panose="020B0604020202020204" pitchFamily="34" charset="0"/>
              </a:rPr>
              <a:t>• </a:t>
            </a:r>
            <a:r>
              <a:rPr lang="en-GB" sz="1800" b="1" dirty="0">
                <a:latin typeface="Arial" panose="020B0604020202020204" pitchFamily="34" charset="0"/>
                <a:cs typeface="Arial" panose="020B0604020202020204" pitchFamily="34" charset="0"/>
              </a:rPr>
              <a:t>Norming</a:t>
            </a:r>
            <a:r>
              <a:rPr lang="en-GB" sz="1800" dirty="0">
                <a:latin typeface="Arial" panose="020B0604020202020204" pitchFamily="34" charset="0"/>
                <a:cs typeface="Arial" panose="020B0604020202020204" pitchFamily="34" charset="0"/>
              </a:rPr>
              <a:t> – The team starts to agree on goals, routines, and ways of working.</a:t>
            </a:r>
          </a:p>
          <a:p>
            <a:pPr marL="0" indent="0">
              <a:buNone/>
            </a:pPr>
            <a:r>
              <a:rPr lang="en-GB" sz="1800" dirty="0">
                <a:latin typeface="Arial" panose="020B0604020202020204" pitchFamily="34" charset="0"/>
                <a:cs typeface="Arial" panose="020B0604020202020204" pitchFamily="34" charset="0"/>
              </a:rPr>
              <a:t>• </a:t>
            </a:r>
            <a:r>
              <a:rPr lang="en-GB" sz="1800" b="1" dirty="0">
                <a:latin typeface="Arial" panose="020B0604020202020204" pitchFamily="34" charset="0"/>
                <a:cs typeface="Arial" panose="020B0604020202020204" pitchFamily="34" charset="0"/>
              </a:rPr>
              <a:t>Performing</a:t>
            </a:r>
            <a:r>
              <a:rPr lang="en-GB" sz="1800" dirty="0">
                <a:latin typeface="Arial" panose="020B0604020202020204" pitchFamily="34" charset="0"/>
                <a:cs typeface="Arial" panose="020B0604020202020204" pitchFamily="34" charset="0"/>
              </a:rPr>
              <a:t> – The group works effectively with strong cooperation and confidence.        </a:t>
            </a:r>
          </a:p>
          <a:p>
            <a:pPr marL="0" indent="0">
              <a:buNone/>
            </a:pPr>
            <a:endParaRPr lang="en-GB" sz="1800" dirty="0">
              <a:latin typeface="Arial" panose="020B0604020202020204" pitchFamily="34" charset="0"/>
              <a:cs typeface="Arial" panose="020B0604020202020204" pitchFamily="34" charset="0"/>
            </a:endParaRPr>
          </a:p>
          <a:p>
            <a:pPr marL="0" indent="0">
              <a:buNone/>
            </a:pPr>
            <a:r>
              <a:rPr lang="en-GB" sz="1800" b="1" dirty="0">
                <a:latin typeface="Arial" panose="020B0604020202020204" pitchFamily="34" charset="0"/>
                <a:cs typeface="Arial" panose="020B0604020202020204" pitchFamily="34" charset="0"/>
              </a:rPr>
              <a:t>How does this model help professionals in practice?</a:t>
            </a:r>
          </a:p>
          <a:p>
            <a:pPr marL="0" indent="0">
              <a:buNone/>
            </a:pPr>
            <a:r>
              <a:rPr lang="en-GB" sz="1800" dirty="0">
                <a:latin typeface="Arial" panose="020B0604020202020204" pitchFamily="34" charset="0"/>
                <a:cs typeface="Arial" panose="020B0604020202020204" pitchFamily="34" charset="0"/>
              </a:rPr>
              <a:t>• It helps staff </a:t>
            </a:r>
            <a:r>
              <a:rPr lang="en-GB" sz="1800" i="1" dirty="0">
                <a:latin typeface="Arial" panose="020B0604020202020204" pitchFamily="34" charset="0"/>
                <a:cs typeface="Arial" panose="020B0604020202020204" pitchFamily="34" charset="0"/>
              </a:rPr>
              <a:t>understand that early conflict is normal</a:t>
            </a:r>
            <a:r>
              <a:rPr lang="en-GB" sz="1800" dirty="0">
                <a:latin typeface="Arial" panose="020B0604020202020204" pitchFamily="34" charset="0"/>
                <a:cs typeface="Arial" panose="020B0604020202020204" pitchFamily="34" charset="0"/>
              </a:rPr>
              <a:t>, not a sign of failure</a:t>
            </a:r>
          </a:p>
          <a:p>
            <a:pPr marL="0" indent="0">
              <a:buNone/>
            </a:pPr>
            <a:r>
              <a:rPr lang="en-GB" sz="1800" dirty="0">
                <a:latin typeface="Arial" panose="020B0604020202020204" pitchFamily="34" charset="0"/>
                <a:cs typeface="Arial" panose="020B0604020202020204" pitchFamily="34" charset="0"/>
              </a:rPr>
              <a:t>• It </a:t>
            </a:r>
            <a:r>
              <a:rPr lang="en-GB" sz="1800" i="1" dirty="0">
                <a:latin typeface="Arial" panose="020B0604020202020204" pitchFamily="34" charset="0"/>
                <a:cs typeface="Arial" panose="020B0604020202020204" pitchFamily="34" charset="0"/>
              </a:rPr>
              <a:t>promotes clear communication</a:t>
            </a:r>
            <a:r>
              <a:rPr lang="en-GB" sz="1800" dirty="0">
                <a:latin typeface="Arial" panose="020B0604020202020204" pitchFamily="34" charset="0"/>
                <a:cs typeface="Arial" panose="020B0604020202020204" pitchFamily="34" charset="0"/>
              </a:rPr>
              <a:t>, shared goals, and trust-building.</a:t>
            </a:r>
          </a:p>
          <a:p>
            <a:pPr marL="0" indent="0">
              <a:buNone/>
            </a:pPr>
            <a:r>
              <a:rPr lang="en-GB" sz="1800" dirty="0">
                <a:latin typeface="Arial" panose="020B0604020202020204" pitchFamily="34" charset="0"/>
                <a:cs typeface="Arial" panose="020B0604020202020204" pitchFamily="34" charset="0"/>
              </a:rPr>
              <a:t>• It </a:t>
            </a:r>
            <a:r>
              <a:rPr lang="en-GB" sz="1800" i="1" dirty="0">
                <a:latin typeface="Arial" panose="020B0604020202020204" pitchFamily="34" charset="0"/>
                <a:cs typeface="Arial" panose="020B0604020202020204" pitchFamily="34" charset="0"/>
              </a:rPr>
              <a:t>guides leaders in supporting teams </a:t>
            </a:r>
            <a:r>
              <a:rPr lang="en-GB" sz="1800" dirty="0">
                <a:latin typeface="Arial" panose="020B0604020202020204" pitchFamily="34" charset="0"/>
                <a:cs typeface="Arial" panose="020B0604020202020204" pitchFamily="34" charset="0"/>
              </a:rPr>
              <a:t>through challenges toward effective performance.</a:t>
            </a:r>
          </a:p>
          <a:p>
            <a:pPr marL="0" indent="0">
              <a:buNone/>
            </a:pPr>
            <a:r>
              <a:rPr lang="en-GB" sz="1800" dirty="0">
                <a:latin typeface="Arial" panose="020B0604020202020204" pitchFamily="34" charset="0"/>
                <a:cs typeface="Arial" panose="020B0604020202020204" pitchFamily="34" charset="0"/>
              </a:rPr>
              <a:t>• It shows that </a:t>
            </a:r>
            <a:r>
              <a:rPr lang="en-GB" sz="1800" i="1" dirty="0">
                <a:latin typeface="Arial" panose="020B0604020202020204" pitchFamily="34" charset="0"/>
                <a:cs typeface="Arial" panose="020B0604020202020204" pitchFamily="34" charset="0"/>
              </a:rPr>
              <a:t>strong teamwork develops gradually</a:t>
            </a:r>
            <a:r>
              <a:rPr lang="en-GB" sz="1800" dirty="0">
                <a:latin typeface="Arial" panose="020B0604020202020204" pitchFamily="34" charset="0"/>
                <a:cs typeface="Arial" panose="020B0604020202020204" pitchFamily="34" charset="0"/>
              </a:rPr>
              <a:t>, improving collaboration across roles.</a:t>
            </a:r>
          </a:p>
          <a:p>
            <a:pPr marL="0" indent="0">
              <a:buNone/>
            </a:pPr>
            <a:endParaRPr lang="en-GB" sz="18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               </a:t>
            </a:r>
          </a:p>
        </p:txBody>
      </p:sp>
      <p:pic>
        <p:nvPicPr>
          <p:cNvPr id="6" name="Picture 5">
            <a:extLst>
              <a:ext uri="{FF2B5EF4-FFF2-40B4-BE49-F238E27FC236}">
                <a16:creationId xmlns:a16="http://schemas.microsoft.com/office/drawing/2014/main" id="{99665EFC-11C5-3E2A-84AC-AC4C9280B736}"/>
              </a:ext>
            </a:extLst>
          </p:cNvPr>
          <p:cNvPicPr>
            <a:picLocks noChangeAspect="1"/>
          </p:cNvPicPr>
          <p:nvPr/>
        </p:nvPicPr>
        <p:blipFill>
          <a:blip r:embed="rId2"/>
          <a:srcRect l="1915" r="1877" b="-3"/>
          <a:stretch>
            <a:fillRect/>
          </a:stretch>
        </p:blipFill>
        <p:spPr>
          <a:xfrm>
            <a:off x="9361714" y="2093976"/>
            <a:ext cx="3718560" cy="4893744"/>
          </a:xfrm>
          <a:prstGeom prst="rect">
            <a:avLst/>
          </a:prstGeom>
        </p:spPr>
      </p:pic>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a:xfrm>
            <a:off x="8610600" y="6356350"/>
            <a:ext cx="2743200" cy="365125"/>
          </a:xfrm>
        </p:spPr>
        <p:txBody>
          <a:bodyPr>
            <a:normAutofit/>
          </a:bodyPr>
          <a:lstStyle/>
          <a:p>
            <a:pPr>
              <a:spcAft>
                <a:spcPts val="600"/>
              </a:spcAft>
              <a:defRPr/>
            </a:pPr>
            <a:fld id="{9AFB928A-D6AD-4F2A-B2DD-923741E90643}" type="slidenum">
              <a:rPr lang="en-GB" altLang="en-US" smtClean="0"/>
              <a:pPr>
                <a:spcAft>
                  <a:spcPts val="600"/>
                </a:spcAft>
                <a:defRPr/>
              </a:pPr>
              <a:t>5</a:t>
            </a:fld>
            <a:endParaRPr lang="en-GB" altLang="en-US"/>
          </a:p>
        </p:txBody>
      </p:sp>
    </p:spTree>
    <p:extLst>
      <p:ext uri="{BB962C8B-B14F-4D97-AF65-F5344CB8AC3E}">
        <p14:creationId xmlns:p14="http://schemas.microsoft.com/office/powerpoint/2010/main" val="1663974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0D86A2-2718-698B-9300-0507C33EB8D3}"/>
              </a:ext>
            </a:extLst>
          </p:cNvPr>
          <p:cNvSpPr>
            <a:spLocks noGrp="1"/>
          </p:cNvSpPr>
          <p:nvPr>
            <p:ph type="title"/>
          </p:nvPr>
        </p:nvSpPr>
        <p:spPr>
          <a:xfrm>
            <a:off x="587130" y="552091"/>
            <a:ext cx="3600860" cy="5431536"/>
          </a:xfrm>
        </p:spPr>
        <p:txBody>
          <a:bodyPr>
            <a:normAutofit/>
          </a:bodyPr>
          <a:lstStyle/>
          <a:p>
            <a:r>
              <a:rPr lang="en-GB" sz="4200" b="1" dirty="0">
                <a:solidFill>
                  <a:schemeClr val="accent2"/>
                </a:solidFill>
                <a:latin typeface="Arial" panose="020B0604020202020204" pitchFamily="34" charset="0"/>
                <a:cs typeface="Arial" panose="020B0604020202020204" pitchFamily="34" charset="0"/>
              </a:rPr>
              <a:t>Importance of Working in Teams to Professional Practice</a:t>
            </a:r>
            <a:endParaRPr lang="en-GB" sz="4200" dirty="0">
              <a:solidFill>
                <a:schemeClr val="accent2"/>
              </a:solidFill>
              <a:latin typeface="Arial" panose="020B0604020202020204" pitchFamily="34" charset="0"/>
              <a:cs typeface="Arial" panose="020B0604020202020204" pitchFamily="34" charset="0"/>
            </a:endParaRPr>
          </a:p>
        </p:txBody>
      </p:sp>
      <p:sp>
        <p:nvSpPr>
          <p:cNvPr id="12"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CB7E22A-B3A7-9D59-5561-59B5A2CD307A}"/>
              </a:ext>
            </a:extLst>
          </p:cNvPr>
          <p:cNvSpPr>
            <a:spLocks noGrp="1"/>
          </p:cNvSpPr>
          <p:nvPr>
            <p:ph idx="1"/>
          </p:nvPr>
        </p:nvSpPr>
        <p:spPr>
          <a:xfrm>
            <a:off x="4841731" y="508674"/>
            <a:ext cx="7416881" cy="6040490"/>
          </a:xfrm>
        </p:spPr>
        <p:txBody>
          <a:bodyPr anchor="ctr">
            <a:normAutofit fontScale="77500" lnSpcReduction="20000"/>
          </a:bodyPr>
          <a:lstStyle/>
          <a:p>
            <a:pPr marL="0" indent="0">
              <a:buNone/>
            </a:pPr>
            <a:r>
              <a:rPr lang="en-GB" sz="2100" b="1" dirty="0">
                <a:latin typeface="Arial" panose="020B0604020202020204" pitchFamily="34" charset="0"/>
                <a:cs typeface="Arial" panose="020B0604020202020204" pitchFamily="34" charset="0"/>
              </a:rPr>
              <a:t>Why Teamwork Matters in Health &amp; Social Care (HSE, 2021)</a:t>
            </a:r>
          </a:p>
          <a:p>
            <a:pPr marL="0" indent="0">
              <a:lnSpc>
                <a:spcPct val="120000"/>
              </a:lnSpc>
              <a:buNone/>
            </a:pPr>
            <a:r>
              <a:rPr lang="en-GB" sz="1900" dirty="0">
                <a:latin typeface="Arial" panose="020B0604020202020204" pitchFamily="34" charset="0"/>
                <a:cs typeface="Arial" panose="020B0604020202020204" pitchFamily="34" charset="0"/>
              </a:rPr>
              <a:t>• Teams combine different skills and share information to keep care safe and consistent.</a:t>
            </a:r>
          </a:p>
          <a:p>
            <a:pPr marL="0" indent="0">
              <a:lnSpc>
                <a:spcPct val="120000"/>
              </a:lnSpc>
              <a:buNone/>
            </a:pPr>
            <a:r>
              <a:rPr lang="en-GB" sz="1900" dirty="0">
                <a:latin typeface="Arial" panose="020B0604020202020204" pitchFamily="34" charset="0"/>
                <a:cs typeface="Arial" panose="020B0604020202020204" pitchFamily="34" charset="0"/>
              </a:rPr>
              <a:t>• Trust develops over time as teams move through forming, storming, norming, and performing.</a:t>
            </a:r>
          </a:p>
          <a:p>
            <a:pPr marL="0" indent="0">
              <a:buNone/>
            </a:pPr>
            <a:endParaRPr lang="en-GB" sz="1900" dirty="0">
              <a:latin typeface="Arial" panose="020B0604020202020204" pitchFamily="34" charset="0"/>
              <a:cs typeface="Arial" panose="020B0604020202020204" pitchFamily="34" charset="0"/>
            </a:endParaRPr>
          </a:p>
          <a:p>
            <a:pPr marL="0" indent="0">
              <a:buNone/>
            </a:pPr>
            <a:r>
              <a:rPr lang="en-GB" sz="2100" b="1" dirty="0">
                <a:latin typeface="Arial" panose="020B0604020202020204" pitchFamily="34" charset="0"/>
                <a:cs typeface="Arial" panose="020B0604020202020204" pitchFamily="34" charset="0"/>
              </a:rPr>
              <a:t>How teamwork supports safe and effective care</a:t>
            </a:r>
          </a:p>
          <a:p>
            <a:pPr marL="0" indent="0">
              <a:lnSpc>
                <a:spcPct val="120000"/>
              </a:lnSpc>
              <a:buNone/>
            </a:pPr>
            <a:r>
              <a:rPr lang="en-GB" sz="1900" dirty="0">
                <a:latin typeface="Arial" panose="020B0604020202020204" pitchFamily="34" charset="0"/>
                <a:cs typeface="Arial" panose="020B0604020202020204" pitchFamily="34" charset="0"/>
              </a:rPr>
              <a:t>• Staff pass on important information quickly, so everyone knows what to do.</a:t>
            </a:r>
          </a:p>
          <a:p>
            <a:pPr marL="0" indent="0">
              <a:lnSpc>
                <a:spcPct val="120000"/>
              </a:lnSpc>
              <a:buNone/>
            </a:pPr>
            <a:r>
              <a:rPr lang="en-GB" sz="1900" dirty="0">
                <a:latin typeface="Arial" panose="020B0604020202020204" pitchFamily="34" charset="0"/>
                <a:cs typeface="Arial" panose="020B0604020202020204" pitchFamily="34" charset="0"/>
              </a:rPr>
              <a:t>• Different professionals notice risks sooner because they each see things differently.</a:t>
            </a:r>
          </a:p>
          <a:p>
            <a:pPr marL="0" indent="0">
              <a:lnSpc>
                <a:spcPct val="120000"/>
              </a:lnSpc>
              <a:buNone/>
            </a:pPr>
            <a:r>
              <a:rPr lang="en-GB" sz="1900" dirty="0">
                <a:latin typeface="Arial" panose="020B0604020202020204" pitchFamily="34" charset="0"/>
                <a:cs typeface="Arial" panose="020B0604020202020204" pitchFamily="34" charset="0"/>
              </a:rPr>
              <a:t>• Work is organised well, which helps prevent mistakes and keeps care consistent.</a:t>
            </a:r>
          </a:p>
          <a:p>
            <a:pPr marL="0" indent="0">
              <a:buNone/>
            </a:pPr>
            <a:endParaRPr lang="en-GB" sz="2100" b="1" dirty="0">
              <a:latin typeface="Arial" panose="020B0604020202020204" pitchFamily="34" charset="0"/>
              <a:cs typeface="Arial" panose="020B0604020202020204" pitchFamily="34" charset="0"/>
            </a:endParaRPr>
          </a:p>
          <a:p>
            <a:pPr marL="0" indent="0">
              <a:buNone/>
            </a:pPr>
            <a:r>
              <a:rPr lang="en-GB" sz="2100" b="1" dirty="0">
                <a:latin typeface="Arial" panose="020B0604020202020204" pitchFamily="34" charset="0"/>
                <a:cs typeface="Arial" panose="020B0604020202020204" pitchFamily="34" charset="0"/>
              </a:rPr>
              <a:t>How it improves outcomes for service users</a:t>
            </a:r>
          </a:p>
          <a:p>
            <a:pPr marL="0" indent="0">
              <a:buNone/>
            </a:pPr>
            <a:r>
              <a:rPr lang="en-GB" sz="1900" dirty="0">
                <a:latin typeface="Arial" panose="020B0604020202020204" pitchFamily="34" charset="0"/>
                <a:cs typeface="Arial" panose="020B0604020202020204" pitchFamily="34" charset="0"/>
              </a:rPr>
              <a:t>• Care feels more organised and connected, not confusing.</a:t>
            </a:r>
          </a:p>
          <a:p>
            <a:pPr marL="0" indent="0">
              <a:buNone/>
            </a:pPr>
            <a:r>
              <a:rPr lang="en-GB" sz="1900" dirty="0">
                <a:latin typeface="Arial" panose="020B0604020202020204" pitchFamily="34" charset="0"/>
                <a:cs typeface="Arial" panose="020B0604020202020204" pitchFamily="34" charset="0"/>
              </a:rPr>
              <a:t>• Staff can meet needs better because they used different skills together.</a:t>
            </a:r>
          </a:p>
          <a:p>
            <a:pPr marL="0" indent="0">
              <a:buNone/>
            </a:pPr>
            <a:r>
              <a:rPr lang="en-GB" sz="1900" dirty="0">
                <a:latin typeface="Arial" panose="020B0604020202020204" pitchFamily="34" charset="0"/>
                <a:cs typeface="Arial" panose="020B0604020202020204" pitchFamily="34" charset="0"/>
              </a:rPr>
              <a:t>• Service users feel heard, supported and more confident in their care.</a:t>
            </a:r>
          </a:p>
          <a:p>
            <a:pPr marL="0" indent="0">
              <a:buNone/>
            </a:pPr>
            <a:endParaRPr lang="en-GB" sz="1900" dirty="0">
              <a:latin typeface="Arial" panose="020B0604020202020204" pitchFamily="34" charset="0"/>
              <a:cs typeface="Arial" panose="020B0604020202020204" pitchFamily="34" charset="0"/>
            </a:endParaRPr>
          </a:p>
          <a:p>
            <a:pPr marL="0" lvl="0" indent="0">
              <a:spcBef>
                <a:spcPct val="0"/>
              </a:spcBef>
              <a:buNone/>
            </a:pPr>
            <a:r>
              <a:rPr lang="en-GB" altLang="en-US" sz="2100" b="1" dirty="0">
                <a:latin typeface="Arial" panose="020B0604020202020204" pitchFamily="34" charset="0"/>
                <a:cs typeface="Arial" panose="020B0604020202020204" pitchFamily="34" charset="0"/>
              </a:rPr>
              <a:t>Benefits for everyone</a:t>
            </a:r>
          </a:p>
          <a:p>
            <a:pPr marL="0" lvl="0" indent="0">
              <a:spcBef>
                <a:spcPct val="0"/>
              </a:spcBef>
              <a:buNone/>
            </a:pPr>
            <a:endParaRPr lang="en-GB" altLang="en-US" sz="1900" b="1" dirty="0">
              <a:latin typeface="Arial" panose="020B0604020202020204" pitchFamily="34" charset="0"/>
              <a:cs typeface="Arial" panose="020B0604020202020204" pitchFamily="34" charset="0"/>
            </a:endParaRPr>
          </a:p>
          <a:p>
            <a:pPr marL="0" lvl="0" indent="0">
              <a:lnSpc>
                <a:spcPct val="120000"/>
              </a:lnSpc>
              <a:spcBef>
                <a:spcPct val="0"/>
              </a:spcBef>
              <a:buNone/>
            </a:pPr>
            <a:r>
              <a:rPr lang="en-GB" sz="2100" dirty="0">
                <a:latin typeface="Arial" panose="020B0604020202020204" pitchFamily="34" charset="0"/>
                <a:cs typeface="Arial" panose="020B0604020202020204" pitchFamily="34" charset="0"/>
              </a:rPr>
              <a:t>• </a:t>
            </a:r>
            <a:r>
              <a:rPr lang="en-GB" altLang="en-US" sz="2100" i="1" dirty="0">
                <a:latin typeface="Arial" panose="020B0604020202020204" pitchFamily="34" charset="0"/>
                <a:cs typeface="Arial" panose="020B0604020202020204" pitchFamily="34" charset="0"/>
              </a:rPr>
              <a:t>Service users</a:t>
            </a:r>
            <a:r>
              <a:rPr lang="en-GB" altLang="en-US" sz="2100" dirty="0">
                <a:latin typeface="Arial" panose="020B0604020202020204" pitchFamily="34" charset="0"/>
                <a:cs typeface="Arial" panose="020B0604020202020204" pitchFamily="34" charset="0"/>
              </a:rPr>
              <a:t>: safer care, better communication, more confidence.</a:t>
            </a:r>
          </a:p>
          <a:p>
            <a:pPr marL="0" lvl="0" indent="0">
              <a:lnSpc>
                <a:spcPct val="120000"/>
              </a:lnSpc>
              <a:spcBef>
                <a:spcPct val="0"/>
              </a:spcBef>
              <a:buNone/>
            </a:pPr>
            <a:r>
              <a:rPr lang="en-GB" sz="2100" dirty="0">
                <a:latin typeface="Arial" panose="020B0604020202020204" pitchFamily="34" charset="0"/>
                <a:cs typeface="Arial" panose="020B0604020202020204" pitchFamily="34" charset="0"/>
              </a:rPr>
              <a:t>• </a:t>
            </a:r>
            <a:r>
              <a:rPr lang="en-GB" altLang="en-US" sz="2100" i="1" dirty="0">
                <a:latin typeface="Arial" panose="020B0604020202020204" pitchFamily="34" charset="0"/>
                <a:cs typeface="Arial" panose="020B0604020202020204" pitchFamily="34" charset="0"/>
              </a:rPr>
              <a:t>Staff</a:t>
            </a:r>
            <a:r>
              <a:rPr lang="en-GB" altLang="en-US" sz="2100" dirty="0">
                <a:latin typeface="Arial" panose="020B0604020202020204" pitchFamily="34" charset="0"/>
                <a:cs typeface="Arial" panose="020B0604020202020204" pitchFamily="34" charset="0"/>
              </a:rPr>
              <a:t>: shared workload, less stress, better problem‑solving.</a:t>
            </a:r>
          </a:p>
          <a:p>
            <a:pPr marL="0" lvl="0" indent="0">
              <a:lnSpc>
                <a:spcPct val="120000"/>
              </a:lnSpc>
              <a:spcBef>
                <a:spcPct val="0"/>
              </a:spcBef>
              <a:buNone/>
            </a:pPr>
            <a:r>
              <a:rPr lang="en-GB" sz="2100" dirty="0">
                <a:latin typeface="Arial" panose="020B0604020202020204" pitchFamily="34" charset="0"/>
                <a:cs typeface="Arial" panose="020B0604020202020204" pitchFamily="34" charset="0"/>
              </a:rPr>
              <a:t>• </a:t>
            </a:r>
            <a:r>
              <a:rPr lang="en-GB" altLang="en-US" sz="2100" i="1" dirty="0">
                <a:latin typeface="Arial" panose="020B0604020202020204" pitchFamily="34" charset="0"/>
                <a:cs typeface="Arial" panose="020B0604020202020204" pitchFamily="34" charset="0"/>
              </a:rPr>
              <a:t>Organisation:</a:t>
            </a:r>
            <a:r>
              <a:rPr lang="en-GB" altLang="en-US" sz="2100" dirty="0">
                <a:latin typeface="Arial" panose="020B0604020202020204" pitchFamily="34" charset="0"/>
                <a:cs typeface="Arial" panose="020B0604020202020204" pitchFamily="34" charset="0"/>
              </a:rPr>
              <a:t> higher quality care, fewer errors, stronger teamwork culture</a:t>
            </a:r>
            <a:endParaRPr lang="en-US" altLang="en-US" sz="2100" dirty="0">
              <a:latin typeface="Arial" panose="020B0604020202020204" pitchFamily="34" charset="0"/>
              <a:cs typeface="Arial" panose="020B0604020202020204" pitchFamily="34" charset="0"/>
            </a:endParaRPr>
          </a:p>
          <a:p>
            <a:pPr marL="0" indent="0">
              <a:lnSpc>
                <a:spcPct val="120000"/>
              </a:lnSpc>
              <a:buNone/>
            </a:pPr>
            <a:endParaRPr lang="en-GB" sz="2100" dirty="0">
              <a:latin typeface="Arial" panose="020B0604020202020204" pitchFamily="34" charset="0"/>
              <a:cs typeface="Arial" panose="020B0604020202020204" pitchFamily="34" charset="0"/>
            </a:endParaRPr>
          </a:p>
          <a:p>
            <a:pPr marL="0" indent="0">
              <a:buNone/>
            </a:pPr>
            <a:endParaRPr lang="en-GB" sz="1400" dirty="0">
              <a:latin typeface="Arial" panose="020B0604020202020204" pitchFamily="34" charset="0"/>
              <a:cs typeface="Arial" panose="020B0604020202020204" pitchFamily="34" charset="0"/>
            </a:endParaRPr>
          </a:p>
          <a:p>
            <a:pPr marL="0" indent="0">
              <a:buNone/>
            </a:pPr>
            <a:endParaRPr lang="en-GB" sz="1400" dirty="0"/>
          </a:p>
        </p:txBody>
      </p:sp>
    </p:spTree>
    <p:extLst>
      <p:ext uri="{BB962C8B-B14F-4D97-AF65-F5344CB8AC3E}">
        <p14:creationId xmlns:p14="http://schemas.microsoft.com/office/powerpoint/2010/main" val="3579397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573AE-A81C-A59B-4F99-F7B3AF55907D}"/>
              </a:ext>
            </a:extLst>
          </p:cNvPr>
          <p:cNvSpPr>
            <a:spLocks noGrp="1"/>
          </p:cNvSpPr>
          <p:nvPr>
            <p:ph type="title"/>
          </p:nvPr>
        </p:nvSpPr>
        <p:spPr>
          <a:xfrm>
            <a:off x="69669" y="336550"/>
            <a:ext cx="4145280" cy="662629"/>
          </a:xfrm>
        </p:spPr>
        <p:txBody>
          <a:bodyPr/>
          <a:lstStyle/>
          <a:p>
            <a:r>
              <a:rPr lang="en-GB" sz="3200" b="1" i="1" dirty="0">
                <a:solidFill>
                  <a:schemeClr val="accent2"/>
                </a:solidFill>
              </a:rPr>
              <a:t>continuation</a:t>
            </a:r>
          </a:p>
        </p:txBody>
      </p:sp>
      <p:sp>
        <p:nvSpPr>
          <p:cNvPr id="3" name="Content Placeholder 2">
            <a:extLst>
              <a:ext uri="{FF2B5EF4-FFF2-40B4-BE49-F238E27FC236}">
                <a16:creationId xmlns:a16="http://schemas.microsoft.com/office/drawing/2014/main" id="{D8E2DAED-EA72-61F0-754A-DB279B5D6CF7}"/>
              </a:ext>
            </a:extLst>
          </p:cNvPr>
          <p:cNvSpPr>
            <a:spLocks noGrp="1"/>
          </p:cNvSpPr>
          <p:nvPr>
            <p:ph idx="1"/>
          </p:nvPr>
        </p:nvSpPr>
        <p:spPr>
          <a:xfrm>
            <a:off x="69669" y="989316"/>
            <a:ext cx="8778240" cy="5532134"/>
          </a:xfrm>
        </p:spPr>
        <p:txBody>
          <a:bodyPr/>
          <a:lstStyle/>
          <a:p>
            <a:pPr marL="0" indent="0">
              <a:buNone/>
            </a:pPr>
            <a:endParaRPr lang="en-GB" sz="1800" dirty="0">
              <a:latin typeface="Arial" panose="020B0604020202020204" pitchFamily="34" charset="0"/>
              <a:cs typeface="Arial" panose="020B0604020202020204" pitchFamily="34" charset="0"/>
            </a:endParaRPr>
          </a:p>
          <a:p>
            <a:pPr marL="0" indent="0">
              <a:buNone/>
            </a:pPr>
            <a:r>
              <a:rPr lang="en-GB" sz="2000" b="1" dirty="0">
                <a:latin typeface="Arial" panose="020B0604020202020204" pitchFamily="34" charset="0"/>
                <a:cs typeface="Arial" panose="020B0604020202020204" pitchFamily="34" charset="0"/>
              </a:rPr>
              <a:t>In Real‑world, Teamwork is poor </a:t>
            </a:r>
          </a:p>
          <a:p>
            <a:pPr marL="0" indent="0">
              <a:buNone/>
            </a:pPr>
            <a:r>
              <a:rPr lang="en-GB" sz="2000" dirty="0">
                <a:latin typeface="Arial" panose="020B0604020202020204" pitchFamily="34" charset="0"/>
                <a:cs typeface="Arial" panose="020B0604020202020204" pitchFamily="34" charset="0"/>
              </a:rPr>
              <a:t>When nurses, carers, social workers, and therapists fail to work together effectively, the team gets stuck in the storming phase. </a:t>
            </a:r>
          </a:p>
          <a:p>
            <a:pPr marL="0" indent="0">
              <a:buNone/>
            </a:pPr>
            <a:r>
              <a:rPr lang="en-GB" sz="2000" dirty="0">
                <a:latin typeface="Arial" panose="020B0604020202020204" pitchFamily="34" charset="0"/>
                <a:cs typeface="Arial" panose="020B0604020202020204" pitchFamily="34" charset="0"/>
              </a:rPr>
              <a:t>This leads to:</a:t>
            </a:r>
          </a:p>
          <a:p>
            <a:pPr marL="0" indent="0">
              <a:buNone/>
            </a:pP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Poor communication </a:t>
            </a:r>
            <a:r>
              <a:rPr lang="en-GB" sz="2000" dirty="0">
                <a:latin typeface="Arial" panose="020B0604020202020204" pitchFamily="34" charset="0"/>
                <a:cs typeface="Arial" panose="020B0604020202020204" pitchFamily="34" charset="0"/>
              </a:rPr>
              <a:t>– updates aren’t shared and care becomes inconsistent</a:t>
            </a:r>
          </a:p>
          <a:p>
            <a:pPr marL="0" indent="0">
              <a:buNone/>
            </a:pP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Increased risk </a:t>
            </a:r>
            <a:r>
              <a:rPr lang="en-GB" sz="2000" dirty="0">
                <a:latin typeface="Arial" panose="020B0604020202020204" pitchFamily="34" charset="0"/>
                <a:cs typeface="Arial" panose="020B0604020202020204" pitchFamily="34" charset="0"/>
              </a:rPr>
              <a:t>– delays, errors, and missed changes in a person’s condition</a:t>
            </a:r>
          </a:p>
          <a:p>
            <a:pPr marL="0" indent="0">
              <a:buNone/>
            </a:pP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Fragmented care </a:t>
            </a:r>
            <a:r>
              <a:rPr lang="en-GB" sz="2000" dirty="0">
                <a:latin typeface="Arial" panose="020B0604020202020204" pitchFamily="34" charset="0"/>
                <a:cs typeface="Arial" panose="020B0604020202020204" pitchFamily="34" charset="0"/>
              </a:rPr>
              <a:t>– duplication, gaps, and confusion for the individual</a:t>
            </a:r>
          </a:p>
          <a:p>
            <a:pPr marL="0" indent="0">
              <a:buNone/>
            </a:pP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Low morale and conflict </a:t>
            </a:r>
            <a:r>
              <a:rPr lang="en-GB" sz="2000" dirty="0">
                <a:latin typeface="Arial" panose="020B0604020202020204" pitchFamily="34" charset="0"/>
                <a:cs typeface="Arial" panose="020B0604020202020204" pitchFamily="34" charset="0"/>
              </a:rPr>
              <a:t>– staff feel unsupported and tensions rise</a:t>
            </a:r>
          </a:p>
          <a:p>
            <a:pPr marL="0" indent="0">
              <a:buNone/>
            </a:pP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Reduced quality of care </a:t>
            </a:r>
            <a:r>
              <a:rPr lang="en-GB" sz="2000" dirty="0">
                <a:latin typeface="Arial" panose="020B0604020202020204" pitchFamily="34" charset="0"/>
                <a:cs typeface="Arial" panose="020B0604020202020204" pitchFamily="34" charset="0"/>
              </a:rPr>
              <a:t>– outcomes worsen and complaints increase</a:t>
            </a:r>
          </a:p>
          <a:p>
            <a:pPr marL="0" indent="0">
              <a:buNone/>
            </a:pPr>
            <a:endParaRPr lang="en-GB" sz="1800" dirty="0"/>
          </a:p>
        </p:txBody>
      </p:sp>
      <p:pic>
        <p:nvPicPr>
          <p:cNvPr id="6" name="Picture 5">
            <a:extLst>
              <a:ext uri="{FF2B5EF4-FFF2-40B4-BE49-F238E27FC236}">
                <a16:creationId xmlns:a16="http://schemas.microsoft.com/office/drawing/2014/main" id="{876101A8-99EE-193E-1DFC-472DFB52B161}"/>
              </a:ext>
            </a:extLst>
          </p:cNvPr>
          <p:cNvPicPr>
            <a:picLocks noChangeAspect="1"/>
          </p:cNvPicPr>
          <p:nvPr/>
        </p:nvPicPr>
        <p:blipFill>
          <a:blip r:embed="rId2"/>
          <a:stretch>
            <a:fillRect/>
          </a:stretch>
        </p:blipFill>
        <p:spPr>
          <a:xfrm>
            <a:off x="8917577" y="999179"/>
            <a:ext cx="3204754" cy="4252090"/>
          </a:xfrm>
          <a:prstGeom prst="rect">
            <a:avLst/>
          </a:prstGeom>
        </p:spPr>
      </p:pic>
    </p:spTree>
    <p:extLst>
      <p:ext uri="{BB962C8B-B14F-4D97-AF65-F5344CB8AC3E}">
        <p14:creationId xmlns:p14="http://schemas.microsoft.com/office/powerpoint/2010/main" val="2582190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80C9C15-A401-8104-1ABE-A171385569EE}"/>
              </a:ext>
            </a:extLst>
          </p:cNvPr>
          <p:cNvPicPr>
            <a:picLocks noChangeAspect="1"/>
          </p:cNvPicPr>
          <p:nvPr/>
        </p:nvPicPr>
        <p:blipFill>
          <a:blip r:embed="rId2"/>
          <a:srcRect l="7476" r="13636"/>
          <a:stretch>
            <a:fillRect/>
          </a:stretch>
        </p:blipFill>
        <p:spPr>
          <a:xfrm>
            <a:off x="0" y="1415143"/>
            <a:ext cx="3233401" cy="5442857"/>
          </a:xfrm>
          <a:prstGeom prst="rect">
            <a:avLst/>
          </a:prstGeom>
        </p:spPr>
      </p:pic>
      <p:sp useBgFill="1">
        <p:nvSpPr>
          <p:cNvPr id="27" name="Rectangle 26">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a:xfrm>
            <a:off x="128108" y="0"/>
            <a:ext cx="3233401" cy="1175658"/>
          </a:xfrm>
        </p:spPr>
        <p:txBody>
          <a:bodyPr>
            <a:normAutofit fontScale="90000"/>
          </a:bodyPr>
          <a:lstStyle/>
          <a:p>
            <a:br>
              <a:rPr lang="en-GB" sz="2500" b="1" dirty="0"/>
            </a:br>
            <a:r>
              <a:rPr lang="en-GB" sz="2500" b="1" dirty="0">
                <a:solidFill>
                  <a:schemeClr val="accent2"/>
                </a:solidFill>
              </a:rPr>
              <a:t>Practical Example of Using Teamwork Skills</a:t>
            </a:r>
            <a:br>
              <a:rPr lang="en-GB" sz="2500" b="1" dirty="0"/>
            </a:br>
            <a:endParaRPr lang="en-GB" sz="2500" b="1" dirty="0"/>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3288173" y="66612"/>
            <a:ext cx="8903825" cy="6935078"/>
          </a:xfrm>
        </p:spPr>
        <p:txBody>
          <a:bodyPr anchor="ctr">
            <a:normAutofit fontScale="92500" lnSpcReduction="10000"/>
          </a:bodyPr>
          <a:lstStyle/>
          <a:p>
            <a:pPr marL="0" indent="0">
              <a:buNone/>
            </a:pPr>
            <a:r>
              <a:rPr lang="en-GB" sz="1900" b="1" dirty="0">
                <a:latin typeface="Arial" panose="020B0604020202020204" pitchFamily="34" charset="0"/>
                <a:cs typeface="Arial" panose="020B0604020202020204" pitchFamily="34" charset="0"/>
              </a:rPr>
              <a:t>Job Role and Setting</a:t>
            </a:r>
          </a:p>
          <a:p>
            <a:pPr marL="0" indent="0">
              <a:buNone/>
            </a:pPr>
            <a:r>
              <a:rPr lang="en-GB" sz="1900" dirty="0">
                <a:latin typeface="Arial" panose="020B0604020202020204" pitchFamily="34" charset="0"/>
                <a:cs typeface="Arial" panose="020B0604020202020204" pitchFamily="34" charset="0"/>
              </a:rPr>
              <a:t>• Care assistant in a residential care home</a:t>
            </a:r>
          </a:p>
          <a:p>
            <a:pPr marL="0" indent="0">
              <a:buNone/>
            </a:pPr>
            <a:r>
              <a:rPr lang="en-GB" sz="1900" b="1" dirty="0">
                <a:latin typeface="Arial" panose="020B0604020202020204" pitchFamily="34" charset="0"/>
                <a:cs typeface="Arial" panose="020B0604020202020204" pitchFamily="34" charset="0"/>
              </a:rPr>
              <a:t>Situation</a:t>
            </a:r>
          </a:p>
          <a:p>
            <a:pPr marL="0" indent="0">
              <a:buNone/>
            </a:pPr>
            <a:r>
              <a:rPr lang="en-GB" sz="1900" dirty="0">
                <a:latin typeface="Arial" panose="020B0604020202020204" pitchFamily="34" charset="0"/>
                <a:cs typeface="Arial" panose="020B0604020202020204" pitchFamily="34" charset="0"/>
              </a:rPr>
              <a:t>• A resident becomes unexpectedly unwell during the morning routine, showing new signs of dizziness and confusion.</a:t>
            </a:r>
          </a:p>
          <a:p>
            <a:pPr marL="0" indent="0">
              <a:buNone/>
            </a:pPr>
            <a:r>
              <a:rPr lang="en-GB" sz="1900" b="1" dirty="0">
                <a:latin typeface="Arial" panose="020B0604020202020204" pitchFamily="34" charset="0"/>
                <a:cs typeface="Arial" panose="020B0604020202020204" pitchFamily="34" charset="0"/>
              </a:rPr>
              <a:t>How the Teamwork Skill is Used</a:t>
            </a:r>
          </a:p>
          <a:p>
            <a:pPr marL="0" indent="0">
              <a:buNone/>
            </a:pPr>
            <a:r>
              <a:rPr lang="en-GB" sz="1900" dirty="0">
                <a:latin typeface="Arial" panose="020B0604020202020204" pitchFamily="34" charset="0"/>
                <a:cs typeface="Arial" panose="020B0604020202020204" pitchFamily="34" charset="0"/>
              </a:rPr>
              <a:t>•. I update the nurse promptly and work with another care assistant to maintain the resident’s safety.</a:t>
            </a:r>
          </a:p>
          <a:p>
            <a:pPr marL="0" indent="0">
              <a:buNone/>
            </a:pPr>
            <a:r>
              <a:rPr lang="en-GB" sz="1900" dirty="0">
                <a:latin typeface="Arial" panose="020B0604020202020204" pitchFamily="34" charset="0"/>
                <a:cs typeface="Arial" panose="020B0604020202020204" pitchFamily="34" charset="0"/>
              </a:rPr>
              <a:t>•. We coordinate tasks effectively: one supports the resident, one records observations, and another updates documentation.</a:t>
            </a:r>
          </a:p>
          <a:p>
            <a:pPr marL="0" indent="0">
              <a:buNone/>
            </a:pPr>
            <a:r>
              <a:rPr lang="en-GB" sz="1900" b="1" dirty="0">
                <a:latin typeface="Arial" panose="020B0604020202020204" pitchFamily="34" charset="0"/>
                <a:cs typeface="Arial" panose="020B0604020202020204" pitchFamily="34" charset="0"/>
              </a:rPr>
              <a:t>How the Skill Guides My Actions</a:t>
            </a:r>
          </a:p>
          <a:p>
            <a:pPr marL="0" indent="0">
              <a:buNone/>
            </a:pPr>
            <a:r>
              <a:rPr lang="en-GB" sz="1900" dirty="0">
                <a:latin typeface="Arial" panose="020B0604020202020204" pitchFamily="34" charset="0"/>
                <a:cs typeface="Arial" panose="020B0604020202020204" pitchFamily="34" charset="0"/>
              </a:rPr>
              <a:t>• Teamwork helps me stay organised, stay calm, and make sure everyone knows what they need to do.</a:t>
            </a:r>
          </a:p>
          <a:p>
            <a:pPr marL="0" indent="0">
              <a:buNone/>
            </a:pPr>
            <a:r>
              <a:rPr lang="en-GB" sz="1900" dirty="0">
                <a:latin typeface="Arial" panose="020B0604020202020204" pitchFamily="34" charset="0"/>
                <a:cs typeface="Arial" panose="020B0604020202020204" pitchFamily="34" charset="0"/>
              </a:rPr>
              <a:t>• I use clear communication, support colleagues, and follow agreed steps so the response is smooth and consistent.</a:t>
            </a:r>
          </a:p>
          <a:p>
            <a:pPr marL="0" indent="0">
              <a:buNone/>
            </a:pPr>
            <a:r>
              <a:rPr lang="en-GB" sz="1900" b="1" dirty="0">
                <a:latin typeface="Arial" panose="020B0604020202020204" pitchFamily="34" charset="0"/>
                <a:cs typeface="Arial" panose="020B0604020202020204" pitchFamily="34" charset="0"/>
              </a:rPr>
              <a:t>Impact on Care</a:t>
            </a:r>
          </a:p>
          <a:p>
            <a:pPr marL="0" indent="0">
              <a:buNone/>
            </a:pPr>
            <a:r>
              <a:rPr lang="en-GB" sz="1900" i="1" dirty="0">
                <a:latin typeface="Arial" panose="020B0604020202020204" pitchFamily="34" charset="0"/>
                <a:cs typeface="Arial" panose="020B0604020202020204" pitchFamily="34" charset="0"/>
              </a:rPr>
              <a:t>• Patient experience: </a:t>
            </a:r>
            <a:r>
              <a:rPr lang="en-GB" sz="1900" dirty="0">
                <a:latin typeface="Arial" panose="020B0604020202020204" pitchFamily="34" charset="0"/>
                <a:cs typeface="Arial" panose="020B0604020202020204" pitchFamily="34" charset="0"/>
              </a:rPr>
              <a:t>The resident feels calmer and supported because the team responds quickly and works together smoothly.</a:t>
            </a:r>
          </a:p>
          <a:p>
            <a:pPr marL="0" indent="0">
              <a:buNone/>
            </a:pPr>
            <a:r>
              <a:rPr lang="en-GB" sz="1900" i="1" dirty="0">
                <a:latin typeface="Arial" panose="020B0604020202020204" pitchFamily="34" charset="0"/>
                <a:cs typeface="Arial" panose="020B0604020202020204" pitchFamily="34" charset="0"/>
              </a:rPr>
              <a:t>• Safety and quality: </a:t>
            </a:r>
            <a:r>
              <a:rPr lang="en-GB" sz="1900" dirty="0">
                <a:latin typeface="Arial" panose="020B0604020202020204" pitchFamily="34" charset="0"/>
                <a:cs typeface="Arial" panose="020B0604020202020204" pitchFamily="34" charset="0"/>
              </a:rPr>
              <a:t>Sharing information early helps the nurse act faster, reducing risks and improving care.</a:t>
            </a:r>
          </a:p>
          <a:p>
            <a:pPr marL="0" indent="0">
              <a:buNone/>
            </a:pPr>
            <a:r>
              <a:rPr lang="en-GB" sz="1900" i="1" dirty="0">
                <a:latin typeface="Arial" panose="020B0604020202020204" pitchFamily="34" charset="0"/>
                <a:cs typeface="Arial" panose="020B0604020202020204" pitchFamily="34" charset="0"/>
              </a:rPr>
              <a:t>• Overall outcome: </a:t>
            </a:r>
            <a:r>
              <a:rPr lang="en-GB" sz="1900" dirty="0">
                <a:latin typeface="Arial" panose="020B0604020202020204" pitchFamily="34" charset="0"/>
                <a:cs typeface="Arial" panose="020B0604020202020204" pitchFamily="34" charset="0"/>
              </a:rPr>
              <a:t>The resident receives timely, well‑coordinated support, and the team works efficiently without confusion.</a:t>
            </a:r>
          </a:p>
          <a:p>
            <a:pPr marL="0" indent="0">
              <a:buNone/>
            </a:pPr>
            <a:endParaRPr lang="en-GB" sz="500" dirty="0"/>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a:xfrm>
            <a:off x="758952" y="6356350"/>
            <a:ext cx="2743200" cy="365125"/>
          </a:xfrm>
        </p:spPr>
        <p:txBody>
          <a:bodyPr>
            <a:normAutofit/>
          </a:bodyPr>
          <a:lstStyle/>
          <a:p>
            <a:pPr>
              <a:spcAft>
                <a:spcPts val="600"/>
              </a:spcAft>
              <a:defRPr/>
            </a:pPr>
            <a:fld id="{30226994-B490-4403-8CE4-43D4FD570BBD}" type="datetime1">
              <a:rPr lang="en-GB" altLang="en-US">
                <a:solidFill>
                  <a:srgbClr val="FFFFFF"/>
                </a:solidFill>
              </a:rPr>
              <a:pPr>
                <a:spcAft>
                  <a:spcPts val="600"/>
                </a:spcAft>
                <a:defRPr/>
              </a:pPr>
              <a:t>17/03/2026</a:t>
            </a:fld>
            <a:endParaRPr lang="en-GB" altLang="en-US">
              <a:solidFill>
                <a:srgbClr val="FFFFFF"/>
              </a:solidFill>
            </a:endParaRPr>
          </a:p>
        </p:txBody>
      </p:sp>
    </p:spTree>
    <p:extLst>
      <p:ext uri="{BB962C8B-B14F-4D97-AF65-F5344CB8AC3E}">
        <p14:creationId xmlns:p14="http://schemas.microsoft.com/office/powerpoint/2010/main" val="1557286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8" name="Rectangle 12297">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3187699" y="0"/>
            <a:ext cx="4705350" cy="1250950"/>
          </a:xfrm>
        </p:spPr>
        <p:txBody>
          <a:bodyPr anchor="b">
            <a:normAutofit fontScale="90000"/>
          </a:bodyPr>
          <a:lstStyle/>
          <a:p>
            <a:pPr algn="ctr"/>
            <a:br>
              <a:rPr lang="en-GB" altLang="en-US" sz="1400" dirty="0"/>
            </a:br>
            <a:br>
              <a:rPr lang="en-GB" altLang="en-US" sz="1400" dirty="0"/>
            </a:br>
            <a:r>
              <a:rPr lang="en-GB" altLang="en-US" sz="2200" b="1" dirty="0">
                <a:solidFill>
                  <a:schemeClr val="accent2"/>
                </a:solidFill>
              </a:rPr>
              <a:t>Teamwork Skills: </a:t>
            </a:r>
            <a:br>
              <a:rPr lang="en-GB" altLang="en-US" sz="2200" b="1" dirty="0">
                <a:solidFill>
                  <a:schemeClr val="accent2"/>
                </a:solidFill>
              </a:rPr>
            </a:br>
            <a:r>
              <a:rPr lang="en-GB" altLang="en-US" sz="2200" b="1" dirty="0">
                <a:solidFill>
                  <a:schemeClr val="accent2"/>
                </a:solidFill>
              </a:rPr>
              <a:t>How They Support My Future Career</a:t>
            </a:r>
            <a:br>
              <a:rPr lang="en-GB" altLang="en-US" sz="2200" dirty="0"/>
            </a:br>
            <a:br>
              <a:rPr lang="en-GB" sz="2200" dirty="0"/>
            </a:br>
            <a:endParaRPr lang="en-GB" altLang="en-US" sz="2200" b="1" dirty="0"/>
          </a:p>
        </p:txBody>
      </p:sp>
      <p:sp>
        <p:nvSpPr>
          <p:cNvPr id="12300"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82731" y="835152"/>
            <a:ext cx="8445137" cy="5845084"/>
          </a:xfrm>
        </p:spPr>
        <p:txBody>
          <a:bodyPr anchor="t">
            <a:normAutofit/>
          </a:bodyPr>
          <a:lstStyle/>
          <a:p>
            <a:pPr marL="0" indent="0">
              <a:buNone/>
            </a:pPr>
            <a:r>
              <a:rPr lang="en-GB" altLang="en-US" sz="1800" b="1" dirty="0">
                <a:latin typeface="Arial" panose="020B0604020202020204" pitchFamily="34" charset="0"/>
                <a:cs typeface="Arial" panose="020B0604020202020204" pitchFamily="34" charset="0"/>
              </a:rPr>
              <a:t>Why this Skill is Important</a:t>
            </a:r>
          </a:p>
          <a:p>
            <a:pPr marL="0" indent="0">
              <a:buNone/>
            </a:pPr>
            <a:r>
              <a:rPr lang="en-GB" altLang="en-US" sz="1800" i="1" dirty="0">
                <a:latin typeface="Arial" panose="020B0604020202020204" pitchFamily="34" charset="0"/>
                <a:cs typeface="Arial" panose="020B0604020202020204" pitchFamily="34" charset="0"/>
              </a:rPr>
              <a:t>• Employability: </a:t>
            </a:r>
            <a:r>
              <a:rPr lang="en-GB" altLang="en-US" sz="1800" dirty="0">
                <a:latin typeface="Arial" panose="020B0604020202020204" pitchFamily="34" charset="0"/>
                <a:cs typeface="Arial" panose="020B0604020202020204" pitchFamily="34" charset="0"/>
              </a:rPr>
              <a:t>Employers look for people who communicate well, share responsibilities, and work positively with others</a:t>
            </a:r>
            <a:endParaRPr lang="en-GB" altLang="en-US" sz="1800" b="1" dirty="0">
              <a:latin typeface="Arial" panose="020B0604020202020204" pitchFamily="34" charset="0"/>
              <a:cs typeface="Arial" panose="020B0604020202020204" pitchFamily="34" charset="0"/>
            </a:endParaRPr>
          </a:p>
          <a:p>
            <a:pPr marL="0" indent="0">
              <a:buNone/>
            </a:pPr>
            <a:r>
              <a:rPr lang="en-GB" altLang="en-US" sz="1800" i="1" dirty="0">
                <a:latin typeface="Arial" panose="020B0604020202020204" pitchFamily="34" charset="0"/>
                <a:cs typeface="Arial" panose="020B0604020202020204" pitchFamily="34" charset="0"/>
              </a:rPr>
              <a:t>• Future health &amp; social care role</a:t>
            </a:r>
            <a:r>
              <a:rPr lang="en-GB" altLang="en-US" sz="1800" dirty="0">
                <a:latin typeface="Arial" panose="020B0604020202020204" pitchFamily="34" charset="0"/>
                <a:cs typeface="Arial" panose="020B0604020202020204" pitchFamily="34" charset="0"/>
              </a:rPr>
              <a:t>: Teamwork helps provide safe, coordinated care alongside nurses, carers, therapists, and other professionals. </a:t>
            </a:r>
          </a:p>
          <a:p>
            <a:pPr marL="0" indent="0">
              <a:buNone/>
            </a:pPr>
            <a:endParaRPr lang="en-GB" altLang="en-US" sz="1800" b="1" dirty="0">
              <a:latin typeface="Arial" panose="020B0604020202020204" pitchFamily="34" charset="0"/>
              <a:cs typeface="Arial" panose="020B0604020202020204" pitchFamily="34" charset="0"/>
            </a:endParaRPr>
          </a:p>
          <a:p>
            <a:pPr marL="0" indent="0">
              <a:buNone/>
            </a:pPr>
            <a:r>
              <a:rPr lang="en-GB" altLang="en-US" sz="1800" b="1" dirty="0">
                <a:latin typeface="Arial" panose="020B0604020202020204" pitchFamily="34" charset="0"/>
                <a:cs typeface="Arial" panose="020B0604020202020204" pitchFamily="34" charset="0"/>
              </a:rPr>
              <a:t>How it Supports my Career</a:t>
            </a:r>
          </a:p>
          <a:p>
            <a:pPr marL="0" indent="0">
              <a:buNone/>
            </a:pPr>
            <a:r>
              <a:rPr lang="en-GB" altLang="en-US" sz="1800" dirty="0">
                <a:latin typeface="Arial" panose="020B0604020202020204" pitchFamily="34" charset="0"/>
                <a:cs typeface="Arial" panose="020B0604020202020204" pitchFamily="34" charset="0"/>
              </a:rPr>
              <a:t>• Builds my confidence in challenging situations</a:t>
            </a:r>
          </a:p>
          <a:p>
            <a:pPr marL="0" indent="0">
              <a:buNone/>
            </a:pPr>
            <a:r>
              <a:rPr lang="en-GB" altLang="en-US" sz="1800" dirty="0">
                <a:latin typeface="Arial" panose="020B0604020202020204" pitchFamily="34" charset="0"/>
                <a:cs typeface="Arial" panose="020B0604020202020204" pitchFamily="34" charset="0"/>
              </a:rPr>
              <a:t>• Strengthens problem‑solving and decision‑making</a:t>
            </a:r>
          </a:p>
          <a:p>
            <a:pPr marL="0" indent="0">
              <a:buNone/>
            </a:pPr>
            <a:r>
              <a:rPr lang="en-GB" altLang="en-US" sz="1800" dirty="0">
                <a:latin typeface="Arial" panose="020B0604020202020204" pitchFamily="34" charset="0"/>
                <a:cs typeface="Arial" panose="020B0604020202020204" pitchFamily="34" charset="0"/>
              </a:rPr>
              <a:t>• Helps me deliver safe, high‑quality care</a:t>
            </a:r>
          </a:p>
          <a:p>
            <a:pPr marL="0" indent="0">
              <a:buNone/>
            </a:pPr>
            <a:r>
              <a:rPr lang="en-GB" altLang="en-US" sz="1800" dirty="0">
                <a:latin typeface="Arial" panose="020B0604020202020204" pitchFamily="34" charset="0"/>
                <a:cs typeface="Arial" panose="020B0604020202020204" pitchFamily="34" charset="0"/>
              </a:rPr>
              <a:t>• Supports my development toward future leadership roles.   </a:t>
            </a:r>
          </a:p>
          <a:p>
            <a:pPr marL="0" indent="0">
              <a:buNone/>
            </a:pPr>
            <a:r>
              <a:rPr lang="en-GB" altLang="en-US" sz="1600" dirty="0">
                <a:latin typeface="Arial" panose="020B0604020202020204" pitchFamily="34" charset="0"/>
                <a:cs typeface="Arial" panose="020B0604020202020204" pitchFamily="34" charset="0"/>
              </a:rPr>
              <a:t>                                                                                             </a:t>
            </a:r>
            <a:r>
              <a:rPr lang="en-GB" altLang="en-US" sz="1600" b="1" dirty="0">
                <a:latin typeface="Arial" panose="020B0604020202020204" pitchFamily="34" charset="0"/>
                <a:cs typeface="Arial" panose="020B0604020202020204" pitchFamily="34" charset="0"/>
              </a:rPr>
              <a:t>                 </a:t>
            </a:r>
            <a:r>
              <a:rPr lang="en-GB" altLang="en-US" sz="1600" dirty="0">
                <a:latin typeface="Arial" panose="020B0604020202020204" pitchFamily="34" charset="0"/>
                <a:cs typeface="Arial" panose="020B0604020202020204" pitchFamily="34" charset="0"/>
              </a:rPr>
              <a:t>(NHS England, 2020) </a:t>
            </a:r>
          </a:p>
          <a:p>
            <a:pPr marL="0" indent="0">
              <a:buNone/>
            </a:pPr>
            <a:r>
              <a:rPr lang="en-GB" altLang="en-US" sz="1800" b="1" dirty="0">
                <a:latin typeface="Arial" panose="020B0604020202020204" pitchFamily="34" charset="0"/>
                <a:cs typeface="Arial" panose="020B0604020202020204" pitchFamily="34" charset="0"/>
              </a:rPr>
              <a:t>My Reflection</a:t>
            </a:r>
          </a:p>
          <a:p>
            <a:pPr marL="0" indent="0">
              <a:buNone/>
            </a:pPr>
            <a:r>
              <a:rPr lang="en-GB" altLang="en-US" sz="1800" i="1" dirty="0">
                <a:latin typeface="Arial" panose="020B0604020202020204" pitchFamily="34" charset="0"/>
                <a:cs typeface="Arial" panose="020B0604020202020204" pitchFamily="34" charset="0"/>
              </a:rPr>
              <a:t>• Strength</a:t>
            </a:r>
            <a:r>
              <a:rPr lang="en-GB" altLang="en-US" sz="1800" dirty="0">
                <a:latin typeface="Arial" panose="020B0604020202020204" pitchFamily="34" charset="0"/>
                <a:cs typeface="Arial" panose="020B0604020202020204" pitchFamily="34" charset="0"/>
              </a:rPr>
              <a:t>: I work well with others and communicate clearly.</a:t>
            </a:r>
          </a:p>
          <a:p>
            <a:pPr marL="0" indent="0">
              <a:buNone/>
            </a:pPr>
            <a:r>
              <a:rPr lang="en-GB" altLang="en-US" sz="1800" i="1" dirty="0">
                <a:latin typeface="Arial" panose="020B0604020202020204" pitchFamily="34" charset="0"/>
                <a:cs typeface="Arial" panose="020B0604020202020204" pitchFamily="34" charset="0"/>
              </a:rPr>
              <a:t>• Development: </a:t>
            </a:r>
            <a:r>
              <a:rPr lang="en-GB" altLang="en-US" sz="1800" dirty="0">
                <a:latin typeface="Arial" panose="020B0604020202020204" pitchFamily="34" charset="0"/>
                <a:cs typeface="Arial" panose="020B0604020202020204" pitchFamily="34" charset="0"/>
              </a:rPr>
              <a:t>I want to grow my confidence in speaking up and taking the lead when needed.</a:t>
            </a:r>
          </a:p>
        </p:txBody>
      </p:sp>
      <p:pic>
        <p:nvPicPr>
          <p:cNvPr id="2" name="Picture 1">
            <a:extLst>
              <a:ext uri="{FF2B5EF4-FFF2-40B4-BE49-F238E27FC236}">
                <a16:creationId xmlns:a16="http://schemas.microsoft.com/office/drawing/2014/main" id="{5656E562-8CEB-5D63-E97E-B85FB2B441A7}"/>
              </a:ext>
            </a:extLst>
          </p:cNvPr>
          <p:cNvPicPr>
            <a:picLocks noChangeAspect="1"/>
          </p:cNvPicPr>
          <p:nvPr/>
        </p:nvPicPr>
        <p:blipFill>
          <a:blip r:embed="rId3"/>
          <a:stretch>
            <a:fillRect/>
          </a:stretch>
        </p:blipFill>
        <p:spPr>
          <a:xfrm>
            <a:off x="8610599" y="127000"/>
            <a:ext cx="3581401" cy="603148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8" name="Rectangle 1229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00" name="Oval 1229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245072" y="1289765"/>
            <a:ext cx="3651101" cy="4270963"/>
          </a:xfrm>
        </p:spPr>
        <p:txBody>
          <a:bodyPr anchor="ctr">
            <a:normAutofit/>
          </a:bodyPr>
          <a:lstStyle/>
          <a:p>
            <a:pPr algn="ctr"/>
            <a:r>
              <a:rPr lang="en-GB" altLang="en-US" sz="5600" b="1">
                <a:solidFill>
                  <a:srgbClr val="FFFFFF"/>
                </a:solidFill>
              </a:rPr>
              <a:t>Conclusion</a:t>
            </a:r>
            <a:endParaRPr lang="en-GB" altLang="en-US" sz="5600" b="1" i="1">
              <a:solidFill>
                <a:srgbClr val="FFFFFF"/>
              </a:solidFill>
            </a:endParaRPr>
          </a:p>
        </p:txBody>
      </p:sp>
      <p:sp>
        <p:nvSpPr>
          <p:cNvPr id="1230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230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6096000" y="136526"/>
            <a:ext cx="5545887" cy="6219824"/>
          </a:xfrm>
        </p:spPr>
        <p:txBody>
          <a:bodyPr anchor="ctr">
            <a:normAutofit/>
          </a:bodyPr>
          <a:lstStyle/>
          <a:p>
            <a:pPr marL="0" indent="0">
              <a:buNone/>
            </a:pPr>
            <a:r>
              <a:rPr lang="en-GB" altLang="en-US" sz="2000" dirty="0">
                <a:solidFill>
                  <a:schemeClr val="tx1">
                    <a:alpha val="80000"/>
                  </a:schemeClr>
                </a:solidFill>
                <a:latin typeface="Arial" panose="020B0604020202020204" pitchFamily="34" charset="0"/>
                <a:cs typeface="Arial" panose="020B0604020202020204" pitchFamily="34" charset="0"/>
              </a:rPr>
              <a:t>Developing teamwork skills is vital in health and social care because Tuckman’s model shows how teams grow stronger as communication, trust, and cooperation improve. Understanding stages like forming, storming, norming, and performing helps future carers work better with colleagues and support safe, well‑coordinated care. These skills also build confidence, improve problem‑solving, and prepare you for future roles were working in partnership is essential.</a:t>
            </a:r>
          </a:p>
        </p:txBody>
      </p:sp>
      <p:sp>
        <p:nvSpPr>
          <p:cNvPr id="1230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2308" name="Straight Connector 1230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1" y="0"/>
            <a:ext cx="12191999" cy="6857999"/>
          </a:xfrm>
          <a:solidFill>
            <a:schemeClr val="tx2">
              <a:lumMod val="10000"/>
              <a:lumOff val="90000"/>
            </a:schemeClr>
          </a:solidFill>
        </p:spPr>
        <p:txBody>
          <a:bodyPr>
            <a:normAutofit/>
          </a:bodyPr>
          <a:lstStyle/>
          <a:p>
            <a:pPr marL="0" indent="0">
              <a:buNone/>
            </a:pPr>
            <a:endParaRPr lang="en-GB" altLang="en-US" sz="3200" b="1" dirty="0">
              <a:solidFill>
                <a:schemeClr val="accent2"/>
              </a:solidFill>
              <a:latin typeface="Arial" panose="020B0604020202020204" pitchFamily="34" charset="0"/>
              <a:cs typeface="Arial" panose="020B0604020202020204" pitchFamily="34" charset="0"/>
            </a:endParaRPr>
          </a:p>
          <a:p>
            <a:pPr marL="0" indent="0">
              <a:buNone/>
            </a:pPr>
            <a:r>
              <a:rPr lang="en-GB" altLang="en-US" sz="3200" b="1" dirty="0">
                <a:solidFill>
                  <a:schemeClr val="accent2"/>
                </a:solidFill>
                <a:latin typeface="Arial" panose="020B0604020202020204" pitchFamily="34" charset="0"/>
                <a:cs typeface="Arial" panose="020B0604020202020204" pitchFamily="34" charset="0"/>
              </a:rPr>
              <a:t>References List</a:t>
            </a:r>
          </a:p>
          <a:p>
            <a:pPr marL="0" indent="0">
              <a:buNone/>
            </a:pPr>
            <a:endParaRPr lang="en-GB" altLang="en-US" sz="1800" dirty="0"/>
          </a:p>
          <a:p>
            <a:pPr marL="0" indent="0">
              <a:buNone/>
            </a:pPr>
            <a:r>
              <a:rPr lang="en-GB" altLang="en-US" sz="1800" dirty="0"/>
              <a:t>Tuckman, B.W. (1965) ‘Developmental sequence in small groups’, Psychological Bulletin, 63(6), pp. 384–399.</a:t>
            </a:r>
          </a:p>
          <a:p>
            <a:pPr marL="0" indent="0">
              <a:buNone/>
            </a:pPr>
            <a:endParaRPr lang="en-GB" altLang="en-US" sz="1800" dirty="0"/>
          </a:p>
          <a:p>
            <a:pPr marL="0" indent="0">
              <a:buNone/>
            </a:pPr>
            <a:r>
              <a:rPr lang="en-GB" altLang="en-US" sz="1800" dirty="0"/>
              <a:t>Health and Safety Executive (HSE) (2021) Teamworking in health and social care. Available at: https://www.hse.gov.uk (Accessed: 11 March 2026).</a:t>
            </a:r>
          </a:p>
          <a:p>
            <a:pPr marL="0" indent="0">
              <a:buNone/>
            </a:pPr>
            <a:endParaRPr lang="en-GB" altLang="en-US" sz="1800" dirty="0"/>
          </a:p>
          <a:p>
            <a:pPr marL="0" indent="0">
              <a:buNone/>
            </a:pPr>
            <a:r>
              <a:rPr lang="en-GB" altLang="en-US" sz="1800" dirty="0"/>
              <a:t>NHS England (2020) Working in partnership: Improving teamwork in health and care. Available at: https://www.england.nhs.uk (Accessed: 12 March 2026).</a:t>
            </a:r>
          </a:p>
          <a:p>
            <a:pPr marL="0" indent="0">
              <a:buNone/>
            </a:pPr>
            <a:endParaRPr lang="en-GB" altLang="en-US" sz="1800" dirty="0"/>
          </a:p>
          <a:p>
            <a:pPr marL="0" indent="0">
              <a:buNone/>
            </a:pPr>
            <a:endParaRPr lang="en-GB" altLang="en-US" sz="1800" dirty="0"/>
          </a:p>
          <a:p>
            <a:pPr marL="0" indent="0" algn="ctr">
              <a:buNone/>
            </a:pPr>
            <a:endParaRPr lang="en-GB" alt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4791</TotalTime>
  <Words>1230</Words>
  <Application>Microsoft Office PowerPoint</Application>
  <PresentationFormat>Widescreen</PresentationFormat>
  <Paragraphs>113</Paragraphs>
  <Slides>11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Aptos</vt:lpstr>
      <vt:lpstr>Aptos Display</vt:lpstr>
      <vt:lpstr>Arial</vt:lpstr>
      <vt:lpstr>Office Theme</vt:lpstr>
      <vt:lpstr>PowerPoint Presentation</vt:lpstr>
      <vt:lpstr>Acknowledge use of AI</vt:lpstr>
      <vt:lpstr>Introduction</vt:lpstr>
      <vt:lpstr>Working in Teams </vt:lpstr>
      <vt:lpstr>Tuckman’s Team Development Model</vt:lpstr>
      <vt:lpstr>Importance of Working in Teams to Professional Practice</vt:lpstr>
      <vt:lpstr>continuation</vt:lpstr>
      <vt:lpstr> Practical Example of Using Teamwork Skills </vt:lpstr>
      <vt:lpstr>  Teamwork Skills:  How They Support My Future Career  </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Glenn Catalan (2442791)</cp:lastModifiedBy>
  <cp:revision>69</cp:revision>
  <dcterms:created xsi:type="dcterms:W3CDTF">2025-02-21T18:28:54Z</dcterms:created>
  <dcterms:modified xsi:type="dcterms:W3CDTF">2026-03-17T18:05:16Z</dcterms:modified>
</cp:coreProperties>
</file>