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9" r:id="rId3"/>
    <p:sldId id="271" r:id="rId4"/>
    <p:sldId id="278" r:id="rId5"/>
    <p:sldId id="279" r:id="rId6"/>
    <p:sldId id="295" r:id="rId7"/>
    <p:sldId id="296" r:id="rId8"/>
    <p:sldId id="280" r:id="rId9"/>
    <p:sldId id="297" r:id="rId10"/>
    <p:sldId id="299" r:id="rId11"/>
    <p:sldId id="298" r:id="rId12"/>
    <p:sldId id="270" r:id="rId13"/>
    <p:sldId id="563" r:id="rId14"/>
    <p:sldId id="276" r:id="rId15"/>
    <p:sldId id="275" r:id="rId16"/>
    <p:sldId id="277" r:id="rId17"/>
    <p:sldId id="562" r:id="rId18"/>
    <p:sldId id="267" r:id="rId19"/>
    <p:sldId id="266" r:id="rId20"/>
    <p:sldId id="268" r:id="rId21"/>
    <p:sldId id="564" r:id="rId22"/>
    <p:sldId id="565" r:id="rId23"/>
    <p:sldId id="256" r:id="rId24"/>
    <p:sldId id="566" r:id="rId25"/>
    <p:sldId id="259" r:id="rId26"/>
    <p:sldId id="567" r:id="rId27"/>
    <p:sldId id="568" r:id="rId28"/>
    <p:sldId id="258" r:id="rId29"/>
    <p:sldId id="260" r:id="rId30"/>
    <p:sldId id="570" r:id="rId31"/>
    <p:sldId id="257" r:id="rId32"/>
    <p:sldId id="262" r:id="rId33"/>
    <p:sldId id="263" r:id="rId34"/>
    <p:sldId id="264" r:id="rId35"/>
    <p:sldId id="571" r:id="rId36"/>
    <p:sldId id="573" r:id="rId37"/>
    <p:sldId id="572" r:id="rId38"/>
    <p:sldId id="569" r:id="rId39"/>
    <p:sldId id="26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28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6FF8-0C4F-4419-A83B-AE274C822E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CABE4D-4111-4680-BB8A-69B15CCEDD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2A9CCF-BF79-4C46-97B6-6AA722CF34CB}"/>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3D84FF11-1C36-4176-8510-524116AD9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4B06B-F7A6-4E09-8285-5B26AD8774A0}"/>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6542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B854-F115-4EC4-97A1-69A4C24A15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FE3044-F099-4E73-A128-BC5F8AF708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2C91B-C639-4ED1-9C02-EB17C9124FF3}"/>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9B1E2539-627F-4436-A7EA-7D060E183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7C96B-FA3A-471E-97FE-B1A3EFA3A0F5}"/>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55928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BA7F-821A-4718-AA6D-00C893AB9B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718011-3DDE-4B63-B15D-B12DD9AEC9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CD1804-3446-48AA-A1D6-1B32CD23AE36}"/>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7EA5B83F-DE1C-4B13-AEDF-2808E9AFAC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5B9A1-F3F2-4034-89DC-E33158E452AD}"/>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389019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BB974-D751-45DF-B2E4-E07A9BC487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0CC1ED-F3F6-4A6F-9AC4-FFC47153F9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B3FBA7-DA1F-4B55-82F0-BDF05055BF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9560B1-4D32-4516-B5AD-829381D59B85}"/>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6" name="Footer Placeholder 5">
            <a:extLst>
              <a:ext uri="{FF2B5EF4-FFF2-40B4-BE49-F238E27FC236}">
                <a16:creationId xmlns:a16="http://schemas.microsoft.com/office/drawing/2014/main" id="{7E85AC4B-40E4-40CE-99C8-CCD639088B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BE65C8-E248-4417-AAA8-0BE6B147BD3D}"/>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90524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5E2D-A8D5-4B00-9207-97DF1566AD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8A3458-79EF-4C76-AF65-3F0C89DCAF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00F905-CC52-4F58-AA57-BBA86A7669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8A5F3C-FB57-4994-9CA6-6FFDDA44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089E4B-36AD-4B2E-BC08-36E51E436E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2CCDFE-1897-46E5-9E5C-1536345749C8}"/>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8" name="Footer Placeholder 7">
            <a:extLst>
              <a:ext uri="{FF2B5EF4-FFF2-40B4-BE49-F238E27FC236}">
                <a16:creationId xmlns:a16="http://schemas.microsoft.com/office/drawing/2014/main" id="{5F913F7D-7F1D-4470-B64A-263BDD2C08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2FB46A-D9EF-4623-8C98-6F9D781FADC2}"/>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935785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211D-DB9B-4FD4-B9F1-FC3D4C43A7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BB2AA-1ABD-45A1-B50E-246AB36C9F16}"/>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4" name="Footer Placeholder 3">
            <a:extLst>
              <a:ext uri="{FF2B5EF4-FFF2-40B4-BE49-F238E27FC236}">
                <a16:creationId xmlns:a16="http://schemas.microsoft.com/office/drawing/2014/main" id="{3EB66EF6-C4D8-4E1D-9F30-73DD85A3CB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B86714-8C3A-4205-84A0-9669D2E0F0A8}"/>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043290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B9C6FE-81CB-45C4-93AE-6ABE8240FBD1}"/>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3" name="Footer Placeholder 2">
            <a:extLst>
              <a:ext uri="{FF2B5EF4-FFF2-40B4-BE49-F238E27FC236}">
                <a16:creationId xmlns:a16="http://schemas.microsoft.com/office/drawing/2014/main" id="{C3DE0C96-E308-4D3C-86F7-644E7CCDC4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2E8ED4-D252-4178-BAD2-E30165DEB3C2}"/>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56462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62BA-1D9C-49FB-9A79-CC596DE975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90FD77-FFB0-4920-8F62-B6BDB29413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5D255B-45F7-4718-B81F-321B4D6B24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91C43D-605E-407B-9046-2716920E9676}"/>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6" name="Footer Placeholder 5">
            <a:extLst>
              <a:ext uri="{FF2B5EF4-FFF2-40B4-BE49-F238E27FC236}">
                <a16:creationId xmlns:a16="http://schemas.microsoft.com/office/drawing/2014/main" id="{C08D3D56-C968-4A0F-94F1-8911B51560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03C51-32A9-4A1C-A33A-DE3B71687BE0}"/>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3412988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5E96-0344-4A7B-982E-567419979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08FE31-10F0-43FF-8E97-7E8C512BB6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D4F42B-D16F-4BB0-B2C7-25322CF9E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A5FC8-299A-43BF-B851-81AA1B3BFA09}"/>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6" name="Footer Placeholder 5">
            <a:extLst>
              <a:ext uri="{FF2B5EF4-FFF2-40B4-BE49-F238E27FC236}">
                <a16:creationId xmlns:a16="http://schemas.microsoft.com/office/drawing/2014/main" id="{64E91356-B79A-4E78-A435-A03021700F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61833-737E-4F92-A4DA-2DFBF7556F69}"/>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151383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1B09-3455-497C-9818-75B23F34C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C8D1CD-74BF-419A-8F82-606497DFFD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4C74A-F063-4A74-80A9-C18C89F4B563}"/>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88871E90-C4E0-4C0C-8DF9-23C3288E2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F7F0F-4D6D-426E-B937-FA5547665B8A}"/>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31041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62755-427B-45C1-BEB6-E9A790C9C2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D0BC4-9405-4712-94F6-9B99489228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270F5-3817-400C-96C3-D5C12E1DD5CA}"/>
              </a:ext>
            </a:extLst>
          </p:cNvPr>
          <p:cNvSpPr>
            <a:spLocks noGrp="1"/>
          </p:cNvSpPr>
          <p:nvPr>
            <p:ph type="dt" sz="half" idx="10"/>
          </p:nvPr>
        </p:nvSpPr>
        <p:spPr/>
        <p:txBody>
          <a:body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3C6F33AF-2107-4CB9-B741-568EBC67E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21E2D-66E8-433B-B049-6B87E4EB65B9}"/>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4027378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88821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686077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14A37-070F-4F26-8F8A-AA432EF666EA}"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196465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214A37-070F-4F26-8F8A-AA432EF666EA}"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253304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214A37-070F-4F26-8F8A-AA432EF666EA}" type="datetimeFigureOut">
              <a:rPr lang="en-GB" smtClean="0"/>
              <a:t>29/10/2024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779504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214A37-070F-4F26-8F8A-AA432EF666EA}" type="datetimeFigureOut">
              <a:rPr lang="en-GB" smtClean="0"/>
              <a:t>29/10/2024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887964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214A37-070F-4F26-8F8A-AA432EF666EA}" type="datetimeFigureOut">
              <a:rPr lang="en-GB" smtClean="0"/>
              <a:t>29/10/2024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991350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214A37-070F-4F26-8F8A-AA432EF666EA}"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5600946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214A37-070F-4F26-8F8A-AA432EF666EA}"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928723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1996433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646693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F9E8F0-28D4-4FA2-BFA0-315F4550EB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F6D520-937D-47DF-B345-EA3758014B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774DD-C991-4992-87CF-3E909A6313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11C03C-4081-48EC-9830-AD5506F01144}" type="datetimeFigureOut">
              <a:rPr lang="en-GB" smtClean="0"/>
              <a:t>29/10/2024</a:t>
            </a:fld>
            <a:endParaRPr lang="en-GB"/>
          </a:p>
        </p:txBody>
      </p:sp>
      <p:sp>
        <p:nvSpPr>
          <p:cNvPr id="5" name="Footer Placeholder 4">
            <a:extLst>
              <a:ext uri="{FF2B5EF4-FFF2-40B4-BE49-F238E27FC236}">
                <a16:creationId xmlns:a16="http://schemas.microsoft.com/office/drawing/2014/main" id="{D84C9F38-AE75-4889-85F7-1B370304A4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C98910-70F5-43E9-98D4-0A29A45C3F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186D7A-D0EE-4072-BF9B-474076F15DBD}" type="slidenum">
              <a:rPr lang="en-GB" smtClean="0"/>
              <a:t>‹#›</a:t>
            </a:fld>
            <a:endParaRPr lang="en-GB"/>
          </a:p>
        </p:txBody>
      </p:sp>
    </p:spTree>
    <p:extLst>
      <p:ext uri="{BB962C8B-B14F-4D97-AF65-F5344CB8AC3E}">
        <p14:creationId xmlns:p14="http://schemas.microsoft.com/office/powerpoint/2010/main" val="3634640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214A37-070F-4F26-8F8A-AA432EF666EA}" type="datetimeFigureOut">
              <a:rPr lang="en-GB" smtClean="0"/>
              <a:t>29/10/2024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677573-3F07-46C8-8A9D-30CAE6AAB760}" type="slidenum">
              <a:rPr lang="en-GB" smtClean="0"/>
              <a:t>‹#›</a:t>
            </a:fld>
            <a:endParaRPr lang="en-GB"/>
          </a:p>
        </p:txBody>
      </p:sp>
    </p:spTree>
    <p:extLst>
      <p:ext uri="{BB962C8B-B14F-4D97-AF65-F5344CB8AC3E}">
        <p14:creationId xmlns:p14="http://schemas.microsoft.com/office/powerpoint/2010/main" val="2101396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8.xml"/><Relationship Id="rId4" Type="http://schemas.openxmlformats.org/officeDocument/2006/relationships/hyperlink" Target="http://www.independent.co.uk/news/uk/politics/george-osborne-accused-of-trading-on-his-ministerial-contacts-book-over-new-job-at-asset-management-a7546821.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YPqDp90f6-Y?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s://cspl.blog.gov.uk/2024/10/24/the-nolan-principles-keeping-the-public-front-of-mind/"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channel/UCLO4xn0gFY8rx2an6GM112Q" TargetMode="External"/><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1QX1AcgRURs?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pply-for-public-appointment.service.gov.uk/roles" TargetMode="External"/><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hyperlink" Target="https://www.civilservicejobs.service.gov.uk/csr/index.cgi" TargetMode="Externa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assets.publishing.service.gov.uk/government/uploads/system/uploads/attachment_data/file/721697/CSPL_MPs__outside_interests_-_full_report.PDF" TargetMode="Externa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hyperlink" Target="https://assets.publishing.service.gov.uk/government/uploads/system/uploads/attachment_data/file/777315/6.4896_CO_CSPL_Command_Paper_on_Local_Government_Standards_v4_WEB.PDF"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blogs.warwick.ac.uk/historyofcorruption/" TargetMode="External"/><Relationship Id="rId2" Type="http://schemas.openxmlformats.org/officeDocument/2006/relationships/hyperlink" Target="https://www.gov.uk/government/organisations/the-committee-on-standards-in-public-life" TargetMode="External"/><Relationship Id="rId1" Type="http://schemas.openxmlformats.org/officeDocument/2006/relationships/slideLayout" Target="../slideLayouts/slideLayout2.xml"/><Relationship Id="rId4" Type="http://schemas.openxmlformats.org/officeDocument/2006/relationships/hyperlink" Target="https://www.doubledown.news/watch/2022/october/16/peter-oborne-demolishes-liz-tru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tanding at a podium&#10;&#10;Description automatically generated with medium confidence">
            <a:extLst>
              <a:ext uri="{FF2B5EF4-FFF2-40B4-BE49-F238E27FC236}">
                <a16:creationId xmlns:a16="http://schemas.microsoft.com/office/drawing/2014/main" id="{90C0A51F-2D24-20CD-EF23-29EE90C4E688}"/>
              </a:ext>
            </a:extLst>
          </p:cNvPr>
          <p:cNvPicPr>
            <a:picLocks noChangeAspect="1"/>
          </p:cNvPicPr>
          <p:nvPr/>
        </p:nvPicPr>
        <p:blipFill rotWithShape="1">
          <a:blip r:embed="rId2"/>
          <a:srcRect b="1000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A447AA1-0480-C935-804A-2C848BD996CA}"/>
              </a:ext>
            </a:extLst>
          </p:cNvPr>
          <p:cNvSpPr>
            <a:spLocks noGrp="1"/>
          </p:cNvSpPr>
          <p:nvPr>
            <p:ph type="ctrTitle"/>
          </p:nvPr>
        </p:nvSpPr>
        <p:spPr>
          <a:xfrm>
            <a:off x="7704082" y="3215811"/>
            <a:ext cx="4409089" cy="2026864"/>
          </a:xfrm>
        </p:spPr>
        <p:txBody>
          <a:bodyPr>
            <a:normAutofit fontScale="90000"/>
          </a:bodyPr>
          <a:lstStyle/>
          <a:p>
            <a:r>
              <a:rPr lang="en-GB" dirty="0"/>
              <a:t>4. Standards, Ethics &amp; Accountability</a:t>
            </a:r>
          </a:p>
        </p:txBody>
      </p:sp>
      <p:sp>
        <p:nvSpPr>
          <p:cNvPr id="3" name="Subtitle 2">
            <a:extLst>
              <a:ext uri="{FF2B5EF4-FFF2-40B4-BE49-F238E27FC236}">
                <a16:creationId xmlns:a16="http://schemas.microsoft.com/office/drawing/2014/main" id="{50F1BC03-7571-B3AA-5F8D-32D9C8931CC8}"/>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16361C3-0A63-263C-0C9A-80542678B8B8}"/>
              </a:ext>
            </a:extLst>
          </p:cNvPr>
          <p:cNvPicPr>
            <a:picLocks noChangeAspect="1"/>
          </p:cNvPicPr>
          <p:nvPr/>
        </p:nvPicPr>
        <p:blipFill>
          <a:blip r:embed="rId3"/>
          <a:stretch>
            <a:fillRect/>
          </a:stretch>
        </p:blipFill>
        <p:spPr>
          <a:xfrm>
            <a:off x="-78829" y="995882"/>
            <a:ext cx="7488621" cy="5613925"/>
          </a:xfrm>
          <a:prstGeom prst="rect">
            <a:avLst/>
          </a:prstGeom>
        </p:spPr>
      </p:pic>
      <p:pic>
        <p:nvPicPr>
          <p:cNvPr id="6" name="Picture 5">
            <a:extLst>
              <a:ext uri="{FF2B5EF4-FFF2-40B4-BE49-F238E27FC236}">
                <a16:creationId xmlns:a16="http://schemas.microsoft.com/office/drawing/2014/main" id="{BD7239DD-178A-AA07-93C8-C05EAAA2A51B}"/>
              </a:ext>
            </a:extLst>
          </p:cNvPr>
          <p:cNvPicPr>
            <a:picLocks noChangeAspect="1"/>
          </p:cNvPicPr>
          <p:nvPr/>
        </p:nvPicPr>
        <p:blipFill>
          <a:blip r:embed="rId4"/>
          <a:stretch>
            <a:fillRect/>
          </a:stretch>
        </p:blipFill>
        <p:spPr>
          <a:xfrm>
            <a:off x="-12116" y="1586756"/>
            <a:ext cx="7608467" cy="4432176"/>
          </a:xfrm>
          <a:prstGeom prst="rect">
            <a:avLst/>
          </a:prstGeom>
        </p:spPr>
      </p:pic>
    </p:spTree>
    <p:extLst>
      <p:ext uri="{BB962C8B-B14F-4D97-AF65-F5344CB8AC3E}">
        <p14:creationId xmlns:p14="http://schemas.microsoft.com/office/powerpoint/2010/main" val="322427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CBCF02-2E27-AE40-BCB9-E1CCA0D454E5}"/>
              </a:ext>
            </a:extLst>
          </p:cNvPr>
          <p:cNvSpPr>
            <a:spLocks noGrp="1"/>
          </p:cNvSpPr>
          <p:nvPr>
            <p:ph type="title"/>
          </p:nvPr>
        </p:nvSpPr>
        <p:spPr>
          <a:xfrm>
            <a:off x="5894962" y="479493"/>
            <a:ext cx="5458838" cy="1325563"/>
          </a:xfrm>
        </p:spPr>
        <p:txBody>
          <a:bodyPr>
            <a:normAutofit/>
          </a:bodyPr>
          <a:lstStyle/>
          <a:p>
            <a:r>
              <a:rPr lang="en-GB"/>
              <a:t>Aims</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DE3E4CD-4734-4071-6369-3D2BCE8A6391}"/>
              </a:ext>
            </a:extLst>
          </p:cNvPr>
          <p:cNvPicPr>
            <a:picLocks noChangeAspect="1"/>
          </p:cNvPicPr>
          <p:nvPr/>
        </p:nvPicPr>
        <p:blipFill>
          <a:blip r:embed="rId2"/>
          <a:stretch>
            <a:fillRect/>
          </a:stretch>
        </p:blipFill>
        <p:spPr>
          <a:xfrm>
            <a:off x="1259973" y="511293"/>
            <a:ext cx="366379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C67C2F2-5C34-23CD-0A08-D78F74343850}"/>
              </a:ext>
            </a:extLst>
          </p:cNvPr>
          <p:cNvSpPr>
            <a:spLocks noGrp="1"/>
          </p:cNvSpPr>
          <p:nvPr>
            <p:ph idx="1"/>
          </p:nvPr>
        </p:nvSpPr>
        <p:spPr>
          <a:xfrm>
            <a:off x="5894962" y="2284549"/>
            <a:ext cx="5458838" cy="3892414"/>
          </a:xfrm>
        </p:spPr>
        <p:txBody>
          <a:bodyPr>
            <a:normAutofit/>
          </a:bodyPr>
          <a:lstStyle/>
          <a:p>
            <a:r>
              <a:rPr lang="en-GB" dirty="0"/>
              <a:t>Consider ‘standards’ in public life</a:t>
            </a:r>
          </a:p>
          <a:p>
            <a:r>
              <a:rPr lang="en-GB" dirty="0"/>
              <a:t>A view from a Conservative political journalist</a:t>
            </a:r>
          </a:p>
          <a:p>
            <a:r>
              <a:rPr lang="en-GB" dirty="0"/>
              <a:t>Ethics and Morality in Public Life</a:t>
            </a:r>
          </a:p>
          <a:p>
            <a:r>
              <a:rPr lang="en-GB" dirty="0"/>
              <a:t>The Committee on Standards in Public Life</a:t>
            </a:r>
          </a:p>
          <a:p>
            <a:endParaRPr lang="en-GB" dirty="0"/>
          </a:p>
        </p:txBody>
      </p:sp>
    </p:spTree>
    <p:extLst>
      <p:ext uri="{BB962C8B-B14F-4D97-AF65-F5344CB8AC3E}">
        <p14:creationId xmlns:p14="http://schemas.microsoft.com/office/powerpoint/2010/main" val="450192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1C43-493A-143F-F6FB-474ED51E2936}"/>
              </a:ext>
            </a:extLst>
          </p:cNvPr>
          <p:cNvSpPr>
            <a:spLocks noGrp="1"/>
          </p:cNvSpPr>
          <p:nvPr>
            <p:ph type="title"/>
          </p:nvPr>
        </p:nvSpPr>
        <p:spPr>
          <a:xfrm>
            <a:off x="838200" y="937615"/>
            <a:ext cx="3918735" cy="1325563"/>
          </a:xfrm>
        </p:spPr>
        <p:txBody>
          <a:bodyPr/>
          <a:lstStyle/>
          <a:p>
            <a:r>
              <a:rPr lang="en-GB" dirty="0"/>
              <a:t>Headline from 60 years ago</a:t>
            </a:r>
          </a:p>
        </p:txBody>
      </p:sp>
      <p:sp>
        <p:nvSpPr>
          <p:cNvPr id="3" name="Content Placeholder 2">
            <a:extLst>
              <a:ext uri="{FF2B5EF4-FFF2-40B4-BE49-F238E27FC236}">
                <a16:creationId xmlns:a16="http://schemas.microsoft.com/office/drawing/2014/main" id="{A6257989-06F3-484B-AC8C-237937AAE637}"/>
              </a:ext>
            </a:extLst>
          </p:cNvPr>
          <p:cNvSpPr>
            <a:spLocks noGrp="1"/>
          </p:cNvSpPr>
          <p:nvPr>
            <p:ph idx="1"/>
          </p:nvPr>
        </p:nvSpPr>
        <p:spPr>
          <a:xfrm>
            <a:off x="838200" y="2917861"/>
            <a:ext cx="5439310" cy="3503486"/>
          </a:xfrm>
        </p:spPr>
        <p:txBody>
          <a:bodyPr>
            <a:normAutofit/>
          </a:bodyPr>
          <a:lstStyle/>
          <a:p>
            <a:r>
              <a:rPr lang="en-GB" dirty="0"/>
              <a:t>Scandals are not new</a:t>
            </a:r>
          </a:p>
          <a:p>
            <a:r>
              <a:rPr lang="en-GB" dirty="0"/>
              <a:t>Politics and power</a:t>
            </a:r>
          </a:p>
          <a:p>
            <a:r>
              <a:rPr lang="en-GB" dirty="0"/>
              <a:t>Romping Royals</a:t>
            </a:r>
          </a:p>
          <a:p>
            <a:r>
              <a:rPr lang="en-GB" dirty="0"/>
              <a:t>Should we expect the highest personal and professional standards?</a:t>
            </a:r>
          </a:p>
          <a:p>
            <a:pPr marL="0" indent="0">
              <a:buNone/>
            </a:pPr>
            <a:endParaRPr lang="en-GB" dirty="0"/>
          </a:p>
        </p:txBody>
      </p:sp>
      <p:pic>
        <p:nvPicPr>
          <p:cNvPr id="4" name="Picture 3">
            <a:extLst>
              <a:ext uri="{FF2B5EF4-FFF2-40B4-BE49-F238E27FC236}">
                <a16:creationId xmlns:a16="http://schemas.microsoft.com/office/drawing/2014/main" id="{8D2C54A7-A763-4C80-0723-F0BFDEC857BD}"/>
              </a:ext>
            </a:extLst>
          </p:cNvPr>
          <p:cNvPicPr>
            <a:picLocks noChangeAspect="1"/>
          </p:cNvPicPr>
          <p:nvPr/>
        </p:nvPicPr>
        <p:blipFill>
          <a:blip r:embed="rId2"/>
          <a:stretch>
            <a:fillRect/>
          </a:stretch>
        </p:blipFill>
        <p:spPr>
          <a:xfrm>
            <a:off x="6706509" y="365125"/>
            <a:ext cx="5027405" cy="629447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3243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8B5F661-2237-678A-8EDB-38BFABE92483}"/>
              </a:ext>
            </a:extLst>
          </p:cNvPr>
          <p:cNvPicPr>
            <a:picLocks noChangeAspect="1"/>
          </p:cNvPicPr>
          <p:nvPr/>
        </p:nvPicPr>
        <p:blipFill>
          <a:blip r:embed="rId2"/>
          <a:stretch>
            <a:fillRect/>
          </a:stretch>
        </p:blipFill>
        <p:spPr>
          <a:xfrm>
            <a:off x="1306132" y="643466"/>
            <a:ext cx="3969386" cy="5571066"/>
          </a:xfrm>
          <a:prstGeom prst="rect">
            <a:avLst/>
          </a:prstGeom>
        </p:spPr>
      </p:pic>
      <p:cxnSp>
        <p:nvCxnSpPr>
          <p:cNvPr id="17" name="Straight Connector 1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42BFC983-6753-38F6-A0BC-9AD0D83FE03E}"/>
              </a:ext>
            </a:extLst>
          </p:cNvPr>
          <p:cNvPicPr>
            <a:picLocks noChangeAspect="1"/>
          </p:cNvPicPr>
          <p:nvPr/>
        </p:nvPicPr>
        <p:blipFill>
          <a:blip r:embed="rId3"/>
          <a:stretch>
            <a:fillRect/>
          </a:stretch>
        </p:blipFill>
        <p:spPr>
          <a:xfrm>
            <a:off x="7104506" y="643467"/>
            <a:ext cx="3593337" cy="5571066"/>
          </a:xfrm>
          <a:prstGeom prst="rect">
            <a:avLst/>
          </a:prstGeom>
        </p:spPr>
      </p:pic>
    </p:spTree>
    <p:extLst>
      <p:ext uri="{BB962C8B-B14F-4D97-AF65-F5344CB8AC3E}">
        <p14:creationId xmlns:p14="http://schemas.microsoft.com/office/powerpoint/2010/main" val="3216783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67554" y="118382"/>
            <a:ext cx="8791575" cy="2876550"/>
          </a:xfrm>
          <a:prstGeom prst="rect">
            <a:avLst/>
          </a:prstGeom>
        </p:spPr>
      </p:pic>
      <p:pic>
        <p:nvPicPr>
          <p:cNvPr id="1026" name="Picture 2" descr="george-osborn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67554" y="2928257"/>
            <a:ext cx="5239657" cy="39297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522028" y="3600466"/>
            <a:ext cx="3897086"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Cowburn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 (2017) George Osborne accused …, The Independent, 26</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January 2017, available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http://www.independent.co.uk/news/uk/politics/george-osborne-accused-of-trading-on-his-ministerial-contacts-book-over-new-job-at-asset-management-a7546821.html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30th January 2017</a:t>
            </a:r>
          </a:p>
        </p:txBody>
      </p:sp>
    </p:spTree>
    <p:extLst>
      <p:ext uri="{BB962C8B-B14F-4D97-AF65-F5344CB8AC3E}">
        <p14:creationId xmlns:p14="http://schemas.microsoft.com/office/powerpoint/2010/main" val="3250244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3207" y="610279"/>
            <a:ext cx="4762500" cy="5572125"/>
          </a:xfrm>
          <a:prstGeom prst="rect">
            <a:avLst/>
          </a:prstGeom>
        </p:spPr>
      </p:pic>
      <p:sp>
        <p:nvSpPr>
          <p:cNvPr id="3" name="TextBox 2"/>
          <p:cNvSpPr txBox="1"/>
          <p:nvPr/>
        </p:nvSpPr>
        <p:spPr>
          <a:xfrm>
            <a:off x="6048103" y="764851"/>
            <a:ext cx="5610497"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Samuel Pepys saw a x600 increase in his income whilst working as an administrator for the navy in the 1660s. He thought back-handers, or ‘sweeteners’ from people who were repaying favours he had done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Why should it matter if a public official personally profits along the way as long as he or she is promoting the interests of the monarch and government of the day?</a:t>
            </a:r>
          </a:p>
        </p:txBody>
      </p:sp>
    </p:spTree>
    <p:extLst>
      <p:ext uri="{BB962C8B-B14F-4D97-AF65-F5344CB8AC3E}">
        <p14:creationId xmlns:p14="http://schemas.microsoft.com/office/powerpoint/2010/main" val="4268273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20332FED-5346-6912-4E2E-6FE90883E087}"/>
              </a:ext>
            </a:extLst>
          </p:cNvPr>
          <p:cNvSpPr>
            <a:spLocks noGrp="1"/>
          </p:cNvSpPr>
          <p:nvPr>
            <p:ph type="title"/>
          </p:nvPr>
        </p:nvSpPr>
        <p:spPr>
          <a:xfrm>
            <a:off x="5894962" y="479493"/>
            <a:ext cx="5458838" cy="1325563"/>
          </a:xfrm>
        </p:spPr>
        <p:txBody>
          <a:bodyPr>
            <a:normAutofit/>
          </a:bodyPr>
          <a:lstStyle/>
          <a:p>
            <a:r>
              <a:rPr lang="en-GB" dirty="0"/>
              <a:t>Clean Government</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6F15A1-2833-E71B-2228-6E4881843D7B}"/>
              </a:ext>
            </a:extLst>
          </p:cNvPr>
          <p:cNvPicPr>
            <a:picLocks noChangeAspect="1"/>
          </p:cNvPicPr>
          <p:nvPr/>
        </p:nvPicPr>
        <p:blipFill>
          <a:blip r:embed="rId2"/>
          <a:stretch>
            <a:fillRect/>
          </a:stretch>
        </p:blipFill>
        <p:spPr>
          <a:xfrm>
            <a:off x="1159053" y="511293"/>
            <a:ext cx="386563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Content Placeholder 4">
            <a:extLst>
              <a:ext uri="{FF2B5EF4-FFF2-40B4-BE49-F238E27FC236}">
                <a16:creationId xmlns:a16="http://schemas.microsoft.com/office/drawing/2014/main" id="{A1905231-805E-24BA-49C5-5902E0BD8FBB}"/>
              </a:ext>
            </a:extLst>
          </p:cNvPr>
          <p:cNvSpPr>
            <a:spLocks noGrp="1"/>
          </p:cNvSpPr>
          <p:nvPr>
            <p:ph idx="1"/>
          </p:nvPr>
        </p:nvSpPr>
        <p:spPr>
          <a:xfrm>
            <a:off x="5894962" y="1984443"/>
            <a:ext cx="5458838" cy="4192520"/>
          </a:xfrm>
        </p:spPr>
        <p:txBody>
          <a:bodyPr>
            <a:normAutofit/>
          </a:bodyPr>
          <a:lstStyle/>
          <a:p>
            <a:r>
              <a:rPr lang="en-GB" dirty="0"/>
              <a:t>An idea invented by William Ewart Gladstone</a:t>
            </a:r>
          </a:p>
          <a:p>
            <a:r>
              <a:rPr lang="en-GB" dirty="0"/>
              <a:t>Victorian Liberal Prime Minister across four separate terms</a:t>
            </a:r>
          </a:p>
          <a:p>
            <a:r>
              <a:rPr lang="en-GB" dirty="0"/>
              <a:t>Government overseen by a new class of benign administrators</a:t>
            </a:r>
          </a:p>
          <a:p>
            <a:r>
              <a:rPr lang="en-GB" dirty="0"/>
              <a:t>Away from the ancient ties of ”custom, connection and family”</a:t>
            </a:r>
          </a:p>
          <a:p>
            <a:r>
              <a:rPr lang="en-GB" dirty="0"/>
              <a:t>UK civil service</a:t>
            </a:r>
          </a:p>
        </p:txBody>
      </p:sp>
      <p:sp>
        <p:nvSpPr>
          <p:cNvPr id="7" name="TextBox 6">
            <a:extLst>
              <a:ext uri="{FF2B5EF4-FFF2-40B4-BE49-F238E27FC236}">
                <a16:creationId xmlns:a16="http://schemas.microsoft.com/office/drawing/2014/main" id="{EB1AF088-66C7-5682-6511-ECA389821AE2}"/>
              </a:ext>
            </a:extLst>
          </p:cNvPr>
          <p:cNvSpPr txBox="1"/>
          <p:nvPr/>
        </p:nvSpPr>
        <p:spPr>
          <a:xfrm>
            <a:off x="9624444" y="5941367"/>
            <a:ext cx="210052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err="1">
                <a:solidFill>
                  <a:prstClr val="black"/>
                </a:solidFill>
                <a:latin typeface="Calibri" panose="020F0502020204030204"/>
              </a:rPr>
              <a:t>Oborne</a:t>
            </a:r>
            <a:r>
              <a:rPr lang="en-GB" sz="2400" dirty="0">
                <a:solidFill>
                  <a:prstClr val="black"/>
                </a:solidFill>
                <a:latin typeface="Calibri" panose="020F0502020204030204"/>
              </a:rPr>
              <a:t> 2008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68345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26E4-6854-AEF7-4A3D-EE50B957832F}"/>
              </a:ext>
            </a:extLst>
          </p:cNvPr>
          <p:cNvSpPr>
            <a:spLocks noGrp="1"/>
          </p:cNvSpPr>
          <p:nvPr>
            <p:ph type="title"/>
          </p:nvPr>
        </p:nvSpPr>
        <p:spPr/>
        <p:txBody>
          <a:bodyPr/>
          <a:lstStyle/>
          <a:p>
            <a:r>
              <a:rPr lang="en-GB" dirty="0"/>
              <a:t>Virtuous Victorians</a:t>
            </a:r>
          </a:p>
        </p:txBody>
      </p:sp>
      <p:sp>
        <p:nvSpPr>
          <p:cNvPr id="4" name="Content Placeholder 3">
            <a:extLst>
              <a:ext uri="{FF2B5EF4-FFF2-40B4-BE49-F238E27FC236}">
                <a16:creationId xmlns:a16="http://schemas.microsoft.com/office/drawing/2014/main" id="{B7267BCD-6C77-ADF0-93BC-7F8410ED5583}"/>
              </a:ext>
            </a:extLst>
          </p:cNvPr>
          <p:cNvSpPr>
            <a:spLocks noGrp="1"/>
          </p:cNvSpPr>
          <p:nvPr>
            <p:ph idx="1"/>
          </p:nvPr>
        </p:nvSpPr>
        <p:spPr>
          <a:xfrm>
            <a:off x="766281" y="2011434"/>
            <a:ext cx="4761216" cy="3655360"/>
          </a:xfrm>
          <a:prstGeom prst="rect">
            <a:avLst/>
          </a:prstGeom>
          <a:solidFill>
            <a:srgbClr val="FFFF00"/>
          </a:solidFill>
          <a:ln w="38100">
            <a:solidFill>
              <a:schemeClr val="tx1"/>
            </a:solidFill>
          </a:ln>
        </p:spPr>
        <p:txBody>
          <a:bodyPr wrap="square">
            <a:spAutoFit/>
          </a:bodyPr>
          <a:lstStyle/>
          <a:p>
            <a:r>
              <a:rPr lang="en-GB" sz="3200" dirty="0"/>
              <a:t>“It is the central thesis of this book that in recent years the achievements of the Victorian reformers have been cut through and in some cases destroyed.”</a:t>
            </a:r>
          </a:p>
          <a:p>
            <a:pPr marL="0" indent="0">
              <a:buNone/>
            </a:pPr>
            <a:r>
              <a:rPr lang="en-GB" sz="2400" dirty="0"/>
              <a:t> </a:t>
            </a:r>
            <a:r>
              <a:rPr lang="en-GB" sz="2400" dirty="0" err="1"/>
              <a:t>Oborne</a:t>
            </a:r>
            <a:r>
              <a:rPr lang="en-GB" sz="2400" dirty="0"/>
              <a:t> 2008: xv</a:t>
            </a:r>
          </a:p>
        </p:txBody>
      </p:sp>
      <p:sp>
        <p:nvSpPr>
          <p:cNvPr id="6" name="Rectangle 5">
            <a:extLst>
              <a:ext uri="{FF2B5EF4-FFF2-40B4-BE49-F238E27FC236}">
                <a16:creationId xmlns:a16="http://schemas.microsoft.com/office/drawing/2014/main" id="{0A54F17C-7A04-1736-0BFD-5DE6B97C83BD}"/>
              </a:ext>
            </a:extLst>
          </p:cNvPr>
          <p:cNvSpPr/>
          <p:nvPr/>
        </p:nvSpPr>
        <p:spPr>
          <a:xfrm>
            <a:off x="6069109" y="2919520"/>
            <a:ext cx="5284691" cy="1815882"/>
          </a:xfrm>
          <a:prstGeom prst="rect">
            <a:avLst/>
          </a:prstGeom>
          <a:solidFill>
            <a:srgbClr val="FFFF00"/>
          </a:solidFill>
          <a:ln w="38100">
            <a:solidFill>
              <a:schemeClr val="tx1"/>
            </a:solidFill>
          </a:ln>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prstClr val="black"/>
                </a:solidFill>
                <a:effectLst/>
                <a:uLnTx/>
                <a:uFillTx/>
              </a:rPr>
              <a:t>“The real divide in British public life is no longer between the main political parties, but between the Political Class and the rest.”</a:t>
            </a:r>
          </a:p>
        </p:txBody>
      </p:sp>
    </p:spTree>
    <p:extLst>
      <p:ext uri="{BB962C8B-B14F-4D97-AF65-F5344CB8AC3E}">
        <p14:creationId xmlns:p14="http://schemas.microsoft.com/office/powerpoint/2010/main" val="327314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18A75-8019-2F43-A4B6-6DC26E2C95E7}"/>
              </a:ext>
            </a:extLst>
          </p:cNvPr>
          <p:cNvSpPr>
            <a:spLocks noGrp="1"/>
          </p:cNvSpPr>
          <p:nvPr>
            <p:ph type="title"/>
          </p:nvPr>
        </p:nvSpPr>
        <p:spPr>
          <a:xfrm>
            <a:off x="686834" y="1153572"/>
            <a:ext cx="3200400" cy="4461163"/>
          </a:xfrm>
        </p:spPr>
        <p:txBody>
          <a:bodyPr>
            <a:normAutofit/>
          </a:bodyPr>
          <a:lstStyle/>
          <a:p>
            <a:r>
              <a:rPr lang="en-GB">
                <a:solidFill>
                  <a:srgbClr val="FFFFFF"/>
                </a:solidFill>
              </a:rPr>
              <a:t>Plato, the Sophists and the Ring of Gyges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FFE2FD-353B-B378-410B-C1472E6C724F}"/>
              </a:ext>
            </a:extLst>
          </p:cNvPr>
          <p:cNvSpPr>
            <a:spLocks noGrp="1"/>
          </p:cNvSpPr>
          <p:nvPr>
            <p:ph idx="1"/>
          </p:nvPr>
        </p:nvSpPr>
        <p:spPr>
          <a:xfrm>
            <a:off x="4447308" y="591344"/>
            <a:ext cx="6906491" cy="5585619"/>
          </a:xfrm>
        </p:spPr>
        <p:txBody>
          <a:bodyPr anchor="ctr">
            <a:normAutofit/>
          </a:bodyPr>
          <a:lstStyle/>
          <a:p>
            <a:r>
              <a:rPr lang="en-GB" dirty="0"/>
              <a:t>Back to ancient Greece</a:t>
            </a:r>
          </a:p>
          <a:p>
            <a:r>
              <a:rPr lang="en-GB" dirty="0"/>
              <a:t>Book 2 of Plato’s Republic</a:t>
            </a:r>
          </a:p>
          <a:p>
            <a:r>
              <a:rPr lang="en-GB" dirty="0"/>
              <a:t>Glaucon the Sophist tells about a magic ring which renders one invisible</a:t>
            </a:r>
          </a:p>
          <a:p>
            <a:r>
              <a:rPr lang="en-GB" dirty="0"/>
              <a:t>Would we all not misbehave if we knew we could get away with it</a:t>
            </a:r>
          </a:p>
          <a:p>
            <a:r>
              <a:rPr lang="en-GB" dirty="0"/>
              <a:t>What would you do?</a:t>
            </a:r>
          </a:p>
          <a:p>
            <a:r>
              <a:rPr lang="en-GB" dirty="0"/>
              <a:t>Is morality about fear of consequences?</a:t>
            </a:r>
          </a:p>
          <a:p>
            <a:r>
              <a:rPr lang="en-GB" dirty="0"/>
              <a:t>What about duty and virtuous behaviour?</a:t>
            </a:r>
          </a:p>
        </p:txBody>
      </p:sp>
    </p:spTree>
    <p:extLst>
      <p:ext uri="{BB962C8B-B14F-4D97-AF65-F5344CB8AC3E}">
        <p14:creationId xmlns:p14="http://schemas.microsoft.com/office/powerpoint/2010/main" val="166477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4B259C-0BC6-E0F6-EC9B-21A1476D8845}"/>
              </a:ext>
            </a:extLst>
          </p:cNvPr>
          <p:cNvSpPr>
            <a:spLocks noGrp="1"/>
          </p:cNvSpPr>
          <p:nvPr>
            <p:ph type="title"/>
          </p:nvPr>
        </p:nvSpPr>
        <p:spPr>
          <a:xfrm>
            <a:off x="5894962" y="479493"/>
            <a:ext cx="5458838" cy="1325563"/>
          </a:xfrm>
        </p:spPr>
        <p:txBody>
          <a:bodyPr>
            <a:normAutofit/>
          </a:bodyPr>
          <a:lstStyle/>
          <a:p>
            <a:r>
              <a:rPr lang="en-GB" dirty="0"/>
              <a:t>Conrad 1899</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0D73CF72-7A77-14FD-0C12-732C5F0D7A4E}"/>
              </a:ext>
            </a:extLst>
          </p:cNvPr>
          <p:cNvPicPr>
            <a:picLocks noChangeAspect="1"/>
          </p:cNvPicPr>
          <p:nvPr/>
        </p:nvPicPr>
        <p:blipFill>
          <a:blip r:embed="rId2"/>
          <a:stretch>
            <a:fillRect/>
          </a:stretch>
        </p:blipFill>
        <p:spPr>
          <a:xfrm>
            <a:off x="1220292" y="511293"/>
            <a:ext cx="374316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5047739-DBE5-2657-63F2-03EAD6FE1BEF}"/>
              </a:ext>
            </a:extLst>
          </p:cNvPr>
          <p:cNvSpPr>
            <a:spLocks noGrp="1"/>
          </p:cNvSpPr>
          <p:nvPr>
            <p:ph idx="1"/>
          </p:nvPr>
        </p:nvSpPr>
        <p:spPr>
          <a:xfrm>
            <a:off x="5894962" y="1984443"/>
            <a:ext cx="5755932" cy="4192520"/>
          </a:xfrm>
        </p:spPr>
        <p:txBody>
          <a:bodyPr>
            <a:normAutofit/>
          </a:bodyPr>
          <a:lstStyle/>
          <a:p>
            <a:r>
              <a:rPr lang="en-GB" dirty="0"/>
              <a:t>Dark heart of colonialism</a:t>
            </a:r>
          </a:p>
          <a:p>
            <a:r>
              <a:rPr lang="en-GB" dirty="0"/>
              <a:t>Marlowe the narrator addresses gentlemen who are pillars of Victorian Britain</a:t>
            </a:r>
          </a:p>
          <a:p>
            <a:r>
              <a:rPr lang="en-GB" dirty="0"/>
              <a:t>Conrad actually went to Africa and was rocked to his core by the shattering experience</a:t>
            </a:r>
          </a:p>
          <a:p>
            <a:r>
              <a:rPr lang="en-GB" dirty="0"/>
              <a:t>Instead of Christian virtue he found barbaric cruelty</a:t>
            </a:r>
          </a:p>
          <a:p>
            <a:endParaRPr lang="en-GB" dirty="0"/>
          </a:p>
        </p:txBody>
      </p:sp>
    </p:spTree>
    <p:extLst>
      <p:ext uri="{BB962C8B-B14F-4D97-AF65-F5344CB8AC3E}">
        <p14:creationId xmlns:p14="http://schemas.microsoft.com/office/powerpoint/2010/main" val="294930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405B-3A5F-CEA4-6ED7-FD75B2314AFC}"/>
              </a:ext>
            </a:extLst>
          </p:cNvPr>
          <p:cNvSpPr>
            <a:spLocks noGrp="1"/>
          </p:cNvSpPr>
          <p:nvPr>
            <p:ph type="title"/>
          </p:nvPr>
        </p:nvSpPr>
        <p:spPr>
          <a:xfrm>
            <a:off x="838200" y="365125"/>
            <a:ext cx="6009167" cy="1325563"/>
          </a:xfrm>
        </p:spPr>
        <p:txBody>
          <a:bodyPr/>
          <a:lstStyle/>
          <a:p>
            <a:r>
              <a:rPr lang="en-GB" dirty="0"/>
              <a:t>Destruction of the Conservative Party?</a:t>
            </a:r>
          </a:p>
        </p:txBody>
      </p:sp>
      <p:sp>
        <p:nvSpPr>
          <p:cNvPr id="3" name="Content Placeholder 2">
            <a:extLst>
              <a:ext uri="{FF2B5EF4-FFF2-40B4-BE49-F238E27FC236}">
                <a16:creationId xmlns:a16="http://schemas.microsoft.com/office/drawing/2014/main" id="{8ED0DD90-C1E2-FBC6-3B3B-6ED68742EDAD}"/>
              </a:ext>
            </a:extLst>
          </p:cNvPr>
          <p:cNvSpPr>
            <a:spLocks noGrp="1"/>
          </p:cNvSpPr>
          <p:nvPr>
            <p:ph idx="1"/>
          </p:nvPr>
        </p:nvSpPr>
        <p:spPr>
          <a:xfrm>
            <a:off x="838199" y="1825625"/>
            <a:ext cx="5521503" cy="4523804"/>
          </a:xfrm>
        </p:spPr>
        <p:txBody>
          <a:bodyPr>
            <a:normAutofit fontScale="92500" lnSpcReduction="10000"/>
          </a:bodyPr>
          <a:lstStyle/>
          <a:p>
            <a:r>
              <a:rPr lang="en-GB" dirty="0"/>
              <a:t>In October 2022 Peter </a:t>
            </a:r>
            <a:r>
              <a:rPr lang="en-GB" dirty="0" err="1"/>
              <a:t>Oborne</a:t>
            </a:r>
            <a:r>
              <a:rPr lang="en-GB" dirty="0"/>
              <a:t> is dismayed and horrified</a:t>
            </a:r>
          </a:p>
          <a:p>
            <a:r>
              <a:rPr lang="en-GB" dirty="0"/>
              <a:t>Party taken over by oligarchs in the last ten years</a:t>
            </a:r>
          </a:p>
          <a:p>
            <a:r>
              <a:rPr lang="en-GB" dirty="0"/>
              <a:t>‘Fizz with Liz’ campaign event held at the billionaire private members club at 5 Hertford Street</a:t>
            </a:r>
          </a:p>
          <a:p>
            <a:r>
              <a:rPr lang="en-GB" dirty="0"/>
              <a:t>Vacuous, soulless, a distorted self-obsessed reality</a:t>
            </a:r>
          </a:p>
          <a:p>
            <a:r>
              <a:rPr lang="en-GB" dirty="0"/>
              <a:t>Narcissistic, no sense of public duty</a:t>
            </a:r>
          </a:p>
          <a:p>
            <a:r>
              <a:rPr lang="en-GB" dirty="0"/>
              <a:t>Not alone!</a:t>
            </a:r>
          </a:p>
          <a:p>
            <a:endParaRPr lang="en-GB" dirty="0"/>
          </a:p>
        </p:txBody>
      </p:sp>
      <p:pic>
        <p:nvPicPr>
          <p:cNvPr id="5" name="Picture 4">
            <a:extLst>
              <a:ext uri="{FF2B5EF4-FFF2-40B4-BE49-F238E27FC236}">
                <a16:creationId xmlns:a16="http://schemas.microsoft.com/office/drawing/2014/main" id="{F22673DF-C09E-6523-BB70-C8F81B322740}"/>
              </a:ext>
            </a:extLst>
          </p:cNvPr>
          <p:cNvPicPr>
            <a:picLocks noChangeAspect="1"/>
          </p:cNvPicPr>
          <p:nvPr/>
        </p:nvPicPr>
        <p:blipFill>
          <a:blip r:embed="rId2"/>
          <a:stretch>
            <a:fillRect/>
          </a:stretch>
        </p:blipFill>
        <p:spPr>
          <a:xfrm>
            <a:off x="6359702" y="365125"/>
            <a:ext cx="5599756" cy="6303469"/>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8717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16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AA2764B-3EAC-1B1B-962F-0DE8A9CDF3A4}"/>
              </a:ext>
            </a:extLst>
          </p:cNvPr>
          <p:cNvPicPr>
            <a:picLocks noGrp="1" noChangeAspect="1"/>
          </p:cNvPicPr>
          <p:nvPr>
            <p:ph idx="1"/>
          </p:nvPr>
        </p:nvPicPr>
        <p:blipFill>
          <a:blip r:embed="rId2"/>
          <a:stretch>
            <a:fillRect/>
          </a:stretch>
        </p:blipFill>
        <p:spPr>
          <a:xfrm>
            <a:off x="643467" y="961728"/>
            <a:ext cx="10905066" cy="4934543"/>
          </a:xfrm>
          <a:prstGeom prst="rect">
            <a:avLst/>
          </a:prstGeom>
        </p:spPr>
      </p:pic>
      <p:pic>
        <p:nvPicPr>
          <p:cNvPr id="7" name="Picture 6">
            <a:extLst>
              <a:ext uri="{FF2B5EF4-FFF2-40B4-BE49-F238E27FC236}">
                <a16:creationId xmlns:a16="http://schemas.microsoft.com/office/drawing/2014/main" id="{8C4F3E54-CA07-30DF-3D30-680BC2D9F3B4}"/>
              </a:ext>
            </a:extLst>
          </p:cNvPr>
          <p:cNvPicPr>
            <a:picLocks noChangeAspect="1"/>
          </p:cNvPicPr>
          <p:nvPr/>
        </p:nvPicPr>
        <p:blipFill>
          <a:blip r:embed="rId3"/>
          <a:stretch>
            <a:fillRect/>
          </a:stretch>
        </p:blipFill>
        <p:spPr>
          <a:xfrm>
            <a:off x="643467" y="812333"/>
            <a:ext cx="10738957" cy="5233332"/>
          </a:xfrm>
          <a:prstGeom prst="rect">
            <a:avLst/>
          </a:prstGeom>
        </p:spPr>
      </p:pic>
    </p:spTree>
    <p:extLst>
      <p:ext uri="{BB962C8B-B14F-4D97-AF65-F5344CB8AC3E}">
        <p14:creationId xmlns:p14="http://schemas.microsoft.com/office/powerpoint/2010/main" val="412412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ter Oborne Absolutely DEMOLISHES Liz Truss">
            <a:hlinkClick r:id="" action="ppaction://media"/>
            <a:extLst>
              <a:ext uri="{FF2B5EF4-FFF2-40B4-BE49-F238E27FC236}">
                <a16:creationId xmlns:a16="http://schemas.microsoft.com/office/drawing/2014/main" id="{244620EA-C1B2-A533-9380-9FB404CECCEF}"/>
              </a:ext>
            </a:extLst>
          </p:cNvPr>
          <p:cNvPicPr>
            <a:picLocks noGrp="1" noRot="1" noChangeAspect="1"/>
          </p:cNvPicPr>
          <p:nvPr>
            <p:ph idx="1"/>
            <a:videoFile r:link="rId1"/>
          </p:nvPr>
        </p:nvPicPr>
        <p:blipFill>
          <a:blip r:embed="rId3"/>
          <a:stretch>
            <a:fillRect/>
          </a:stretch>
        </p:blipFill>
        <p:spPr>
          <a:xfrm>
            <a:off x="1321928" y="621170"/>
            <a:ext cx="9938548" cy="5615660"/>
          </a:xfrm>
          <a:prstGeom prst="rect">
            <a:avLst/>
          </a:prstGeom>
        </p:spPr>
      </p:pic>
    </p:spTree>
    <p:extLst>
      <p:ext uri="{BB962C8B-B14F-4D97-AF65-F5344CB8AC3E}">
        <p14:creationId xmlns:p14="http://schemas.microsoft.com/office/powerpoint/2010/main" val="256273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75C36A-76A1-CE28-2391-ADA3295A2262}"/>
              </a:ext>
            </a:extLst>
          </p:cNvPr>
          <p:cNvSpPr>
            <a:spLocks noGrp="1"/>
          </p:cNvSpPr>
          <p:nvPr>
            <p:ph type="title"/>
          </p:nvPr>
        </p:nvSpPr>
        <p:spPr>
          <a:xfrm>
            <a:off x="630936" y="457200"/>
            <a:ext cx="4343400" cy="1929384"/>
          </a:xfrm>
        </p:spPr>
        <p:txBody>
          <a:bodyPr anchor="ctr">
            <a:normAutofit/>
          </a:bodyPr>
          <a:lstStyle/>
          <a:p>
            <a:r>
              <a:rPr lang="en-GB" sz="4800" dirty="0"/>
              <a:t>Tom Scholar</a:t>
            </a:r>
          </a:p>
        </p:txBody>
      </p:sp>
      <p:sp>
        <p:nvSpPr>
          <p:cNvPr id="16"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5BFF0-71D6-066C-5FFF-F39CC0FF1529}"/>
              </a:ext>
            </a:extLst>
          </p:cNvPr>
          <p:cNvSpPr>
            <a:spLocks noGrp="1"/>
          </p:cNvSpPr>
          <p:nvPr>
            <p:ph idx="1"/>
          </p:nvPr>
        </p:nvSpPr>
        <p:spPr>
          <a:xfrm>
            <a:off x="5541263" y="457200"/>
            <a:ext cx="6007608" cy="1929384"/>
          </a:xfrm>
        </p:spPr>
        <p:txBody>
          <a:bodyPr anchor="ctr">
            <a:normAutofit/>
          </a:bodyPr>
          <a:lstStyle/>
          <a:p>
            <a:r>
              <a:rPr lang="en-GB" dirty="0"/>
              <a:t>Dismissed for his expertise and high-level insight</a:t>
            </a:r>
          </a:p>
          <a:p>
            <a:r>
              <a:rPr lang="en-GB" dirty="0"/>
              <a:t>Former Treasury Permanent Secretary Nick Macpherson was dismayed</a:t>
            </a:r>
          </a:p>
        </p:txBody>
      </p:sp>
      <p:pic>
        <p:nvPicPr>
          <p:cNvPr id="7" name="Picture 6">
            <a:extLst>
              <a:ext uri="{FF2B5EF4-FFF2-40B4-BE49-F238E27FC236}">
                <a16:creationId xmlns:a16="http://schemas.microsoft.com/office/drawing/2014/main" id="{CC14ED3A-AC6C-8CCC-0391-F475274A2E65}"/>
              </a:ext>
            </a:extLst>
          </p:cNvPr>
          <p:cNvPicPr>
            <a:picLocks noChangeAspect="1"/>
          </p:cNvPicPr>
          <p:nvPr/>
        </p:nvPicPr>
        <p:blipFill>
          <a:blip r:embed="rId2"/>
          <a:stretch>
            <a:fillRect/>
          </a:stretch>
        </p:blipFill>
        <p:spPr>
          <a:xfrm>
            <a:off x="495300" y="2569464"/>
            <a:ext cx="5410199" cy="3678936"/>
          </a:xfrm>
          <a:prstGeom prst="rect">
            <a:avLst/>
          </a:prstGeom>
          <a:ln w="88900" cap="sq" cmpd="thickThin">
            <a:solidFill>
              <a:srgbClr val="000000"/>
            </a:solidFill>
            <a:prstDash val="solid"/>
            <a:miter lim="800000"/>
          </a:ln>
          <a:effectLst>
            <a:innerShdw blurRad="76200">
              <a:srgbClr val="000000"/>
            </a:innerShdw>
          </a:effectLst>
        </p:spPr>
      </p:pic>
      <p:pic>
        <p:nvPicPr>
          <p:cNvPr id="9" name="Picture 8">
            <a:extLst>
              <a:ext uri="{FF2B5EF4-FFF2-40B4-BE49-F238E27FC236}">
                <a16:creationId xmlns:a16="http://schemas.microsoft.com/office/drawing/2014/main" id="{5D96648B-724D-6359-5ECB-445637B279A2}"/>
              </a:ext>
            </a:extLst>
          </p:cNvPr>
          <p:cNvPicPr>
            <a:picLocks noChangeAspect="1"/>
          </p:cNvPicPr>
          <p:nvPr/>
        </p:nvPicPr>
        <p:blipFill>
          <a:blip r:embed="rId3"/>
          <a:stretch>
            <a:fillRect/>
          </a:stretch>
        </p:blipFill>
        <p:spPr>
          <a:xfrm>
            <a:off x="6254496" y="2932542"/>
            <a:ext cx="5468112" cy="295278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620312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D3A06CE-D65A-2DEB-3D29-318E91C00E84}"/>
              </a:ext>
            </a:extLst>
          </p:cNvPr>
          <p:cNvGraphicFramePr>
            <a:graphicFrameLocks noGrp="1"/>
          </p:cNvGraphicFramePr>
          <p:nvPr>
            <p:extLst>
              <p:ext uri="{D42A27DB-BD31-4B8C-83A1-F6EECF244321}">
                <p14:modId xmlns:p14="http://schemas.microsoft.com/office/powerpoint/2010/main" val="2081591651"/>
              </p:ext>
            </p:extLst>
          </p:nvPr>
        </p:nvGraphicFramePr>
        <p:xfrm>
          <a:off x="409254" y="682492"/>
          <a:ext cx="11373492" cy="5493016"/>
        </p:xfrm>
        <a:graphic>
          <a:graphicData uri="http://schemas.openxmlformats.org/drawingml/2006/table">
            <a:tbl>
              <a:tblPr firstRow="1" bandRow="1">
                <a:tableStyleId>{5C22544A-7EE6-4342-B048-85BDC9FD1C3A}</a:tableStyleId>
              </a:tblPr>
              <a:tblGrid>
                <a:gridCol w="5686746">
                  <a:extLst>
                    <a:ext uri="{9D8B030D-6E8A-4147-A177-3AD203B41FA5}">
                      <a16:colId xmlns:a16="http://schemas.microsoft.com/office/drawing/2014/main" val="2086181187"/>
                    </a:ext>
                  </a:extLst>
                </a:gridCol>
                <a:gridCol w="5686746">
                  <a:extLst>
                    <a:ext uri="{9D8B030D-6E8A-4147-A177-3AD203B41FA5}">
                      <a16:colId xmlns:a16="http://schemas.microsoft.com/office/drawing/2014/main" val="1017094038"/>
                    </a:ext>
                  </a:extLst>
                </a:gridCol>
              </a:tblGrid>
              <a:tr h="761030">
                <a:tc>
                  <a:txBody>
                    <a:bodyPr/>
                    <a:lstStyle/>
                    <a:p>
                      <a:r>
                        <a:rPr lang="en-GB" sz="3600" dirty="0"/>
                        <a:t>Governance and Strategy</a:t>
                      </a:r>
                    </a:p>
                  </a:txBody>
                  <a:tcPr/>
                </a:tc>
                <a:tc>
                  <a:txBody>
                    <a:bodyPr/>
                    <a:lstStyle/>
                    <a:p>
                      <a:r>
                        <a:rPr lang="en-GB" sz="3600" dirty="0"/>
                        <a:t>Operational and Delivery</a:t>
                      </a:r>
                    </a:p>
                  </a:txBody>
                  <a:tcPr/>
                </a:tc>
                <a:extLst>
                  <a:ext uri="{0D108BD9-81ED-4DB2-BD59-A6C34878D82A}">
                    <a16:rowId xmlns:a16="http://schemas.microsoft.com/office/drawing/2014/main" val="1325716170"/>
                  </a:ext>
                </a:extLst>
              </a:tr>
              <a:tr h="1392755">
                <a:tc>
                  <a:txBody>
                    <a:bodyPr/>
                    <a:lstStyle/>
                    <a:p>
                      <a:r>
                        <a:rPr lang="en-GB" sz="2000" dirty="0"/>
                        <a:t>UK Government &amp; Parliament</a:t>
                      </a:r>
                    </a:p>
                    <a:p>
                      <a:pPr marL="0" indent="0">
                        <a:buFontTx/>
                        <a:buNone/>
                      </a:pPr>
                      <a:r>
                        <a:rPr lang="en-GB" sz="2000" dirty="0"/>
                        <a:t>Prime Minister</a:t>
                      </a:r>
                    </a:p>
                    <a:p>
                      <a:pPr marL="0" indent="0">
                        <a:buFontTx/>
                        <a:buNone/>
                      </a:pPr>
                      <a:r>
                        <a:rPr lang="en-GB" sz="2000" dirty="0"/>
                        <a:t>Ministers</a:t>
                      </a:r>
                    </a:p>
                    <a:p>
                      <a:pPr marL="0" indent="0">
                        <a:buFontTx/>
                        <a:buNone/>
                      </a:pPr>
                      <a:r>
                        <a:rPr lang="en-GB" sz="2000" dirty="0"/>
                        <a:t>Members of Parliament</a:t>
                      </a:r>
                    </a:p>
                  </a:txBody>
                  <a:tcPr/>
                </a:tc>
                <a:tc>
                  <a:txBody>
                    <a:bodyPr/>
                    <a:lstStyle/>
                    <a:p>
                      <a:r>
                        <a:rPr lang="en-GB" sz="2000" dirty="0"/>
                        <a:t>Civil Service (480,000)</a:t>
                      </a:r>
                    </a:p>
                    <a:p>
                      <a:r>
                        <a:rPr lang="en-GB" sz="2000" dirty="0"/>
                        <a:t>Head of the Home Civil Service</a:t>
                      </a:r>
                    </a:p>
                    <a:p>
                      <a:r>
                        <a:rPr lang="en-GB" sz="2000" dirty="0"/>
                        <a:t>Permanent Secretaries</a:t>
                      </a:r>
                    </a:p>
                    <a:p>
                      <a:r>
                        <a:rPr lang="en-GB" sz="2000" dirty="0"/>
                        <a:t>Director Generals</a:t>
                      </a:r>
                    </a:p>
                  </a:txBody>
                  <a:tcPr/>
                </a:tc>
                <a:extLst>
                  <a:ext uri="{0D108BD9-81ED-4DB2-BD59-A6C34878D82A}">
                    <a16:rowId xmlns:a16="http://schemas.microsoft.com/office/drawing/2014/main" val="357135420"/>
                  </a:ext>
                </a:extLst>
              </a:tr>
              <a:tr h="1327551">
                <a:tc>
                  <a:txBody>
                    <a:bodyPr/>
                    <a:lstStyle/>
                    <a:p>
                      <a:r>
                        <a:rPr lang="en-GB" sz="2000" dirty="0"/>
                        <a:t>Welsh Government and Senedd</a:t>
                      </a:r>
                    </a:p>
                    <a:p>
                      <a:r>
                        <a:rPr lang="en-GB" sz="2000" dirty="0"/>
                        <a:t>First Minister</a:t>
                      </a:r>
                    </a:p>
                    <a:p>
                      <a:r>
                        <a:rPr lang="en-GB" sz="2000" dirty="0"/>
                        <a:t>Cabinet Members</a:t>
                      </a:r>
                    </a:p>
                    <a:p>
                      <a:r>
                        <a:rPr lang="en-GB" sz="2000" dirty="0"/>
                        <a:t>Members of the Senedd</a:t>
                      </a:r>
                    </a:p>
                  </a:txBody>
                  <a:tcPr/>
                </a:tc>
                <a:tc>
                  <a:txBody>
                    <a:bodyPr/>
                    <a:lstStyle/>
                    <a:p>
                      <a:r>
                        <a:rPr lang="en-GB" sz="2000" dirty="0"/>
                        <a:t>Welsh Civil Service (6,000)</a:t>
                      </a:r>
                    </a:p>
                    <a:p>
                      <a:r>
                        <a:rPr lang="en-GB" sz="2000" dirty="0"/>
                        <a:t>Permanent Secretary</a:t>
                      </a:r>
                    </a:p>
                    <a:p>
                      <a:r>
                        <a:rPr lang="en-GB" sz="2000" dirty="0"/>
                        <a:t>Directors</a:t>
                      </a:r>
                    </a:p>
                  </a:txBody>
                  <a:tcPr/>
                </a:tc>
                <a:extLst>
                  <a:ext uri="{0D108BD9-81ED-4DB2-BD59-A6C34878D82A}">
                    <a16:rowId xmlns:a16="http://schemas.microsoft.com/office/drawing/2014/main" val="391151139"/>
                  </a:ext>
                </a:extLst>
              </a:tr>
              <a:tr h="981953">
                <a:tc>
                  <a:txBody>
                    <a:bodyPr/>
                    <a:lstStyle/>
                    <a:p>
                      <a:r>
                        <a:rPr lang="en-GB" sz="2000" dirty="0"/>
                        <a:t>22 Councils in Wales</a:t>
                      </a:r>
                    </a:p>
                    <a:p>
                      <a:r>
                        <a:rPr lang="en-GB" sz="2000" dirty="0"/>
                        <a:t>Leaders</a:t>
                      </a:r>
                    </a:p>
                    <a:p>
                      <a:r>
                        <a:rPr lang="en-GB" sz="2000" dirty="0"/>
                        <a:t>Cabinet Members and Committee Chairs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Council Officers (100,000)</a:t>
                      </a:r>
                    </a:p>
                    <a:p>
                      <a:r>
                        <a:rPr lang="en-GB" sz="2000" dirty="0"/>
                        <a:t>Chief Executives Directors</a:t>
                      </a:r>
                    </a:p>
                  </a:txBody>
                  <a:tcPr/>
                </a:tc>
                <a:extLst>
                  <a:ext uri="{0D108BD9-81ED-4DB2-BD59-A6C34878D82A}">
                    <a16:rowId xmlns:a16="http://schemas.microsoft.com/office/drawing/2014/main" val="577274521"/>
                  </a:ext>
                </a:extLst>
              </a:tr>
              <a:tr h="973214">
                <a:tc>
                  <a:txBody>
                    <a:bodyPr/>
                    <a:lstStyle/>
                    <a:p>
                      <a:r>
                        <a:rPr lang="en-GB" sz="2000" dirty="0"/>
                        <a:t>Police and Crime Commissioners</a:t>
                      </a:r>
                    </a:p>
                    <a:p>
                      <a:r>
                        <a:rPr lang="en-GB" sz="2000" dirty="0"/>
                        <a:t>Deputy PCC</a:t>
                      </a:r>
                    </a:p>
                    <a:p>
                      <a:r>
                        <a:rPr lang="en-GB" sz="2000" dirty="0"/>
                        <a:t>Staff</a:t>
                      </a:r>
                    </a:p>
                  </a:txBody>
                  <a:tcPr/>
                </a:tc>
                <a:tc>
                  <a:txBody>
                    <a:bodyPr/>
                    <a:lstStyle/>
                    <a:p>
                      <a:r>
                        <a:rPr lang="en-GB" sz="2000" dirty="0"/>
                        <a:t>Chief Constables</a:t>
                      </a:r>
                    </a:p>
                    <a:p>
                      <a:r>
                        <a:rPr lang="en-GB" sz="2000" dirty="0"/>
                        <a:t>Deputy &amp; Assistants</a:t>
                      </a:r>
                    </a:p>
                    <a:p>
                      <a:r>
                        <a:rPr lang="en-GB" sz="2000" dirty="0"/>
                        <a:t>Constables</a:t>
                      </a:r>
                    </a:p>
                  </a:txBody>
                  <a:tcPr/>
                </a:tc>
                <a:extLst>
                  <a:ext uri="{0D108BD9-81ED-4DB2-BD59-A6C34878D82A}">
                    <a16:rowId xmlns:a16="http://schemas.microsoft.com/office/drawing/2014/main" val="2274259659"/>
                  </a:ext>
                </a:extLst>
              </a:tr>
            </a:tbl>
          </a:graphicData>
        </a:graphic>
      </p:graphicFrame>
      <p:cxnSp>
        <p:nvCxnSpPr>
          <p:cNvPr id="8" name="Straight Connector 7">
            <a:extLst>
              <a:ext uri="{FF2B5EF4-FFF2-40B4-BE49-F238E27FC236}">
                <a16:creationId xmlns:a16="http://schemas.microsoft.com/office/drawing/2014/main" id="{FEB866A9-37CB-629B-4167-FD556833824F}"/>
              </a:ext>
            </a:extLst>
          </p:cNvPr>
          <p:cNvCxnSpPr>
            <a:cxnSpLocks/>
          </p:cNvCxnSpPr>
          <p:nvPr/>
        </p:nvCxnSpPr>
        <p:spPr>
          <a:xfrm>
            <a:off x="6096000" y="410966"/>
            <a:ext cx="0" cy="604120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A4838752-7D79-3544-4AD0-19B4A28DDFB8}"/>
              </a:ext>
            </a:extLst>
          </p:cNvPr>
          <p:cNvSpPr/>
          <p:nvPr/>
        </p:nvSpPr>
        <p:spPr>
          <a:xfrm>
            <a:off x="409253" y="1489753"/>
            <a:ext cx="5584001" cy="468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7CC3C71-077D-249E-8C3A-868CE2AD526E}"/>
              </a:ext>
            </a:extLst>
          </p:cNvPr>
          <p:cNvSpPr/>
          <p:nvPr/>
        </p:nvSpPr>
        <p:spPr>
          <a:xfrm>
            <a:off x="6198742" y="1489752"/>
            <a:ext cx="5481258" cy="468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3143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itle 11">
            <a:extLst>
              <a:ext uri="{FF2B5EF4-FFF2-40B4-BE49-F238E27FC236}">
                <a16:creationId xmlns:a16="http://schemas.microsoft.com/office/drawing/2014/main" id="{C4CA2454-14E8-4D9F-ACFC-0A8AB21182F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Ethical Theories</a:t>
            </a:r>
          </a:p>
        </p:txBody>
      </p:sp>
      <p:sp>
        <p:nvSpPr>
          <p:cNvPr id="17"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9A4489E1-DE87-4865-BF60-D892C41641CC}"/>
              </a:ext>
            </a:extLst>
          </p:cNvPr>
          <p:cNvSpPr>
            <a:spLocks noGrp="1"/>
          </p:cNvSpPr>
          <p:nvPr>
            <p:ph idx="1"/>
          </p:nvPr>
        </p:nvSpPr>
        <p:spPr>
          <a:xfrm>
            <a:off x="4356637" y="752845"/>
            <a:ext cx="6906491" cy="3744350"/>
          </a:xfrm>
        </p:spPr>
        <p:txBody>
          <a:bodyPr anchor="ctr">
            <a:normAutofit/>
          </a:bodyPr>
          <a:lstStyle/>
          <a:p>
            <a:r>
              <a:rPr lang="en-GB" sz="3200" b="1" dirty="0"/>
              <a:t>Individualism</a:t>
            </a:r>
            <a:r>
              <a:rPr lang="en-GB" sz="3200" dirty="0"/>
              <a:t>: economic theory of responsibility to the company (Milton Friedman)</a:t>
            </a:r>
          </a:p>
          <a:p>
            <a:r>
              <a:rPr lang="en-GB" sz="3200" b="1" dirty="0"/>
              <a:t>Utilitarianism</a:t>
            </a:r>
            <a:r>
              <a:rPr lang="en-GB" sz="3200" dirty="0"/>
              <a:t>: consequences, greatest good (Edward Freeman)</a:t>
            </a:r>
          </a:p>
          <a:p>
            <a:r>
              <a:rPr lang="en-GB" sz="3200" b="1" dirty="0"/>
              <a:t>Kantianism</a:t>
            </a:r>
            <a:r>
              <a:rPr lang="en-GB" sz="3200" dirty="0"/>
              <a:t>: duty, shared humanity</a:t>
            </a:r>
          </a:p>
          <a:p>
            <a:r>
              <a:rPr lang="en-GB" sz="3200" b="1" dirty="0"/>
              <a:t>Virtue Theory</a:t>
            </a:r>
            <a:r>
              <a:rPr lang="en-GB" sz="3200" dirty="0"/>
              <a:t>: Aristotle and four pillars</a:t>
            </a:r>
          </a:p>
        </p:txBody>
      </p:sp>
      <p:sp>
        <p:nvSpPr>
          <p:cNvPr id="2" name="TextBox 1">
            <a:extLst>
              <a:ext uri="{FF2B5EF4-FFF2-40B4-BE49-F238E27FC236}">
                <a16:creationId xmlns:a16="http://schemas.microsoft.com/office/drawing/2014/main" id="{22B7157F-6C59-B0E6-0641-F96FB3B8FD95}"/>
              </a:ext>
            </a:extLst>
          </p:cNvPr>
          <p:cNvSpPr txBox="1"/>
          <p:nvPr/>
        </p:nvSpPr>
        <p:spPr>
          <a:xfrm>
            <a:off x="3887234" y="5948737"/>
            <a:ext cx="310500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Salazar 2016</a:t>
            </a:r>
          </a:p>
        </p:txBody>
      </p:sp>
      <p:sp>
        <p:nvSpPr>
          <p:cNvPr id="6" name="Rectangle: Rounded Corners 5">
            <a:extLst>
              <a:ext uri="{FF2B5EF4-FFF2-40B4-BE49-F238E27FC236}">
                <a16:creationId xmlns:a16="http://schemas.microsoft.com/office/drawing/2014/main" id="{23953857-8DD9-F979-E4AD-5AB6F9F84100}"/>
              </a:ext>
            </a:extLst>
          </p:cNvPr>
          <p:cNvSpPr/>
          <p:nvPr/>
        </p:nvSpPr>
        <p:spPr>
          <a:xfrm>
            <a:off x="4246502"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Courage</a:t>
            </a:r>
          </a:p>
        </p:txBody>
      </p:sp>
      <p:sp>
        <p:nvSpPr>
          <p:cNvPr id="7" name="Rectangle: Rounded Corners 6">
            <a:extLst>
              <a:ext uri="{FF2B5EF4-FFF2-40B4-BE49-F238E27FC236}">
                <a16:creationId xmlns:a16="http://schemas.microsoft.com/office/drawing/2014/main" id="{DBBDBD62-B143-BBF5-5B98-DB362CBB0799}"/>
              </a:ext>
            </a:extLst>
          </p:cNvPr>
          <p:cNvSpPr/>
          <p:nvPr/>
        </p:nvSpPr>
        <p:spPr>
          <a:xfrm>
            <a:off x="6089294"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Honesty</a:t>
            </a:r>
          </a:p>
        </p:txBody>
      </p:sp>
      <p:sp>
        <p:nvSpPr>
          <p:cNvPr id="8" name="Rectangle: Rounded Corners 7">
            <a:extLst>
              <a:ext uri="{FF2B5EF4-FFF2-40B4-BE49-F238E27FC236}">
                <a16:creationId xmlns:a16="http://schemas.microsoft.com/office/drawing/2014/main" id="{7C5F5BEF-74F2-CC4F-18BB-164F0E539C3B}"/>
              </a:ext>
            </a:extLst>
          </p:cNvPr>
          <p:cNvSpPr/>
          <p:nvPr/>
        </p:nvSpPr>
        <p:spPr>
          <a:xfrm>
            <a:off x="7881905"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Temperance</a:t>
            </a:r>
          </a:p>
        </p:txBody>
      </p:sp>
      <p:sp>
        <p:nvSpPr>
          <p:cNvPr id="9" name="Rectangle: Rounded Corners 8">
            <a:extLst>
              <a:ext uri="{FF2B5EF4-FFF2-40B4-BE49-F238E27FC236}">
                <a16:creationId xmlns:a16="http://schemas.microsoft.com/office/drawing/2014/main" id="{933BF5DD-E2F4-A73E-19DE-90229E3B5BD4}"/>
              </a:ext>
            </a:extLst>
          </p:cNvPr>
          <p:cNvSpPr/>
          <p:nvPr/>
        </p:nvSpPr>
        <p:spPr>
          <a:xfrm>
            <a:off x="9592118"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Justice</a:t>
            </a:r>
          </a:p>
        </p:txBody>
      </p:sp>
    </p:spTree>
    <p:extLst>
      <p:ext uri="{BB962C8B-B14F-4D97-AF65-F5344CB8AC3E}">
        <p14:creationId xmlns:p14="http://schemas.microsoft.com/office/powerpoint/2010/main" val="211693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anim calcmode="lin" valueType="num">
                                      <p:cBhvr additive="base">
                                        <p:cTn id="19"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1000"/>
                                        <p:tgtEl>
                                          <p:spTgt spid="7"/>
                                        </p:tgtEl>
                                      </p:cBhvr>
                                    </p:animEffect>
                                    <p:anim calcmode="lin" valueType="num">
                                      <p:cBhvr>
                                        <p:cTn id="37" dur="1000" fill="hold"/>
                                        <p:tgtEl>
                                          <p:spTgt spid="7"/>
                                        </p:tgtEl>
                                        <p:attrNameLst>
                                          <p:attrName>ppt_x</p:attrName>
                                        </p:attrNameLst>
                                      </p:cBhvr>
                                      <p:tavLst>
                                        <p:tav tm="0">
                                          <p:val>
                                            <p:strVal val="#ppt_x"/>
                                          </p:val>
                                        </p:tav>
                                        <p:tav tm="100000">
                                          <p:val>
                                            <p:strVal val="#ppt_x"/>
                                          </p:val>
                                        </p:tav>
                                      </p:tavLst>
                                    </p:anim>
                                    <p:anim calcmode="lin" valueType="num">
                                      <p:cBhvr>
                                        <p:cTn id="38" dur="1000" fill="hold"/>
                                        <p:tgtEl>
                                          <p:spTgt spid="7"/>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1000"/>
                                        <p:tgtEl>
                                          <p:spTgt spid="8"/>
                                        </p:tgtEl>
                                      </p:cBhvr>
                                    </p:animEffect>
                                    <p:anim calcmode="lin" valueType="num">
                                      <p:cBhvr>
                                        <p:cTn id="42" dur="1000" fill="hold"/>
                                        <p:tgtEl>
                                          <p:spTgt spid="8"/>
                                        </p:tgtEl>
                                        <p:attrNameLst>
                                          <p:attrName>ppt_x</p:attrName>
                                        </p:attrNameLst>
                                      </p:cBhvr>
                                      <p:tavLst>
                                        <p:tav tm="0">
                                          <p:val>
                                            <p:strVal val="#ppt_x"/>
                                          </p:val>
                                        </p:tav>
                                        <p:tav tm="100000">
                                          <p:val>
                                            <p:strVal val="#ppt_x"/>
                                          </p:val>
                                        </p:tav>
                                      </p:tavLst>
                                    </p:anim>
                                    <p:anim calcmode="lin" valueType="num">
                                      <p:cBhvr>
                                        <p:cTn id="43" dur="1000" fill="hold"/>
                                        <p:tgtEl>
                                          <p:spTgt spid="8"/>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fade">
                                      <p:cBhvr>
                                        <p:cTn id="46" dur="1000"/>
                                        <p:tgtEl>
                                          <p:spTgt spid="9"/>
                                        </p:tgtEl>
                                      </p:cBhvr>
                                    </p:animEffect>
                                    <p:anim calcmode="lin" valueType="num">
                                      <p:cBhvr>
                                        <p:cTn id="47" dur="1000" fill="hold"/>
                                        <p:tgtEl>
                                          <p:spTgt spid="9"/>
                                        </p:tgtEl>
                                        <p:attrNameLst>
                                          <p:attrName>ppt_x</p:attrName>
                                        </p:attrNameLst>
                                      </p:cBhvr>
                                      <p:tavLst>
                                        <p:tav tm="0">
                                          <p:val>
                                            <p:strVal val="#ppt_x"/>
                                          </p:val>
                                        </p:tav>
                                        <p:tav tm="100000">
                                          <p:val>
                                            <p:strVal val="#ppt_x"/>
                                          </p:val>
                                        </p:tav>
                                      </p:tavLst>
                                    </p:anim>
                                    <p:anim calcmode="lin" valueType="num">
                                      <p:cBhvr>
                                        <p:cTn id="4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6" grpId="0" animBg="1"/>
      <p:bldP spid="7"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548AC-94FC-4349-AC6E-57C2E4FA56D5}"/>
              </a:ext>
            </a:extLst>
          </p:cNvPr>
          <p:cNvSpPr>
            <a:spLocks noGrp="1"/>
          </p:cNvSpPr>
          <p:nvPr>
            <p:ph type="title"/>
          </p:nvPr>
        </p:nvSpPr>
        <p:spPr>
          <a:xfrm>
            <a:off x="466788" y="732851"/>
            <a:ext cx="4779915" cy="5392297"/>
          </a:xfrm>
        </p:spPr>
        <p:txBody>
          <a:bodyPr>
            <a:normAutofit fontScale="90000"/>
          </a:bodyPr>
          <a:lstStyle/>
          <a:p>
            <a:r>
              <a:rPr lang="en-GB" dirty="0"/>
              <a:t>Criminality aside – </a:t>
            </a:r>
            <a:br>
              <a:rPr lang="en-GB" dirty="0"/>
            </a:br>
            <a:br>
              <a:rPr lang="en-GB" dirty="0"/>
            </a:br>
            <a:r>
              <a:rPr lang="en-GB" dirty="0"/>
              <a:t>Do we want good leaders or good people?</a:t>
            </a:r>
            <a:br>
              <a:rPr lang="en-GB" dirty="0"/>
            </a:br>
            <a:br>
              <a:rPr lang="en-GB" dirty="0"/>
            </a:br>
            <a:r>
              <a:rPr lang="en-GB" dirty="0"/>
              <a:t>Is the system stacked in favour of particular people with particular associations?</a:t>
            </a:r>
          </a:p>
        </p:txBody>
      </p:sp>
      <p:pic>
        <p:nvPicPr>
          <p:cNvPr id="5" name="Picture 4">
            <a:extLst>
              <a:ext uri="{FF2B5EF4-FFF2-40B4-BE49-F238E27FC236}">
                <a16:creationId xmlns:a16="http://schemas.microsoft.com/office/drawing/2014/main" id="{6647A3AE-E43E-496D-929E-689739A9ACE4}"/>
              </a:ext>
            </a:extLst>
          </p:cNvPr>
          <p:cNvPicPr>
            <a:picLocks noChangeAspect="1"/>
          </p:cNvPicPr>
          <p:nvPr/>
        </p:nvPicPr>
        <p:blipFill>
          <a:blip r:embed="rId2"/>
          <a:stretch>
            <a:fillRect/>
          </a:stretch>
        </p:blipFill>
        <p:spPr>
          <a:xfrm rot="172511">
            <a:off x="5557230" y="732851"/>
            <a:ext cx="6388772" cy="5791774"/>
          </a:xfrm>
          <a:prstGeom prst="rect">
            <a:avLst/>
          </a:prstGeom>
        </p:spPr>
      </p:pic>
    </p:spTree>
    <p:extLst>
      <p:ext uri="{BB962C8B-B14F-4D97-AF65-F5344CB8AC3E}">
        <p14:creationId xmlns:p14="http://schemas.microsoft.com/office/powerpoint/2010/main" val="2159839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710B2-7B66-4FFD-A888-1F60B6C50F5D}"/>
              </a:ext>
            </a:extLst>
          </p:cNvPr>
          <p:cNvSpPr>
            <a:spLocks noGrp="1"/>
          </p:cNvSpPr>
          <p:nvPr>
            <p:ph type="title"/>
          </p:nvPr>
        </p:nvSpPr>
        <p:spPr/>
        <p:txBody>
          <a:bodyPr/>
          <a:lstStyle/>
          <a:p>
            <a:r>
              <a:rPr lang="en-GB" dirty="0"/>
              <a:t>What and why?</a:t>
            </a:r>
          </a:p>
        </p:txBody>
      </p:sp>
      <p:sp>
        <p:nvSpPr>
          <p:cNvPr id="3" name="Content Placeholder 2">
            <a:extLst>
              <a:ext uri="{FF2B5EF4-FFF2-40B4-BE49-F238E27FC236}">
                <a16:creationId xmlns:a16="http://schemas.microsoft.com/office/drawing/2014/main" id="{98269A3B-C1DF-427B-BE01-CD67045F0B8F}"/>
              </a:ext>
            </a:extLst>
          </p:cNvPr>
          <p:cNvSpPr>
            <a:spLocks noGrp="1"/>
          </p:cNvSpPr>
          <p:nvPr>
            <p:ph idx="1"/>
          </p:nvPr>
        </p:nvSpPr>
        <p:spPr>
          <a:xfrm>
            <a:off x="838200" y="2245357"/>
            <a:ext cx="4355237" cy="3931606"/>
          </a:xfrm>
        </p:spPr>
        <p:txBody>
          <a:bodyPr/>
          <a:lstStyle/>
          <a:p>
            <a:r>
              <a:rPr lang="en-GB" dirty="0"/>
              <a:t>The  Committee on Standards in Public Life</a:t>
            </a:r>
          </a:p>
          <a:p>
            <a:r>
              <a:rPr lang="en-GB" dirty="0"/>
              <a:t>Chair Doug Chalmers</a:t>
            </a:r>
          </a:p>
          <a:p>
            <a:r>
              <a:rPr lang="en-GB" dirty="0"/>
              <a:t>Set up in 1994 by Prime Minister John Major</a:t>
            </a:r>
          </a:p>
          <a:p>
            <a:r>
              <a:rPr lang="en-GB" dirty="0"/>
              <a:t>Cash for questions</a:t>
            </a:r>
          </a:p>
          <a:p>
            <a:r>
              <a:rPr lang="en-GB" dirty="0"/>
              <a:t>General sleaze in politics</a:t>
            </a:r>
          </a:p>
        </p:txBody>
      </p:sp>
      <p:pic>
        <p:nvPicPr>
          <p:cNvPr id="5" name="Picture 4">
            <a:extLst>
              <a:ext uri="{FF2B5EF4-FFF2-40B4-BE49-F238E27FC236}">
                <a16:creationId xmlns:a16="http://schemas.microsoft.com/office/drawing/2014/main" id="{262FA195-3E9A-4D99-AEC6-F738F154955B}"/>
              </a:ext>
            </a:extLst>
          </p:cNvPr>
          <p:cNvPicPr>
            <a:picLocks noChangeAspect="1"/>
          </p:cNvPicPr>
          <p:nvPr/>
        </p:nvPicPr>
        <p:blipFill>
          <a:blip r:embed="rId2"/>
          <a:stretch>
            <a:fillRect/>
          </a:stretch>
        </p:blipFill>
        <p:spPr>
          <a:xfrm>
            <a:off x="4783026" y="365124"/>
            <a:ext cx="4355237" cy="3056404"/>
          </a:xfrm>
          <a:prstGeom prst="rect">
            <a:avLst/>
          </a:prstGeom>
        </p:spPr>
      </p:pic>
      <p:pic>
        <p:nvPicPr>
          <p:cNvPr id="7" name="Picture 6">
            <a:extLst>
              <a:ext uri="{FF2B5EF4-FFF2-40B4-BE49-F238E27FC236}">
                <a16:creationId xmlns:a16="http://schemas.microsoft.com/office/drawing/2014/main" id="{F475A6E1-D037-4CCE-AC1A-E9A4704384DC}"/>
              </a:ext>
            </a:extLst>
          </p:cNvPr>
          <p:cNvPicPr>
            <a:picLocks noChangeAspect="1"/>
          </p:cNvPicPr>
          <p:nvPr/>
        </p:nvPicPr>
        <p:blipFill>
          <a:blip r:embed="rId3"/>
          <a:stretch>
            <a:fillRect/>
          </a:stretch>
        </p:blipFill>
        <p:spPr>
          <a:xfrm rot="169689">
            <a:off x="7427636" y="2353632"/>
            <a:ext cx="4494261" cy="4268657"/>
          </a:xfrm>
          <a:prstGeom prst="rect">
            <a:avLst/>
          </a:prstGeom>
        </p:spPr>
      </p:pic>
    </p:spTree>
    <p:extLst>
      <p:ext uri="{BB962C8B-B14F-4D97-AF65-F5344CB8AC3E}">
        <p14:creationId xmlns:p14="http://schemas.microsoft.com/office/powerpoint/2010/main" val="361562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7FEAE1D-CFF2-43DE-97C9-94BAC45FA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221" y="259266"/>
            <a:ext cx="4572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95E0CEC-CE61-4C53-8D04-4B44E70DA212}"/>
              </a:ext>
            </a:extLst>
          </p:cNvPr>
          <p:cNvPicPr>
            <a:picLocks noChangeAspect="1"/>
          </p:cNvPicPr>
          <p:nvPr/>
        </p:nvPicPr>
        <p:blipFill>
          <a:blip r:embed="rId3"/>
          <a:stretch>
            <a:fillRect/>
          </a:stretch>
        </p:blipFill>
        <p:spPr>
          <a:xfrm>
            <a:off x="8370054" y="0"/>
            <a:ext cx="3725521" cy="4749282"/>
          </a:xfrm>
          <a:prstGeom prst="rect">
            <a:avLst/>
          </a:prstGeom>
        </p:spPr>
      </p:pic>
      <p:pic>
        <p:nvPicPr>
          <p:cNvPr id="7" name="Picture 6">
            <a:extLst>
              <a:ext uri="{FF2B5EF4-FFF2-40B4-BE49-F238E27FC236}">
                <a16:creationId xmlns:a16="http://schemas.microsoft.com/office/drawing/2014/main" id="{4395C077-0E59-4E6D-B550-835B00763403}"/>
              </a:ext>
            </a:extLst>
          </p:cNvPr>
          <p:cNvPicPr>
            <a:picLocks noChangeAspect="1"/>
          </p:cNvPicPr>
          <p:nvPr/>
        </p:nvPicPr>
        <p:blipFill>
          <a:blip r:embed="rId4"/>
          <a:stretch>
            <a:fillRect/>
          </a:stretch>
        </p:blipFill>
        <p:spPr>
          <a:xfrm>
            <a:off x="385500" y="3198407"/>
            <a:ext cx="5290622" cy="3400327"/>
          </a:xfrm>
          <a:prstGeom prst="rect">
            <a:avLst/>
          </a:prstGeom>
        </p:spPr>
      </p:pic>
      <p:pic>
        <p:nvPicPr>
          <p:cNvPr id="9" name="Picture 8">
            <a:extLst>
              <a:ext uri="{FF2B5EF4-FFF2-40B4-BE49-F238E27FC236}">
                <a16:creationId xmlns:a16="http://schemas.microsoft.com/office/drawing/2014/main" id="{4F00E176-596E-43E5-84AD-399024E146F9}"/>
              </a:ext>
            </a:extLst>
          </p:cNvPr>
          <p:cNvPicPr>
            <a:picLocks noChangeAspect="1"/>
          </p:cNvPicPr>
          <p:nvPr/>
        </p:nvPicPr>
        <p:blipFill>
          <a:blip r:embed="rId5"/>
          <a:stretch>
            <a:fillRect/>
          </a:stretch>
        </p:blipFill>
        <p:spPr>
          <a:xfrm>
            <a:off x="6215598" y="4016740"/>
            <a:ext cx="4876800" cy="2743200"/>
          </a:xfrm>
          <a:prstGeom prst="rect">
            <a:avLst/>
          </a:prstGeom>
        </p:spPr>
      </p:pic>
      <p:pic>
        <p:nvPicPr>
          <p:cNvPr id="11" name="Picture 10">
            <a:extLst>
              <a:ext uri="{FF2B5EF4-FFF2-40B4-BE49-F238E27FC236}">
                <a16:creationId xmlns:a16="http://schemas.microsoft.com/office/drawing/2014/main" id="{2933AA3F-19FD-4596-8E5D-538E773F23C1}"/>
              </a:ext>
            </a:extLst>
          </p:cNvPr>
          <p:cNvPicPr>
            <a:picLocks noChangeAspect="1"/>
          </p:cNvPicPr>
          <p:nvPr/>
        </p:nvPicPr>
        <p:blipFill>
          <a:blip r:embed="rId6"/>
          <a:stretch>
            <a:fillRect/>
          </a:stretch>
        </p:blipFill>
        <p:spPr>
          <a:xfrm>
            <a:off x="5081138" y="426534"/>
            <a:ext cx="3429000" cy="3343275"/>
          </a:xfrm>
          <a:prstGeom prst="rect">
            <a:avLst/>
          </a:prstGeom>
        </p:spPr>
      </p:pic>
    </p:spTree>
    <p:extLst>
      <p:ext uri="{BB962C8B-B14F-4D97-AF65-F5344CB8AC3E}">
        <p14:creationId xmlns:p14="http://schemas.microsoft.com/office/powerpoint/2010/main" val="64079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56F9A-0232-A905-3649-6615370FB45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F32CE86-0E83-F214-3359-5E52C3BF564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5315087-9D68-7D2C-8DF8-86073A5BA0F4}"/>
              </a:ext>
            </a:extLst>
          </p:cNvPr>
          <p:cNvPicPr>
            <a:picLocks noChangeAspect="1"/>
          </p:cNvPicPr>
          <p:nvPr/>
        </p:nvPicPr>
        <p:blipFill>
          <a:blip r:embed="rId2"/>
          <a:stretch>
            <a:fillRect/>
          </a:stretch>
        </p:blipFill>
        <p:spPr>
          <a:xfrm>
            <a:off x="647700" y="2406650"/>
            <a:ext cx="10896600" cy="390525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7" name="Picture 6">
            <a:extLst>
              <a:ext uri="{FF2B5EF4-FFF2-40B4-BE49-F238E27FC236}">
                <a16:creationId xmlns:a16="http://schemas.microsoft.com/office/drawing/2014/main" id="{1C24FC61-B0BC-2089-AA97-BC015E2E5035}"/>
              </a:ext>
            </a:extLst>
          </p:cNvPr>
          <p:cNvPicPr>
            <a:picLocks noChangeAspect="1"/>
          </p:cNvPicPr>
          <p:nvPr/>
        </p:nvPicPr>
        <p:blipFill>
          <a:blip r:embed="rId3"/>
          <a:stretch>
            <a:fillRect/>
          </a:stretch>
        </p:blipFill>
        <p:spPr>
          <a:xfrm>
            <a:off x="838200" y="524827"/>
            <a:ext cx="5694680" cy="1402511"/>
          </a:xfrm>
          <a:prstGeom prst="rect">
            <a:avLst/>
          </a:prstGeom>
        </p:spPr>
      </p:pic>
    </p:spTree>
    <p:extLst>
      <p:ext uri="{BB962C8B-B14F-4D97-AF65-F5344CB8AC3E}">
        <p14:creationId xmlns:p14="http://schemas.microsoft.com/office/powerpoint/2010/main" val="3418819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FE7CA-0400-455F-FB58-CD2DDBDABD77}"/>
              </a:ext>
            </a:extLst>
          </p:cNvPr>
          <p:cNvSpPr>
            <a:spLocks noGrp="1"/>
          </p:cNvSpPr>
          <p:nvPr>
            <p:ph idx="1"/>
          </p:nvPr>
        </p:nvSpPr>
        <p:spPr>
          <a:xfrm>
            <a:off x="838200" y="2809875"/>
            <a:ext cx="3228975" cy="3367088"/>
          </a:xfrm>
        </p:spPr>
        <p:txBody>
          <a:bodyPr/>
          <a:lstStyle/>
          <a:p>
            <a:r>
              <a:rPr lang="en-US" dirty="0"/>
              <a:t>Prof. Mark Philp, Chair of CSPL’s Research Advisory Board,</a:t>
            </a:r>
            <a:endParaRPr lang="en-GB" dirty="0"/>
          </a:p>
        </p:txBody>
      </p:sp>
      <p:pic>
        <p:nvPicPr>
          <p:cNvPr id="5" name="Picture 4">
            <a:extLst>
              <a:ext uri="{FF2B5EF4-FFF2-40B4-BE49-F238E27FC236}">
                <a16:creationId xmlns:a16="http://schemas.microsoft.com/office/drawing/2014/main" id="{AAB8B4B1-6320-4945-66C2-9BC130053CA5}"/>
              </a:ext>
            </a:extLst>
          </p:cNvPr>
          <p:cNvPicPr>
            <a:picLocks noChangeAspect="1"/>
          </p:cNvPicPr>
          <p:nvPr/>
        </p:nvPicPr>
        <p:blipFill>
          <a:blip r:embed="rId2"/>
          <a:stretch>
            <a:fillRect/>
          </a:stretch>
        </p:blipFill>
        <p:spPr>
          <a:xfrm>
            <a:off x="4253501" y="1704279"/>
            <a:ext cx="7100299" cy="4739384"/>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8FB78B31-FEAF-AD7F-4C81-C46BF7072F47}"/>
              </a:ext>
            </a:extLst>
          </p:cNvPr>
          <p:cNvPicPr>
            <a:picLocks noChangeAspect="1"/>
          </p:cNvPicPr>
          <p:nvPr/>
        </p:nvPicPr>
        <p:blipFill>
          <a:blip r:embed="rId3"/>
          <a:stretch>
            <a:fillRect/>
          </a:stretch>
        </p:blipFill>
        <p:spPr>
          <a:xfrm>
            <a:off x="121920" y="265308"/>
            <a:ext cx="4760438" cy="1172271"/>
          </a:xfrm>
          <a:prstGeom prst="rect">
            <a:avLst/>
          </a:prstGeom>
        </p:spPr>
      </p:pic>
      <p:sp>
        <p:nvSpPr>
          <p:cNvPr id="8" name="TextBox 7">
            <a:extLst>
              <a:ext uri="{FF2B5EF4-FFF2-40B4-BE49-F238E27FC236}">
                <a16:creationId xmlns:a16="http://schemas.microsoft.com/office/drawing/2014/main" id="{5911AEB2-E6EA-4E6A-C2D2-714E7FECF1EB}"/>
              </a:ext>
            </a:extLst>
          </p:cNvPr>
          <p:cNvSpPr txBox="1"/>
          <p:nvPr/>
        </p:nvSpPr>
        <p:spPr>
          <a:xfrm>
            <a:off x="923290" y="4976634"/>
            <a:ext cx="2867660" cy="1200329"/>
          </a:xfrm>
          <a:prstGeom prst="rect">
            <a:avLst/>
          </a:prstGeom>
          <a:noFill/>
        </p:spPr>
        <p:txBody>
          <a:bodyPr wrap="square">
            <a:spAutoFit/>
          </a:bodyPr>
          <a:lstStyle/>
          <a:p>
            <a:r>
              <a:rPr lang="en-GB" dirty="0">
                <a:hlinkClick r:id="rId4"/>
              </a:rPr>
              <a:t>https://cspl.blog.gov.uk/2024/10/24/the-nolan-principles-keeping-the-public-front-of-mind/</a:t>
            </a:r>
            <a:r>
              <a:rPr lang="en-GB" dirty="0"/>
              <a:t> </a:t>
            </a:r>
          </a:p>
        </p:txBody>
      </p:sp>
    </p:spTree>
    <p:extLst>
      <p:ext uri="{BB962C8B-B14F-4D97-AF65-F5344CB8AC3E}">
        <p14:creationId xmlns:p14="http://schemas.microsoft.com/office/powerpoint/2010/main" val="3285362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DC92B-8BB7-4C5D-BB1D-404F294B709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561E2-1C1D-4963-9132-ECE2AD5A6D72}"/>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DE63E587-2E6B-4542-8AF6-46D59515CC5D}"/>
              </a:ext>
            </a:extLst>
          </p:cNvPr>
          <p:cNvPicPr>
            <a:picLocks noChangeAspect="1"/>
          </p:cNvPicPr>
          <p:nvPr/>
        </p:nvPicPr>
        <p:blipFill>
          <a:blip r:embed="rId2"/>
          <a:stretch>
            <a:fillRect/>
          </a:stretch>
        </p:blipFill>
        <p:spPr>
          <a:xfrm>
            <a:off x="895350" y="685800"/>
            <a:ext cx="10401300" cy="5486400"/>
          </a:xfrm>
          <a:prstGeom prst="rect">
            <a:avLst/>
          </a:prstGeom>
        </p:spPr>
      </p:pic>
      <p:sp>
        <p:nvSpPr>
          <p:cNvPr id="19" name="TextBox 18">
            <a:extLst>
              <a:ext uri="{FF2B5EF4-FFF2-40B4-BE49-F238E27FC236}">
                <a16:creationId xmlns:a16="http://schemas.microsoft.com/office/drawing/2014/main" id="{511D8EEB-27FF-412E-9920-6A750D90DD51}"/>
              </a:ext>
            </a:extLst>
          </p:cNvPr>
          <p:cNvSpPr txBox="1"/>
          <p:nvPr/>
        </p:nvSpPr>
        <p:spPr>
          <a:xfrm>
            <a:off x="895350" y="6285597"/>
            <a:ext cx="7591702" cy="369332"/>
          </a:xfrm>
          <a:prstGeom prst="rect">
            <a:avLst/>
          </a:prstGeom>
          <a:noFill/>
        </p:spPr>
        <p:txBody>
          <a:bodyPr wrap="square">
            <a:spAutoFit/>
          </a:bodyPr>
          <a:lstStyle/>
          <a:p>
            <a:r>
              <a:rPr lang="en-GB" dirty="0">
                <a:hlinkClick r:id="rId3"/>
              </a:rPr>
              <a:t>https://www.youtube.com/channel/UCLO4xn0gFY8rx2an6GM112Q</a:t>
            </a:r>
            <a:r>
              <a:rPr lang="en-GB" dirty="0"/>
              <a:t> </a:t>
            </a:r>
          </a:p>
        </p:txBody>
      </p:sp>
    </p:spTree>
    <p:extLst>
      <p:ext uri="{BB962C8B-B14F-4D97-AF65-F5344CB8AC3E}">
        <p14:creationId xmlns:p14="http://schemas.microsoft.com/office/powerpoint/2010/main" val="1468231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7FA7-E5C3-1009-6141-6B51394B10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6B5ABF-7161-2848-1492-D7D77EFB7A2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7934134-848E-01A1-4145-D790B7AE0C63}"/>
              </a:ext>
            </a:extLst>
          </p:cNvPr>
          <p:cNvPicPr>
            <a:picLocks noChangeAspect="1"/>
          </p:cNvPicPr>
          <p:nvPr/>
        </p:nvPicPr>
        <p:blipFill>
          <a:blip r:embed="rId2"/>
          <a:stretch>
            <a:fillRect/>
          </a:stretch>
        </p:blipFill>
        <p:spPr>
          <a:xfrm>
            <a:off x="1299820" y="292461"/>
            <a:ext cx="9592360" cy="6200414"/>
          </a:xfrm>
          <a:prstGeom prst="rect">
            <a:avLst/>
          </a:prstGeom>
        </p:spPr>
      </p:pic>
    </p:spTree>
    <p:extLst>
      <p:ext uri="{BB962C8B-B14F-4D97-AF65-F5344CB8AC3E}">
        <p14:creationId xmlns:p14="http://schemas.microsoft.com/office/powerpoint/2010/main" val="2919806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844A9-2B46-4ACE-8CC2-70A67B3B45F4}"/>
              </a:ext>
            </a:extLst>
          </p:cNvPr>
          <p:cNvSpPr>
            <a:spLocks noGrp="1"/>
          </p:cNvSpPr>
          <p:nvPr>
            <p:ph type="title"/>
          </p:nvPr>
        </p:nvSpPr>
        <p:spPr/>
        <p:txBody>
          <a:bodyPr/>
          <a:lstStyle/>
          <a:p>
            <a:r>
              <a:rPr lang="en-GB" dirty="0"/>
              <a:t>Standards in Public Life</a:t>
            </a:r>
          </a:p>
        </p:txBody>
      </p:sp>
      <p:pic>
        <p:nvPicPr>
          <p:cNvPr id="6" name="Online Media 5" title="About the Committee on Standards in Public Life">
            <a:hlinkClick r:id="" action="ppaction://media"/>
            <a:extLst>
              <a:ext uri="{FF2B5EF4-FFF2-40B4-BE49-F238E27FC236}">
                <a16:creationId xmlns:a16="http://schemas.microsoft.com/office/drawing/2014/main" id="{D1402BC7-2D62-8705-CBD5-3EE299207F9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3242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0A9D753-D4EE-0102-1361-3A027AAEC3B6}"/>
              </a:ext>
            </a:extLst>
          </p:cNvPr>
          <p:cNvPicPr>
            <a:picLocks noChangeAspect="1"/>
          </p:cNvPicPr>
          <p:nvPr/>
        </p:nvPicPr>
        <p:blipFill>
          <a:blip r:embed="rId2"/>
          <a:srcRect t="9615" r="-2" b="2141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86515783-510B-7ECE-23DF-D08555625760}"/>
              </a:ext>
            </a:extLst>
          </p:cNvPr>
          <p:cNvPicPr>
            <a:picLocks noChangeAspect="1"/>
          </p:cNvPicPr>
          <p:nvPr/>
        </p:nvPicPr>
        <p:blipFill>
          <a:blip r:embed="rId3"/>
          <a:srcRect r="-2" b="1815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BDB98A5-3E43-3025-8A47-157BCCBD7B6C}"/>
              </a:ext>
            </a:extLst>
          </p:cNvPr>
          <p:cNvSpPr>
            <a:spLocks noGrp="1"/>
          </p:cNvSpPr>
          <p:nvPr>
            <p:ph type="title"/>
          </p:nvPr>
        </p:nvSpPr>
        <p:spPr>
          <a:xfrm>
            <a:off x="577558" y="365760"/>
            <a:ext cx="4908841" cy="1847088"/>
          </a:xfrm>
        </p:spPr>
        <p:txBody>
          <a:bodyPr>
            <a:noAutofit/>
          </a:bodyPr>
          <a:lstStyle/>
          <a:p>
            <a:r>
              <a:rPr lang="en-GB" sz="4800" dirty="0"/>
              <a:t>The Background of Chairs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ECBC477-B681-B279-606A-A56AC03638F0}"/>
              </a:ext>
            </a:extLst>
          </p:cNvPr>
          <p:cNvSpPr>
            <a:spLocks noGrp="1"/>
          </p:cNvSpPr>
          <p:nvPr>
            <p:ph idx="1"/>
          </p:nvPr>
        </p:nvSpPr>
        <p:spPr>
          <a:xfrm>
            <a:off x="448056" y="3241040"/>
            <a:ext cx="5656613" cy="2935922"/>
          </a:xfrm>
        </p:spPr>
        <p:txBody>
          <a:bodyPr>
            <a:normAutofit/>
          </a:bodyPr>
          <a:lstStyle/>
          <a:p>
            <a:r>
              <a:rPr lang="en-GB" sz="3600" dirty="0"/>
              <a:t>Current – Doug Chalmers</a:t>
            </a:r>
          </a:p>
          <a:p>
            <a:r>
              <a:rPr lang="en-GB" sz="3600" dirty="0"/>
              <a:t>Former – Lord Stevens</a:t>
            </a:r>
          </a:p>
        </p:txBody>
      </p:sp>
    </p:spTree>
    <p:extLst>
      <p:ext uri="{BB962C8B-B14F-4D97-AF65-F5344CB8AC3E}">
        <p14:creationId xmlns:p14="http://schemas.microsoft.com/office/powerpoint/2010/main" val="33310109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FC8E3-340E-E570-47BD-81550313A676}"/>
              </a:ext>
            </a:extLst>
          </p:cNvPr>
          <p:cNvSpPr>
            <a:spLocks noGrp="1"/>
          </p:cNvSpPr>
          <p:nvPr>
            <p:ph type="title"/>
          </p:nvPr>
        </p:nvSpPr>
        <p:spPr>
          <a:xfrm>
            <a:off x="640080" y="325369"/>
            <a:ext cx="4368602" cy="1956841"/>
          </a:xfrm>
        </p:spPr>
        <p:txBody>
          <a:bodyPr anchor="b">
            <a:normAutofit/>
          </a:bodyPr>
          <a:lstStyle/>
          <a:p>
            <a:r>
              <a:rPr lang="en-GB" sz="5400" dirty="0"/>
              <a:t>Doug Chalmers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81175D-6506-F2DF-3179-F3F3FADC14F2}"/>
              </a:ext>
            </a:extLst>
          </p:cNvPr>
          <p:cNvSpPr>
            <a:spLocks noGrp="1"/>
          </p:cNvSpPr>
          <p:nvPr>
            <p:ph idx="1"/>
          </p:nvPr>
        </p:nvSpPr>
        <p:spPr>
          <a:xfrm>
            <a:off x="257174" y="2891187"/>
            <a:ext cx="5267325" cy="3758025"/>
          </a:xfrm>
        </p:spPr>
        <p:txBody>
          <a:bodyPr>
            <a:normAutofit/>
          </a:bodyPr>
          <a:lstStyle/>
          <a:p>
            <a:r>
              <a:rPr lang="en-US" sz="1800" dirty="0"/>
              <a:t>British Army in 1984 as a Private Soldier. He served in the Army for 37 years</a:t>
            </a:r>
          </a:p>
          <a:p>
            <a:r>
              <a:rPr lang="en-US" sz="1800" dirty="0"/>
              <a:t>His final appointment was as the Deputy Chief of </a:t>
            </a:r>
            <a:r>
              <a:rPr lang="en-US" sz="1800" dirty="0" err="1"/>
              <a:t>Defence</a:t>
            </a:r>
            <a:r>
              <a:rPr lang="en-US" sz="1800" dirty="0"/>
              <a:t> Staff (Military Strategy and Operations), an office he held from 2018 to 2021.</a:t>
            </a:r>
          </a:p>
          <a:p>
            <a:r>
              <a:rPr lang="en-US" sz="1800" dirty="0"/>
              <a:t>Master of Emmanuel College, Cambridge and sits on the management board for the University’s Center for Geopolitics. He is also the Colonel Commandant of the British Army’s Queen’s Division.</a:t>
            </a:r>
          </a:p>
          <a:p>
            <a:r>
              <a:rPr lang="en-US" sz="1800" dirty="0"/>
              <a:t>Doug was appointed to the position of Chair of the Committee on Standards in Public Life on 12 December 2023 for a five-year term.</a:t>
            </a:r>
            <a:endParaRPr lang="en-GB" sz="1800" dirty="0"/>
          </a:p>
        </p:txBody>
      </p:sp>
      <p:pic>
        <p:nvPicPr>
          <p:cNvPr id="4" name="Picture 3">
            <a:extLst>
              <a:ext uri="{FF2B5EF4-FFF2-40B4-BE49-F238E27FC236}">
                <a16:creationId xmlns:a16="http://schemas.microsoft.com/office/drawing/2014/main" id="{36B40557-C355-180C-995D-CF4E5A4C1FEA}"/>
              </a:ext>
            </a:extLst>
          </p:cNvPr>
          <p:cNvPicPr>
            <a:picLocks noChangeAspect="1"/>
          </p:cNvPicPr>
          <p:nvPr/>
        </p:nvPicPr>
        <p:blipFill>
          <a:blip r:embed="rId2"/>
          <a:srcRect l="17399" r="15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1194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D6F5E5A1-49E7-4F7C-8A38-6E9D64BF69CD}"/>
              </a:ext>
            </a:extLst>
          </p:cNvPr>
          <p:cNvPicPr>
            <a:picLocks noGrp="1" noChangeAspect="1"/>
          </p:cNvPicPr>
          <p:nvPr>
            <p:ph idx="1"/>
          </p:nvPr>
        </p:nvPicPr>
        <p:blipFill rotWithShape="1">
          <a:blip r:embed="rId2"/>
          <a:srcRect t="17295"/>
          <a:stretch/>
        </p:blipFill>
        <p:spPr>
          <a:xfrm>
            <a:off x="20" y="1282"/>
            <a:ext cx="12191980" cy="6856718"/>
          </a:xfrm>
          <a:prstGeom prst="rect">
            <a:avLst/>
          </a:prstGeom>
        </p:spPr>
      </p:pic>
      <p:sp>
        <p:nvSpPr>
          <p:cNvPr id="8" name="TextBox 7">
            <a:extLst>
              <a:ext uri="{FF2B5EF4-FFF2-40B4-BE49-F238E27FC236}">
                <a16:creationId xmlns:a16="http://schemas.microsoft.com/office/drawing/2014/main" id="{4748CFEB-6F38-46AA-BFD3-688522A3F79E}"/>
              </a:ext>
            </a:extLst>
          </p:cNvPr>
          <p:cNvSpPr txBox="1"/>
          <p:nvPr/>
        </p:nvSpPr>
        <p:spPr>
          <a:xfrm>
            <a:off x="246288" y="151478"/>
            <a:ext cx="5408787" cy="3170099"/>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bg1"/>
                </a:solidFill>
              </a:rPr>
              <a:t>Lord Evans of Weardale was appointed as Chair of the Committee on Standards in Public Life on 25 October 2018</a:t>
            </a:r>
          </a:p>
          <a:p>
            <a:pPr marL="342900" indent="-342900">
              <a:buFont typeface="Arial" panose="020B0604020202020204" pitchFamily="34" charset="0"/>
              <a:buChar char="•"/>
            </a:pPr>
            <a:r>
              <a:rPr lang="en-US" sz="2000" dirty="0">
                <a:solidFill>
                  <a:schemeClr val="bg1"/>
                </a:solidFill>
              </a:rPr>
              <a:t>Jonathan Evans spent 33 years in the UK Security Service, six as Director General. </a:t>
            </a:r>
          </a:p>
          <a:p>
            <a:pPr marL="342900" indent="-342900">
              <a:buFont typeface="Arial" panose="020B0604020202020204" pitchFamily="34" charset="0"/>
              <a:buChar char="•"/>
            </a:pPr>
            <a:r>
              <a:rPr lang="en-US" sz="2000" dirty="0">
                <a:solidFill>
                  <a:schemeClr val="bg1"/>
                </a:solidFill>
              </a:rPr>
              <a:t>During his career he has worked on counter-espionage and counter-terrorism, both international and domestic, including initiatives against cyber threats. He retired from the Security Service in April 2013. </a:t>
            </a:r>
          </a:p>
        </p:txBody>
      </p:sp>
      <p:sp>
        <p:nvSpPr>
          <p:cNvPr id="11" name="TextBox 10">
            <a:extLst>
              <a:ext uri="{FF2B5EF4-FFF2-40B4-BE49-F238E27FC236}">
                <a16:creationId xmlns:a16="http://schemas.microsoft.com/office/drawing/2014/main" id="{D948D8BA-70A7-42C2-8405-1F02B394DFEC}"/>
              </a:ext>
            </a:extLst>
          </p:cNvPr>
          <p:cNvSpPr txBox="1"/>
          <p:nvPr/>
        </p:nvSpPr>
        <p:spPr>
          <a:xfrm>
            <a:off x="3835153" y="3978860"/>
            <a:ext cx="8052047" cy="2862322"/>
          </a:xfrm>
          <a:prstGeom prst="rect">
            <a:avLst/>
          </a:prstGeom>
          <a:noFill/>
        </p:spPr>
        <p:txBody>
          <a:bodyPr wrap="square">
            <a:spAutoFit/>
          </a:bodyPr>
          <a:lstStyle/>
          <a:p>
            <a:pPr marL="285750" indent="-285750">
              <a:buFont typeface="Arial" panose="020B0604020202020204" pitchFamily="34" charset="0"/>
              <a:buChar char="•"/>
            </a:pPr>
            <a:r>
              <a:rPr lang="en-US" sz="2000" dirty="0">
                <a:solidFill>
                  <a:schemeClr val="bg1"/>
                </a:solidFill>
              </a:rPr>
              <a:t>He was appointed as a crossbench peer for his contribution to public service by the Prime Minister in 2014 and was appointed Knight Commander of the Order of the Bath in the 2013 New Year </a:t>
            </a:r>
            <a:r>
              <a:rPr lang="en-US" sz="2000" dirty="0" err="1">
                <a:solidFill>
                  <a:schemeClr val="bg1"/>
                </a:solidFill>
              </a:rPr>
              <a:t>Honours</a:t>
            </a:r>
            <a:r>
              <a:rPr lang="en-US" sz="2000" dirty="0">
                <a:solidFill>
                  <a:schemeClr val="bg1"/>
                </a:solidFill>
              </a:rPr>
              <a:t> List.</a:t>
            </a:r>
          </a:p>
          <a:p>
            <a:pPr marL="285750" indent="-285750">
              <a:buFont typeface="Arial" panose="020B0604020202020204" pitchFamily="34" charset="0"/>
              <a:buChar char="•"/>
            </a:pPr>
            <a:r>
              <a:rPr lang="en-US" sz="2000" dirty="0">
                <a:solidFill>
                  <a:schemeClr val="bg1"/>
                </a:solidFill>
              </a:rPr>
              <a:t>Director of Ark Data </a:t>
            </a:r>
            <a:r>
              <a:rPr lang="en-US" sz="2000" dirty="0" err="1">
                <a:solidFill>
                  <a:schemeClr val="bg1"/>
                </a:solidFill>
              </a:rPr>
              <a:t>Centres</a:t>
            </a:r>
            <a:r>
              <a:rPr lang="en-US" sz="2000" dirty="0">
                <a:solidFill>
                  <a:schemeClr val="bg1"/>
                </a:solidFill>
              </a:rPr>
              <a:t> Ltd </a:t>
            </a:r>
          </a:p>
          <a:p>
            <a:pPr marL="285750" indent="-285750">
              <a:buFont typeface="Arial" panose="020B0604020202020204" pitchFamily="34" charset="0"/>
              <a:buChar char="•"/>
            </a:pPr>
            <a:r>
              <a:rPr lang="en-US" sz="2000" dirty="0">
                <a:solidFill>
                  <a:schemeClr val="bg1"/>
                </a:solidFill>
              </a:rPr>
              <a:t>Member of the Public Interest Committee of KPMG UK. </a:t>
            </a:r>
          </a:p>
          <a:p>
            <a:pPr marL="285750" indent="-285750">
              <a:buFont typeface="Arial" panose="020B0604020202020204" pitchFamily="34" charset="0"/>
              <a:buChar char="•"/>
            </a:pPr>
            <a:r>
              <a:rPr lang="en-US" sz="2000" dirty="0">
                <a:solidFill>
                  <a:schemeClr val="bg1"/>
                </a:solidFill>
              </a:rPr>
              <a:t>He advises a number of private sector boards involved in cyber security and technology. Lord Evans is also a school governor of a state secondary school, Chair of the Kent Search and Rescue charity and is a Deputy Lieutenant of Kent.</a:t>
            </a:r>
          </a:p>
        </p:txBody>
      </p:sp>
    </p:spTree>
    <p:extLst>
      <p:ext uri="{BB962C8B-B14F-4D97-AF65-F5344CB8AC3E}">
        <p14:creationId xmlns:p14="http://schemas.microsoft.com/office/powerpoint/2010/main" val="8885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additive="base">
                                        <p:cTn id="2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1" end="1"/>
                                            </p:txEl>
                                          </p:spTgt>
                                        </p:tgtEl>
                                        <p:attrNameLst>
                                          <p:attrName>style.visibility</p:attrName>
                                        </p:attrNameLst>
                                      </p:cBhvr>
                                      <p:to>
                                        <p:strVal val="visible"/>
                                      </p:to>
                                    </p:set>
                                    <p:anim calcmode="lin" valueType="num">
                                      <p:cBhvr additive="base">
                                        <p:cTn id="31"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2" end="2"/>
                                            </p:txEl>
                                          </p:spTgt>
                                        </p:tgtEl>
                                        <p:attrNameLst>
                                          <p:attrName>style.visibility</p:attrName>
                                        </p:attrNameLst>
                                      </p:cBhvr>
                                      <p:to>
                                        <p:strVal val="visible"/>
                                      </p:to>
                                    </p:set>
                                    <p:anim calcmode="lin" valueType="num">
                                      <p:cBhvr additive="base">
                                        <p:cTn id="37"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xEl>
                                              <p:pRg st="3" end="3"/>
                                            </p:txEl>
                                          </p:spTgt>
                                        </p:tgtEl>
                                        <p:attrNameLst>
                                          <p:attrName>style.visibility</p:attrName>
                                        </p:attrNameLst>
                                      </p:cBhvr>
                                      <p:to>
                                        <p:strVal val="visible"/>
                                      </p:to>
                                    </p:set>
                                    <p:anim calcmode="lin" valueType="num">
                                      <p:cBhvr additive="base">
                                        <p:cTn id="4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ED84C-3908-41A8-AD39-18BCBBDD25D3}"/>
              </a:ext>
            </a:extLst>
          </p:cNvPr>
          <p:cNvSpPr>
            <a:spLocks noGrp="1"/>
          </p:cNvSpPr>
          <p:nvPr>
            <p:ph type="title"/>
          </p:nvPr>
        </p:nvSpPr>
        <p:spPr/>
        <p:txBody>
          <a:bodyPr/>
          <a:lstStyle/>
          <a:p>
            <a:r>
              <a:rPr lang="en-GB" dirty="0"/>
              <a:t>Chair’s responsibilities</a:t>
            </a:r>
          </a:p>
        </p:txBody>
      </p:sp>
      <p:sp>
        <p:nvSpPr>
          <p:cNvPr id="3" name="Content Placeholder 2">
            <a:extLst>
              <a:ext uri="{FF2B5EF4-FFF2-40B4-BE49-F238E27FC236}">
                <a16:creationId xmlns:a16="http://schemas.microsoft.com/office/drawing/2014/main" id="{E66C8FE7-BEDF-4081-BE54-864A9BA7045C}"/>
              </a:ext>
            </a:extLst>
          </p:cNvPr>
          <p:cNvSpPr>
            <a:spLocks noGrp="1"/>
          </p:cNvSpPr>
          <p:nvPr>
            <p:ph idx="1"/>
          </p:nvPr>
        </p:nvSpPr>
        <p:spPr>
          <a:xfrm>
            <a:off x="838199" y="1690688"/>
            <a:ext cx="10596239" cy="4486275"/>
          </a:xfrm>
        </p:spPr>
        <p:txBody>
          <a:bodyPr>
            <a:normAutofit/>
          </a:bodyPr>
          <a:lstStyle/>
          <a:p>
            <a:r>
              <a:rPr lang="en-US" dirty="0"/>
              <a:t>advising the Prime Minister about standards of conduct of all holders of public office</a:t>
            </a:r>
          </a:p>
          <a:p>
            <a:r>
              <a:rPr lang="en-US" dirty="0"/>
              <a:t>making recommendations for change to ensure the highest standards in public life</a:t>
            </a:r>
          </a:p>
          <a:p>
            <a:pPr marL="0" indent="0">
              <a:buNone/>
            </a:pPr>
            <a:endParaRPr lang="en-US" dirty="0"/>
          </a:p>
          <a:p>
            <a:pPr marL="0" indent="0">
              <a:buNone/>
            </a:pPr>
            <a:r>
              <a:rPr lang="en-US" dirty="0"/>
              <a:t>Also:</a:t>
            </a:r>
          </a:p>
          <a:p>
            <a:r>
              <a:rPr lang="en-US" dirty="0"/>
              <a:t>leads and manages the work </a:t>
            </a:r>
            <a:r>
              <a:rPr lang="en-US" dirty="0" err="1"/>
              <a:t>programme</a:t>
            </a:r>
            <a:endParaRPr lang="en-US" dirty="0"/>
          </a:p>
          <a:p>
            <a:r>
              <a:rPr lang="en-US" dirty="0"/>
              <a:t>acts as a spokesperson for the committee</a:t>
            </a:r>
          </a:p>
          <a:p>
            <a:r>
              <a:rPr lang="en-US" dirty="0"/>
              <a:t>consults with the relevant parliamentary committees and regulators</a:t>
            </a:r>
            <a:endParaRPr lang="en-GB" dirty="0"/>
          </a:p>
        </p:txBody>
      </p:sp>
    </p:spTree>
    <p:extLst>
      <p:ext uri="{BB962C8B-B14F-4D97-AF65-F5344CB8AC3E}">
        <p14:creationId xmlns:p14="http://schemas.microsoft.com/office/powerpoint/2010/main" val="290571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77CE-A258-5BC3-818D-C65CC9693EFA}"/>
              </a:ext>
            </a:extLst>
          </p:cNvPr>
          <p:cNvSpPr>
            <a:spLocks noGrp="1"/>
          </p:cNvSpPr>
          <p:nvPr>
            <p:ph type="title"/>
          </p:nvPr>
        </p:nvSpPr>
        <p:spPr/>
        <p:txBody>
          <a:bodyPr/>
          <a:lstStyle/>
          <a:p>
            <a:r>
              <a:rPr lang="en-GB" dirty="0"/>
              <a:t>We see who but how do they get these roles?</a:t>
            </a:r>
          </a:p>
        </p:txBody>
      </p:sp>
      <p:pic>
        <p:nvPicPr>
          <p:cNvPr id="5" name="Content Placeholder 4">
            <a:extLst>
              <a:ext uri="{FF2B5EF4-FFF2-40B4-BE49-F238E27FC236}">
                <a16:creationId xmlns:a16="http://schemas.microsoft.com/office/drawing/2014/main" id="{5337494B-4AFA-87C0-5B8B-51A0F20B2037}"/>
              </a:ext>
            </a:extLst>
          </p:cNvPr>
          <p:cNvPicPr>
            <a:picLocks noGrp="1" noChangeAspect="1"/>
          </p:cNvPicPr>
          <p:nvPr>
            <p:ph idx="1"/>
          </p:nvPr>
        </p:nvPicPr>
        <p:blipFill>
          <a:blip r:embed="rId2"/>
          <a:stretch>
            <a:fillRect/>
          </a:stretch>
        </p:blipFill>
        <p:spPr>
          <a:xfrm>
            <a:off x="704853" y="1783715"/>
            <a:ext cx="5001253" cy="4351338"/>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68AFAF64-2234-7999-E15C-0AC47554F6C0}"/>
              </a:ext>
            </a:extLst>
          </p:cNvPr>
          <p:cNvSpPr txBox="1"/>
          <p:nvPr/>
        </p:nvSpPr>
        <p:spPr>
          <a:xfrm>
            <a:off x="381003" y="6378059"/>
            <a:ext cx="6096000" cy="369332"/>
          </a:xfrm>
          <a:prstGeom prst="rect">
            <a:avLst/>
          </a:prstGeom>
          <a:noFill/>
        </p:spPr>
        <p:txBody>
          <a:bodyPr wrap="square">
            <a:spAutoFit/>
          </a:bodyPr>
          <a:lstStyle/>
          <a:p>
            <a:r>
              <a:rPr lang="en-GB" dirty="0">
                <a:hlinkClick r:id="rId3"/>
              </a:rPr>
              <a:t>https://apply-for-public-appointment.service.gov.uk/roles</a:t>
            </a:r>
            <a:r>
              <a:rPr lang="en-GB" dirty="0"/>
              <a:t> </a:t>
            </a:r>
          </a:p>
        </p:txBody>
      </p:sp>
      <p:pic>
        <p:nvPicPr>
          <p:cNvPr id="9" name="Picture 8">
            <a:extLst>
              <a:ext uri="{FF2B5EF4-FFF2-40B4-BE49-F238E27FC236}">
                <a16:creationId xmlns:a16="http://schemas.microsoft.com/office/drawing/2014/main" id="{595A1FF6-2F22-9C12-B6D0-608CF3A86C40}"/>
              </a:ext>
            </a:extLst>
          </p:cNvPr>
          <p:cNvPicPr>
            <a:picLocks noChangeAspect="1"/>
          </p:cNvPicPr>
          <p:nvPr/>
        </p:nvPicPr>
        <p:blipFill>
          <a:blip r:embed="rId4"/>
          <a:stretch>
            <a:fillRect/>
          </a:stretch>
        </p:blipFill>
        <p:spPr>
          <a:xfrm>
            <a:off x="6281622" y="2651759"/>
            <a:ext cx="5646217" cy="2231961"/>
          </a:xfrm>
          <a:prstGeom prst="rect">
            <a:avLst/>
          </a:prstGeom>
          <a:ln w="2286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EAA1DD95-FF2A-4D16-2E6C-ADC3C36062BB}"/>
              </a:ext>
            </a:extLst>
          </p:cNvPr>
          <p:cNvSpPr txBox="1"/>
          <p:nvPr/>
        </p:nvSpPr>
        <p:spPr>
          <a:xfrm>
            <a:off x="6281622" y="5377934"/>
            <a:ext cx="5646217" cy="369332"/>
          </a:xfrm>
          <a:prstGeom prst="rect">
            <a:avLst/>
          </a:prstGeom>
          <a:noFill/>
        </p:spPr>
        <p:txBody>
          <a:bodyPr wrap="square">
            <a:spAutoFit/>
          </a:bodyPr>
          <a:lstStyle/>
          <a:p>
            <a:r>
              <a:rPr lang="en-GB" dirty="0">
                <a:hlinkClick r:id="rId5"/>
              </a:rPr>
              <a:t>https://www.civilservicejobs.service.gov.uk/csr/index.cgi</a:t>
            </a:r>
            <a:r>
              <a:rPr lang="en-GB" dirty="0"/>
              <a:t> </a:t>
            </a:r>
          </a:p>
        </p:txBody>
      </p:sp>
    </p:spTree>
    <p:extLst>
      <p:ext uri="{BB962C8B-B14F-4D97-AF65-F5344CB8AC3E}">
        <p14:creationId xmlns:p14="http://schemas.microsoft.com/office/powerpoint/2010/main" val="25478656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98A83-F505-448E-B41E-0AAC5ACA5FBB}"/>
              </a:ext>
            </a:extLst>
          </p:cNvPr>
          <p:cNvSpPr>
            <a:spLocks noGrp="1"/>
          </p:cNvSpPr>
          <p:nvPr>
            <p:ph type="title"/>
          </p:nvPr>
        </p:nvSpPr>
        <p:spPr>
          <a:xfrm>
            <a:off x="990600" y="2470150"/>
            <a:ext cx="10515600" cy="1325563"/>
          </a:xfrm>
        </p:spPr>
        <p:txBody>
          <a:bodyPr/>
          <a:lstStyle/>
          <a:p>
            <a:r>
              <a:rPr lang="en-GB" dirty="0"/>
              <a:t>Transparency</a:t>
            </a:r>
          </a:p>
        </p:txBody>
      </p:sp>
      <p:sp>
        <p:nvSpPr>
          <p:cNvPr id="3" name="Content Placeholder 2">
            <a:extLst>
              <a:ext uri="{FF2B5EF4-FFF2-40B4-BE49-F238E27FC236}">
                <a16:creationId xmlns:a16="http://schemas.microsoft.com/office/drawing/2014/main" id="{64368821-BAAC-42AF-952C-C94E1C6593E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F342F73-4B81-4BAF-8C67-0942728652C5}"/>
              </a:ext>
            </a:extLst>
          </p:cNvPr>
          <p:cNvPicPr>
            <a:picLocks noChangeAspect="1"/>
          </p:cNvPicPr>
          <p:nvPr/>
        </p:nvPicPr>
        <p:blipFill>
          <a:blip r:embed="rId2"/>
          <a:stretch>
            <a:fillRect/>
          </a:stretch>
        </p:blipFill>
        <p:spPr>
          <a:xfrm>
            <a:off x="6883530" y="21054"/>
            <a:ext cx="4949499" cy="6471821"/>
          </a:xfrm>
          <a:prstGeom prst="rect">
            <a:avLst/>
          </a:prstGeom>
          <a:ln w="28575">
            <a:solidFill>
              <a:schemeClr val="tx1"/>
            </a:solidFill>
          </a:ln>
        </p:spPr>
      </p:pic>
    </p:spTree>
    <p:extLst>
      <p:ext uri="{BB962C8B-B14F-4D97-AF65-F5344CB8AC3E}">
        <p14:creationId xmlns:p14="http://schemas.microsoft.com/office/powerpoint/2010/main" val="3533989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E41B98-D36C-41E8-93BA-A47103D8EEC9}"/>
              </a:ext>
            </a:extLst>
          </p:cNvPr>
          <p:cNvSpPr>
            <a:spLocks noGrp="1"/>
          </p:cNvSpPr>
          <p:nvPr>
            <p:ph idx="1"/>
          </p:nvPr>
        </p:nvSpPr>
        <p:spPr>
          <a:xfrm>
            <a:off x="190500" y="385810"/>
            <a:ext cx="5781213" cy="1087883"/>
          </a:xfrm>
        </p:spPr>
        <p:txBody>
          <a:bodyPr>
            <a:normAutofit/>
          </a:bodyPr>
          <a:lstStyle/>
          <a:p>
            <a:r>
              <a:rPr lang="en-GB" dirty="0"/>
              <a:t>1000 public appointments each year</a:t>
            </a:r>
          </a:p>
          <a:p>
            <a:r>
              <a:rPr lang="en-GB" dirty="0"/>
              <a:t>The sanctity of the process</a:t>
            </a:r>
          </a:p>
        </p:txBody>
      </p:sp>
      <p:pic>
        <p:nvPicPr>
          <p:cNvPr id="5" name="Picture 4">
            <a:extLst>
              <a:ext uri="{FF2B5EF4-FFF2-40B4-BE49-F238E27FC236}">
                <a16:creationId xmlns:a16="http://schemas.microsoft.com/office/drawing/2014/main" id="{B791128A-B46A-437A-AE3F-8BE2407284C8}"/>
              </a:ext>
            </a:extLst>
          </p:cNvPr>
          <p:cNvPicPr>
            <a:picLocks noChangeAspect="1"/>
          </p:cNvPicPr>
          <p:nvPr/>
        </p:nvPicPr>
        <p:blipFill>
          <a:blip r:embed="rId2"/>
          <a:stretch>
            <a:fillRect/>
          </a:stretch>
        </p:blipFill>
        <p:spPr>
          <a:xfrm>
            <a:off x="6096000" y="190500"/>
            <a:ext cx="5905500" cy="6667500"/>
          </a:xfrm>
          <a:prstGeom prst="rect">
            <a:avLst/>
          </a:prstGeom>
        </p:spPr>
      </p:pic>
      <p:sp>
        <p:nvSpPr>
          <p:cNvPr id="7" name="TextBox 6">
            <a:extLst>
              <a:ext uri="{FF2B5EF4-FFF2-40B4-BE49-F238E27FC236}">
                <a16:creationId xmlns:a16="http://schemas.microsoft.com/office/drawing/2014/main" id="{20FBB2E7-6ABD-44FA-90D1-BCD32CB1D5F6}"/>
              </a:ext>
            </a:extLst>
          </p:cNvPr>
          <p:cNvSpPr txBox="1"/>
          <p:nvPr/>
        </p:nvSpPr>
        <p:spPr>
          <a:xfrm>
            <a:off x="426129" y="1624614"/>
            <a:ext cx="5452350" cy="5047536"/>
          </a:xfrm>
          <a:prstGeom prst="rect">
            <a:avLst/>
          </a:prstGeom>
          <a:solidFill>
            <a:srgbClr val="92D050"/>
          </a:solidFill>
          <a:ln w="57150">
            <a:solidFill>
              <a:schemeClr val="tx1"/>
            </a:solidFill>
          </a:ln>
        </p:spPr>
        <p:txBody>
          <a:bodyPr wrap="square">
            <a:spAutoFit/>
          </a:bodyPr>
          <a:lstStyle/>
          <a:p>
            <a:r>
              <a:rPr lang="en-US" sz="2200" dirty="0"/>
              <a:t>“While individual posts should always be filled purely on merit, it is important that the overall composition of boards should represent an appropriate mix of relevant skills and background. </a:t>
            </a:r>
          </a:p>
          <a:p>
            <a:endParaRPr lang="en-US" sz="2200" dirty="0"/>
          </a:p>
          <a:p>
            <a:r>
              <a:rPr lang="en-US" sz="2200" dirty="0"/>
              <a:t>This range should be clearly and publicly set out in job specifications. Ministers should continue to make board appointments, but an independent Public Appointments Commissioner should be appointed to regulate, monitor and report on the public appointments process.”</a:t>
            </a:r>
          </a:p>
          <a:p>
            <a:endParaRPr lang="en-US" dirty="0"/>
          </a:p>
          <a:p>
            <a:r>
              <a:rPr lang="en-US" dirty="0"/>
              <a:t>Lord Nolan 1995</a:t>
            </a:r>
            <a:endParaRPr lang="en-GB" dirty="0"/>
          </a:p>
        </p:txBody>
      </p:sp>
    </p:spTree>
    <p:extLst>
      <p:ext uri="{BB962C8B-B14F-4D97-AF65-F5344CB8AC3E}">
        <p14:creationId xmlns:p14="http://schemas.microsoft.com/office/powerpoint/2010/main" val="678437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5F39788D-26D0-41F9-886D-B46F9EE7D7C6}"/>
              </a:ext>
            </a:extLst>
          </p:cNvPr>
          <p:cNvPicPr>
            <a:picLocks noChangeAspect="1"/>
          </p:cNvPicPr>
          <p:nvPr/>
        </p:nvPicPr>
        <p:blipFill>
          <a:blip r:embed="rId3"/>
          <a:stretch>
            <a:fillRect/>
          </a:stretch>
        </p:blipFill>
        <p:spPr>
          <a:xfrm>
            <a:off x="7317365" y="247261"/>
            <a:ext cx="4537766" cy="6363478"/>
          </a:xfrm>
          <a:prstGeom prst="rect">
            <a:avLst/>
          </a:prstGeom>
          <a:ln w="38100">
            <a:solidFill>
              <a:schemeClr val="tx1"/>
            </a:solidFill>
          </a:ln>
        </p:spPr>
      </p:pic>
      <p:pic>
        <p:nvPicPr>
          <p:cNvPr id="7" name="Picture 6">
            <a:hlinkClick r:id="rId4"/>
            <a:extLst>
              <a:ext uri="{FF2B5EF4-FFF2-40B4-BE49-F238E27FC236}">
                <a16:creationId xmlns:a16="http://schemas.microsoft.com/office/drawing/2014/main" id="{848E2927-A605-470C-8370-65FDED55E90E}"/>
              </a:ext>
            </a:extLst>
          </p:cNvPr>
          <p:cNvPicPr>
            <a:picLocks noChangeAspect="1"/>
          </p:cNvPicPr>
          <p:nvPr/>
        </p:nvPicPr>
        <p:blipFill>
          <a:blip r:embed="rId5"/>
          <a:stretch>
            <a:fillRect/>
          </a:stretch>
        </p:blipFill>
        <p:spPr>
          <a:xfrm>
            <a:off x="815014" y="247261"/>
            <a:ext cx="4537766" cy="6399998"/>
          </a:xfrm>
          <a:prstGeom prst="rect">
            <a:avLst/>
          </a:prstGeom>
          <a:ln w="38100">
            <a:solidFill>
              <a:schemeClr val="tx1"/>
            </a:solidFill>
          </a:ln>
        </p:spPr>
      </p:pic>
    </p:spTree>
    <p:extLst>
      <p:ext uri="{BB962C8B-B14F-4D97-AF65-F5344CB8AC3E}">
        <p14:creationId xmlns:p14="http://schemas.microsoft.com/office/powerpoint/2010/main" val="4059053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C650D4-9AE5-41DA-B8B0-E09EC276698B}"/>
              </a:ext>
            </a:extLst>
          </p:cNvPr>
          <p:cNvPicPr>
            <a:picLocks noChangeAspect="1"/>
          </p:cNvPicPr>
          <p:nvPr/>
        </p:nvPicPr>
        <p:blipFill>
          <a:blip r:embed="rId2"/>
          <a:stretch>
            <a:fillRect/>
          </a:stretch>
        </p:blipFill>
        <p:spPr>
          <a:xfrm rot="21421332">
            <a:off x="714183" y="614154"/>
            <a:ext cx="4061935" cy="5754407"/>
          </a:xfrm>
          <a:prstGeom prst="rect">
            <a:avLst/>
          </a:prstGeom>
        </p:spPr>
      </p:pic>
      <p:pic>
        <p:nvPicPr>
          <p:cNvPr id="5" name="Picture 4">
            <a:extLst>
              <a:ext uri="{FF2B5EF4-FFF2-40B4-BE49-F238E27FC236}">
                <a16:creationId xmlns:a16="http://schemas.microsoft.com/office/drawing/2014/main" id="{A5A420BF-F5D7-4FAA-94DC-D2765C3E0037}"/>
              </a:ext>
            </a:extLst>
          </p:cNvPr>
          <p:cNvPicPr>
            <a:picLocks noChangeAspect="1"/>
          </p:cNvPicPr>
          <p:nvPr/>
        </p:nvPicPr>
        <p:blipFill>
          <a:blip r:embed="rId3"/>
          <a:stretch>
            <a:fillRect/>
          </a:stretch>
        </p:blipFill>
        <p:spPr>
          <a:xfrm>
            <a:off x="3820307" y="512531"/>
            <a:ext cx="4106024" cy="5803641"/>
          </a:xfrm>
          <a:prstGeom prst="rect">
            <a:avLst/>
          </a:prstGeom>
          <a:ln w="38100">
            <a:solidFill>
              <a:schemeClr val="tx1"/>
            </a:solidFill>
          </a:ln>
        </p:spPr>
      </p:pic>
      <p:pic>
        <p:nvPicPr>
          <p:cNvPr id="7" name="Picture 6">
            <a:extLst>
              <a:ext uri="{FF2B5EF4-FFF2-40B4-BE49-F238E27FC236}">
                <a16:creationId xmlns:a16="http://schemas.microsoft.com/office/drawing/2014/main" id="{F306CC63-41F1-4030-BBF9-32F692481061}"/>
              </a:ext>
            </a:extLst>
          </p:cNvPr>
          <p:cNvPicPr>
            <a:picLocks noChangeAspect="1"/>
          </p:cNvPicPr>
          <p:nvPr/>
        </p:nvPicPr>
        <p:blipFill>
          <a:blip r:embed="rId4"/>
          <a:stretch>
            <a:fillRect/>
          </a:stretch>
        </p:blipFill>
        <p:spPr>
          <a:xfrm rot="181353">
            <a:off x="7637083" y="415212"/>
            <a:ext cx="4265669" cy="6027576"/>
          </a:xfrm>
          <a:prstGeom prst="rect">
            <a:avLst/>
          </a:prstGeom>
        </p:spPr>
      </p:pic>
    </p:spTree>
    <p:extLst>
      <p:ext uri="{BB962C8B-B14F-4D97-AF65-F5344CB8AC3E}">
        <p14:creationId xmlns:p14="http://schemas.microsoft.com/office/powerpoint/2010/main" val="157688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B1AE54-1F94-A943-957E-6FD0BB1A3603}"/>
              </a:ext>
            </a:extLst>
          </p:cNvPr>
          <p:cNvPicPr>
            <a:picLocks noChangeAspect="1"/>
          </p:cNvPicPr>
          <p:nvPr/>
        </p:nvPicPr>
        <p:blipFill>
          <a:blip r:embed="rId2"/>
          <a:stretch>
            <a:fillRect/>
          </a:stretch>
        </p:blipFill>
        <p:spPr>
          <a:xfrm>
            <a:off x="7001157" y="355600"/>
            <a:ext cx="4524728" cy="6146800"/>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220AAFF4-2FF4-79D5-6869-E67F5CC5FC90}"/>
              </a:ext>
            </a:extLst>
          </p:cNvPr>
          <p:cNvPicPr>
            <a:picLocks noChangeAspect="1"/>
          </p:cNvPicPr>
          <p:nvPr/>
        </p:nvPicPr>
        <p:blipFill>
          <a:blip r:embed="rId3"/>
          <a:stretch>
            <a:fillRect/>
          </a:stretch>
        </p:blipFill>
        <p:spPr>
          <a:xfrm>
            <a:off x="584517" y="837882"/>
            <a:ext cx="5717243" cy="518223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83075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D4A18-303B-67EF-3877-D9FD3766CA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9B623E-A3CA-2762-55B0-85BE7FDA2A1A}"/>
              </a:ext>
            </a:extLst>
          </p:cNvPr>
          <p:cNvSpPr>
            <a:spLocks noGrp="1"/>
          </p:cNvSpPr>
          <p:nvPr>
            <p:ph type="title"/>
          </p:nvPr>
        </p:nvSpPr>
        <p:spPr/>
        <p:txBody>
          <a:bodyPr/>
          <a:lstStyle/>
          <a:p>
            <a:r>
              <a:rPr lang="en-US" dirty="0"/>
              <a:t>Communicating values and leading by example p18-24</a:t>
            </a:r>
            <a:endParaRPr lang="en-GB" dirty="0"/>
          </a:p>
        </p:txBody>
      </p:sp>
      <p:sp>
        <p:nvSpPr>
          <p:cNvPr id="3" name="Content Placeholder 2">
            <a:extLst>
              <a:ext uri="{FF2B5EF4-FFF2-40B4-BE49-F238E27FC236}">
                <a16:creationId xmlns:a16="http://schemas.microsoft.com/office/drawing/2014/main" id="{CC6FF005-B6B5-2218-3CAB-F1A3C9AEABEA}"/>
              </a:ext>
            </a:extLst>
          </p:cNvPr>
          <p:cNvSpPr>
            <a:spLocks noGrp="1"/>
          </p:cNvSpPr>
          <p:nvPr>
            <p:ph idx="1"/>
          </p:nvPr>
        </p:nvSpPr>
        <p:spPr>
          <a:xfrm>
            <a:off x="838200" y="2171699"/>
            <a:ext cx="6191250" cy="4005263"/>
          </a:xfrm>
        </p:spPr>
        <p:txBody>
          <a:bodyPr/>
          <a:lstStyle/>
          <a:p>
            <a:pPr marL="0" indent="0">
              <a:buNone/>
            </a:pPr>
            <a:r>
              <a:rPr lang="en-US" sz="3200" dirty="0"/>
              <a:t>How should heads of </a:t>
            </a:r>
            <a:r>
              <a:rPr lang="en-US" sz="3200" dirty="0" err="1"/>
              <a:t>organisations</a:t>
            </a:r>
            <a:r>
              <a:rPr lang="en-US" sz="3200" dirty="0"/>
              <a:t> best communicate how they expect their workforce to behave?</a:t>
            </a:r>
          </a:p>
          <a:p>
            <a:pPr marL="0" indent="0">
              <a:buNone/>
            </a:pPr>
            <a:endParaRPr lang="en-US" dirty="0"/>
          </a:p>
          <a:p>
            <a:pPr lvl="1"/>
            <a:r>
              <a:rPr lang="en-GB" sz="3200" dirty="0"/>
              <a:t>Clarity</a:t>
            </a:r>
          </a:p>
          <a:p>
            <a:pPr lvl="1"/>
            <a:r>
              <a:rPr lang="en-GB" sz="3200" dirty="0"/>
              <a:t>Consistency</a:t>
            </a:r>
          </a:p>
          <a:p>
            <a:pPr lvl="1"/>
            <a:r>
              <a:rPr lang="en-GB" sz="3200" dirty="0"/>
              <a:t>Consequences</a:t>
            </a:r>
          </a:p>
        </p:txBody>
      </p:sp>
      <p:pic>
        <p:nvPicPr>
          <p:cNvPr id="5" name="Picture 4">
            <a:extLst>
              <a:ext uri="{FF2B5EF4-FFF2-40B4-BE49-F238E27FC236}">
                <a16:creationId xmlns:a16="http://schemas.microsoft.com/office/drawing/2014/main" id="{2FE735AA-D6CD-63F5-8CFB-C8F96E3B209A}"/>
              </a:ext>
            </a:extLst>
          </p:cNvPr>
          <p:cNvPicPr>
            <a:picLocks noChangeAspect="1"/>
          </p:cNvPicPr>
          <p:nvPr/>
        </p:nvPicPr>
        <p:blipFill>
          <a:blip r:embed="rId2"/>
          <a:stretch>
            <a:fillRect/>
          </a:stretch>
        </p:blipFill>
        <p:spPr>
          <a:xfrm>
            <a:off x="7265352" y="1866765"/>
            <a:ext cx="3688398" cy="4310197"/>
          </a:xfrm>
          <a:prstGeom prst="rect">
            <a:avLst/>
          </a:prstGeom>
        </p:spPr>
      </p:pic>
    </p:spTree>
    <p:extLst>
      <p:ext uri="{BB962C8B-B14F-4D97-AF65-F5344CB8AC3E}">
        <p14:creationId xmlns:p14="http://schemas.microsoft.com/office/powerpoint/2010/main" val="66639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C021-1CF9-792C-668D-30DCB5A04699}"/>
              </a:ext>
            </a:extLst>
          </p:cNvPr>
          <p:cNvSpPr>
            <a:spLocks noGrp="1"/>
          </p:cNvSpPr>
          <p:nvPr>
            <p:ph type="title"/>
          </p:nvPr>
        </p:nvSpPr>
        <p:spPr/>
        <p:txBody>
          <a:bodyPr/>
          <a:lstStyle/>
          <a:p>
            <a:r>
              <a:rPr lang="en-GB" dirty="0"/>
              <a:t>Governance p39-47</a:t>
            </a:r>
          </a:p>
        </p:txBody>
      </p:sp>
      <p:sp>
        <p:nvSpPr>
          <p:cNvPr id="3" name="Content Placeholder 2">
            <a:extLst>
              <a:ext uri="{FF2B5EF4-FFF2-40B4-BE49-F238E27FC236}">
                <a16:creationId xmlns:a16="http://schemas.microsoft.com/office/drawing/2014/main" id="{BF5B52FD-9978-7988-4EF0-5FC022A59DAD}"/>
              </a:ext>
            </a:extLst>
          </p:cNvPr>
          <p:cNvSpPr>
            <a:spLocks noGrp="1"/>
          </p:cNvSpPr>
          <p:nvPr>
            <p:ph idx="1"/>
          </p:nvPr>
        </p:nvSpPr>
        <p:spPr>
          <a:xfrm>
            <a:off x="838200" y="1825625"/>
            <a:ext cx="4562475" cy="4351338"/>
          </a:xfrm>
        </p:spPr>
        <p:txBody>
          <a:bodyPr/>
          <a:lstStyle/>
          <a:p>
            <a:r>
              <a:rPr lang="en-GB" dirty="0"/>
              <a:t>Asking the bigger questions</a:t>
            </a:r>
          </a:p>
          <a:p>
            <a:r>
              <a:rPr lang="en-GB" dirty="0"/>
              <a:t>Mitigating the risks</a:t>
            </a:r>
          </a:p>
          <a:p>
            <a:r>
              <a:rPr lang="en-GB" dirty="0"/>
              <a:t>Corporate culture aligned to standards and values</a:t>
            </a:r>
          </a:p>
          <a:p>
            <a:r>
              <a:rPr lang="en-US" dirty="0"/>
              <a:t> Permanent Secretaries are ultimately responsible for the ethical culture of government departments and the systems and roles that support this</a:t>
            </a:r>
          </a:p>
          <a:p>
            <a:endParaRPr lang="en-GB" dirty="0"/>
          </a:p>
        </p:txBody>
      </p:sp>
      <p:pic>
        <p:nvPicPr>
          <p:cNvPr id="4" name="Picture 3">
            <a:extLst>
              <a:ext uri="{FF2B5EF4-FFF2-40B4-BE49-F238E27FC236}">
                <a16:creationId xmlns:a16="http://schemas.microsoft.com/office/drawing/2014/main" id="{428944CD-2CA2-6A02-2797-4F53A1B28057}"/>
              </a:ext>
            </a:extLst>
          </p:cNvPr>
          <p:cNvPicPr>
            <a:picLocks noChangeAspect="1"/>
          </p:cNvPicPr>
          <p:nvPr/>
        </p:nvPicPr>
        <p:blipFill>
          <a:blip r:embed="rId2"/>
          <a:stretch>
            <a:fillRect/>
          </a:stretch>
        </p:blipFill>
        <p:spPr>
          <a:xfrm>
            <a:off x="6096000" y="316455"/>
            <a:ext cx="5388001" cy="586050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44472D8A-644E-64E3-C8F0-F647032E08C2}"/>
              </a:ext>
            </a:extLst>
          </p:cNvPr>
          <p:cNvSpPr txBox="1"/>
          <p:nvPr/>
        </p:nvSpPr>
        <p:spPr>
          <a:xfrm>
            <a:off x="5400675" y="6356879"/>
            <a:ext cx="7226961" cy="369332"/>
          </a:xfrm>
          <a:prstGeom prst="rect">
            <a:avLst/>
          </a:prstGeom>
          <a:noFill/>
        </p:spPr>
        <p:txBody>
          <a:bodyPr wrap="square" rtlCol="0">
            <a:spAutoFit/>
          </a:bodyPr>
          <a:lstStyle/>
          <a:p>
            <a:r>
              <a:rPr lang="en-GB" dirty="0"/>
              <a:t>Thanks to Ch Sup Mark Lenihan, Head of Professional Standards, SWP</a:t>
            </a:r>
          </a:p>
        </p:txBody>
      </p:sp>
      <p:sp>
        <p:nvSpPr>
          <p:cNvPr id="6" name="Rectangle 5">
            <a:extLst>
              <a:ext uri="{FF2B5EF4-FFF2-40B4-BE49-F238E27FC236}">
                <a16:creationId xmlns:a16="http://schemas.microsoft.com/office/drawing/2014/main" id="{8EF1280E-95D7-E2DC-8183-DDA2F9C7348A}"/>
              </a:ext>
            </a:extLst>
          </p:cNvPr>
          <p:cNvSpPr/>
          <p:nvPr/>
        </p:nvSpPr>
        <p:spPr>
          <a:xfrm>
            <a:off x="7458075" y="4448175"/>
            <a:ext cx="3724275" cy="16478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3B07F45-2D2E-F688-B29B-BEBA8D98DFA3}"/>
              </a:ext>
            </a:extLst>
          </p:cNvPr>
          <p:cNvSpPr/>
          <p:nvPr/>
        </p:nvSpPr>
        <p:spPr>
          <a:xfrm>
            <a:off x="7458074" y="2074598"/>
            <a:ext cx="3724275" cy="23735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C1B5FEFB-2E31-2675-B7EA-885BD28B5F0B}"/>
              </a:ext>
            </a:extLst>
          </p:cNvPr>
          <p:cNvSpPr/>
          <p:nvPr/>
        </p:nvSpPr>
        <p:spPr>
          <a:xfrm>
            <a:off x="7458073" y="345810"/>
            <a:ext cx="3724275" cy="17287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841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6"/>
                                        </p:tgtEl>
                                      </p:cBhvr>
                                    </p:animEffect>
                                    <p:set>
                                      <p:cBhvr>
                                        <p:cTn id="31" dur="1" fill="hold">
                                          <p:stCondLst>
                                            <p:cond delay="1999"/>
                                          </p:stCondLst>
                                        </p:cTn>
                                        <p:tgtEl>
                                          <p:spTgt spid="6"/>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6" presetClass="exit" presetSubtype="32" fill="hold" grpId="0" nodeType="clickEffect">
                                  <p:stCondLst>
                                    <p:cond delay="0"/>
                                  </p:stCondLst>
                                  <p:childTnLst>
                                    <p:animEffect transition="out" filter="circle(out)">
                                      <p:cBhvr>
                                        <p:cTn id="35" dur="2000"/>
                                        <p:tgtEl>
                                          <p:spTgt spid="7"/>
                                        </p:tgtEl>
                                      </p:cBhvr>
                                    </p:animEffect>
                                    <p:set>
                                      <p:cBhvr>
                                        <p:cTn id="36" dur="1" fill="hold">
                                          <p:stCondLst>
                                            <p:cond delay="1999"/>
                                          </p:stCondLst>
                                        </p:cTn>
                                        <p:tgtEl>
                                          <p:spTgt spid="7"/>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6" presetClass="exit" presetSubtype="32" fill="hold" grpId="0" nodeType="clickEffect">
                                  <p:stCondLst>
                                    <p:cond delay="0"/>
                                  </p:stCondLst>
                                  <p:childTnLst>
                                    <p:animEffect transition="out" filter="circle(out)">
                                      <p:cBhvr>
                                        <p:cTn id="40" dur="2000"/>
                                        <p:tgtEl>
                                          <p:spTgt spid="8"/>
                                        </p:tgtEl>
                                      </p:cBhvr>
                                    </p:animEffect>
                                    <p:set>
                                      <p:cBhvr>
                                        <p:cTn id="41"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1305B9-7BD9-BEA9-5E7C-2BC2E007FD34}"/>
              </a:ext>
            </a:extLst>
          </p:cNvPr>
          <p:cNvPicPr>
            <a:picLocks noChangeAspect="1"/>
          </p:cNvPicPr>
          <p:nvPr/>
        </p:nvPicPr>
        <p:blipFill>
          <a:blip r:embed="rId2"/>
          <a:stretch>
            <a:fillRect/>
          </a:stretch>
        </p:blipFill>
        <p:spPr>
          <a:xfrm>
            <a:off x="4354512" y="233362"/>
            <a:ext cx="7648575" cy="6391275"/>
          </a:xfrm>
          <a:prstGeom prst="rect">
            <a:avLst/>
          </a:prstGeom>
        </p:spPr>
      </p:pic>
      <p:sp>
        <p:nvSpPr>
          <p:cNvPr id="6" name="TextBox 5">
            <a:extLst>
              <a:ext uri="{FF2B5EF4-FFF2-40B4-BE49-F238E27FC236}">
                <a16:creationId xmlns:a16="http://schemas.microsoft.com/office/drawing/2014/main" id="{863CBFED-1EC9-18C1-9177-20D2B8E1E986}"/>
              </a:ext>
            </a:extLst>
          </p:cNvPr>
          <p:cNvSpPr txBox="1"/>
          <p:nvPr/>
        </p:nvSpPr>
        <p:spPr>
          <a:xfrm>
            <a:off x="352425" y="612844"/>
            <a:ext cx="3771900" cy="5632311"/>
          </a:xfrm>
          <a:prstGeom prst="rect">
            <a:avLst/>
          </a:prstGeom>
          <a:noFill/>
        </p:spPr>
        <p:txBody>
          <a:bodyPr wrap="square">
            <a:spAutoFit/>
          </a:bodyPr>
          <a:lstStyle/>
          <a:p>
            <a:r>
              <a:rPr lang="en-US" dirty="0">
                <a:solidFill>
                  <a:schemeClr val="bg1"/>
                </a:solidFill>
              </a:rPr>
              <a:t>Chair of the Committee on Standards in Public Life, Doug Chalmers said:</a:t>
            </a:r>
          </a:p>
          <a:p>
            <a:endParaRPr lang="en-US" dirty="0">
              <a:solidFill>
                <a:schemeClr val="bg1"/>
              </a:solidFill>
            </a:endParaRPr>
          </a:p>
          <a:p>
            <a:r>
              <a:rPr lang="en-US" dirty="0">
                <a:solidFill>
                  <a:schemeClr val="bg1"/>
                </a:solidFill>
              </a:rPr>
              <a:t>  “When things go wrong, it is important to understand what happened and why.  Accountability is one of the Seven Principles of Public Life. But all too often public inquiries after a major failure reveal that problems were known about or there was information within the </a:t>
            </a:r>
            <a:r>
              <a:rPr lang="en-US" dirty="0" err="1">
                <a:solidFill>
                  <a:schemeClr val="bg1"/>
                </a:solidFill>
              </a:rPr>
              <a:t>organisation</a:t>
            </a:r>
            <a:r>
              <a:rPr lang="en-US" dirty="0">
                <a:solidFill>
                  <a:schemeClr val="bg1"/>
                </a:solidFill>
              </a:rPr>
              <a:t> that was not acted on quickly enough. The human cost of these failures - as well as the financial cost to the taxpayer - is too much. And as Artificial Intelligence becomes more embedded across the public sector, it is important to better understand what accountability for decision making, when AI is involved, means.</a:t>
            </a:r>
            <a:endParaRPr lang="en-GB" dirty="0">
              <a:solidFill>
                <a:schemeClr val="bg1"/>
              </a:solidFill>
            </a:endParaRPr>
          </a:p>
        </p:txBody>
      </p:sp>
    </p:spTree>
    <p:extLst>
      <p:ext uri="{BB962C8B-B14F-4D97-AF65-F5344CB8AC3E}">
        <p14:creationId xmlns:p14="http://schemas.microsoft.com/office/powerpoint/2010/main" val="16913567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4B595-55F4-4616-B628-5D634E131D1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97E087-16EB-466C-873B-1A2B6B6334DE}"/>
              </a:ext>
            </a:extLst>
          </p:cNvPr>
          <p:cNvSpPr>
            <a:spLocks noGrp="1"/>
          </p:cNvSpPr>
          <p:nvPr>
            <p:ph idx="1"/>
          </p:nvPr>
        </p:nvSpPr>
        <p:spPr/>
        <p:txBody>
          <a:bodyPr>
            <a:normAutofit fontScale="92500" lnSpcReduction="20000"/>
          </a:bodyPr>
          <a:lstStyle/>
          <a:p>
            <a:r>
              <a:rPr lang="en-GB" dirty="0"/>
              <a:t>Committee on Standards in Public Life </a:t>
            </a:r>
            <a:r>
              <a:rPr lang="en-GB" dirty="0">
                <a:hlinkClick r:id="rId2"/>
              </a:rPr>
              <a:t>https://www.gov.uk/government/organisations/the-committee-on-standards-in-public-life</a:t>
            </a:r>
            <a:r>
              <a:rPr lang="en-GB" dirty="0"/>
              <a:t> </a:t>
            </a:r>
          </a:p>
          <a:p>
            <a:r>
              <a:rPr lang="en-US" dirty="0"/>
              <a:t>Jones, O. (2015) </a:t>
            </a:r>
            <a:r>
              <a:rPr lang="en-US" i="1" dirty="0"/>
              <a:t>The Establishment</a:t>
            </a:r>
            <a:r>
              <a:rPr lang="en-US" dirty="0"/>
              <a:t>. London: Penguin</a:t>
            </a:r>
          </a:p>
          <a:p>
            <a:r>
              <a:rPr lang="en-US" dirty="0"/>
              <a:t>Knights, M. (2016) Corruption Now and Then: a blog by Professor Mark Knights, reflecting on historical and current corruption scandals, available at </a:t>
            </a:r>
            <a:r>
              <a:rPr lang="en-US" dirty="0">
                <a:hlinkClick r:id="rId3"/>
              </a:rPr>
              <a:t>https://blogs.warwick.ac.uk/historyofcorruption/</a:t>
            </a:r>
            <a:r>
              <a:rPr lang="en-US" dirty="0"/>
              <a:t> , accessed on 22nd January 2017.</a:t>
            </a:r>
          </a:p>
          <a:p>
            <a:r>
              <a:rPr lang="en-GB" dirty="0" err="1"/>
              <a:t>Oborne</a:t>
            </a:r>
            <a:r>
              <a:rPr lang="en-GB" dirty="0"/>
              <a:t>, P. (2022) </a:t>
            </a:r>
            <a:r>
              <a:rPr lang="en-US" dirty="0"/>
              <a:t>"Liz Truss is Finished and may have destroyed the Conservative Party altogether“. Double Down News, available at </a:t>
            </a:r>
            <a:r>
              <a:rPr lang="en-US" dirty="0">
                <a:hlinkClick r:id="rId4"/>
              </a:rPr>
              <a:t>https://www.doubledown.news/watch/2022/october/16/peter-oborne-demolishes-liz-truss</a:t>
            </a:r>
            <a:r>
              <a:rPr lang="en-US" dirty="0"/>
              <a:t> accessed on 6th October 2022</a:t>
            </a:r>
          </a:p>
          <a:p>
            <a:r>
              <a:rPr lang="en-US" dirty="0" err="1"/>
              <a:t>Oborne</a:t>
            </a:r>
            <a:r>
              <a:rPr lang="en-US" dirty="0"/>
              <a:t> P (2008) The Triumph of the Political Class, Pocket Books: London</a:t>
            </a:r>
          </a:p>
          <a:p>
            <a:endParaRPr lang="en-GB" dirty="0"/>
          </a:p>
        </p:txBody>
      </p:sp>
    </p:spTree>
    <p:extLst>
      <p:ext uri="{BB962C8B-B14F-4D97-AF65-F5344CB8AC3E}">
        <p14:creationId xmlns:p14="http://schemas.microsoft.com/office/powerpoint/2010/main" val="53037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1026</TotalTime>
  <Words>1492</Words>
  <Application>Microsoft Office PowerPoint</Application>
  <PresentationFormat>Widescreen</PresentationFormat>
  <Paragraphs>153</Paragraphs>
  <Slides>38</Slides>
  <Notes>0</Notes>
  <HiddenSlides>0</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38</vt:i4>
      </vt:variant>
    </vt:vector>
  </HeadingPairs>
  <TitlesOfParts>
    <vt:vector size="43" baseType="lpstr">
      <vt:lpstr>Arial</vt:lpstr>
      <vt:lpstr>Calibri</vt:lpstr>
      <vt:lpstr>Calibri Light</vt:lpstr>
      <vt:lpstr>Office Theme</vt:lpstr>
      <vt:lpstr>1_Office Theme</vt:lpstr>
      <vt:lpstr>4. Standards, Ethics &amp; Accountability</vt:lpstr>
      <vt:lpstr>Aims</vt:lpstr>
      <vt:lpstr>Headline from 60 years ago</vt:lpstr>
      <vt:lpstr>PowerPoint Presentation</vt:lpstr>
      <vt:lpstr>PowerPoint Presentation</vt:lpstr>
      <vt:lpstr>PowerPoint Presentation</vt:lpstr>
      <vt:lpstr>Clean Government</vt:lpstr>
      <vt:lpstr>Virtuous Victorians</vt:lpstr>
      <vt:lpstr>Plato, the Sophists and the Ring of Gyges</vt:lpstr>
      <vt:lpstr>Conrad 1899</vt:lpstr>
      <vt:lpstr>Destruction of the Conservative Party?</vt:lpstr>
      <vt:lpstr>PowerPoint Presentation</vt:lpstr>
      <vt:lpstr>PowerPoint Presentation</vt:lpstr>
      <vt:lpstr>Tom Scholar</vt:lpstr>
      <vt:lpstr>PowerPoint Presentation</vt:lpstr>
      <vt:lpstr>Ethical Theories</vt:lpstr>
      <vt:lpstr>Criminality aside –   Do we want good leaders or good people?  Is the system stacked in favour of particular people with particular associations?</vt:lpstr>
      <vt:lpstr>What and why?</vt:lpstr>
      <vt:lpstr>PowerPoint Presentation</vt:lpstr>
      <vt:lpstr>PowerPoint Presentation</vt:lpstr>
      <vt:lpstr>PowerPoint Presentation</vt:lpstr>
      <vt:lpstr>PowerPoint Presentation</vt:lpstr>
      <vt:lpstr>PowerPoint Presentation</vt:lpstr>
      <vt:lpstr>Standards in Public Life</vt:lpstr>
      <vt:lpstr>The Background of Chairs</vt:lpstr>
      <vt:lpstr>Doug Chalmers</vt:lpstr>
      <vt:lpstr>PowerPoint Presentation</vt:lpstr>
      <vt:lpstr>Chair’s responsibilities</vt:lpstr>
      <vt:lpstr>We see who but how do they get these roles?</vt:lpstr>
      <vt:lpstr>Transparency</vt:lpstr>
      <vt:lpstr>PowerPoint Presentation</vt:lpstr>
      <vt:lpstr>PowerPoint Presentation</vt:lpstr>
      <vt:lpstr>PowerPoint Presentation</vt:lpstr>
      <vt:lpstr>PowerPoint Presentation</vt:lpstr>
      <vt:lpstr>Communicating values and leading by example p18-24</vt:lpstr>
      <vt:lpstr>Governance p39-47</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20</cp:revision>
  <dcterms:created xsi:type="dcterms:W3CDTF">2020-12-01T18:21:28Z</dcterms:created>
  <dcterms:modified xsi:type="dcterms:W3CDTF">2024-10-29T17:21:12Z</dcterms:modified>
</cp:coreProperties>
</file>