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5"/>
  </p:notesMasterIdLst>
  <p:sldIdLst>
    <p:sldId id="269" r:id="rId2"/>
    <p:sldId id="268" r:id="rId3"/>
    <p:sldId id="258" r:id="rId4"/>
    <p:sldId id="259" r:id="rId5"/>
    <p:sldId id="260" r:id="rId6"/>
    <p:sldId id="261" r:id="rId7"/>
    <p:sldId id="262" r:id="rId8"/>
    <p:sldId id="263" r:id="rId9"/>
    <p:sldId id="264" r:id="rId10"/>
    <p:sldId id="265" r:id="rId11"/>
    <p:sldId id="266" r:id="rId12"/>
    <p:sldId id="267" r:id="rId13"/>
    <p:sldId id="25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2711E1-814A-4C14-95C8-4BC4A8EA1621}" v="3" dt="2023-11-11T06:56:56.0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9798" autoAdjust="0"/>
  </p:normalViewPr>
  <p:slideViewPr>
    <p:cSldViewPr snapToGrid="0">
      <p:cViewPr>
        <p:scale>
          <a:sx n="75" d="100"/>
          <a:sy n="75" d="100"/>
        </p:scale>
        <p:origin x="946" y="2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yan patel" userId="0c6d08f524b2038d" providerId="LiveId" clId="{F12711E1-814A-4C14-95C8-4BC4A8EA1621}"/>
    <pc:docChg chg="undo custSel addSld delSld modSld">
      <pc:chgData name="nayan patel" userId="0c6d08f524b2038d" providerId="LiveId" clId="{F12711E1-814A-4C14-95C8-4BC4A8EA1621}" dt="2023-11-11T06:59:44.446" v="343" actId="113"/>
      <pc:docMkLst>
        <pc:docMk/>
      </pc:docMkLst>
      <pc:sldChg chg="delSp modSp del mod">
        <pc:chgData name="nayan patel" userId="0c6d08f524b2038d" providerId="LiveId" clId="{F12711E1-814A-4C14-95C8-4BC4A8EA1621}" dt="2023-11-11T06:50:07.334" v="138" actId="2696"/>
        <pc:sldMkLst>
          <pc:docMk/>
          <pc:sldMk cId="2148833270" sldId="256"/>
        </pc:sldMkLst>
        <pc:spChg chg="del mod">
          <ac:chgData name="nayan patel" userId="0c6d08f524b2038d" providerId="LiveId" clId="{F12711E1-814A-4C14-95C8-4BC4A8EA1621}" dt="2023-11-11T06:38:27.831" v="17"/>
          <ac:spMkLst>
            <pc:docMk/>
            <pc:sldMk cId="2148833270" sldId="256"/>
            <ac:spMk id="5" creationId="{8FC30C12-5C3A-D66B-E03C-3F708211DAA5}"/>
          </ac:spMkLst>
        </pc:spChg>
      </pc:sldChg>
      <pc:sldChg chg="modSp mod">
        <pc:chgData name="nayan patel" userId="0c6d08f524b2038d" providerId="LiveId" clId="{F12711E1-814A-4C14-95C8-4BC4A8EA1621}" dt="2023-11-11T06:48:52.016" v="137" actId="122"/>
        <pc:sldMkLst>
          <pc:docMk/>
          <pc:sldMk cId="3528480812" sldId="268"/>
        </pc:sldMkLst>
        <pc:spChg chg="mod">
          <ac:chgData name="nayan patel" userId="0c6d08f524b2038d" providerId="LiveId" clId="{F12711E1-814A-4C14-95C8-4BC4A8EA1621}" dt="2023-11-11T06:48:52.016" v="137" actId="122"/>
          <ac:spMkLst>
            <pc:docMk/>
            <pc:sldMk cId="3528480812" sldId="268"/>
            <ac:spMk id="2" creationId="{E6971478-7DAC-5BB3-B750-44CBFD2443D5}"/>
          </ac:spMkLst>
        </pc:spChg>
        <pc:spChg chg="mod">
          <ac:chgData name="nayan patel" userId="0c6d08f524b2038d" providerId="LiveId" clId="{F12711E1-814A-4C14-95C8-4BC4A8EA1621}" dt="2023-11-11T06:48:42.041" v="136" actId="27636"/>
          <ac:spMkLst>
            <pc:docMk/>
            <pc:sldMk cId="3528480812" sldId="268"/>
            <ac:spMk id="3" creationId="{84612995-5C48-83C7-4666-F76F6D01059D}"/>
          </ac:spMkLst>
        </pc:spChg>
      </pc:sldChg>
      <pc:sldChg chg="addSp delSp modSp new mod">
        <pc:chgData name="nayan patel" userId="0c6d08f524b2038d" providerId="LiveId" clId="{F12711E1-814A-4C14-95C8-4BC4A8EA1621}" dt="2023-11-11T06:59:44.446" v="343" actId="113"/>
        <pc:sldMkLst>
          <pc:docMk/>
          <pc:sldMk cId="4273566457" sldId="269"/>
        </pc:sldMkLst>
        <pc:spChg chg="del mod">
          <ac:chgData name="nayan patel" userId="0c6d08f524b2038d" providerId="LiveId" clId="{F12711E1-814A-4C14-95C8-4BC4A8EA1621}" dt="2023-11-11T06:39:39.193" v="26" actId="21"/>
          <ac:spMkLst>
            <pc:docMk/>
            <pc:sldMk cId="4273566457" sldId="269"/>
            <ac:spMk id="2" creationId="{8A40051C-D36F-8E3E-E9AD-DECB72BF151F}"/>
          </ac:spMkLst>
        </pc:spChg>
        <pc:spChg chg="mod">
          <ac:chgData name="nayan patel" userId="0c6d08f524b2038d" providerId="LiveId" clId="{F12711E1-814A-4C14-95C8-4BC4A8EA1621}" dt="2023-11-11T06:59:44.446" v="343" actId="113"/>
          <ac:spMkLst>
            <pc:docMk/>
            <pc:sldMk cId="4273566457" sldId="269"/>
            <ac:spMk id="3" creationId="{C4399B93-11E0-EAB7-1C4D-E71B1BD244BC}"/>
          </ac:spMkLst>
        </pc:spChg>
        <pc:picChg chg="add mod">
          <ac:chgData name="nayan patel" userId="0c6d08f524b2038d" providerId="LiveId" clId="{F12711E1-814A-4C14-95C8-4BC4A8EA1621}" dt="2023-11-11T06:45:39.048" v="107" actId="14100"/>
          <ac:picMkLst>
            <pc:docMk/>
            <pc:sldMk cId="4273566457" sldId="269"/>
            <ac:picMk id="4" creationId="{26694C7D-2FE7-B4F0-0A05-56930A99572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429C2B-21AC-4D1F-A2FB-3D3FAB9AA30D}" type="datetimeFigureOut">
              <a:rPr lang="en-US" smtClean="0"/>
              <a:t>11/11/2023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4AE4FF-6F50-424E-B280-376647F4AAA4}" type="slidenum">
              <a:rPr lang="en-US" smtClean="0"/>
              <a:t>‹#›</a:t>
            </a:fld>
            <a:endParaRPr lang="en-US"/>
          </a:p>
        </p:txBody>
      </p:sp>
    </p:spTree>
    <p:extLst>
      <p:ext uri="{BB962C8B-B14F-4D97-AF65-F5344CB8AC3E}">
        <p14:creationId xmlns:p14="http://schemas.microsoft.com/office/powerpoint/2010/main" val="1479625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Renewable energy is mainly derived from various natural resources and they are </a:t>
            </a:r>
            <a:r>
              <a:rPr lang="en-US" sz="1200" b="0" i="0" u="none" strike="noStrike" kern="1200" dirty="0" err="1">
                <a:solidFill>
                  <a:schemeClr val="tx1"/>
                </a:solidFill>
                <a:effectLst/>
                <a:latin typeface="+mn-lt"/>
                <a:ea typeface="+mn-ea"/>
                <a:cs typeface="+mn-cs"/>
              </a:rPr>
              <a:t>replenishable</a:t>
            </a:r>
            <a:r>
              <a:rPr lang="en-US" sz="1200" b="0" i="0" u="none" strike="noStrike" kern="1200" dirty="0">
                <a:solidFill>
                  <a:schemeClr val="tx1"/>
                </a:solidFill>
                <a:effectLst/>
                <a:latin typeface="+mn-lt"/>
                <a:ea typeface="+mn-ea"/>
                <a:cs typeface="+mn-cs"/>
              </a:rPr>
              <a:t> and do not cause depletion to the resources of the planet. These resources are mainly sunlight, rain , wind Biomass, tides, thermal energy and so on. There has been a shift towards renewable energy and this has been mainly encouraged by various Global crises which includes climate change, increase in the price of fossil fuels,  macroeconomic instability and Energy Crisis. Keeping this in mind it is essential to </a:t>
            </a:r>
            <a:r>
              <a:rPr lang="en-US" sz="1200" b="0" i="0" u="none" strike="noStrike" kern="1200" dirty="0" err="1">
                <a:solidFill>
                  <a:schemeClr val="tx1"/>
                </a:solidFill>
                <a:effectLst/>
                <a:latin typeface="+mn-lt"/>
                <a:ea typeface="+mn-ea"/>
                <a:cs typeface="+mn-cs"/>
              </a:rPr>
              <a:t>emphasise</a:t>
            </a:r>
            <a:r>
              <a:rPr lang="en-US" sz="1200" b="0" i="0" u="none" strike="noStrike" kern="1200" dirty="0">
                <a:solidFill>
                  <a:schemeClr val="tx1"/>
                </a:solidFill>
                <a:effectLst/>
                <a:latin typeface="+mn-lt"/>
                <a:ea typeface="+mn-ea"/>
                <a:cs typeface="+mn-cs"/>
              </a:rPr>
              <a:t> more on renewable energy so that it is possible to deal with all these crises. Due to this crisis, it is essential to come up with a renewable energy business idea as it will be helpful to reduce different types of pollution which the world is facing consistently. There are certain economic and environmental advantages of using renewable energy. Hence, installation of solar panels  is a clever business idea as solar power is considered to be completely clean and it also produces less air pollution.  There are also less Greenhouse gas effects. The presentation will discuss this idea in detail and the key aspects will be highlighted.  </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3</a:t>
            </a:fld>
            <a:endParaRPr lang="en-US"/>
          </a:p>
        </p:txBody>
      </p:sp>
    </p:spTree>
    <p:extLst>
      <p:ext uri="{BB962C8B-B14F-4D97-AF65-F5344CB8AC3E}">
        <p14:creationId xmlns:p14="http://schemas.microsoft.com/office/powerpoint/2010/main" val="2858915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installation and distribution of solar panels in Somalia will help individual sectors like pottery, agriculture, carpentry and weaving. The people can also seek employment which will be great for the country like Somalia. They can improve their skill sets with the implementation of this technology. . Due to this kind of solar project the health of the village will grow. Solar panel installation and distribution can be done on rooftops and ground mounted conditions. This stays typically connected with the local utility of the distribution grid. There are a wide variety of policies at state, federal and local levels which also should be maintained while installing this renewable energy medium. The impact of collar panels on the customers and the pierce range must stay in concern while implementing this in Somalia. </a:t>
            </a:r>
            <a:endParaRPr lang="en-US" b="0" dirty="0">
              <a:effectLst/>
            </a:endParaRPr>
          </a:p>
          <a:p>
            <a:pPr rtl="0"/>
            <a:r>
              <a:rPr lang="en-US" sz="1200" b="0" i="0" u="none" strike="noStrike" kern="1200" dirty="0">
                <a:solidFill>
                  <a:schemeClr val="tx1"/>
                </a:solidFill>
                <a:effectLst/>
                <a:latin typeface="+mn-lt"/>
                <a:ea typeface="+mn-ea"/>
                <a:cs typeface="+mn-cs"/>
              </a:rPr>
              <a:t>The solar system mainly got installed successfully while it is composed of new components and power installation is needed for reducing cost. Maintenance of solar panels is also a very necessary thing to get proper output. As per the thumb rule, about 100 sq ft is needed to generate 1KW. So, to generate 100 KW 10000 sq is needed so to generate expected amount of electricity permission for a large area is needed.</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4</a:t>
            </a:fld>
            <a:endParaRPr lang="en-US"/>
          </a:p>
        </p:txBody>
      </p:sp>
    </p:spTree>
    <p:extLst>
      <p:ext uri="{BB962C8B-B14F-4D97-AF65-F5344CB8AC3E}">
        <p14:creationId xmlns:p14="http://schemas.microsoft.com/office/powerpoint/2010/main" val="2879019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1" u="none" strike="noStrike" kern="1200" dirty="0">
                <a:solidFill>
                  <a:schemeClr val="tx1"/>
                </a:solidFill>
                <a:effectLst/>
                <a:latin typeface="+mn-lt"/>
                <a:ea typeface="+mn-ea"/>
                <a:cs typeface="+mn-cs"/>
              </a:rPr>
              <a:t>Inadequate management skills</a:t>
            </a:r>
            <a:endParaRPr lang="en-US" b="0" dirty="0">
              <a:effectLst/>
            </a:endParaRPr>
          </a:p>
          <a:p>
            <a:pPr rtl="0"/>
            <a:r>
              <a:rPr lang="en-US" sz="1200" b="0" i="0" u="none" strike="noStrike" kern="1200" dirty="0">
                <a:solidFill>
                  <a:schemeClr val="tx1"/>
                </a:solidFill>
                <a:effectLst/>
                <a:latin typeface="+mn-lt"/>
                <a:ea typeface="+mn-ea"/>
                <a:cs typeface="+mn-cs"/>
              </a:rPr>
              <a:t>It will affect the budget of the company. it will impact the employed turnover and profit rate. Gradually it will decrease the productivity rate of the company while installing and distributing solar panels or PV cells. Additional difficulties are there like waste of resources and risk of legal issues while occupying a large area. it will also damage the reputation of the company</a:t>
            </a:r>
            <a:endParaRPr lang="en-US" b="0" dirty="0">
              <a:effectLst/>
            </a:endParaRPr>
          </a:p>
          <a:p>
            <a:pPr rtl="0"/>
            <a:r>
              <a:rPr lang="en-US" sz="1200" b="1" i="1" u="none" strike="noStrike" kern="1200" dirty="0">
                <a:solidFill>
                  <a:schemeClr val="tx1"/>
                </a:solidFill>
                <a:effectLst/>
                <a:latin typeface="+mn-lt"/>
                <a:ea typeface="+mn-ea"/>
                <a:cs typeface="+mn-cs"/>
              </a:rPr>
              <a:t> Government policies</a:t>
            </a:r>
            <a:endParaRPr lang="en-US" b="0" dirty="0">
              <a:effectLst/>
            </a:endParaRPr>
          </a:p>
          <a:p>
            <a:pPr rtl="0"/>
            <a:r>
              <a:rPr lang="en-US" sz="1200" b="0" i="0" u="none" strike="noStrike" kern="1200" dirty="0">
                <a:solidFill>
                  <a:schemeClr val="tx1"/>
                </a:solidFill>
                <a:effectLst/>
                <a:latin typeface="+mn-lt"/>
                <a:ea typeface="+mn-ea"/>
                <a:cs typeface="+mn-cs"/>
              </a:rPr>
              <a:t>A new business can find this unconventional and often costly. The activities of the government are very unstable in this country so the business plan could face insecurity and poor infrastructure problems. There is also a lack of knowledge among the  investors so those things could be challenging for the company.</a:t>
            </a:r>
            <a:endParaRPr lang="en-US" b="0" dirty="0">
              <a:effectLst/>
            </a:endParaRPr>
          </a:p>
          <a:p>
            <a:pPr rtl="0"/>
            <a:r>
              <a:rPr lang="en-US" sz="1200" b="1" i="1" u="none" strike="noStrike" kern="1200" dirty="0">
                <a:solidFill>
                  <a:schemeClr val="tx1"/>
                </a:solidFill>
                <a:effectLst/>
                <a:latin typeface="+mn-lt"/>
                <a:ea typeface="+mn-ea"/>
                <a:cs typeface="+mn-cs"/>
              </a:rPr>
              <a:t>Lack of Financing</a:t>
            </a:r>
            <a:endParaRPr lang="en-US" b="0" dirty="0">
              <a:effectLst/>
            </a:endParaRPr>
          </a:p>
          <a:p>
            <a:pPr rtl="0"/>
            <a:r>
              <a:rPr lang="en-US" sz="1200" b="0" i="0" u="none" strike="noStrike" kern="1200" dirty="0">
                <a:solidFill>
                  <a:schemeClr val="tx1"/>
                </a:solidFill>
                <a:effectLst/>
                <a:latin typeface="+mn-lt"/>
                <a:ea typeface="+mn-ea"/>
                <a:cs typeface="+mn-cs"/>
              </a:rPr>
              <a:t>There are many companies who are unable to provide specific financing to reach their potential growth and sustainability. The total market segment faces several problems due to lack of adequate access to capital at reasonable rates. They fail to manage core business activities like expanding their business for the unstable market growth of Somalia.</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5</a:t>
            </a:fld>
            <a:endParaRPr lang="en-US"/>
          </a:p>
        </p:txBody>
      </p:sp>
    </p:spTree>
    <p:extLst>
      <p:ext uri="{BB962C8B-B14F-4D97-AF65-F5344CB8AC3E}">
        <p14:creationId xmlns:p14="http://schemas.microsoft.com/office/powerpoint/2010/main" val="357817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Like various African countries, Somalia also grapples with high power tariff, inadequate energy supply and poor </a:t>
            </a:r>
            <a:r>
              <a:rPr lang="en-US" sz="1200" b="0" i="0" u="none" strike="noStrike" kern="1200" dirty="0" err="1">
                <a:solidFill>
                  <a:schemeClr val="tx1"/>
                </a:solidFill>
                <a:effectLst/>
                <a:latin typeface="+mn-lt"/>
                <a:ea typeface="+mn-ea"/>
                <a:cs typeface="+mn-cs"/>
              </a:rPr>
              <a:t>access.This</a:t>
            </a:r>
            <a:r>
              <a:rPr lang="en-US" sz="1200" b="0" i="0" u="none" strike="noStrike" kern="1200" dirty="0">
                <a:solidFill>
                  <a:schemeClr val="tx1"/>
                </a:solidFill>
                <a:effectLst/>
                <a:latin typeface="+mn-lt"/>
                <a:ea typeface="+mn-ea"/>
                <a:cs typeface="+mn-cs"/>
              </a:rPr>
              <a:t> things build various social and economic progress of Somalia. The power costs up to $0.7 KW In Somalia. Lack of diversification is another challenge facing the country. About 90% of Somalia electricity is applied through diesel power winglets which are operated by small private forms. with the help of solar panels environmental hazards can be avoided. With this business plan Somalia economy can gain momentum and market size could expand. by presenting a strong business case the energy sector can Gate more investors and these will develop Financial Institutions of Somalia.</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6</a:t>
            </a:fld>
            <a:endParaRPr lang="en-US"/>
          </a:p>
        </p:txBody>
      </p:sp>
    </p:spTree>
    <p:extLst>
      <p:ext uri="{BB962C8B-B14F-4D97-AF65-F5344CB8AC3E}">
        <p14:creationId xmlns:p14="http://schemas.microsoft.com/office/powerpoint/2010/main" val="2186330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An internal environment analysis of the business plan has been conducted in the above section.</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7</a:t>
            </a:fld>
            <a:endParaRPr lang="en-US"/>
          </a:p>
        </p:txBody>
      </p:sp>
    </p:spTree>
    <p:extLst>
      <p:ext uri="{BB962C8B-B14F-4D97-AF65-F5344CB8AC3E}">
        <p14:creationId xmlns:p14="http://schemas.microsoft.com/office/powerpoint/2010/main" val="521682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Segmentation  </a:t>
            </a:r>
            <a:endParaRPr lang="en-US" b="0" dirty="0">
              <a:effectLst/>
            </a:endParaRPr>
          </a:p>
          <a:p>
            <a:pPr rtl="0"/>
            <a:r>
              <a:rPr lang="en-US" sz="1200" b="0" i="0" u="none" strike="noStrike" kern="1200" dirty="0">
                <a:solidFill>
                  <a:schemeClr val="tx1"/>
                </a:solidFill>
                <a:effectLst/>
                <a:latin typeface="+mn-lt"/>
                <a:ea typeface="+mn-ea"/>
                <a:cs typeface="+mn-cs"/>
              </a:rPr>
              <a:t>The target solar customers are the home owners. These homeowners are a great target audience because they stay interested in saving money and reducing the carbon footprint from their living area. The market  segment of this business plan Will be associated with residential industrial and commercial areas. The Global solar power market is segmented into lighting, heating , electricity generation and charging sectors. This period has pointed out that the installation of 7.4 GW has an overall target of 40 GW.</a:t>
            </a:r>
            <a:endParaRPr lang="en-US" b="0" dirty="0">
              <a:effectLst/>
            </a:endParaRPr>
          </a:p>
          <a:p>
            <a:pPr rtl="0"/>
            <a:r>
              <a:rPr lang="en-US" sz="1200" b="1" i="0" u="none" strike="noStrike" kern="1200" dirty="0">
                <a:solidFill>
                  <a:schemeClr val="tx1"/>
                </a:solidFill>
                <a:effectLst/>
                <a:latin typeface="+mn-lt"/>
                <a:ea typeface="+mn-ea"/>
                <a:cs typeface="+mn-cs"/>
              </a:rPr>
              <a:t>Targeting </a:t>
            </a:r>
            <a:endParaRPr lang="en-US" b="0" dirty="0">
              <a:effectLst/>
            </a:endParaRPr>
          </a:p>
          <a:p>
            <a:pPr rtl="0"/>
            <a:r>
              <a:rPr lang="en-US" sz="1200" b="0" i="0" u="none" strike="noStrike" kern="1200" dirty="0">
                <a:solidFill>
                  <a:schemeClr val="tx1"/>
                </a:solidFill>
                <a:effectLst/>
                <a:latin typeface="+mn-lt"/>
                <a:ea typeface="+mn-ea"/>
                <a:cs typeface="+mn-cs"/>
              </a:rPr>
              <a:t>For implementing this business plan the company will target the investors and the government mainly because the cost of solar panel installation is high and it is quite impossible for the people to install those who belong to under the economy scale. So the target customers of these business plans belong to the high income scale range.</a:t>
            </a:r>
            <a:endParaRPr lang="en-US" b="0" dirty="0">
              <a:effectLst/>
            </a:endParaRPr>
          </a:p>
          <a:p>
            <a:pPr rtl="0"/>
            <a:r>
              <a:rPr lang="en-US" sz="1200" b="1" i="0" u="none" strike="noStrike" kern="1200" dirty="0">
                <a:solidFill>
                  <a:schemeClr val="tx1"/>
                </a:solidFill>
                <a:effectLst/>
                <a:latin typeface="+mn-lt"/>
                <a:ea typeface="+mn-ea"/>
                <a:cs typeface="+mn-cs"/>
              </a:rPr>
              <a:t>Positioning</a:t>
            </a:r>
            <a:r>
              <a:rPr lang="en-US" sz="1200" b="0" i="0" u="none" strike="noStrike" kern="1200" dirty="0">
                <a:solidFill>
                  <a:schemeClr val="tx1"/>
                </a:solidFill>
                <a:effectLst/>
                <a:latin typeface="+mn-lt"/>
                <a:ea typeface="+mn-ea"/>
                <a:cs typeface="+mn-cs"/>
              </a:rPr>
              <a:t> </a:t>
            </a:r>
            <a:endParaRPr lang="en-US" b="0" dirty="0">
              <a:effectLst/>
            </a:endParaRPr>
          </a:p>
          <a:p>
            <a:pPr rtl="0"/>
            <a:r>
              <a:rPr lang="en-US" sz="1200" b="0" i="0" u="none" strike="noStrike" kern="1200" dirty="0">
                <a:solidFill>
                  <a:schemeClr val="tx1"/>
                </a:solidFill>
                <a:effectLst/>
                <a:latin typeface="+mn-lt"/>
                <a:ea typeface="+mn-ea"/>
                <a:cs typeface="+mn-cs"/>
              </a:rPr>
              <a:t>For implementing this business plan, the targeted area is Somalia where electricity problems are commonly seen. Rural areas are based on installing and distributing solar panels as their needs for Internet and television can be enhanced. it will increase the Rural Employment and solar power basic healthcare </a:t>
            </a:r>
            <a:r>
              <a:rPr lang="en-US" sz="1200" b="0" i="0" u="none" strike="noStrike" kern="1200" dirty="0" err="1">
                <a:solidFill>
                  <a:schemeClr val="tx1"/>
                </a:solidFill>
                <a:effectLst/>
                <a:latin typeface="+mn-lt"/>
                <a:ea typeface="+mn-ea"/>
                <a:cs typeface="+mn-cs"/>
              </a:rPr>
              <a:t>centres</a:t>
            </a:r>
            <a:r>
              <a:rPr lang="en-US" sz="1200" b="0" i="0" u="none" strike="noStrike" kern="1200" dirty="0">
                <a:solidFill>
                  <a:schemeClr val="tx1"/>
                </a:solidFill>
                <a:effectLst/>
                <a:latin typeface="+mn-lt"/>
                <a:ea typeface="+mn-ea"/>
                <a:cs typeface="+mn-cs"/>
              </a:rPr>
              <a:t> can be formed with the help of solar panels. It will reduce the dependency of rural households. It will also increase the environmental stability of the rural sites. Power is directed back to solar panels so this temporarily increases temperature. With the help of solar Home systems rechargeable batteries Mini creates and diesel generators the rural areas will get sufficient amounts of electricity.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8</a:t>
            </a:fld>
            <a:endParaRPr lang="en-US"/>
          </a:p>
        </p:txBody>
      </p:sp>
    </p:spTree>
    <p:extLst>
      <p:ext uri="{BB962C8B-B14F-4D97-AF65-F5344CB8AC3E}">
        <p14:creationId xmlns:p14="http://schemas.microsoft.com/office/powerpoint/2010/main" val="3764477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For implementing business plans the main partners are the solar panels and inverter manufacturers and the people who stay associated with contractual agreements with major suppliers. The key activities for this business plan is communicating and marketing the solar panels. Installation and maintenance of solar systems and providing the business proper energy advisory. The value proposition of this business plan is related to solutions for lower energy cost and renewable energy at prices below utility rates. Customer relationship has also been identified including ongoing services and repair cost Savings and constant monetary of the energies </a:t>
            </a:r>
            <a:r>
              <a:rPr lang="en-US" sz="1200" b="0" i="0" u="none" strike="noStrike" kern="1200" dirty="0" err="1">
                <a:solidFill>
                  <a:schemeClr val="tx1"/>
                </a:solidFill>
                <a:effectLst/>
                <a:latin typeface="+mn-lt"/>
                <a:ea typeface="+mn-ea"/>
                <a:cs typeface="+mn-cs"/>
              </a:rPr>
              <a:t>spendings</a:t>
            </a:r>
            <a:r>
              <a:rPr lang="en-US" sz="1200" b="0" i="0" u="none" strike="noStrike" kern="1200" dirty="0">
                <a:solidFill>
                  <a:schemeClr val="tx1"/>
                </a:solidFill>
                <a:effectLst/>
                <a:latin typeface="+mn-lt"/>
                <a:ea typeface="+mn-ea"/>
                <a:cs typeface="+mn-cs"/>
              </a:rPr>
              <a:t>. Customer segments have been identified such as residential customers, commercial customers and government entities. For implementing these business plans some key resources are important like innovative technology, real time software energy valuation and human </a:t>
            </a:r>
            <a:r>
              <a:rPr lang="en-US" sz="1200" b="0" i="0" u="none" strike="noStrike" kern="1200" dirty="0" err="1">
                <a:solidFill>
                  <a:schemeClr val="tx1"/>
                </a:solidFill>
                <a:effectLst/>
                <a:latin typeface="+mn-lt"/>
                <a:ea typeface="+mn-ea"/>
                <a:cs typeface="+mn-cs"/>
              </a:rPr>
              <a:t>resources.There</a:t>
            </a:r>
            <a:r>
              <a:rPr lang="en-US" sz="1200" b="0" i="0" u="none" strike="noStrike" kern="1200" dirty="0">
                <a:solidFill>
                  <a:schemeClr val="tx1"/>
                </a:solidFill>
                <a:effectLst/>
                <a:latin typeface="+mn-lt"/>
                <a:ea typeface="+mn-ea"/>
                <a:cs typeface="+mn-cs"/>
              </a:rPr>
              <a:t> are some channels which are also very important for implementing the business strategy like detect outside sales force, customer referral programs, call Centre activities and channel partner network. The cost structure of solar panels depends upon installation and maintenance and energy efficient solutions. This also relates with the production of solar energy through solar forms. They are related revenues from long term customers and additional revenues from energy efficient solutions can be seen.</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9</a:t>
            </a:fld>
            <a:endParaRPr lang="en-US"/>
          </a:p>
        </p:txBody>
      </p:sp>
    </p:spTree>
    <p:extLst>
      <p:ext uri="{BB962C8B-B14F-4D97-AF65-F5344CB8AC3E}">
        <p14:creationId xmlns:p14="http://schemas.microsoft.com/office/powerpoint/2010/main" val="4043078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Solar panels can be a perfect alternative for the non-renewable resources and can be replenished after it gets finished. Customers view solar panels as an essential substance against the negative impact of climate change. The government needs to make sure that the prospective customers are knowledgeable regarding the financial strategies and place the value of the solar products. But as the financial options are getting broader and it provides access to solar power it can be easily available. For promotion the business can use promotional Strategies and communication to present the installation of the solar panels into the market place and make sure that the uses are presented with the right message. This will be beneficial in creating a stronger market for the business.</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10</a:t>
            </a:fld>
            <a:endParaRPr lang="en-US"/>
          </a:p>
        </p:txBody>
      </p:sp>
    </p:spTree>
    <p:extLst>
      <p:ext uri="{BB962C8B-B14F-4D97-AF65-F5344CB8AC3E}">
        <p14:creationId xmlns:p14="http://schemas.microsoft.com/office/powerpoint/2010/main" val="3536570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cost of solar panels depends upon the power generation requirement. The rate of kilowatt reciprocates with the total cost of the solar panel. With the help of the above financial chart the necessary components of the solar panel and its price has been illustrated.</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11</a:t>
            </a:fld>
            <a:endParaRPr lang="en-US"/>
          </a:p>
        </p:txBody>
      </p:sp>
    </p:spTree>
    <p:extLst>
      <p:ext uri="{BB962C8B-B14F-4D97-AF65-F5344CB8AC3E}">
        <p14:creationId xmlns:p14="http://schemas.microsoft.com/office/powerpoint/2010/main" val="1887041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presentation has discussed how renewable energy is an essential factor and how it is considered as an affordable alternative for the non renewable resources. Keeping this in mind a business idea of solar panel installation and its distribution in the region of Somalia has been crafted. Solar power is considered to be pollution free and no Greenhouse gas is emitted after its installation. An overview has been presented of the proposed business idea and how it is beneficial for the region where it will be installed. The presentation has highlighted the gap in the proposed market and this gap has been addressed so that it can be mitigated. There has been a discussion on the focus location for this business as this is an important factor for the success of the business plan. There has been a discussion on the internal environment analysis of the business idea along with its target market and its business strategies.  a financial plan for the business has also been provided.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12</a:t>
            </a:fld>
            <a:endParaRPr lang="en-US"/>
          </a:p>
        </p:txBody>
      </p:sp>
    </p:spTree>
    <p:extLst>
      <p:ext uri="{BB962C8B-B14F-4D97-AF65-F5344CB8AC3E}">
        <p14:creationId xmlns:p14="http://schemas.microsoft.com/office/powerpoint/2010/main" val="3450944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9DFEA598-104D-46BB-AA41-E9FC2B66E652}"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7610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FEA598-104D-46BB-AA41-E9FC2B66E652}"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3904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FEA598-104D-46BB-AA41-E9FC2B66E652}"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1226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DC613C-1C8D-4B8E-A9A3-0FA0E88BFE43}"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FEA598-104D-46BB-AA41-E9FC2B66E652}"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9055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DC613C-1C8D-4B8E-A9A3-0FA0E88BFE43}" type="datetimeFigureOut">
              <a:rPr lang="en-US" smtClean="0"/>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FEA598-104D-46BB-AA41-E9FC2B66E652}"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8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DC613C-1C8D-4B8E-A9A3-0FA0E88BFE43}" type="datetimeFigureOut">
              <a:rPr lang="en-US" smtClean="0"/>
              <a:t>11/11/2023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FEA598-104D-46BB-AA41-E9FC2B66E652}"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6424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C613C-1C8D-4B8E-A9A3-0FA0E88BFE43}" type="datetimeFigureOut">
              <a:rPr lang="en-US" smtClean="0"/>
              <a:t>11/11/2023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FEA598-104D-46BB-AA41-E9FC2B66E652}" type="slidenum">
              <a:rPr lang="en-US" smtClean="0"/>
              <a:t>‹#›</a:t>
            </a:fld>
            <a:endParaRPr lang="en-US"/>
          </a:p>
        </p:txBody>
      </p:sp>
    </p:spTree>
    <p:extLst>
      <p:ext uri="{BB962C8B-B14F-4D97-AF65-F5344CB8AC3E}">
        <p14:creationId xmlns:p14="http://schemas.microsoft.com/office/powerpoint/2010/main" val="1809155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DC613C-1C8D-4B8E-A9A3-0FA0E88BFE43}"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FEA598-104D-46BB-AA41-E9FC2B66E652}"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2704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ADC613C-1C8D-4B8E-A9A3-0FA0E88BFE43}" type="datetimeFigureOut">
              <a:rPr lang="en-US" smtClean="0"/>
              <a:t>11/11/2023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9DFEA598-104D-46BB-AA41-E9FC2B66E652}"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3664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FEA598-104D-46BB-AA41-E9FC2B66E652}"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0971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FEA598-104D-46BB-AA41-E9FC2B66E652}"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2712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ADC613C-1C8D-4B8E-A9A3-0FA0E88BFE43}" type="datetimeFigureOut">
              <a:rPr lang="en-US" smtClean="0"/>
              <a:t>11/11/2023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DFEA598-104D-46BB-AA41-E9FC2B66E652}"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80871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tatista.com/chart/27722/practical-potential-solar-energy-output-by-global-reg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399B93-11E0-EAB7-1C4D-E71B1BD244BC}"/>
              </a:ext>
            </a:extLst>
          </p:cNvPr>
          <p:cNvSpPr>
            <a:spLocks noGrp="1"/>
          </p:cNvSpPr>
          <p:nvPr>
            <p:ph idx="1"/>
          </p:nvPr>
        </p:nvSpPr>
        <p:spPr>
          <a:xfrm>
            <a:off x="1451579" y="1899822"/>
            <a:ext cx="9636631" cy="3566524"/>
          </a:xfrm>
        </p:spPr>
        <p:txBody>
          <a:bodyPr>
            <a:normAutofit/>
          </a:bodyPr>
          <a:lstStyle/>
          <a:p>
            <a:r>
              <a:rPr lang="en-IN" dirty="0">
                <a:solidFill>
                  <a:schemeClr val="tx1">
                    <a:lumMod val="75000"/>
                    <a:lumOff val="25000"/>
                  </a:schemeClr>
                </a:solidFill>
                <a:latin typeface="Times New Roman" panose="02020603050405020304" pitchFamily="18" charset="0"/>
                <a:cs typeface="Times New Roman" panose="02020603050405020304" pitchFamily="18" charset="0"/>
              </a:rPr>
              <a:t>ASSIGNMENT – 2 </a:t>
            </a:r>
          </a:p>
          <a:p>
            <a:r>
              <a:rPr lang="en-IN" dirty="0">
                <a:solidFill>
                  <a:schemeClr val="tx1">
                    <a:lumMod val="75000"/>
                    <a:lumOff val="25000"/>
                  </a:schemeClr>
                </a:solidFill>
                <a:latin typeface="Times New Roman" panose="02020603050405020304" pitchFamily="18" charset="0"/>
                <a:cs typeface="Times New Roman" panose="02020603050405020304" pitchFamily="18" charset="0"/>
              </a:rPr>
              <a:t>ENTREPRENEURSHIP </a:t>
            </a:r>
          </a:p>
          <a:p>
            <a:r>
              <a:rPr lang="en-IN" dirty="0">
                <a:solidFill>
                  <a:schemeClr val="tx1">
                    <a:lumMod val="75000"/>
                    <a:lumOff val="25000"/>
                  </a:schemeClr>
                </a:solidFill>
                <a:latin typeface="Times New Roman" panose="02020603050405020304" pitchFamily="18" charset="0"/>
                <a:cs typeface="Times New Roman" panose="02020603050405020304" pitchFamily="18" charset="0"/>
              </a:rPr>
              <a:t>TOPIC –  PHOTON ENERGY PLAN IN SOMALIA</a:t>
            </a:r>
          </a:p>
          <a:p>
            <a:r>
              <a:rPr lang="en-IN" dirty="0">
                <a:solidFill>
                  <a:schemeClr val="tx1">
                    <a:lumMod val="75000"/>
                    <a:lumOff val="25000"/>
                  </a:schemeClr>
                </a:solidFill>
                <a:latin typeface="Times New Roman" panose="02020603050405020304" pitchFamily="18" charset="0"/>
                <a:cs typeface="Times New Roman" panose="02020603050405020304" pitchFamily="18" charset="0"/>
              </a:rPr>
              <a:t>MODULE CODE – LCMB7004</a:t>
            </a:r>
          </a:p>
          <a:p>
            <a:r>
              <a:rPr lang="en-IN" dirty="0">
                <a:solidFill>
                  <a:schemeClr val="tx1">
                    <a:lumMod val="75000"/>
                    <a:lumOff val="25000"/>
                  </a:schemeClr>
                </a:solidFill>
                <a:latin typeface="Times New Roman" panose="02020603050405020304" pitchFamily="18" charset="0"/>
                <a:cs typeface="Times New Roman" panose="02020603050405020304" pitchFamily="18" charset="0"/>
              </a:rPr>
              <a:t>LECTURER –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Vasilios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Tavlaridis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IN" sz="1800" dirty="0" err="1">
                <a:solidFill>
                  <a:srgbClr val="1D2125"/>
                </a:solidFill>
                <a:effectLst/>
                <a:latin typeface="Times New Roman" panose="02020603050405020304" pitchFamily="18" charset="0"/>
                <a:ea typeface="Calibri" panose="020F0502020204030204" pitchFamily="34" charset="0"/>
                <a:cs typeface="Times New Roman" panose="02020603050405020304" pitchFamily="18" charset="0"/>
              </a:rPr>
              <a:t>Masud</a:t>
            </a:r>
            <a:r>
              <a:rPr lang="en-IN" sz="1800" dirty="0">
                <a:solidFill>
                  <a:srgbClr val="1D2125"/>
                </a:solidFill>
                <a:effectLst/>
                <a:latin typeface="Times New Roman" panose="02020603050405020304" pitchFamily="18" charset="0"/>
                <a:ea typeface="Calibri" panose="020F0502020204030204" pitchFamily="34" charset="0"/>
                <a:cs typeface="Times New Roman" panose="02020603050405020304" pitchFamily="18" charset="0"/>
              </a:rPr>
              <a:t> Ibrahim</a:t>
            </a:r>
            <a:endParaRPr lang="en-IN" dirty="0">
              <a:solidFill>
                <a:schemeClr val="tx1">
                  <a:lumMod val="75000"/>
                  <a:lumOff val="25000"/>
                </a:schemeClr>
              </a:solidFill>
              <a:latin typeface="Times New Roman" panose="02020603050405020304" pitchFamily="18" charset="0"/>
              <a:cs typeface="Times New Roman" panose="02020603050405020304" pitchFamily="18" charset="0"/>
            </a:endParaRPr>
          </a:p>
          <a:p>
            <a:r>
              <a:rPr lang="en-IN" dirty="0">
                <a:solidFill>
                  <a:schemeClr val="tx1">
                    <a:lumMod val="75000"/>
                    <a:lumOff val="25000"/>
                  </a:schemeClr>
                </a:solidFill>
                <a:latin typeface="Times New Roman" panose="02020603050405020304" pitchFamily="18" charset="0"/>
                <a:cs typeface="Times New Roman" panose="02020603050405020304" pitchFamily="18" charset="0"/>
              </a:rPr>
              <a:t>NAME – NAYANKUMAR BIPINBHAI PATEL</a:t>
            </a:r>
          </a:p>
          <a:p>
            <a:r>
              <a:rPr lang="en-IN" dirty="0">
                <a:solidFill>
                  <a:schemeClr val="tx1">
                    <a:lumMod val="75000"/>
                    <a:lumOff val="25000"/>
                  </a:schemeClr>
                </a:solidFill>
                <a:latin typeface="Times New Roman" panose="02020603050405020304" pitchFamily="18" charset="0"/>
                <a:cs typeface="Times New Roman" panose="02020603050405020304" pitchFamily="18" charset="0"/>
              </a:rPr>
              <a:t>STUDEND I’D - 2243076</a:t>
            </a:r>
          </a:p>
          <a:p>
            <a:endParaRPr lang="en-IN" dirty="0"/>
          </a:p>
        </p:txBody>
      </p:sp>
      <p:pic>
        <p:nvPicPr>
          <p:cNvPr id="4" name="Picture 3">
            <a:extLst>
              <a:ext uri="{FF2B5EF4-FFF2-40B4-BE49-F238E27FC236}">
                <a16:creationId xmlns:a16="http://schemas.microsoft.com/office/drawing/2014/main" id="{26694C7D-2FE7-B4F0-0A05-56930A99572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51579" y="101573"/>
            <a:ext cx="9565609" cy="1623927"/>
          </a:xfrm>
          <a:prstGeom prst="rect">
            <a:avLst/>
          </a:prstGeom>
          <a:noFill/>
          <a:ln>
            <a:noFill/>
          </a:ln>
        </p:spPr>
      </p:pic>
    </p:spTree>
    <p:extLst>
      <p:ext uri="{BB962C8B-B14F-4D97-AF65-F5344CB8AC3E}">
        <p14:creationId xmlns:p14="http://schemas.microsoft.com/office/powerpoint/2010/main" val="4273566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1478-7DAC-5BB3-B750-44CBFD2443D5}"/>
              </a:ext>
            </a:extLst>
          </p:cNvPr>
          <p:cNvSpPr>
            <a:spLocks noGrp="1"/>
          </p:cNvSpPr>
          <p:nvPr>
            <p:ph type="title"/>
          </p:nvPr>
        </p:nvSpPr>
        <p:spPr>
          <a:xfrm>
            <a:off x="1451579" y="804520"/>
            <a:ext cx="9521221" cy="722440"/>
          </a:xfrm>
        </p:spPr>
        <p:txBody>
          <a:bodyPr>
            <a:normAutofit/>
          </a:bodyPr>
          <a:lstStyle/>
          <a:p>
            <a:pPr algn="ctr"/>
            <a:r>
              <a:rPr lang="en-US" sz="2400" dirty="0"/>
              <a:t>TABLE OF Content</a:t>
            </a:r>
          </a:p>
        </p:txBody>
      </p:sp>
      <p:sp>
        <p:nvSpPr>
          <p:cNvPr id="3" name="Content Placeholder 2">
            <a:extLst>
              <a:ext uri="{FF2B5EF4-FFF2-40B4-BE49-F238E27FC236}">
                <a16:creationId xmlns:a16="http://schemas.microsoft.com/office/drawing/2014/main" id="{84612995-5C48-83C7-4666-F76F6D01059D}"/>
              </a:ext>
            </a:extLst>
          </p:cNvPr>
          <p:cNvSpPr>
            <a:spLocks noGrp="1"/>
          </p:cNvSpPr>
          <p:nvPr>
            <p:ph idx="1"/>
          </p:nvPr>
        </p:nvSpPr>
        <p:spPr>
          <a:xfrm>
            <a:off x="1451579" y="1869440"/>
            <a:ext cx="9603275" cy="3596905"/>
          </a:xfrm>
        </p:spPr>
        <p:txBody>
          <a:bodyPr>
            <a:normAutofit fontScale="70000" lnSpcReduction="20000"/>
          </a:bodyPr>
          <a:lstStyle/>
          <a:p>
            <a:r>
              <a:rPr lang="en-US" sz="1900" b="1" dirty="0"/>
              <a:t>Introduction</a:t>
            </a:r>
          </a:p>
          <a:p>
            <a:r>
              <a:rPr lang="en-US" sz="1900" b="1" dirty="0"/>
              <a:t>Overview of the proposed business idea</a:t>
            </a:r>
          </a:p>
          <a:p>
            <a:r>
              <a:rPr lang="en-US" sz="1900" b="1" dirty="0"/>
              <a:t>Gap in the proposed market and addressing the gap</a:t>
            </a:r>
          </a:p>
          <a:p>
            <a:r>
              <a:rPr lang="en-US" sz="1900" b="1" kern="100" dirty="0">
                <a:effectLst/>
                <a:latin typeface="Calibri" panose="020F0502020204030204" pitchFamily="34" charset="0"/>
                <a:ea typeface="Calibri" panose="020F0502020204030204" pitchFamily="34" charset="0"/>
                <a:cs typeface="Times New Roman" panose="02020603050405020304" pitchFamily="18" charset="0"/>
              </a:rPr>
              <a:t>Proposed location for the business</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900" b="1" kern="100" dirty="0">
                <a:effectLst/>
                <a:latin typeface="Calibri" panose="020F0502020204030204" pitchFamily="34" charset="0"/>
                <a:ea typeface="Calibri" panose="020F0502020204030204" pitchFamily="34" charset="0"/>
                <a:cs typeface="Times New Roman" panose="02020603050405020304" pitchFamily="18" charset="0"/>
              </a:rPr>
              <a:t>Internal environment analysis (SWOT analysis)</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900" b="1" kern="100" dirty="0">
                <a:effectLst/>
                <a:latin typeface="Calibri" panose="020F0502020204030204" pitchFamily="34" charset="0"/>
                <a:ea typeface="Calibri" panose="020F0502020204030204" pitchFamily="34" charset="0"/>
                <a:cs typeface="Times New Roman" panose="02020603050405020304" pitchFamily="18" charset="0"/>
              </a:rPr>
              <a:t>Analysis of the target market to gain specific market presence</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900" b="1" kern="100" dirty="0">
                <a:effectLst/>
                <a:latin typeface="Calibri" panose="020F0502020204030204" pitchFamily="34" charset="0"/>
                <a:ea typeface="Calibri" panose="020F0502020204030204" pitchFamily="34" charset="0"/>
                <a:cs typeface="Times New Roman" panose="02020603050405020304" pitchFamily="18" charset="0"/>
              </a:rPr>
              <a:t>Business model canvas</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900" b="1" kern="100" dirty="0">
                <a:effectLst/>
                <a:latin typeface="Calibri" panose="020F0502020204030204" pitchFamily="34" charset="0"/>
                <a:ea typeface="Calibri" panose="020F0502020204030204" pitchFamily="34" charset="0"/>
                <a:cs typeface="Times New Roman" panose="02020603050405020304" pitchFamily="18" charset="0"/>
              </a:rPr>
              <a:t>4 P's of marketing plan</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900" b="1" kern="100" dirty="0">
                <a:effectLst/>
                <a:latin typeface="Calibri" panose="020F0502020204030204" pitchFamily="34" charset="0"/>
                <a:ea typeface="Calibri" panose="020F0502020204030204" pitchFamily="34" charset="0"/>
                <a:cs typeface="Times New Roman" panose="02020603050405020304" pitchFamily="18" charset="0"/>
              </a:rPr>
              <a:t>Financial plan of the business</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900" b="1" kern="100" dirty="0">
                <a:effectLst/>
                <a:latin typeface="Calibri" panose="020F0502020204030204" pitchFamily="34" charset="0"/>
                <a:ea typeface="Calibri" panose="020F0502020204030204" pitchFamily="34" charset="0"/>
                <a:cs typeface="Times New Roman" panose="02020603050405020304" pitchFamily="18" charset="0"/>
              </a:rPr>
              <a:t>Conclusion</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900" b="1" kern="100" dirty="0">
                <a:effectLst/>
                <a:latin typeface="Calibri" panose="020F0502020204030204" pitchFamily="34" charset="0"/>
                <a:ea typeface="Calibri" panose="020F0502020204030204" pitchFamily="34" charset="0"/>
                <a:cs typeface="Times New Roman" panose="02020603050405020304" pitchFamily="18" charset="0"/>
              </a:rPr>
              <a:t>Reference List</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528480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402" y="962465"/>
            <a:ext cx="10058400" cy="599662"/>
          </a:xfrm>
        </p:spPr>
        <p:txBody>
          <a:bodyPr>
            <a:normAutofit/>
          </a:bodyPr>
          <a:lstStyle/>
          <a:p>
            <a:pPr algn="ctr"/>
            <a:r>
              <a:rPr lang="en-US" b="1" dirty="0"/>
              <a:t>Introduction</a:t>
            </a:r>
            <a:endParaRPr lang="en-US" dirty="0"/>
          </a:p>
        </p:txBody>
      </p:sp>
      <p:sp>
        <p:nvSpPr>
          <p:cNvPr id="3" name="Content Placeholder 2"/>
          <p:cNvSpPr>
            <a:spLocks noGrp="1"/>
          </p:cNvSpPr>
          <p:nvPr>
            <p:ph idx="1"/>
          </p:nvPr>
        </p:nvSpPr>
        <p:spPr>
          <a:xfrm>
            <a:off x="1216550" y="1925248"/>
            <a:ext cx="4742816" cy="4023360"/>
          </a:xfrm>
        </p:spPr>
        <p:txBody>
          <a:bodyPr>
            <a:normAutofit fontScale="92500"/>
          </a:bodyPr>
          <a:lstStyle/>
          <a:p>
            <a:pPr fontAlgn="base"/>
            <a:r>
              <a:rPr lang="en-US" dirty="0"/>
              <a:t>There are various economic and environmental  advantages of using renewable energy.</a:t>
            </a:r>
          </a:p>
          <a:p>
            <a:pPr fontAlgn="base"/>
            <a:r>
              <a:rPr lang="en-US" dirty="0"/>
              <a:t>The following presentation is based on preparing a renewable  energy business idea as it is beneficial in reducing different types of pollution.</a:t>
            </a:r>
          </a:p>
          <a:p>
            <a:pPr fontAlgn="base"/>
            <a:r>
              <a:rPr lang="en-US" dirty="0"/>
              <a:t>The presentation will highlight the business idea and there will be an explanation of different key aspects of the business plan. </a:t>
            </a:r>
          </a:p>
          <a:p>
            <a:endParaRPr lang="en-US" dirty="0"/>
          </a:p>
        </p:txBody>
      </p:sp>
      <p:pic>
        <p:nvPicPr>
          <p:cNvPr id="5" name="Picture 4"/>
          <p:cNvPicPr>
            <a:picLocks noChangeAspect="1"/>
          </p:cNvPicPr>
          <p:nvPr/>
        </p:nvPicPr>
        <p:blipFill>
          <a:blip r:embed="rId3"/>
          <a:stretch>
            <a:fillRect/>
          </a:stretch>
        </p:blipFill>
        <p:spPr>
          <a:xfrm>
            <a:off x="6128232" y="2333295"/>
            <a:ext cx="5730063" cy="2998733"/>
          </a:xfrm>
          <a:prstGeom prst="rect">
            <a:avLst/>
          </a:prstGeom>
        </p:spPr>
      </p:pic>
      <p:sp>
        <p:nvSpPr>
          <p:cNvPr id="6" name="Rectangle 5"/>
          <p:cNvSpPr/>
          <p:nvPr/>
        </p:nvSpPr>
        <p:spPr>
          <a:xfrm>
            <a:off x="7896840" y="5419123"/>
            <a:ext cx="2109937" cy="276999"/>
          </a:xfrm>
          <a:prstGeom prst="rect">
            <a:avLst/>
          </a:prstGeom>
        </p:spPr>
        <p:txBody>
          <a:bodyPr wrap="none">
            <a:spAutoFit/>
          </a:bodyPr>
          <a:lstStyle/>
          <a:p>
            <a:r>
              <a:rPr lang="en-US" sz="1200" dirty="0"/>
              <a:t>(Kou, </a:t>
            </a:r>
            <a:r>
              <a:rPr lang="en-US" sz="1200" dirty="0" err="1"/>
              <a:t>Yüksel</a:t>
            </a:r>
            <a:r>
              <a:rPr lang="en-US" sz="1200" dirty="0"/>
              <a:t> and </a:t>
            </a:r>
            <a:r>
              <a:rPr lang="en-US" sz="1200" dirty="0" err="1"/>
              <a:t>Dinçer</a:t>
            </a:r>
            <a:r>
              <a:rPr lang="en-US" sz="1200" dirty="0"/>
              <a:t>, 2022).</a:t>
            </a:r>
          </a:p>
        </p:txBody>
      </p:sp>
    </p:spTree>
    <p:extLst>
      <p:ext uri="{BB962C8B-B14F-4D97-AF65-F5344CB8AC3E}">
        <p14:creationId xmlns:p14="http://schemas.microsoft.com/office/powerpoint/2010/main" val="855624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7827" y="624110"/>
            <a:ext cx="9516786" cy="913142"/>
          </a:xfrm>
        </p:spPr>
        <p:txBody>
          <a:bodyPr>
            <a:normAutofit fontScale="90000"/>
          </a:bodyPr>
          <a:lstStyle/>
          <a:p>
            <a:r>
              <a:rPr lang="en-US" b="1" dirty="0"/>
              <a:t>Overview of the proposed business idea</a:t>
            </a:r>
            <a:endParaRPr lang="en-US" dirty="0"/>
          </a:p>
        </p:txBody>
      </p:sp>
      <p:sp>
        <p:nvSpPr>
          <p:cNvPr id="3" name="Content Placeholder 2"/>
          <p:cNvSpPr>
            <a:spLocks noGrp="1"/>
          </p:cNvSpPr>
          <p:nvPr>
            <p:ph idx="1"/>
          </p:nvPr>
        </p:nvSpPr>
        <p:spPr>
          <a:xfrm>
            <a:off x="1396517" y="2107096"/>
            <a:ext cx="4037332" cy="3179607"/>
          </a:xfrm>
        </p:spPr>
        <p:txBody>
          <a:bodyPr>
            <a:normAutofit fontScale="70000" lnSpcReduction="20000"/>
          </a:bodyPr>
          <a:lstStyle/>
          <a:p>
            <a:pPr fontAlgn="base"/>
            <a:r>
              <a:rPr lang="en-US" dirty="0"/>
              <a:t>There are significant challenges which Somalia is like lack of sufficient trained </a:t>
            </a:r>
            <a:r>
              <a:rPr lang="en-US" dirty="0" err="1"/>
              <a:t>labour</a:t>
            </a:r>
            <a:r>
              <a:rPr lang="en-US" dirty="0"/>
              <a:t>, weak regulatory environment for managing a power sector, scarcity of energy production supplies , investment costs and poor power generation infrastructure (Kou, </a:t>
            </a:r>
            <a:r>
              <a:rPr lang="en-US" dirty="0" err="1"/>
              <a:t>Yüksel</a:t>
            </a:r>
            <a:r>
              <a:rPr lang="en-US" dirty="0"/>
              <a:t> and </a:t>
            </a:r>
            <a:r>
              <a:rPr lang="en-US" dirty="0" err="1"/>
              <a:t>Dinçer</a:t>
            </a:r>
            <a:r>
              <a:rPr lang="en-US" dirty="0"/>
              <a:t>, 2022). </a:t>
            </a:r>
          </a:p>
          <a:p>
            <a:pPr fontAlgn="base"/>
            <a:r>
              <a:rPr lang="en-US" dirty="0"/>
              <a:t>Monopoly distribution control in some areas also can be seen in Somalia. </a:t>
            </a:r>
          </a:p>
          <a:p>
            <a:r>
              <a:rPr lang="en-US" dirty="0"/>
              <a:t>The proposed business idea of installing and distributing solar panels can help in mitigating these problems (</a:t>
            </a:r>
            <a:r>
              <a:rPr lang="en-US" dirty="0" err="1"/>
              <a:t>Samatar</a:t>
            </a:r>
            <a:r>
              <a:rPr lang="en-US" dirty="0"/>
              <a:t> et al., 2023).</a:t>
            </a:r>
          </a:p>
        </p:txBody>
      </p:sp>
      <p:graphicFrame>
        <p:nvGraphicFramePr>
          <p:cNvPr id="6" name="Table 5">
            <a:extLst>
              <a:ext uri="{FF2B5EF4-FFF2-40B4-BE49-F238E27FC236}">
                <a16:creationId xmlns:a16="http://schemas.microsoft.com/office/drawing/2014/main" id="{C2EE3BA3-7148-3B8A-9A6D-62A351E122B1}"/>
              </a:ext>
            </a:extLst>
          </p:cNvPr>
          <p:cNvGraphicFramePr>
            <a:graphicFrameLocks noGrp="1"/>
          </p:cNvGraphicFramePr>
          <p:nvPr>
            <p:extLst>
              <p:ext uri="{D42A27DB-BD31-4B8C-83A1-F6EECF244321}">
                <p14:modId xmlns:p14="http://schemas.microsoft.com/office/powerpoint/2010/main" val="932611507"/>
              </p:ext>
            </p:extLst>
          </p:nvPr>
        </p:nvGraphicFramePr>
        <p:xfrm>
          <a:off x="5854261" y="2160708"/>
          <a:ext cx="5650350" cy="2968306"/>
        </p:xfrm>
        <a:graphic>
          <a:graphicData uri="http://schemas.openxmlformats.org/drawingml/2006/table">
            <a:tbl>
              <a:tblPr firstRow="1" bandRow="1">
                <a:tableStyleId>{5C22544A-7EE6-4342-B048-85BDC9FD1C3A}</a:tableStyleId>
              </a:tblPr>
              <a:tblGrid>
                <a:gridCol w="1130070">
                  <a:extLst>
                    <a:ext uri="{9D8B030D-6E8A-4147-A177-3AD203B41FA5}">
                      <a16:colId xmlns:a16="http://schemas.microsoft.com/office/drawing/2014/main" val="2205985972"/>
                    </a:ext>
                  </a:extLst>
                </a:gridCol>
                <a:gridCol w="1130070">
                  <a:extLst>
                    <a:ext uri="{9D8B030D-6E8A-4147-A177-3AD203B41FA5}">
                      <a16:colId xmlns:a16="http://schemas.microsoft.com/office/drawing/2014/main" val="1122638708"/>
                    </a:ext>
                  </a:extLst>
                </a:gridCol>
                <a:gridCol w="1130070">
                  <a:extLst>
                    <a:ext uri="{9D8B030D-6E8A-4147-A177-3AD203B41FA5}">
                      <a16:colId xmlns:a16="http://schemas.microsoft.com/office/drawing/2014/main" val="3655158626"/>
                    </a:ext>
                  </a:extLst>
                </a:gridCol>
                <a:gridCol w="1130070">
                  <a:extLst>
                    <a:ext uri="{9D8B030D-6E8A-4147-A177-3AD203B41FA5}">
                      <a16:colId xmlns:a16="http://schemas.microsoft.com/office/drawing/2014/main" val="4255722968"/>
                    </a:ext>
                  </a:extLst>
                </a:gridCol>
                <a:gridCol w="1130070">
                  <a:extLst>
                    <a:ext uri="{9D8B030D-6E8A-4147-A177-3AD203B41FA5}">
                      <a16:colId xmlns:a16="http://schemas.microsoft.com/office/drawing/2014/main" val="1494974098"/>
                    </a:ext>
                  </a:extLst>
                </a:gridCol>
              </a:tblGrid>
              <a:tr h="956626">
                <a:tc>
                  <a:txBody>
                    <a:bodyPr/>
                    <a:lstStyle/>
                    <a:p>
                      <a:r>
                        <a:rPr lang="en-US" sz="1400" dirty="0"/>
                        <a:t>Specific</a:t>
                      </a:r>
                      <a:endParaRPr lang="en-US" dirty="0"/>
                    </a:p>
                  </a:txBody>
                  <a:tcPr/>
                </a:tc>
                <a:tc>
                  <a:txBody>
                    <a:bodyPr/>
                    <a:lstStyle/>
                    <a:p>
                      <a:r>
                        <a:rPr lang="en-US" sz="1200" dirty="0"/>
                        <a:t>Measurable</a:t>
                      </a:r>
                      <a:endParaRPr lang="en-US" sz="1400" dirty="0"/>
                    </a:p>
                  </a:txBody>
                  <a:tcPr/>
                </a:tc>
                <a:tc>
                  <a:txBody>
                    <a:bodyPr/>
                    <a:lstStyle/>
                    <a:p>
                      <a:r>
                        <a:rPr lang="en-US" sz="1400" dirty="0"/>
                        <a:t>Achievable</a:t>
                      </a:r>
                      <a:endParaRPr lang="en-US" dirty="0"/>
                    </a:p>
                  </a:txBody>
                  <a:tcPr/>
                </a:tc>
                <a:tc>
                  <a:txBody>
                    <a:bodyPr/>
                    <a:lstStyle/>
                    <a:p>
                      <a:r>
                        <a:rPr lang="en-US" sz="1400" dirty="0"/>
                        <a:t>Relevant</a:t>
                      </a:r>
                      <a:endParaRPr lang="en-US" dirty="0"/>
                    </a:p>
                  </a:txBody>
                  <a:tcPr/>
                </a:tc>
                <a:tc>
                  <a:txBody>
                    <a:bodyPr/>
                    <a:lstStyle/>
                    <a:p>
                      <a:r>
                        <a:rPr lang="en-US" sz="1400" dirty="0"/>
                        <a:t>Time-bound</a:t>
                      </a:r>
                      <a:endParaRPr lang="en-US" dirty="0"/>
                    </a:p>
                  </a:txBody>
                  <a:tcPr/>
                </a:tc>
                <a:extLst>
                  <a:ext uri="{0D108BD9-81ED-4DB2-BD59-A6C34878D82A}">
                    <a16:rowId xmlns:a16="http://schemas.microsoft.com/office/drawing/2014/main" val="1456789900"/>
                  </a:ext>
                </a:extLst>
              </a:tr>
              <a:tr h="1654363">
                <a:tc>
                  <a:txBody>
                    <a:bodyPr/>
                    <a:lstStyle/>
                    <a:p>
                      <a:r>
                        <a:rPr lang="en-US" dirty="0"/>
                        <a:t>To install solar panels</a:t>
                      </a:r>
                    </a:p>
                  </a:txBody>
                  <a:tcPr/>
                </a:tc>
                <a:tc>
                  <a:txBody>
                    <a:bodyPr/>
                    <a:lstStyle/>
                    <a:p>
                      <a:r>
                        <a:rPr lang="en-US" dirty="0"/>
                        <a:t>By using digital multimeter</a:t>
                      </a:r>
                    </a:p>
                  </a:txBody>
                  <a:tcPr/>
                </a:tc>
                <a:tc>
                  <a:txBody>
                    <a:bodyPr/>
                    <a:lstStyle/>
                    <a:p>
                      <a:r>
                        <a:rPr lang="en-US" dirty="0"/>
                        <a:t>By identifying desired specifications for installing.</a:t>
                      </a:r>
                    </a:p>
                  </a:txBody>
                  <a:tcPr/>
                </a:tc>
                <a:tc>
                  <a:txBody>
                    <a:bodyPr/>
                    <a:lstStyle/>
                    <a:p>
                      <a:r>
                        <a:rPr lang="en-US" dirty="0"/>
                        <a:t>To reduce the use of non renewable resources.</a:t>
                      </a:r>
                    </a:p>
                  </a:txBody>
                  <a:tcPr/>
                </a:tc>
                <a:tc>
                  <a:txBody>
                    <a:bodyPr/>
                    <a:lstStyle/>
                    <a:p>
                      <a:r>
                        <a:rPr lang="en-US" dirty="0"/>
                        <a:t>Within 6 months.</a:t>
                      </a:r>
                    </a:p>
                  </a:txBody>
                  <a:tcPr/>
                </a:tc>
                <a:extLst>
                  <a:ext uri="{0D108BD9-81ED-4DB2-BD59-A6C34878D82A}">
                    <a16:rowId xmlns:a16="http://schemas.microsoft.com/office/drawing/2014/main" val="935260042"/>
                  </a:ext>
                </a:extLst>
              </a:tr>
            </a:tbl>
          </a:graphicData>
        </a:graphic>
      </p:graphicFrame>
    </p:spTree>
    <p:extLst>
      <p:ext uri="{BB962C8B-B14F-4D97-AF65-F5344CB8AC3E}">
        <p14:creationId xmlns:p14="http://schemas.microsoft.com/office/powerpoint/2010/main" val="3473708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565981"/>
            <a:ext cx="9603275" cy="798994"/>
          </a:xfrm>
        </p:spPr>
        <p:txBody>
          <a:bodyPr>
            <a:normAutofit fontScale="90000"/>
          </a:bodyPr>
          <a:lstStyle/>
          <a:p>
            <a:pPr algn="ctr"/>
            <a:r>
              <a:rPr lang="en-US" b="1" dirty="0"/>
              <a:t>Gap in the proposed market and addressing the gap</a:t>
            </a:r>
            <a:endParaRPr lang="en-US" dirty="0"/>
          </a:p>
        </p:txBody>
      </p:sp>
      <p:sp>
        <p:nvSpPr>
          <p:cNvPr id="3" name="Content Placeholder 2"/>
          <p:cNvSpPr>
            <a:spLocks noGrp="1"/>
          </p:cNvSpPr>
          <p:nvPr>
            <p:ph idx="1"/>
          </p:nvPr>
        </p:nvSpPr>
        <p:spPr>
          <a:xfrm>
            <a:off x="1423265" y="2324651"/>
            <a:ext cx="4829951" cy="3450613"/>
          </a:xfrm>
        </p:spPr>
        <p:txBody>
          <a:bodyPr>
            <a:normAutofit fontScale="77500" lnSpcReduction="20000"/>
          </a:bodyPr>
          <a:lstStyle/>
          <a:p>
            <a:pPr fontAlgn="base"/>
            <a:r>
              <a:rPr lang="en-US" dirty="0"/>
              <a:t>For implementing this business strategy in Somalia main obstructions will come From the small and medium sized Enterprises.</a:t>
            </a:r>
          </a:p>
          <a:p>
            <a:pPr fontAlgn="base"/>
            <a:r>
              <a:rPr lang="en-US" dirty="0"/>
              <a:t>The Government of Somalia doesn't have the capacity to participate in the certification schemes to provide authentic documents to the new business. so this will make the new business unable to sell goods globally (</a:t>
            </a:r>
            <a:r>
              <a:rPr lang="en-US" dirty="0" err="1"/>
              <a:t>Mozumderet</a:t>
            </a:r>
            <a:r>
              <a:rPr lang="en-US" dirty="0"/>
              <a:t> al., 2019).</a:t>
            </a:r>
          </a:p>
          <a:p>
            <a:pPr fontAlgn="base"/>
            <a:r>
              <a:rPr lang="en-US" dirty="0"/>
              <a:t>The biggest challenge for growing business in Somalia is lack of  Finance. This  affects the growth of the company.</a:t>
            </a:r>
          </a:p>
          <a:p>
            <a:endParaRPr lang="en-US" dirty="0"/>
          </a:p>
        </p:txBody>
      </p:sp>
      <p:pic>
        <p:nvPicPr>
          <p:cNvPr id="4" name="Picture 3"/>
          <p:cNvPicPr>
            <a:picLocks noChangeAspect="1"/>
          </p:cNvPicPr>
          <p:nvPr/>
        </p:nvPicPr>
        <p:blipFill rotWithShape="1">
          <a:blip r:embed="rId3"/>
          <a:srcRect t="12276"/>
          <a:stretch/>
        </p:blipFill>
        <p:spPr>
          <a:xfrm>
            <a:off x="6725963" y="2412124"/>
            <a:ext cx="4762500" cy="2832583"/>
          </a:xfrm>
          <a:prstGeom prst="rect">
            <a:avLst/>
          </a:prstGeom>
        </p:spPr>
      </p:pic>
    </p:spTree>
    <p:extLst>
      <p:ext uri="{BB962C8B-B14F-4D97-AF65-F5344CB8AC3E}">
        <p14:creationId xmlns:p14="http://schemas.microsoft.com/office/powerpoint/2010/main" val="2703160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573707"/>
          </a:xfrm>
        </p:spPr>
        <p:txBody>
          <a:bodyPr/>
          <a:lstStyle/>
          <a:p>
            <a:pPr algn="ctr"/>
            <a:r>
              <a:rPr lang="en-US" b="1" dirty="0"/>
              <a:t>Proposed location for the business</a:t>
            </a:r>
            <a:endParaRPr lang="en-US" dirty="0"/>
          </a:p>
        </p:txBody>
      </p:sp>
      <p:sp>
        <p:nvSpPr>
          <p:cNvPr id="3" name="Content Placeholder 2"/>
          <p:cNvSpPr>
            <a:spLocks noGrp="1"/>
          </p:cNvSpPr>
          <p:nvPr>
            <p:ph idx="1"/>
          </p:nvPr>
        </p:nvSpPr>
        <p:spPr>
          <a:xfrm>
            <a:off x="1451580" y="2015732"/>
            <a:ext cx="4856456" cy="3450613"/>
          </a:xfrm>
        </p:spPr>
        <p:txBody>
          <a:bodyPr>
            <a:normAutofit fontScale="77500" lnSpcReduction="20000"/>
          </a:bodyPr>
          <a:lstStyle/>
          <a:p>
            <a:pPr fontAlgn="base"/>
            <a:r>
              <a:rPr lang="en-US" dirty="0"/>
              <a:t>The proposed location for implementing this business plan is Somalia. There are about 9 million Somalis or 67% of the country's population who lack access to electricity.</a:t>
            </a:r>
          </a:p>
          <a:p>
            <a:pPr fontAlgn="base"/>
            <a:r>
              <a:rPr lang="en-US" dirty="0"/>
              <a:t>The cost of power in Somalia is the highest in the world so choosing this location will be beneficial for the company itself and this will bring more convenience among the Somalis (Al-</a:t>
            </a:r>
            <a:r>
              <a:rPr lang="en-US" dirty="0" err="1"/>
              <a:t>Jumaili</a:t>
            </a:r>
            <a:r>
              <a:rPr lang="en-US" dirty="0"/>
              <a:t>, </a:t>
            </a:r>
            <a:r>
              <a:rPr lang="en-US" dirty="0" err="1"/>
              <a:t>Abdalkafor</a:t>
            </a:r>
            <a:r>
              <a:rPr lang="en-US" dirty="0"/>
              <a:t> and </a:t>
            </a:r>
            <a:r>
              <a:rPr lang="en-US" dirty="0" err="1"/>
              <a:t>Taha</a:t>
            </a:r>
            <a:r>
              <a:rPr lang="en-US" dirty="0"/>
              <a:t>, 2019).</a:t>
            </a:r>
          </a:p>
          <a:p>
            <a:pPr fontAlgn="base"/>
            <a:r>
              <a:rPr lang="en-US" dirty="0"/>
              <a:t>By creating large Infrastructure Projects the foreign investment will increase and can change the face of scarred city Mogadishu.</a:t>
            </a:r>
          </a:p>
          <a:p>
            <a:endParaRPr lang="en-US" dirty="0"/>
          </a:p>
        </p:txBody>
      </p:sp>
      <p:pic>
        <p:nvPicPr>
          <p:cNvPr id="4" name="Picture 3"/>
          <p:cNvPicPr>
            <a:picLocks noChangeAspect="1"/>
          </p:cNvPicPr>
          <p:nvPr/>
        </p:nvPicPr>
        <p:blipFill>
          <a:blip r:embed="rId3"/>
          <a:stretch>
            <a:fillRect/>
          </a:stretch>
        </p:blipFill>
        <p:spPr>
          <a:xfrm>
            <a:off x="6810703" y="2015732"/>
            <a:ext cx="4361957" cy="3625416"/>
          </a:xfrm>
          <a:prstGeom prst="rect">
            <a:avLst/>
          </a:prstGeom>
        </p:spPr>
      </p:pic>
      <p:sp>
        <p:nvSpPr>
          <p:cNvPr id="5" name="Rectangle 4"/>
          <p:cNvSpPr/>
          <p:nvPr/>
        </p:nvSpPr>
        <p:spPr>
          <a:xfrm>
            <a:off x="7910597" y="5641148"/>
            <a:ext cx="1253548" cy="307777"/>
          </a:xfrm>
          <a:prstGeom prst="rect">
            <a:avLst/>
          </a:prstGeom>
        </p:spPr>
        <p:txBody>
          <a:bodyPr wrap="none">
            <a:spAutoFit/>
          </a:bodyPr>
          <a:lstStyle/>
          <a:p>
            <a:r>
              <a:rPr lang="en-US" sz="1400" dirty="0"/>
              <a:t>(Statista, 2023)</a:t>
            </a:r>
          </a:p>
        </p:txBody>
      </p:sp>
    </p:spTree>
    <p:extLst>
      <p:ext uri="{BB962C8B-B14F-4D97-AF65-F5344CB8AC3E}">
        <p14:creationId xmlns:p14="http://schemas.microsoft.com/office/powerpoint/2010/main" val="946842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405" y="228600"/>
            <a:ext cx="9603275" cy="1049235"/>
          </a:xfrm>
        </p:spPr>
        <p:txBody>
          <a:bodyPr>
            <a:normAutofit/>
          </a:bodyPr>
          <a:lstStyle/>
          <a:p>
            <a:pPr algn="ctr"/>
            <a:r>
              <a:rPr lang="en-US" b="1" dirty="0"/>
              <a:t>Internal environment analysis (SWOT analysis)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9667697"/>
              </p:ext>
            </p:extLst>
          </p:nvPr>
        </p:nvGraphicFramePr>
        <p:xfrm>
          <a:off x="1258956" y="1277835"/>
          <a:ext cx="9896724" cy="4568347"/>
        </p:xfrm>
        <a:graphic>
          <a:graphicData uri="http://schemas.openxmlformats.org/drawingml/2006/table">
            <a:tbl>
              <a:tblPr/>
              <a:tblGrid>
                <a:gridCol w="4948362">
                  <a:extLst>
                    <a:ext uri="{9D8B030D-6E8A-4147-A177-3AD203B41FA5}">
                      <a16:colId xmlns:a16="http://schemas.microsoft.com/office/drawing/2014/main" val="3838553103"/>
                    </a:ext>
                  </a:extLst>
                </a:gridCol>
                <a:gridCol w="4948362">
                  <a:extLst>
                    <a:ext uri="{9D8B030D-6E8A-4147-A177-3AD203B41FA5}">
                      <a16:colId xmlns:a16="http://schemas.microsoft.com/office/drawing/2014/main" val="15801811"/>
                    </a:ext>
                  </a:extLst>
                </a:gridCol>
              </a:tblGrid>
              <a:tr h="2198536">
                <a:tc>
                  <a:txBody>
                    <a:bodyPr/>
                    <a:lstStyle/>
                    <a:p>
                      <a:pPr rtl="0" fontAlgn="t">
                        <a:spcBef>
                          <a:spcPts val="0"/>
                        </a:spcBef>
                        <a:spcAft>
                          <a:spcPts val="0"/>
                        </a:spcAft>
                      </a:pPr>
                      <a:r>
                        <a:rPr lang="en-US" sz="1200" b="1" i="0" u="none" strike="noStrike" dirty="0">
                          <a:solidFill>
                            <a:srgbClr val="000000"/>
                          </a:solidFill>
                          <a:effectLst/>
                          <a:latin typeface="Arial" panose="020B0604020202020204" pitchFamily="34" charset="0"/>
                        </a:rPr>
                        <a:t>Strength</a:t>
                      </a:r>
                      <a:endParaRPr lang="en-US" sz="240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The business model of Direct sale as well as installation approach is beneficial in having direct relationship with the customer (Chowdhury et al., 2020). This helps in providing </a:t>
                      </a:r>
                      <a:r>
                        <a:rPr lang="en-US" sz="1200" b="0" i="0" u="none" strike="noStrike" dirty="0" err="1">
                          <a:solidFill>
                            <a:srgbClr val="000000"/>
                          </a:solidFill>
                          <a:effectLst/>
                          <a:latin typeface="Arial" panose="020B0604020202020204" pitchFamily="34" charset="0"/>
                        </a:rPr>
                        <a:t>personalised</a:t>
                      </a:r>
                      <a:r>
                        <a:rPr lang="en-US" sz="1200" b="0" i="0" u="none" strike="noStrike" dirty="0">
                          <a:solidFill>
                            <a:srgbClr val="000000"/>
                          </a:solidFill>
                          <a:effectLst/>
                          <a:latin typeface="Arial" panose="020B0604020202020204" pitchFamily="34" charset="0"/>
                        </a:rPr>
                        <a:t> services and better communication. </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There are various customers who prefer to have their own solar panels and these models will help them with it  which will result in faster ROI.</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By providing repair and maintenance services for lifetime it is possible to send them relationships with the customers in the long term and it will ensure loyalty and satisfaction.</a:t>
                      </a:r>
                    </a:p>
                    <a:p>
                      <a:pPr fontAlgn="t"/>
                      <a:br>
                        <a:rPr lang="en-US" sz="2400" dirty="0">
                          <a:effectLst/>
                        </a:rPr>
                      </a:br>
                      <a:endParaRPr lang="en-US" sz="2400" dirty="0">
                        <a:effectLst/>
                      </a:endParaRPr>
                    </a:p>
                  </a:txBody>
                  <a:tcPr marL="46056" marR="46056" marT="46056" marB="4605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20000"/>
                        <a:lumOff val="80000"/>
                      </a:schemeClr>
                    </a:solidFill>
                  </a:tcPr>
                </a:tc>
                <a:tc>
                  <a:txBody>
                    <a:bodyPr/>
                    <a:lstStyle/>
                    <a:p>
                      <a:pPr rtl="0" fontAlgn="t">
                        <a:spcBef>
                          <a:spcPts val="0"/>
                        </a:spcBef>
                        <a:spcAft>
                          <a:spcPts val="0"/>
                        </a:spcAft>
                      </a:pPr>
                      <a:r>
                        <a:rPr lang="en-US" sz="1200" b="1" i="0" u="none" strike="noStrike" dirty="0">
                          <a:solidFill>
                            <a:srgbClr val="000000"/>
                          </a:solidFill>
                          <a:effectLst/>
                          <a:latin typeface="Arial" panose="020B0604020202020204" pitchFamily="34" charset="0"/>
                        </a:rPr>
                        <a:t>Weakness</a:t>
                      </a:r>
                      <a:endParaRPr lang="en-US" sz="240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There is a high upfront cost and this can prove to be a weakness.</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Heavy dependence on state and Federal incentives can prove to be a weakness (</a:t>
                      </a:r>
                      <a:r>
                        <a:rPr lang="en-US" sz="1200" b="0" i="0" u="none" strike="noStrike" dirty="0" err="1">
                          <a:solidFill>
                            <a:srgbClr val="222222"/>
                          </a:solidFill>
                          <a:effectLst/>
                          <a:latin typeface="Arial" panose="020B0604020202020204" pitchFamily="34" charset="0"/>
                        </a:rPr>
                        <a:t>Sahlberg</a:t>
                      </a:r>
                      <a:r>
                        <a:rPr lang="en-US" sz="1200" b="0" i="0" u="none" strike="noStrike" dirty="0">
                          <a:solidFill>
                            <a:srgbClr val="000000"/>
                          </a:solidFill>
                          <a:effectLst/>
                          <a:latin typeface="Arial" panose="020B0604020202020204" pitchFamily="34" charset="0"/>
                        </a:rPr>
                        <a:t> et al., 2023).</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Solar panel system and its effectiveness primarily relies on the weather conditions and location of the particular region. Therefore, low sunlight can prove to be a weakness.</a:t>
                      </a:r>
                    </a:p>
                    <a:p>
                      <a:pPr fontAlgn="t"/>
                      <a:br>
                        <a:rPr lang="en-US" sz="2400" dirty="0">
                          <a:effectLst/>
                        </a:rPr>
                      </a:br>
                      <a:br>
                        <a:rPr lang="en-US" sz="2400" dirty="0">
                          <a:effectLst/>
                        </a:rPr>
                      </a:br>
                      <a:endParaRPr lang="en-US" sz="2400" dirty="0">
                        <a:effectLst/>
                      </a:endParaRPr>
                    </a:p>
                  </a:txBody>
                  <a:tcPr marL="46056" marR="46056" marT="46056" marB="4605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896463896"/>
                  </a:ext>
                </a:extLst>
              </a:tr>
              <a:tr h="1915915">
                <a:tc>
                  <a:txBody>
                    <a:bodyPr/>
                    <a:lstStyle/>
                    <a:p>
                      <a:pPr rtl="0" fontAlgn="t">
                        <a:spcBef>
                          <a:spcPts val="0"/>
                        </a:spcBef>
                        <a:spcAft>
                          <a:spcPts val="0"/>
                        </a:spcAft>
                      </a:pPr>
                      <a:r>
                        <a:rPr lang="en-US" sz="1200" b="1" i="0" u="none" strike="noStrike" dirty="0">
                          <a:solidFill>
                            <a:srgbClr val="000000"/>
                          </a:solidFill>
                          <a:effectLst/>
                          <a:latin typeface="Arial" panose="020B0604020202020204" pitchFamily="34" charset="0"/>
                        </a:rPr>
                        <a:t>Opportunity</a:t>
                      </a:r>
                      <a:endParaRPr lang="en-US" sz="240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People are concerned about climatic change and due to these government factors the globe has incentivized solar power usage by providing Grant, tax credits and rebates.</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The cost of solar panels is comparatively low and it is affordable (</a:t>
                      </a:r>
                      <a:r>
                        <a:rPr lang="en-US" sz="1200" b="0" i="0" u="none" strike="noStrike" dirty="0" err="1">
                          <a:solidFill>
                            <a:srgbClr val="222222"/>
                          </a:solidFill>
                          <a:effectLst/>
                          <a:latin typeface="Arial" panose="020B0604020202020204" pitchFamily="34" charset="0"/>
                        </a:rPr>
                        <a:t>Mehrjerdi</a:t>
                      </a:r>
                      <a:r>
                        <a:rPr lang="en-US" sz="1200" b="0" i="0" u="none" strike="noStrike" dirty="0">
                          <a:solidFill>
                            <a:srgbClr val="222222"/>
                          </a:solidFill>
                          <a:effectLst/>
                          <a:latin typeface="Arial" panose="020B0604020202020204" pitchFamily="34" charset="0"/>
                        </a:rPr>
                        <a:t> et al., 2019</a:t>
                      </a:r>
                      <a:r>
                        <a:rPr lang="en-US" sz="1200" b="0" i="0" u="none" strike="noStrike" dirty="0">
                          <a:solidFill>
                            <a:srgbClr val="000000"/>
                          </a:solidFill>
                          <a:effectLst/>
                          <a:latin typeface="Arial" panose="020B0604020202020204" pitchFamily="34" charset="0"/>
                        </a:rPr>
                        <a:t>). This can be considered as an opportunity.</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There has been an increased demand for renewable energy and the business plan needs to </a:t>
                      </a:r>
                      <a:r>
                        <a:rPr lang="en-US" sz="1200" b="0" i="0" u="none" strike="noStrike" dirty="0" err="1">
                          <a:solidFill>
                            <a:srgbClr val="000000"/>
                          </a:solidFill>
                          <a:effectLst/>
                          <a:latin typeface="Arial" panose="020B0604020202020204" pitchFamily="34" charset="0"/>
                        </a:rPr>
                        <a:t>capitalise</a:t>
                      </a:r>
                      <a:r>
                        <a:rPr lang="en-US" sz="1200" b="0" i="0" u="none" strike="noStrike" dirty="0">
                          <a:solidFill>
                            <a:srgbClr val="000000"/>
                          </a:solidFill>
                          <a:effectLst/>
                          <a:latin typeface="Arial" panose="020B0604020202020204" pitchFamily="34" charset="0"/>
                        </a:rPr>
                        <a:t> the trend.</a:t>
                      </a:r>
                      <a:endParaRPr lang="en-US" sz="1200" b="1" i="0" u="none" strike="noStrike" dirty="0">
                        <a:solidFill>
                          <a:srgbClr val="000000"/>
                        </a:solidFill>
                        <a:effectLst/>
                        <a:latin typeface="Arial" panose="020B0604020202020204" pitchFamily="34" charset="0"/>
                      </a:endParaRPr>
                    </a:p>
                  </a:txBody>
                  <a:tcPr marL="46056" marR="46056" marT="46056" marB="4605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20000"/>
                        <a:lumOff val="80000"/>
                      </a:schemeClr>
                    </a:solidFill>
                  </a:tcPr>
                </a:tc>
                <a:tc>
                  <a:txBody>
                    <a:bodyPr/>
                    <a:lstStyle/>
                    <a:p>
                      <a:pPr rtl="0" fontAlgn="t">
                        <a:spcBef>
                          <a:spcPts val="0"/>
                        </a:spcBef>
                        <a:spcAft>
                          <a:spcPts val="0"/>
                        </a:spcAft>
                      </a:pPr>
                      <a:r>
                        <a:rPr lang="en-US" sz="1200" b="1" i="0" u="none" strike="noStrike" dirty="0">
                          <a:solidFill>
                            <a:srgbClr val="000000"/>
                          </a:solidFill>
                          <a:effectLst/>
                          <a:latin typeface="Arial" panose="020B0604020202020204" pitchFamily="34" charset="0"/>
                        </a:rPr>
                        <a:t>Threats</a:t>
                      </a:r>
                      <a:endParaRPr lang="en-US" sz="240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The government policies can sometimes be </a:t>
                      </a:r>
                      <a:r>
                        <a:rPr lang="en-US" sz="1200" b="0" i="0" u="none" strike="noStrike" dirty="0" err="1">
                          <a:solidFill>
                            <a:srgbClr val="000000"/>
                          </a:solidFill>
                          <a:effectLst/>
                          <a:latin typeface="Arial" panose="020B0604020202020204" pitchFamily="34" charset="0"/>
                        </a:rPr>
                        <a:t>unfavourable</a:t>
                      </a:r>
                      <a:r>
                        <a:rPr lang="en-US" sz="1200" b="0" i="0" u="none" strike="noStrike" dirty="0">
                          <a:solidFill>
                            <a:srgbClr val="000000"/>
                          </a:solidFill>
                          <a:effectLst/>
                          <a:latin typeface="Arial" panose="020B0604020202020204" pitchFamily="34" charset="0"/>
                        </a:rPr>
                        <a:t> and unpredictable and affect the  business profitability (</a:t>
                      </a:r>
                      <a:r>
                        <a:rPr lang="en-US" sz="1200" b="0" i="0" u="none" strike="noStrike" dirty="0" err="1">
                          <a:solidFill>
                            <a:srgbClr val="000000"/>
                          </a:solidFill>
                          <a:effectLst/>
                          <a:latin typeface="Arial" panose="020B0604020202020204" pitchFamily="34" charset="0"/>
                        </a:rPr>
                        <a:t>Adeh</a:t>
                      </a:r>
                      <a:r>
                        <a:rPr lang="en-US" sz="1200" b="0" i="0" u="none" strike="noStrike" dirty="0">
                          <a:solidFill>
                            <a:srgbClr val="000000"/>
                          </a:solidFill>
                          <a:effectLst/>
                          <a:latin typeface="Arial" panose="020B0604020202020204" pitchFamily="34" charset="0"/>
                        </a:rPr>
                        <a:t> et al., 2019).</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The material cost for the installation of solar panels varies and can negatively impact the budget of the business.</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Technology </a:t>
                      </a:r>
                      <a:r>
                        <a:rPr lang="en-US" sz="1200" b="0" i="0" u="none" strike="noStrike" dirty="0" err="1">
                          <a:solidFill>
                            <a:srgbClr val="000000"/>
                          </a:solidFill>
                          <a:effectLst/>
                          <a:latin typeface="Arial" panose="020B0604020202020204" pitchFamily="34" charset="0"/>
                        </a:rPr>
                        <a:t>utilised</a:t>
                      </a:r>
                      <a:r>
                        <a:rPr lang="en-US" sz="1200" b="0" i="0" u="none" strike="noStrike" dirty="0">
                          <a:solidFill>
                            <a:srgbClr val="000000"/>
                          </a:solidFill>
                          <a:effectLst/>
                          <a:latin typeface="Arial" panose="020B0604020202020204" pitchFamily="34" charset="0"/>
                        </a:rPr>
                        <a:t> in the solar panels are continuously changing which requires constant replacements and upgrades. </a:t>
                      </a:r>
                    </a:p>
                  </a:txBody>
                  <a:tcPr marL="46056" marR="46056" marT="46056" marB="4605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1817862068"/>
                  </a:ext>
                </a:extLst>
              </a:tr>
            </a:tbl>
          </a:graphicData>
        </a:graphic>
      </p:graphicFrame>
      <p:sp>
        <p:nvSpPr>
          <p:cNvPr id="5"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39094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1092" y="367197"/>
            <a:ext cx="9603275" cy="1049235"/>
          </a:xfrm>
        </p:spPr>
        <p:txBody>
          <a:bodyPr>
            <a:normAutofit/>
          </a:bodyPr>
          <a:lstStyle/>
          <a:p>
            <a:r>
              <a:rPr lang="en-US" b="1" dirty="0"/>
              <a:t>Analysis of the target market to gain specific market presence</a:t>
            </a:r>
            <a:endParaRPr lang="en-US" dirty="0"/>
          </a:p>
        </p:txBody>
      </p:sp>
      <p:sp>
        <p:nvSpPr>
          <p:cNvPr id="3" name="Content Placeholder 2"/>
          <p:cNvSpPr>
            <a:spLocks noGrp="1"/>
          </p:cNvSpPr>
          <p:nvPr>
            <p:ph idx="1"/>
          </p:nvPr>
        </p:nvSpPr>
        <p:spPr>
          <a:xfrm>
            <a:off x="1334009" y="2014330"/>
            <a:ext cx="4998720" cy="3536711"/>
          </a:xfrm>
        </p:spPr>
        <p:txBody>
          <a:bodyPr>
            <a:normAutofit fontScale="92500"/>
          </a:bodyPr>
          <a:lstStyle/>
          <a:p>
            <a:pPr fontAlgn="base"/>
            <a:r>
              <a:rPr lang="en-US" dirty="0"/>
              <a:t>This business plan will mainly target the home owners to  </a:t>
            </a:r>
            <a:r>
              <a:rPr lang="en-US" dirty="0" err="1"/>
              <a:t>utilise</a:t>
            </a:r>
            <a:r>
              <a:rPr lang="en-US" dirty="0"/>
              <a:t> their rooftops for generating power (</a:t>
            </a:r>
            <a:r>
              <a:rPr lang="en-US" dirty="0" err="1"/>
              <a:t>Shakya</a:t>
            </a:r>
            <a:r>
              <a:rPr lang="en-US" dirty="0"/>
              <a:t>, 2021). This will be a money saving opportunity for the business owners.</a:t>
            </a:r>
          </a:p>
          <a:p>
            <a:pPr fontAlgn="base"/>
            <a:r>
              <a:rPr lang="en-US" dirty="0"/>
              <a:t>For implementing this business plan, the targeted area will be Somalia to develop its Electricity Distribution (</a:t>
            </a:r>
            <a:r>
              <a:rPr lang="en-US" dirty="0" err="1"/>
              <a:t>Extance</a:t>
            </a:r>
            <a:r>
              <a:rPr lang="en-US" dirty="0"/>
              <a:t>, 2019).</a:t>
            </a:r>
          </a:p>
          <a:p>
            <a:pPr fontAlgn="base"/>
            <a:r>
              <a:rPr lang="en-US" dirty="0"/>
              <a:t>The targeted population for this business plan belongs to a high income range.</a:t>
            </a:r>
          </a:p>
          <a:p>
            <a:endParaRPr lang="en-US" dirty="0"/>
          </a:p>
        </p:txBody>
      </p:sp>
      <p:pic>
        <p:nvPicPr>
          <p:cNvPr id="4" name="Picture 3"/>
          <p:cNvPicPr>
            <a:picLocks noChangeAspect="1"/>
          </p:cNvPicPr>
          <p:nvPr/>
        </p:nvPicPr>
        <p:blipFill>
          <a:blip r:embed="rId3"/>
          <a:stretch>
            <a:fillRect/>
          </a:stretch>
        </p:blipFill>
        <p:spPr>
          <a:xfrm>
            <a:off x="6621518" y="2014330"/>
            <a:ext cx="5230210" cy="3886046"/>
          </a:xfrm>
          <a:prstGeom prst="rect">
            <a:avLst/>
          </a:prstGeom>
        </p:spPr>
      </p:pic>
      <p:sp>
        <p:nvSpPr>
          <p:cNvPr id="5" name="Rectangle 4"/>
          <p:cNvSpPr/>
          <p:nvPr/>
        </p:nvSpPr>
        <p:spPr>
          <a:xfrm>
            <a:off x="10171883" y="5841449"/>
            <a:ext cx="1253548" cy="307777"/>
          </a:xfrm>
          <a:prstGeom prst="rect">
            <a:avLst/>
          </a:prstGeom>
        </p:spPr>
        <p:txBody>
          <a:bodyPr wrap="none">
            <a:spAutoFit/>
          </a:bodyPr>
          <a:lstStyle/>
          <a:p>
            <a:r>
              <a:rPr lang="en-US" sz="1400" dirty="0"/>
              <a:t>(Statista, 2023)</a:t>
            </a:r>
          </a:p>
        </p:txBody>
      </p:sp>
    </p:spTree>
    <p:extLst>
      <p:ext uri="{BB962C8B-B14F-4D97-AF65-F5344CB8AC3E}">
        <p14:creationId xmlns:p14="http://schemas.microsoft.com/office/powerpoint/2010/main" val="3259427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726271"/>
          </a:xfrm>
        </p:spPr>
        <p:txBody>
          <a:bodyPr>
            <a:normAutofit/>
          </a:bodyPr>
          <a:lstStyle/>
          <a:p>
            <a:pPr algn="ctr"/>
            <a:r>
              <a:rPr lang="en-US" b="1" dirty="0"/>
              <a:t>Business model canvas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26574286"/>
              </p:ext>
            </p:extLst>
          </p:nvPr>
        </p:nvGraphicFramePr>
        <p:xfrm>
          <a:off x="821633" y="1669774"/>
          <a:ext cx="11043036" cy="3935896"/>
        </p:xfrm>
        <a:graphic>
          <a:graphicData uri="http://schemas.openxmlformats.org/drawingml/2006/table">
            <a:tbl>
              <a:tblPr/>
              <a:tblGrid>
                <a:gridCol w="1755560">
                  <a:extLst>
                    <a:ext uri="{9D8B030D-6E8A-4147-A177-3AD203B41FA5}">
                      <a16:colId xmlns:a16="http://schemas.microsoft.com/office/drawing/2014/main" val="2252929478"/>
                    </a:ext>
                  </a:extLst>
                </a:gridCol>
                <a:gridCol w="2699409">
                  <a:extLst>
                    <a:ext uri="{9D8B030D-6E8A-4147-A177-3AD203B41FA5}">
                      <a16:colId xmlns:a16="http://schemas.microsoft.com/office/drawing/2014/main" val="3156780644"/>
                    </a:ext>
                  </a:extLst>
                </a:gridCol>
                <a:gridCol w="2133099">
                  <a:extLst>
                    <a:ext uri="{9D8B030D-6E8A-4147-A177-3AD203B41FA5}">
                      <a16:colId xmlns:a16="http://schemas.microsoft.com/office/drawing/2014/main" val="3694878182"/>
                    </a:ext>
                  </a:extLst>
                </a:gridCol>
                <a:gridCol w="2265237">
                  <a:extLst>
                    <a:ext uri="{9D8B030D-6E8A-4147-A177-3AD203B41FA5}">
                      <a16:colId xmlns:a16="http://schemas.microsoft.com/office/drawing/2014/main" val="3919984529"/>
                    </a:ext>
                  </a:extLst>
                </a:gridCol>
                <a:gridCol w="2189731">
                  <a:extLst>
                    <a:ext uri="{9D8B030D-6E8A-4147-A177-3AD203B41FA5}">
                      <a16:colId xmlns:a16="http://schemas.microsoft.com/office/drawing/2014/main" val="3085356372"/>
                    </a:ext>
                  </a:extLst>
                </a:gridCol>
              </a:tblGrid>
              <a:tr h="1748112">
                <a:tc rowSpan="2">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rPr>
                        <a:t>Key Partners</a:t>
                      </a:r>
                      <a:endParaRPr lang="en-US" sz="2800">
                        <a:effectLst/>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Solar panel and  inverters designs and manufacturers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Major Suppliers </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rPr>
                        <a:t>Key activities</a:t>
                      </a:r>
                      <a:endParaRPr lang="en-US" sz="2800" dirty="0">
                        <a:effectLs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rPr>
                        <a:t>Installation and maintenance of the solar panels (</a:t>
                      </a:r>
                      <a:r>
                        <a:rPr lang="en-US" sz="1400" b="0" i="0" u="none" strike="noStrike" dirty="0">
                          <a:solidFill>
                            <a:srgbClr val="222222"/>
                          </a:solidFill>
                          <a:effectLst/>
                          <a:latin typeface="Arial" panose="020B0604020202020204" pitchFamily="34" charset="0"/>
                        </a:rPr>
                        <a:t>Kaya, </a:t>
                      </a:r>
                      <a:r>
                        <a:rPr lang="en-US" sz="1400" b="0" i="0" u="none" strike="noStrike" dirty="0" err="1">
                          <a:solidFill>
                            <a:srgbClr val="222222"/>
                          </a:solidFill>
                          <a:effectLst/>
                          <a:latin typeface="Arial" panose="020B0604020202020204" pitchFamily="34" charset="0"/>
                        </a:rPr>
                        <a:t>Klepacka</a:t>
                      </a:r>
                      <a:r>
                        <a:rPr lang="en-US" sz="1400" b="0" i="0" u="none" strike="noStrike" dirty="0">
                          <a:solidFill>
                            <a:srgbClr val="222222"/>
                          </a:solidFill>
                          <a:effectLst/>
                          <a:latin typeface="Arial" panose="020B0604020202020204" pitchFamily="34" charset="0"/>
                        </a:rPr>
                        <a:t>, and </a:t>
                      </a:r>
                      <a:r>
                        <a:rPr lang="en-US" sz="1400" b="0" i="0" u="none" strike="noStrike" dirty="0" err="1">
                          <a:solidFill>
                            <a:srgbClr val="222222"/>
                          </a:solidFill>
                          <a:effectLst/>
                          <a:latin typeface="Arial" panose="020B0604020202020204" pitchFamily="34" charset="0"/>
                        </a:rPr>
                        <a:t>Florkowski</a:t>
                      </a:r>
                      <a:r>
                        <a:rPr lang="en-US" sz="1400" b="0" i="0" u="none" strike="noStrike" dirty="0">
                          <a:solidFill>
                            <a:srgbClr val="222222"/>
                          </a:solidFill>
                          <a:effectLst/>
                          <a:latin typeface="Arial" panose="020B0604020202020204" pitchFamily="34" charset="0"/>
                        </a:rPr>
                        <a:t>, 2019</a:t>
                      </a:r>
                      <a:r>
                        <a:rPr lang="en-US" sz="1400" b="0" i="0" u="none" strike="noStrike" dirty="0">
                          <a:solidFill>
                            <a:srgbClr val="000000"/>
                          </a:solidFill>
                          <a:effectLst/>
                          <a:latin typeface="Arial" panose="020B0604020202020204" pitchFamily="34" charset="0"/>
                        </a:rPr>
                        <a:t>)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rPr>
                        <a:t>Communication, advertising and  marketing </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rowSpan="2">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rPr>
                        <a:t>Value Propositions</a:t>
                      </a:r>
                      <a:endParaRPr lang="en-US" sz="2800" dirty="0">
                        <a:effectLs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rPr>
                        <a:t>Integrated solution to get lower energy costs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rPr>
                        <a:t>Renewable energy at reasonable prices below utility rates.</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rPr>
                        <a:t>Consumer relationship</a:t>
                      </a:r>
                      <a:endParaRPr lang="en-US" sz="2800">
                        <a:effectLst/>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Ongoing services , repair</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Cost saving activities (</a:t>
                      </a:r>
                      <a:r>
                        <a:rPr lang="en-US" sz="1400" b="0" i="0" u="none" strike="noStrike">
                          <a:solidFill>
                            <a:srgbClr val="222222"/>
                          </a:solidFill>
                          <a:effectLst/>
                          <a:latin typeface="Arial" panose="020B0604020202020204" pitchFamily="34" charset="0"/>
                        </a:rPr>
                        <a:t>Lee and Shepley, 2020</a:t>
                      </a:r>
                      <a:r>
                        <a:rPr lang="en-US" sz="1400" b="0" i="0" u="none" strike="noStrike">
                          <a:solidFill>
                            <a:srgbClr val="000000"/>
                          </a:solidFill>
                          <a:effectLst/>
                          <a:latin typeface="Arial" panose="020B0604020202020204" pitchFamily="34" charset="0"/>
                        </a:rPr>
                        <a:t>)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Constant monitoring on energy spendings</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rowSpan="2">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rPr>
                        <a:t>Consumer segments</a:t>
                      </a:r>
                      <a:endParaRPr lang="en-US" sz="2800" dirty="0">
                        <a:effectLs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rPr>
                        <a:t>Residential customers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rPr>
                        <a:t>Commercial customer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rPr>
                        <a:t>Government entities </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506865158"/>
                  </a:ext>
                </a:extLst>
              </a:tr>
              <a:tr h="1000432">
                <a:tc vMerge="1">
                  <a:txBody>
                    <a:bodyPr/>
                    <a:lstStyle/>
                    <a:p>
                      <a:endParaRPr lang="en-US"/>
                    </a:p>
                  </a:txBody>
                  <a:tcPr/>
                </a:tc>
                <a:tc>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rPr>
                        <a:t>Key resources</a:t>
                      </a:r>
                      <a:endParaRPr lang="en-US" sz="2800">
                        <a:effectLst/>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Innovative technology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Real time software evolution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Human source activities</a:t>
                      </a:r>
                      <a:r>
                        <a:rPr lang="en-US" sz="1400" b="1" i="0" u="none" strike="noStrike">
                          <a:solidFill>
                            <a:srgbClr val="000000"/>
                          </a:solidFill>
                          <a:effectLst/>
                          <a:latin typeface="Arial" panose="020B0604020202020204" pitchFamily="34" charset="0"/>
                        </a:rPr>
                        <a:t> </a:t>
                      </a:r>
                      <a:endParaRPr lang="en-US" sz="1400" b="0" i="0" u="none" strike="noStrike">
                        <a:solidFill>
                          <a:srgbClr val="000000"/>
                        </a:solidFill>
                        <a:effectLst/>
                        <a:latin typeface="Arial" panose="020B0604020202020204" pitchFamily="34" charset="0"/>
                      </a:endParaRP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vMerge="1">
                  <a:txBody>
                    <a:bodyPr/>
                    <a:lstStyle/>
                    <a:p>
                      <a:endParaRPr lang="en-US"/>
                    </a:p>
                  </a:txBody>
                  <a:tcPr/>
                </a:tc>
                <a:tc>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rPr>
                        <a:t>Channels</a:t>
                      </a:r>
                      <a:endParaRPr lang="en-US" sz="2800">
                        <a:effectLst/>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Channel partner network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Customer referral programme</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vMerge="1">
                  <a:txBody>
                    <a:bodyPr/>
                    <a:lstStyle/>
                    <a:p>
                      <a:endParaRPr lang="en-US"/>
                    </a:p>
                  </a:txBody>
                  <a:tcPr/>
                </a:tc>
                <a:extLst>
                  <a:ext uri="{0D108BD9-81ED-4DB2-BD59-A6C34878D82A}">
                    <a16:rowId xmlns:a16="http://schemas.microsoft.com/office/drawing/2014/main" val="1655258736"/>
                  </a:ext>
                </a:extLst>
              </a:tr>
              <a:tr h="1187352">
                <a:tc gridSpan="2">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rPr>
                        <a:t>Cost Structure</a:t>
                      </a:r>
                      <a:endParaRPr lang="en-US" sz="2800">
                        <a:effectLst/>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Installation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and maintenance cost of the solar panels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rPr>
                        <a:t>Production of solar energy in the solar firms </a:t>
                      </a:r>
                    </a:p>
                    <a:p>
                      <a:pPr rtl="0" fontAlgn="t">
                        <a:spcBef>
                          <a:spcPts val="0"/>
                        </a:spcBef>
                        <a:spcAft>
                          <a:spcPts val="0"/>
                        </a:spcAft>
                      </a:pPr>
                      <a:r>
                        <a:rPr lang="en-US" sz="1400" b="1" i="0" u="none" strike="noStrike">
                          <a:solidFill>
                            <a:srgbClr val="000000"/>
                          </a:solidFill>
                          <a:effectLst/>
                          <a:latin typeface="Arial" panose="020B0604020202020204" pitchFamily="34" charset="0"/>
                        </a:rPr>
                        <a:t> </a:t>
                      </a:r>
                      <a:endParaRPr lang="en-US" sz="2800">
                        <a:effectLst/>
                      </a:endParaRP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hMerge="1">
                  <a:txBody>
                    <a:bodyPr/>
                    <a:lstStyle/>
                    <a:p>
                      <a:endParaRPr lang="en-US"/>
                    </a:p>
                  </a:txBody>
                  <a:tcPr/>
                </a:tc>
                <a:tc gridSpan="3">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rPr>
                        <a:t>Revenue Stream</a:t>
                      </a:r>
                      <a:endParaRPr lang="en-US" sz="2800" dirty="0">
                        <a:effectLs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rPr>
                        <a:t>Additional revenue from energy efficient solutions and form the long term customers.</a:t>
                      </a:r>
                      <a:r>
                        <a:rPr lang="en-US" sz="1400" b="1" i="0" u="none" strike="noStrike" dirty="0">
                          <a:solidFill>
                            <a:srgbClr val="000000"/>
                          </a:solidFill>
                          <a:effectLst/>
                          <a:latin typeface="Arial" panose="020B0604020202020204" pitchFamily="34" charset="0"/>
                        </a:rPr>
                        <a:t> </a:t>
                      </a:r>
                      <a:endParaRPr lang="en-US" sz="1400" b="0" i="0" u="none" strike="noStrike" dirty="0">
                        <a:solidFill>
                          <a:srgbClr val="000000"/>
                        </a:solidFill>
                        <a:effectLst/>
                        <a:latin typeface="Arial" panose="020B0604020202020204" pitchFamily="34" charset="0"/>
                      </a:endParaRPr>
                    </a:p>
                    <a:p>
                      <a:pPr rtl="0" fontAlgn="t">
                        <a:spcBef>
                          <a:spcPts val="0"/>
                        </a:spcBef>
                        <a:spcAft>
                          <a:spcPts val="0"/>
                        </a:spcAft>
                      </a:pPr>
                      <a:r>
                        <a:rPr lang="en-US" sz="1400" b="0" i="0" u="none" strike="noStrike" dirty="0">
                          <a:solidFill>
                            <a:srgbClr val="000000"/>
                          </a:solidFill>
                          <a:effectLst/>
                          <a:latin typeface="Arial" panose="020B0604020202020204" pitchFamily="34" charset="0"/>
                        </a:rPr>
                        <a:t> </a:t>
                      </a:r>
                      <a:endParaRPr lang="en-US" sz="2800" dirty="0">
                        <a:effectLst/>
                      </a:endParaRP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70419010"/>
                  </a:ext>
                </a:extLst>
              </a:tr>
            </a:tbl>
          </a:graphicData>
        </a:graphic>
      </p:graphicFrame>
      <p:sp>
        <p:nvSpPr>
          <p:cNvPr id="5"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23407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20"/>
            <a:ext cx="9603275" cy="626716"/>
          </a:xfrm>
        </p:spPr>
        <p:txBody>
          <a:bodyPr/>
          <a:lstStyle/>
          <a:p>
            <a:pPr algn="ctr"/>
            <a:r>
              <a:rPr lang="en-US" b="1" dirty="0"/>
              <a:t>4 P's of marketing plan</a:t>
            </a:r>
            <a:endParaRPr lang="en-US" dirty="0"/>
          </a:p>
        </p:txBody>
      </p:sp>
      <p:sp>
        <p:nvSpPr>
          <p:cNvPr id="3" name="Content Placeholder 2"/>
          <p:cNvSpPr>
            <a:spLocks noGrp="1"/>
          </p:cNvSpPr>
          <p:nvPr>
            <p:ph idx="1"/>
          </p:nvPr>
        </p:nvSpPr>
        <p:spPr>
          <a:xfrm>
            <a:off x="1285792" y="1952670"/>
            <a:ext cx="5492560" cy="3450613"/>
          </a:xfrm>
        </p:spPr>
        <p:txBody>
          <a:bodyPr>
            <a:noAutofit/>
          </a:bodyPr>
          <a:lstStyle/>
          <a:p>
            <a:r>
              <a:rPr lang="en-US" sz="1200" b="1" u="sng" dirty="0"/>
              <a:t>Product</a:t>
            </a:r>
            <a:endParaRPr lang="en-US" sz="1200" b="0" dirty="0">
              <a:effectLst/>
            </a:endParaRPr>
          </a:p>
          <a:p>
            <a:r>
              <a:rPr lang="en-US" sz="1200" dirty="0"/>
              <a:t>Solar panels will be beneficial in emitting carbon dioxide and as it is renewable. This can act as an affordable alternative for the nonrenewable energy resources.</a:t>
            </a:r>
            <a:endParaRPr lang="en-US" sz="1200" b="0" dirty="0">
              <a:effectLst/>
            </a:endParaRPr>
          </a:p>
          <a:p>
            <a:r>
              <a:rPr lang="en-US" sz="1200" b="1" u="sng" dirty="0"/>
              <a:t>Price</a:t>
            </a:r>
            <a:endParaRPr lang="en-US" sz="1200" b="0" dirty="0">
              <a:effectLst/>
            </a:endParaRPr>
          </a:p>
          <a:p>
            <a:r>
              <a:rPr lang="en-US" sz="1200" dirty="0"/>
              <a:t>Price can be considered as the major challenge of growing the solar panels (</a:t>
            </a:r>
            <a:r>
              <a:rPr lang="en-US" sz="1200" dirty="0" err="1"/>
              <a:t>Razmjoo</a:t>
            </a:r>
            <a:r>
              <a:rPr lang="en-US" sz="1200" dirty="0"/>
              <a:t> et al., 2021). Thus, emphasis needs to be given on the installation strategy and how the price can be made affordable.</a:t>
            </a:r>
            <a:endParaRPr lang="en-US" sz="1200" b="0" dirty="0">
              <a:effectLst/>
            </a:endParaRPr>
          </a:p>
          <a:p>
            <a:r>
              <a:rPr lang="en-US" sz="1200" b="1" u="sng" dirty="0"/>
              <a:t>Place</a:t>
            </a:r>
            <a:endParaRPr lang="en-US" sz="1200" b="0" dirty="0">
              <a:effectLst/>
            </a:endParaRPr>
          </a:p>
          <a:p>
            <a:r>
              <a:rPr lang="en-US" sz="1200" dirty="0"/>
              <a:t>It is essential to have a strong supply network to deal with the growing demand and make sure that consumers  can have access to the installers easily.</a:t>
            </a:r>
            <a:endParaRPr lang="en-US" sz="1200" b="0" dirty="0">
              <a:effectLst/>
            </a:endParaRPr>
          </a:p>
          <a:p>
            <a:r>
              <a:rPr lang="en-US" sz="1200" b="1" u="sng" dirty="0"/>
              <a:t>Promotion</a:t>
            </a:r>
            <a:endParaRPr lang="en-US" sz="1200" b="0" dirty="0">
              <a:effectLst/>
            </a:endParaRPr>
          </a:p>
          <a:p>
            <a:r>
              <a:rPr lang="en-US" sz="1200" dirty="0"/>
              <a:t>Government programs can improve the visibility of the installation of solar panels. Promotional strategies can also act as an important tool for success (</a:t>
            </a:r>
            <a:r>
              <a:rPr lang="en-US" sz="1200" dirty="0" err="1"/>
              <a:t>Guangul</a:t>
            </a:r>
            <a:r>
              <a:rPr lang="en-US" sz="1200" dirty="0"/>
              <a:t> and </a:t>
            </a:r>
            <a:r>
              <a:rPr lang="en-US" sz="1200" dirty="0" err="1"/>
              <a:t>Chala</a:t>
            </a:r>
            <a:r>
              <a:rPr lang="en-US" sz="1200" dirty="0"/>
              <a:t>, 2019).</a:t>
            </a:r>
            <a:endParaRPr lang="en-US" sz="1200" b="0" dirty="0">
              <a:effectLst/>
            </a:endParaRPr>
          </a:p>
          <a:p>
            <a:br>
              <a:rPr lang="en-US" sz="1200" dirty="0"/>
            </a:br>
            <a:endParaRPr lang="en-US" sz="1200" dirty="0"/>
          </a:p>
        </p:txBody>
      </p:sp>
      <p:pic>
        <p:nvPicPr>
          <p:cNvPr id="4" name="Picture 3"/>
          <p:cNvPicPr>
            <a:picLocks noChangeAspect="1"/>
          </p:cNvPicPr>
          <p:nvPr/>
        </p:nvPicPr>
        <p:blipFill>
          <a:blip r:embed="rId3"/>
          <a:stretch>
            <a:fillRect/>
          </a:stretch>
        </p:blipFill>
        <p:spPr>
          <a:xfrm>
            <a:off x="6778352" y="2140290"/>
            <a:ext cx="5413648" cy="3262993"/>
          </a:xfrm>
          <a:prstGeom prst="rect">
            <a:avLst/>
          </a:prstGeom>
        </p:spPr>
      </p:pic>
    </p:spTree>
    <p:extLst>
      <p:ext uri="{BB962C8B-B14F-4D97-AF65-F5344CB8AC3E}">
        <p14:creationId xmlns:p14="http://schemas.microsoft.com/office/powerpoint/2010/main" val="2226516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20"/>
            <a:ext cx="9603275" cy="626716"/>
          </a:xfrm>
        </p:spPr>
        <p:txBody>
          <a:bodyPr/>
          <a:lstStyle/>
          <a:p>
            <a:pPr algn="ctr"/>
            <a:r>
              <a:rPr lang="en-US" b="1" dirty="0"/>
              <a:t>Financial plan of the business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0289611"/>
              </p:ext>
            </p:extLst>
          </p:nvPr>
        </p:nvGraphicFramePr>
        <p:xfrm>
          <a:off x="850996" y="2209001"/>
          <a:ext cx="6393259" cy="2956560"/>
        </p:xfrm>
        <a:graphic>
          <a:graphicData uri="http://schemas.openxmlformats.org/drawingml/2006/table">
            <a:tbl>
              <a:tblPr/>
              <a:tblGrid>
                <a:gridCol w="3026143">
                  <a:extLst>
                    <a:ext uri="{9D8B030D-6E8A-4147-A177-3AD203B41FA5}">
                      <a16:colId xmlns:a16="http://schemas.microsoft.com/office/drawing/2014/main" val="3053377210"/>
                    </a:ext>
                  </a:extLst>
                </a:gridCol>
                <a:gridCol w="3367116">
                  <a:extLst>
                    <a:ext uri="{9D8B030D-6E8A-4147-A177-3AD203B41FA5}">
                      <a16:colId xmlns:a16="http://schemas.microsoft.com/office/drawing/2014/main" val="590952465"/>
                    </a:ext>
                  </a:extLst>
                </a:gridCol>
              </a:tblGrid>
              <a:tr h="0">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Items </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Budget </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1668389"/>
                  </a:ext>
                </a:extLst>
              </a:tr>
              <a:tr h="0">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Solar panels </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$13,000</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1150361963"/>
                  </a:ext>
                </a:extLst>
              </a:tr>
              <a:tr h="0">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Inverter </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$3,000</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1254598172"/>
                  </a:ext>
                </a:extLst>
              </a:tr>
              <a:tr h="0">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Electric panel </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$8,000</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2006249901"/>
                  </a:ext>
                </a:extLst>
              </a:tr>
              <a:tr h="0">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Electric metre </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$1000</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3102413516"/>
                  </a:ext>
                </a:extLst>
              </a:tr>
              <a:tr h="0">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Total</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$25,000</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657930694"/>
                  </a:ext>
                </a:extLst>
              </a:tr>
            </a:tbl>
          </a:graphicData>
        </a:graphic>
      </p:graphicFrame>
      <p:sp>
        <p:nvSpPr>
          <p:cNvPr id="5"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6" name="Picture 5"/>
          <p:cNvPicPr>
            <a:picLocks noChangeAspect="1"/>
          </p:cNvPicPr>
          <p:nvPr/>
        </p:nvPicPr>
        <p:blipFill>
          <a:blip r:embed="rId3"/>
          <a:stretch>
            <a:fillRect/>
          </a:stretch>
        </p:blipFill>
        <p:spPr>
          <a:xfrm>
            <a:off x="7496504" y="2082877"/>
            <a:ext cx="4419600" cy="3508626"/>
          </a:xfrm>
          <a:prstGeom prst="rect">
            <a:avLst/>
          </a:prstGeom>
        </p:spPr>
      </p:pic>
    </p:spTree>
    <p:extLst>
      <p:ext uri="{BB962C8B-B14F-4D97-AF65-F5344CB8AC3E}">
        <p14:creationId xmlns:p14="http://schemas.microsoft.com/office/powerpoint/2010/main" val="3140906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547203"/>
          </a:xfrm>
        </p:spPr>
        <p:txBody>
          <a:bodyPr/>
          <a:lstStyle/>
          <a:p>
            <a:pPr algn="ctr"/>
            <a:r>
              <a:rPr lang="en-US" b="1" dirty="0"/>
              <a:t>Conclusion</a:t>
            </a:r>
            <a:endParaRPr lang="en-US" dirty="0"/>
          </a:p>
        </p:txBody>
      </p:sp>
      <p:sp>
        <p:nvSpPr>
          <p:cNvPr id="3" name="Content Placeholder 2"/>
          <p:cNvSpPr>
            <a:spLocks noGrp="1"/>
          </p:cNvSpPr>
          <p:nvPr>
            <p:ph idx="1"/>
          </p:nvPr>
        </p:nvSpPr>
        <p:spPr>
          <a:xfrm>
            <a:off x="1451580" y="2015732"/>
            <a:ext cx="5187760" cy="3450613"/>
          </a:xfrm>
        </p:spPr>
        <p:txBody>
          <a:bodyPr>
            <a:normAutofit fontScale="92500" lnSpcReduction="20000"/>
          </a:bodyPr>
          <a:lstStyle/>
          <a:p>
            <a:pPr fontAlgn="base"/>
            <a:r>
              <a:rPr lang="en-US" dirty="0"/>
              <a:t>The presentation has focused on the importance of renewable energy in the modern times and its requirement as an alternative to deal with environmental pollution.</a:t>
            </a:r>
          </a:p>
          <a:p>
            <a:pPr fontAlgn="base"/>
            <a:r>
              <a:rPr lang="en-US" dirty="0"/>
              <a:t>Solar panel installation and distribution in Somalia Is the business idea which has been highlighted in the entire presentation.</a:t>
            </a:r>
          </a:p>
          <a:p>
            <a:pPr fontAlgn="base"/>
            <a:r>
              <a:rPr lang="en-US" dirty="0"/>
              <a:t>Different essential aspects which are essential for the success of this business idea have been discussed in detail. </a:t>
            </a:r>
          </a:p>
          <a:p>
            <a:endParaRPr lang="en-US" dirty="0"/>
          </a:p>
        </p:txBody>
      </p:sp>
      <p:pic>
        <p:nvPicPr>
          <p:cNvPr id="4" name="Picture 3"/>
          <p:cNvPicPr>
            <a:picLocks noChangeAspect="1"/>
          </p:cNvPicPr>
          <p:nvPr/>
        </p:nvPicPr>
        <p:blipFill>
          <a:blip r:embed="rId3"/>
          <a:stretch>
            <a:fillRect/>
          </a:stretch>
        </p:blipFill>
        <p:spPr>
          <a:xfrm>
            <a:off x="7102928" y="2151998"/>
            <a:ext cx="4789218" cy="3591914"/>
          </a:xfrm>
          <a:prstGeom prst="rect">
            <a:avLst/>
          </a:prstGeom>
        </p:spPr>
      </p:pic>
    </p:spTree>
    <p:extLst>
      <p:ext uri="{BB962C8B-B14F-4D97-AF65-F5344CB8AC3E}">
        <p14:creationId xmlns:p14="http://schemas.microsoft.com/office/powerpoint/2010/main" val="3720706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normAutofit/>
          </a:bodyPr>
          <a:lstStyle/>
          <a:p>
            <a:pPr algn="ctr"/>
            <a:r>
              <a:rPr lang="en-US" b="1" dirty="0"/>
              <a:t>Reference List </a:t>
            </a:r>
            <a:endParaRPr lang="en-US" dirty="0"/>
          </a:p>
        </p:txBody>
      </p:sp>
      <p:sp>
        <p:nvSpPr>
          <p:cNvPr id="3" name="Content Placeholder 2"/>
          <p:cNvSpPr>
            <a:spLocks noGrp="1"/>
          </p:cNvSpPr>
          <p:nvPr>
            <p:ph idx="1"/>
          </p:nvPr>
        </p:nvSpPr>
        <p:spPr>
          <a:xfrm>
            <a:off x="591379" y="1293456"/>
            <a:ext cx="11009242" cy="5044282"/>
          </a:xfrm>
          <a:solidFill>
            <a:schemeClr val="accent3">
              <a:lumMod val="40000"/>
              <a:lumOff val="60000"/>
            </a:schemeClr>
          </a:solidFill>
        </p:spPr>
        <p:txBody>
          <a:bodyPr>
            <a:noAutofit/>
          </a:bodyPr>
          <a:lstStyle/>
          <a:p>
            <a:r>
              <a:rPr lang="en-US" sz="600" dirty="0"/>
              <a:t>Kou, G., </a:t>
            </a:r>
            <a:r>
              <a:rPr lang="en-US" sz="600" dirty="0" err="1"/>
              <a:t>Yüksel</a:t>
            </a:r>
            <a:r>
              <a:rPr lang="en-US" sz="600" dirty="0"/>
              <a:t>, S. and </a:t>
            </a:r>
            <a:r>
              <a:rPr lang="en-US" sz="600" dirty="0" err="1"/>
              <a:t>Dinçer</a:t>
            </a:r>
            <a:r>
              <a:rPr lang="en-US" sz="600" dirty="0"/>
              <a:t>, H., (2022). Inventive problem-solving map of innovative carbon emission strategies for solar energy-based transportation investment projects. Applied Energy, 311, p.118680.</a:t>
            </a:r>
            <a:endParaRPr lang="en-US" sz="600" b="0" dirty="0">
              <a:effectLst/>
            </a:endParaRPr>
          </a:p>
          <a:p>
            <a:r>
              <a:rPr lang="en-US" sz="600" dirty="0" err="1"/>
              <a:t>Mozumder</a:t>
            </a:r>
            <a:r>
              <a:rPr lang="en-US" sz="600" dirty="0"/>
              <a:t>, M.S., Mourad, A.H.I., Pervez, H. and </a:t>
            </a:r>
            <a:r>
              <a:rPr lang="en-US" sz="600" dirty="0" err="1"/>
              <a:t>Surkatti</a:t>
            </a:r>
            <a:r>
              <a:rPr lang="en-US" sz="600" dirty="0"/>
              <a:t>, R., (2019). Recent developments in multifunctional coatings for solar panel applications: A review. Solar Energy Materials and Solar Cells, 189, pp.75-102.</a:t>
            </a:r>
            <a:endParaRPr lang="en-US" sz="600" b="0" dirty="0">
              <a:effectLst/>
            </a:endParaRPr>
          </a:p>
          <a:p>
            <a:r>
              <a:rPr lang="en-US" sz="600" dirty="0"/>
              <a:t>Al-</a:t>
            </a:r>
            <a:r>
              <a:rPr lang="en-US" sz="600" dirty="0" err="1"/>
              <a:t>Jumaili</a:t>
            </a:r>
            <a:r>
              <a:rPr lang="en-US" sz="600" dirty="0"/>
              <a:t>, M.H., </a:t>
            </a:r>
            <a:r>
              <a:rPr lang="en-US" sz="600" dirty="0" err="1"/>
              <a:t>Abdalkafor</a:t>
            </a:r>
            <a:r>
              <a:rPr lang="en-US" sz="600" dirty="0"/>
              <a:t>, A.S. and </a:t>
            </a:r>
            <a:r>
              <a:rPr lang="en-US" sz="600" dirty="0" err="1"/>
              <a:t>Taha</a:t>
            </a:r>
            <a:r>
              <a:rPr lang="en-US" sz="600" dirty="0"/>
              <a:t>, M.Q., (2019). Analysis of the hard and soft shading impact on photovoltaic module performance using solar module tester. Int. J. Power Electron. </a:t>
            </a:r>
            <a:r>
              <a:rPr lang="en-US" sz="600" dirty="0" err="1"/>
              <a:t>Dri</a:t>
            </a:r>
            <a:r>
              <a:rPr lang="en-US" sz="600" dirty="0"/>
              <a:t>. Syst, 2088, p.1015.</a:t>
            </a:r>
            <a:r>
              <a:rPr lang="en-US" sz="600" u="sng" dirty="0"/>
              <a:t> </a:t>
            </a:r>
          </a:p>
          <a:p>
            <a:r>
              <a:rPr lang="en-US" sz="600" dirty="0"/>
              <a:t>Chowdhury, M.S., Rahman, K.S., Chowdhury, T., </a:t>
            </a:r>
            <a:r>
              <a:rPr lang="en-US" sz="600" dirty="0" err="1"/>
              <a:t>Nuthammachot</a:t>
            </a:r>
            <a:r>
              <a:rPr lang="en-US" sz="600" dirty="0"/>
              <a:t>, N., </a:t>
            </a:r>
            <a:r>
              <a:rPr lang="en-US" sz="600" dirty="0" err="1"/>
              <a:t>Techato</a:t>
            </a:r>
            <a:r>
              <a:rPr lang="en-US" sz="600" dirty="0"/>
              <a:t>, K., </a:t>
            </a:r>
            <a:r>
              <a:rPr lang="en-US" sz="600" dirty="0" err="1"/>
              <a:t>Akhtaruzzaman</a:t>
            </a:r>
            <a:r>
              <a:rPr lang="en-US" sz="600" dirty="0"/>
              <a:t>, M., Tiong, S.K., </a:t>
            </a:r>
            <a:r>
              <a:rPr lang="en-US" sz="600" dirty="0" err="1"/>
              <a:t>Sopian</a:t>
            </a:r>
            <a:r>
              <a:rPr lang="en-US" sz="600" dirty="0"/>
              <a:t>, K. and Amin, N., (2020). An overview of solar photovoltaic panels’ end-of-life material recycling. Energy Strategy Reviews, 27, p.100431.</a:t>
            </a:r>
            <a:endParaRPr lang="en-US" sz="600" b="0" dirty="0">
              <a:effectLst/>
            </a:endParaRPr>
          </a:p>
          <a:p>
            <a:r>
              <a:rPr lang="en-US" sz="600" dirty="0" err="1"/>
              <a:t>Adeh</a:t>
            </a:r>
            <a:r>
              <a:rPr lang="en-US" sz="600" dirty="0"/>
              <a:t>, E.H., Good, S.P., </a:t>
            </a:r>
            <a:r>
              <a:rPr lang="en-US" sz="600" dirty="0" err="1"/>
              <a:t>Calaf</a:t>
            </a:r>
            <a:r>
              <a:rPr lang="en-US" sz="600" dirty="0"/>
              <a:t>, M. and Higgins, C.W., (2019). Solar PV power potential is greatest over croplands. Scientific reports, 9(1), p.11442.</a:t>
            </a:r>
            <a:endParaRPr lang="en-US" sz="600" b="0" dirty="0">
              <a:effectLst/>
            </a:endParaRPr>
          </a:p>
          <a:p>
            <a:r>
              <a:rPr lang="en-US" sz="600" dirty="0" err="1"/>
              <a:t>Shakya</a:t>
            </a:r>
            <a:r>
              <a:rPr lang="en-US" sz="600" dirty="0"/>
              <a:t>, S., (2021). A self monitoring and analyzing system for solar power station using </a:t>
            </a:r>
            <a:r>
              <a:rPr lang="en-US" sz="600" dirty="0" err="1"/>
              <a:t>IoT</a:t>
            </a:r>
            <a:r>
              <a:rPr lang="en-US" sz="600" dirty="0"/>
              <a:t> and data mining algorithms. Journal of Soft Computing Paradigm, 3(2), pp.96-109.</a:t>
            </a:r>
            <a:br>
              <a:rPr lang="en-US" sz="600" b="0" dirty="0">
                <a:effectLst/>
              </a:rPr>
            </a:br>
            <a:endParaRPr lang="en-US" sz="600" b="0" dirty="0">
              <a:effectLst/>
            </a:endParaRPr>
          </a:p>
          <a:p>
            <a:r>
              <a:rPr lang="en-US" sz="600" dirty="0" err="1"/>
              <a:t>Extance</a:t>
            </a:r>
            <a:r>
              <a:rPr lang="en-US" sz="600" dirty="0"/>
              <a:t>, A., (2019). The reality behind solar power's next star material. </a:t>
            </a:r>
            <a:r>
              <a:rPr lang="en-US" sz="600" i="1" dirty="0"/>
              <a:t>Nature</a:t>
            </a:r>
            <a:r>
              <a:rPr lang="en-US" sz="600" dirty="0"/>
              <a:t>, </a:t>
            </a:r>
            <a:r>
              <a:rPr lang="en-US" sz="600" i="1" dirty="0"/>
              <a:t>570</a:t>
            </a:r>
            <a:r>
              <a:rPr lang="en-US" sz="600" dirty="0"/>
              <a:t>(7762), pp.429-433</a:t>
            </a:r>
          </a:p>
          <a:p>
            <a:r>
              <a:rPr lang="en-US" sz="600" dirty="0"/>
              <a:t>Kaya, O., </a:t>
            </a:r>
            <a:r>
              <a:rPr lang="en-US" sz="600" dirty="0" err="1"/>
              <a:t>Klepacka</a:t>
            </a:r>
            <a:r>
              <a:rPr lang="en-US" sz="600" dirty="0"/>
              <a:t>, A.M. and </a:t>
            </a:r>
            <a:r>
              <a:rPr lang="en-US" sz="600" dirty="0" err="1"/>
              <a:t>Florkowski</a:t>
            </a:r>
            <a:r>
              <a:rPr lang="en-US" sz="600" dirty="0"/>
              <a:t>, W.J., (2019). Achieving renewable energy, climate, and air quality policy goals: Rural residential investment in solar panel. </a:t>
            </a:r>
            <a:r>
              <a:rPr lang="en-US" sz="600" i="1" dirty="0"/>
              <a:t>Journal of environmental management</a:t>
            </a:r>
            <a:r>
              <a:rPr lang="en-US" sz="600" dirty="0"/>
              <a:t>, </a:t>
            </a:r>
            <a:r>
              <a:rPr lang="en-US" sz="600" i="1" dirty="0"/>
              <a:t>248</a:t>
            </a:r>
            <a:r>
              <a:rPr lang="en-US" sz="600" dirty="0"/>
              <a:t>, p.109309.</a:t>
            </a:r>
            <a:r>
              <a:rPr lang="en-US" sz="600" u="sng" dirty="0"/>
              <a:t> </a:t>
            </a:r>
          </a:p>
          <a:p>
            <a:r>
              <a:rPr lang="en-US" sz="600" dirty="0" err="1"/>
              <a:t>Razmjoo</a:t>
            </a:r>
            <a:r>
              <a:rPr lang="en-US" sz="600" dirty="0"/>
              <a:t>, A., </a:t>
            </a:r>
            <a:r>
              <a:rPr lang="en-US" sz="600" dirty="0" err="1"/>
              <a:t>Kaigutha</a:t>
            </a:r>
            <a:r>
              <a:rPr lang="en-US" sz="600" dirty="0"/>
              <a:t>, L.G., Rad, M.V., </a:t>
            </a:r>
            <a:r>
              <a:rPr lang="en-US" sz="600" dirty="0" err="1"/>
              <a:t>Marzband</a:t>
            </a:r>
            <a:r>
              <a:rPr lang="en-US" sz="600" dirty="0"/>
              <a:t>, M., </a:t>
            </a:r>
            <a:r>
              <a:rPr lang="en-US" sz="600" dirty="0" err="1"/>
              <a:t>Davarpanah</a:t>
            </a:r>
            <a:r>
              <a:rPr lang="en-US" sz="600" dirty="0"/>
              <a:t>, A. and </a:t>
            </a:r>
            <a:r>
              <a:rPr lang="en-US" sz="600" dirty="0" err="1"/>
              <a:t>Denai</a:t>
            </a:r>
            <a:r>
              <a:rPr lang="en-US" sz="600" dirty="0"/>
              <a:t>, M., (2021). A Technical analysis investigating energy sustainability utilizing reliable renewable energy sources to reduce CO2 emissions in a high potential area. </a:t>
            </a:r>
            <a:r>
              <a:rPr lang="en-US" sz="600" i="1" dirty="0"/>
              <a:t>Renewable Energy</a:t>
            </a:r>
            <a:r>
              <a:rPr lang="en-US" sz="600" dirty="0"/>
              <a:t>, </a:t>
            </a:r>
            <a:r>
              <a:rPr lang="en-US" sz="600" i="1" dirty="0"/>
              <a:t>164</a:t>
            </a:r>
            <a:r>
              <a:rPr lang="en-US" sz="600" dirty="0"/>
              <a:t>, pp.46-57.</a:t>
            </a:r>
            <a:r>
              <a:rPr lang="en-US" sz="600" u="sng" dirty="0"/>
              <a:t> </a:t>
            </a:r>
          </a:p>
          <a:p>
            <a:r>
              <a:rPr lang="en-US" sz="600" dirty="0" err="1"/>
              <a:t>Guangul</a:t>
            </a:r>
            <a:r>
              <a:rPr lang="en-US" sz="600" dirty="0"/>
              <a:t>, F.M. and </a:t>
            </a:r>
            <a:r>
              <a:rPr lang="en-US" sz="600" dirty="0" err="1"/>
              <a:t>Chala</a:t>
            </a:r>
            <a:r>
              <a:rPr lang="en-US" sz="600" dirty="0"/>
              <a:t>, G.T., (2019), January. Solar energy as renewable energy source: SWOT analysis. In </a:t>
            </a:r>
            <a:r>
              <a:rPr lang="en-US" sz="600" i="1" dirty="0"/>
              <a:t>2019 4th MEC international conference on big data and smart city (ICBDSC)</a:t>
            </a:r>
            <a:r>
              <a:rPr lang="en-US" sz="600" dirty="0"/>
              <a:t> (pp. 1-5). IEEE.</a:t>
            </a:r>
            <a:endParaRPr lang="en-US" sz="600" b="0" dirty="0">
              <a:effectLst/>
            </a:endParaRPr>
          </a:p>
          <a:p>
            <a:r>
              <a:rPr lang="en-US" sz="600" dirty="0"/>
              <a:t>Lee, J. and </a:t>
            </a:r>
            <a:r>
              <a:rPr lang="en-US" sz="600" dirty="0" err="1"/>
              <a:t>Shepley</a:t>
            </a:r>
            <a:r>
              <a:rPr lang="en-US" sz="600" dirty="0"/>
              <a:t>, M.M., (2020). Benefits of solar photovoltaic systems for low-income families in social housing of Korea: Renewable energy applications as solutions to energy poverty. </a:t>
            </a:r>
            <a:r>
              <a:rPr lang="en-US" sz="600" i="1" dirty="0"/>
              <a:t>Journal of Building Engineering</a:t>
            </a:r>
            <a:r>
              <a:rPr lang="en-US" sz="600" dirty="0"/>
              <a:t>, </a:t>
            </a:r>
            <a:r>
              <a:rPr lang="en-US" sz="600" i="1" dirty="0"/>
              <a:t>28</a:t>
            </a:r>
            <a:r>
              <a:rPr lang="en-US" sz="600" dirty="0"/>
              <a:t>, p.101016.</a:t>
            </a:r>
            <a:endParaRPr lang="en-US" sz="600" b="0" dirty="0">
              <a:effectLst/>
            </a:endParaRPr>
          </a:p>
          <a:p>
            <a:r>
              <a:rPr lang="en-US" sz="600" dirty="0" err="1"/>
              <a:t>Mehrjerdi</a:t>
            </a:r>
            <a:r>
              <a:rPr lang="en-US" sz="600" dirty="0"/>
              <a:t>, H., Iqbal, A., </a:t>
            </a:r>
            <a:r>
              <a:rPr lang="en-US" sz="600" dirty="0" err="1"/>
              <a:t>Rakhshani</a:t>
            </a:r>
            <a:r>
              <a:rPr lang="en-US" sz="600" dirty="0"/>
              <a:t>, E. and Torres, J.R., (2019). Daily-seasonal operation in net-zero energy building powered by hybrid renewable energies and hydrogen storage systems. </a:t>
            </a:r>
            <a:r>
              <a:rPr lang="en-US" sz="600" i="1" dirty="0"/>
              <a:t>Energy conversion and management</a:t>
            </a:r>
            <a:r>
              <a:rPr lang="en-US" sz="600" dirty="0"/>
              <a:t>, </a:t>
            </a:r>
            <a:r>
              <a:rPr lang="en-US" sz="600" i="1" dirty="0"/>
              <a:t>201</a:t>
            </a:r>
            <a:r>
              <a:rPr lang="en-US" sz="600" dirty="0"/>
              <a:t>, p.112156</a:t>
            </a:r>
            <a:br>
              <a:rPr lang="en-US" sz="600" b="0" dirty="0">
                <a:effectLst/>
              </a:rPr>
            </a:br>
            <a:endParaRPr lang="en-US" sz="600" b="0" dirty="0">
              <a:effectLst/>
            </a:endParaRPr>
          </a:p>
          <a:p>
            <a:r>
              <a:rPr lang="en-US" sz="600" dirty="0" err="1"/>
              <a:t>Sahlberg</a:t>
            </a:r>
            <a:r>
              <a:rPr lang="en-US" sz="600" dirty="0"/>
              <a:t>, A., Khavari, B., Mohamed, I. and Fuso </a:t>
            </a:r>
            <a:r>
              <a:rPr lang="en-US" sz="600" dirty="0" err="1"/>
              <a:t>Nerini</a:t>
            </a:r>
            <a:r>
              <a:rPr lang="en-US" sz="600" dirty="0"/>
              <a:t>, F., (2023). Comparison of Least-Cost Pathways towards Universal Electricity Access in Somalia over Different Timelines. </a:t>
            </a:r>
            <a:r>
              <a:rPr lang="en-US" sz="600" i="1" dirty="0"/>
              <a:t>Energies</a:t>
            </a:r>
            <a:r>
              <a:rPr lang="en-US" sz="600" dirty="0"/>
              <a:t>, </a:t>
            </a:r>
            <a:r>
              <a:rPr lang="en-US" sz="600" i="1" dirty="0"/>
              <a:t>16</a:t>
            </a:r>
            <a:r>
              <a:rPr lang="en-US" sz="600" dirty="0"/>
              <a:t>(18), p.6489.</a:t>
            </a:r>
            <a:endParaRPr lang="en-US" sz="600" b="0" dirty="0">
              <a:effectLst/>
            </a:endParaRPr>
          </a:p>
          <a:p>
            <a:r>
              <a:rPr lang="en-US" sz="600" dirty="0" err="1"/>
              <a:t>Samatar</a:t>
            </a:r>
            <a:r>
              <a:rPr lang="en-US" sz="600" dirty="0"/>
              <a:t>, A.M., </a:t>
            </a:r>
            <a:r>
              <a:rPr lang="en-US" sz="600" dirty="0" err="1"/>
              <a:t>Mekhilef</a:t>
            </a:r>
            <a:r>
              <a:rPr lang="en-US" sz="600" dirty="0"/>
              <a:t>, S., </a:t>
            </a:r>
            <a:r>
              <a:rPr lang="en-US" sz="600" dirty="0" err="1"/>
              <a:t>Mokhlis</a:t>
            </a:r>
            <a:r>
              <a:rPr lang="en-US" sz="600" dirty="0"/>
              <a:t>, H., </a:t>
            </a:r>
            <a:r>
              <a:rPr lang="en-US" sz="600" dirty="0" err="1"/>
              <a:t>Kermadi</a:t>
            </a:r>
            <a:r>
              <a:rPr lang="en-US" sz="600" dirty="0"/>
              <a:t>, M., </a:t>
            </a:r>
            <a:r>
              <a:rPr lang="en-US" sz="600" dirty="0" err="1"/>
              <a:t>Diblawe</a:t>
            </a:r>
            <a:r>
              <a:rPr lang="en-US" sz="600" dirty="0"/>
              <a:t>, A.M., </a:t>
            </a:r>
            <a:r>
              <a:rPr lang="en-US" sz="600" dirty="0" err="1"/>
              <a:t>Stojcevski</a:t>
            </a:r>
            <a:r>
              <a:rPr lang="en-US" sz="600" dirty="0"/>
              <a:t>, A. and </a:t>
            </a:r>
            <a:r>
              <a:rPr lang="en-US" sz="600" dirty="0" err="1"/>
              <a:t>Seyedmahmoudian</a:t>
            </a:r>
            <a:r>
              <a:rPr lang="en-US" sz="600" dirty="0"/>
              <a:t>, M., (2023). The utilization and potential of solar energy in Somalia: Current state and prospects. </a:t>
            </a:r>
            <a:r>
              <a:rPr lang="en-US" sz="600" i="1" dirty="0"/>
              <a:t>Energy Strategy Reviews</a:t>
            </a:r>
            <a:r>
              <a:rPr lang="en-US" sz="600" dirty="0"/>
              <a:t>, </a:t>
            </a:r>
            <a:r>
              <a:rPr lang="en-US" sz="600" i="1" dirty="0"/>
              <a:t>48</a:t>
            </a:r>
            <a:r>
              <a:rPr lang="en-US" sz="600" dirty="0"/>
              <a:t>, p.101108.</a:t>
            </a:r>
          </a:p>
          <a:p>
            <a:r>
              <a:rPr lang="en-US" sz="700" b="0" i="0" u="none" strike="noStrike" dirty="0">
                <a:solidFill>
                  <a:srgbClr val="222222"/>
                </a:solidFill>
                <a:effectLst/>
                <a:latin typeface="Arial" panose="020B0604020202020204" pitchFamily="34" charset="0"/>
              </a:rPr>
              <a:t>Statista (2023). Africa Leads the World in Solar Power Potential</a:t>
            </a:r>
            <a:r>
              <a:rPr lang="en-US" sz="700" b="1" i="0" u="none" strike="noStrike" dirty="0">
                <a:solidFill>
                  <a:srgbClr val="222222"/>
                </a:solidFill>
                <a:effectLst/>
                <a:latin typeface="Arial" panose="020B0604020202020204" pitchFamily="34" charset="0"/>
              </a:rPr>
              <a:t>.</a:t>
            </a:r>
            <a:r>
              <a:rPr lang="en-US" sz="700" b="1" i="0" u="none" strike="noStrike" dirty="0">
                <a:solidFill>
                  <a:srgbClr val="222222"/>
                </a:solidFill>
                <a:effectLst/>
                <a:latin typeface="Arial" panose="020B0604020202020204" pitchFamily="34" charset="0"/>
                <a:hlinkClick r:id="rId2"/>
              </a:rPr>
              <a:t> </a:t>
            </a:r>
            <a:r>
              <a:rPr lang="en-US" sz="700" b="1" i="0" u="none" strike="noStrike" dirty="0">
                <a:solidFill>
                  <a:srgbClr val="222222"/>
                </a:solidFill>
                <a:effectLst/>
                <a:latin typeface="Arial" panose="020B0604020202020204" pitchFamily="34" charset="0"/>
              </a:rPr>
              <a:t>Available at: </a:t>
            </a:r>
            <a:r>
              <a:rPr lang="en-US" sz="700" b="0" i="0" u="sng" strike="noStrike" dirty="0">
                <a:solidFill>
                  <a:srgbClr val="1155CC"/>
                </a:solidFill>
                <a:effectLst/>
                <a:latin typeface="Arial" panose="020B0604020202020204" pitchFamily="34" charset="0"/>
                <a:hlinkClick r:id="rId2"/>
              </a:rPr>
              <a:t>https://www.statista.com/chart/27722/practical-potential-solar-energy-output-by-global-region/</a:t>
            </a:r>
            <a:r>
              <a:rPr lang="en-US" sz="700" dirty="0">
                <a:latin typeface="+mj-lt"/>
              </a:rPr>
              <a:t>[Access </a:t>
            </a:r>
            <a:r>
              <a:rPr lang="en-US" sz="700" b="1" i="0" u="none" strike="noStrike" dirty="0">
                <a:solidFill>
                  <a:srgbClr val="222222"/>
                </a:solidFill>
                <a:effectLst/>
                <a:latin typeface="Arial" panose="020B0604020202020204" pitchFamily="34" charset="0"/>
              </a:rPr>
              <a:t>dat</a:t>
            </a:r>
            <a:r>
              <a:rPr lang="en-US" sz="700" b="1" dirty="0">
                <a:solidFill>
                  <a:srgbClr val="222222"/>
                </a:solidFill>
                <a:latin typeface="Arial" panose="020B0604020202020204" pitchFamily="34" charset="0"/>
              </a:rPr>
              <a:t>e 7</a:t>
            </a:r>
            <a:r>
              <a:rPr lang="en-US" sz="700" b="1" baseline="30000" dirty="0">
                <a:solidFill>
                  <a:srgbClr val="222222"/>
                </a:solidFill>
                <a:latin typeface="Arial" panose="020B0604020202020204" pitchFamily="34" charset="0"/>
              </a:rPr>
              <a:t>th</a:t>
            </a:r>
            <a:r>
              <a:rPr lang="en-US" sz="700" b="1" dirty="0">
                <a:solidFill>
                  <a:srgbClr val="222222"/>
                </a:solidFill>
                <a:latin typeface="Arial" panose="020B0604020202020204" pitchFamily="34" charset="0"/>
              </a:rPr>
              <a:t> October 2023]</a:t>
            </a:r>
            <a:endParaRPr lang="en-US" sz="500" dirty="0"/>
          </a:p>
        </p:txBody>
      </p:sp>
    </p:spTree>
    <p:extLst>
      <p:ext uri="{BB962C8B-B14F-4D97-AF65-F5344CB8AC3E}">
        <p14:creationId xmlns:p14="http://schemas.microsoft.com/office/powerpoint/2010/main" val="242690743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120</TotalTime>
  <Words>3547</Words>
  <Application>Microsoft Office PowerPoint</Application>
  <PresentationFormat>Widescreen</PresentationFormat>
  <Paragraphs>183</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Times New Roman</vt:lpstr>
      <vt:lpstr>Gallery</vt:lpstr>
      <vt:lpstr>PowerPoint Presentation</vt:lpstr>
      <vt:lpstr>TABLE OF Content</vt:lpstr>
      <vt:lpstr>Introduction</vt:lpstr>
      <vt:lpstr>Overview of the proposed business idea</vt:lpstr>
      <vt:lpstr>Gap in the proposed market and addressing the gap</vt:lpstr>
      <vt:lpstr>Proposed location for the business</vt:lpstr>
      <vt:lpstr>Internal environment analysis (SWOT analysis)</vt:lpstr>
      <vt:lpstr>Analysis of the target market to gain specific market presence</vt:lpstr>
      <vt:lpstr>Business model canvas </vt:lpstr>
      <vt:lpstr>4 P's of marketing plan</vt:lpstr>
      <vt:lpstr>Financial plan of the business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919123831238</dc:creator>
  <cp:lastModifiedBy>nayan patel</cp:lastModifiedBy>
  <cp:revision>9</cp:revision>
  <dcterms:created xsi:type="dcterms:W3CDTF">2023-10-07T09:17:19Z</dcterms:created>
  <dcterms:modified xsi:type="dcterms:W3CDTF">2023-11-11T06:59:45Z</dcterms:modified>
</cp:coreProperties>
</file>