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1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4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F0AC31-8A28-4CDA-9307-4F2BFBC53046}" type="datetimeFigureOut">
              <a:rPr lang="en-GB" smtClean="0"/>
              <a:t>06/10/2026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5CE087-1508-40B0-BB7D-2784270550EB}" type="slidenum">
              <a:rPr lang="en-GB" smtClean="0"/>
              <a:t>‹#›</a:t>
            </a:fld>
            <a:endParaRPr lang="en-GB"/>
          </a:p>
        </p:txBody>
      </p:sp>
    </p:spTree>
    <p:extLst>
      <p:ext uri="{BB962C8B-B14F-4D97-AF65-F5344CB8AC3E}">
        <p14:creationId xmlns:p14="http://schemas.microsoft.com/office/powerpoint/2010/main" val="66761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B2B7F-6ACC-D702-B10F-A9ADA15DB7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DA277FE-807F-8907-A0DE-98397034DB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8CFC959-7446-DEC7-830A-360DA8B61923}"/>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5" name="Footer Placeholder 4">
            <a:extLst>
              <a:ext uri="{FF2B5EF4-FFF2-40B4-BE49-F238E27FC236}">
                <a16:creationId xmlns:a16="http://schemas.microsoft.com/office/drawing/2014/main" id="{674B781A-82EF-E190-85C7-2B8E80E95F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D0ED67-F69C-67A2-37AD-C5E599C6A228}"/>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2349038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05FC6-CE54-B3AE-5198-771EC820BD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C3E385-61A4-69F9-D0B2-38B1BD2D4C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69407B-2B93-E1BD-FA18-102C293A3683}"/>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5" name="Footer Placeholder 4">
            <a:extLst>
              <a:ext uri="{FF2B5EF4-FFF2-40B4-BE49-F238E27FC236}">
                <a16:creationId xmlns:a16="http://schemas.microsoft.com/office/drawing/2014/main" id="{810E2688-D75D-FD2A-9B1C-121BB72648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E458C1-79B1-A4C1-CA6F-9110A36EA979}"/>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941169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905D1-E06D-C851-0F46-82DB353429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1D375-EF4B-4354-E20E-F07504494E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900535-E443-0146-A81D-303DCCE3FF91}"/>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5" name="Footer Placeholder 4">
            <a:extLst>
              <a:ext uri="{FF2B5EF4-FFF2-40B4-BE49-F238E27FC236}">
                <a16:creationId xmlns:a16="http://schemas.microsoft.com/office/drawing/2014/main" id="{F29F9CA5-4122-F5A1-F2F4-F5FFCDFFE2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CE1F05-1C2C-D269-4209-4B205763B60C}"/>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40562199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AE2C7-836B-1BC2-5D99-5A21F1B4FE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A31E7B-8444-1370-99D1-7A0E379E68C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227171-8E04-351F-41BE-45142B97AC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B4DC392-0AD7-C07B-28EE-DC5042840671}"/>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6" name="Footer Placeholder 5">
            <a:extLst>
              <a:ext uri="{FF2B5EF4-FFF2-40B4-BE49-F238E27FC236}">
                <a16:creationId xmlns:a16="http://schemas.microsoft.com/office/drawing/2014/main" id="{0F54EDC7-CE48-113D-F137-7669EC7274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B53593-3E85-0DFC-470B-FE3B1944AF39}"/>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21990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97B09-63CB-3F9B-A3DE-FA5D90C747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5F439B-B527-050E-6485-83220F129D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7726CA-F66A-6AD1-56E4-7C11CD1F1F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B4E496-0A41-BFEC-3723-A742098924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CDC2BA-14EA-469E-56B3-EC347CB1FDD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CB69E09-AD70-D2D4-7CF7-3FD1DFE17611}"/>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8" name="Footer Placeholder 7">
            <a:extLst>
              <a:ext uri="{FF2B5EF4-FFF2-40B4-BE49-F238E27FC236}">
                <a16:creationId xmlns:a16="http://schemas.microsoft.com/office/drawing/2014/main" id="{82894029-8EBF-DFC2-CD2C-2964E1501D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47047B-5E32-5541-5AD5-3E8190A61A6A}"/>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27333570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13C3F-918B-342C-73CB-9022F1322AE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FB89FC-7712-9A69-5E95-0B59FB22A0EC}"/>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4" name="Footer Placeholder 3">
            <a:extLst>
              <a:ext uri="{FF2B5EF4-FFF2-40B4-BE49-F238E27FC236}">
                <a16:creationId xmlns:a16="http://schemas.microsoft.com/office/drawing/2014/main" id="{0A5EBE6C-CB0C-1E5B-7B63-06469BD013F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84ADCC9-4F89-C4C6-C88C-E67A5CAC6150}"/>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6252487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E735BB-753A-08BD-1F67-366521B328A1}"/>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3" name="Footer Placeholder 2">
            <a:extLst>
              <a:ext uri="{FF2B5EF4-FFF2-40B4-BE49-F238E27FC236}">
                <a16:creationId xmlns:a16="http://schemas.microsoft.com/office/drawing/2014/main" id="{7B16CDD1-521D-C0D2-5DFA-98B086FAB9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658C900-A489-66CF-8D3B-9A392D5DA96E}"/>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625773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831E6-D954-22FC-7C96-86ABEB6910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A3D172-8F60-E72A-A012-C1DB4D911F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29F92D-0734-F98D-A19C-744B29C9DC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DE33B8-DCDF-850A-20F3-37AD2738E403}"/>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6" name="Footer Placeholder 5">
            <a:extLst>
              <a:ext uri="{FF2B5EF4-FFF2-40B4-BE49-F238E27FC236}">
                <a16:creationId xmlns:a16="http://schemas.microsoft.com/office/drawing/2014/main" id="{28A24278-B235-BEC0-0077-1B9D857FED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31ACC-D393-5BE6-B857-75FD9C7DB43A}"/>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946454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70136-60AB-19D4-0945-136A21DC7F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AAE534-A699-2EB3-5A9D-36CC2A5829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20866B-2D79-3420-6AA3-18C8EEA2B3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156A5B-76AC-C10F-BB2F-91A53D710FBA}"/>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6" name="Footer Placeholder 5">
            <a:extLst>
              <a:ext uri="{FF2B5EF4-FFF2-40B4-BE49-F238E27FC236}">
                <a16:creationId xmlns:a16="http://schemas.microsoft.com/office/drawing/2014/main" id="{A872E886-F7B3-6212-E793-CB34DBB58D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39D461-C222-8B1D-ECFB-7D69E65522F1}"/>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6026227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4A128-6704-2278-B7B5-0FF697DD1BC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ECA59F-26F9-1798-0AAC-0236B1BED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740D1-BC15-3041-7D47-A8A0C9CCA502}"/>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5" name="Footer Placeholder 4">
            <a:extLst>
              <a:ext uri="{FF2B5EF4-FFF2-40B4-BE49-F238E27FC236}">
                <a16:creationId xmlns:a16="http://schemas.microsoft.com/office/drawing/2014/main" id="{C41C3D1D-E190-1F8E-38A1-B2E10A2A9F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1B417B-492E-20E0-D564-484F38E64087}"/>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4828105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074707-AA99-499F-950D-27C7669DBE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B05A04-372E-9182-9F06-6E10B6EF6B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F1742B-1B60-1AE0-A504-371AFE4AD549}"/>
              </a:ext>
            </a:extLst>
          </p:cNvPr>
          <p:cNvSpPr>
            <a:spLocks noGrp="1"/>
          </p:cNvSpPr>
          <p:nvPr>
            <p:ph type="dt" sz="half" idx="10"/>
          </p:nvPr>
        </p:nvSpPr>
        <p:spPr/>
        <p:txBody>
          <a:bodyPr/>
          <a:lstStyle/>
          <a:p>
            <a:fld id="{1D6489A8-B2B4-49AB-86E0-725A4AF535A4}" type="datetimeFigureOut">
              <a:rPr lang="en-GB" smtClean="0"/>
              <a:t>06/10/2026</a:t>
            </a:fld>
            <a:endParaRPr lang="en-GB"/>
          </a:p>
        </p:txBody>
      </p:sp>
      <p:sp>
        <p:nvSpPr>
          <p:cNvPr id="5" name="Footer Placeholder 4">
            <a:extLst>
              <a:ext uri="{FF2B5EF4-FFF2-40B4-BE49-F238E27FC236}">
                <a16:creationId xmlns:a16="http://schemas.microsoft.com/office/drawing/2014/main" id="{35206A47-D019-984A-2CA7-26A8F7C90E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EB010A-1A75-EADA-11ED-D662C40ABEEF}"/>
              </a:ext>
            </a:extLst>
          </p:cNvPr>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0216431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0491701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34709178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40759597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BDD7E5-C0D2-452F-9F78-220877DBDECB}"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1009935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BDD7E5-C0D2-452F-9F78-220877DBDECB}" type="datetimeFigureOut">
              <a:rPr lang="en-US" smtClean="0"/>
              <a:t>10/6/2026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24602194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BDD7E5-C0D2-452F-9F78-220877DBDECB}" type="datetimeFigureOut">
              <a:rPr lang="en-US" smtClean="0"/>
              <a:t>10/6/2026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5183699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BDD7E5-C0D2-452F-9F78-220877DBDECB}" type="datetimeFigureOut">
              <a:rPr lang="en-US" smtClean="0"/>
              <a:t>10/6/2026</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8894671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BDD7E5-C0D2-452F-9F78-220877DBDECB}"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5707879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BDD7E5-C0D2-452F-9F78-220877DBDECB}"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34985204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BDD7E5-C0D2-452F-9F78-220877DBDECB}"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20300513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31357275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40724515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7567068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BDD7E5-C0D2-452F-9F78-220877DBDECB}" type="datetimeFigureOut">
              <a:rPr lang="en-US" smtClean="0"/>
              <a:t>10/6/2026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7518363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BDD7E5-C0D2-452F-9F78-220877DBDECB}" type="datetimeFigureOut">
              <a:rPr lang="en-US" smtClean="0"/>
              <a:t>10/6/2026</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18984783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24940577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D0BDD7E5-C0D2-452F-9F78-220877DBDECB}"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E7B5A08-2A52-466D-BFF4-BD1D7FB39C51}" type="slidenum">
              <a:rPr lang="en-US" smtClean="0"/>
              <a:t>‹#›</a:t>
            </a:fld>
            <a:endParaRPr lang="en-US"/>
          </a:p>
        </p:txBody>
      </p:sp>
    </p:spTree>
    <p:extLst>
      <p:ext uri="{BB962C8B-B14F-4D97-AF65-F5344CB8AC3E}">
        <p14:creationId xmlns:p14="http://schemas.microsoft.com/office/powerpoint/2010/main" val="2473765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s://askleo.com/why-is-my-desktop-in-onedrive/"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2.jpe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8000"/>
            <a:lum/>
            <a:extLst>
              <a:ext uri="{837473B0-CC2E-450A-ABE3-18F120FF3D39}">
                <a1611:picAttrSrcUrl xmlns:a1611="http://schemas.microsoft.com/office/drawing/2016/11/main" r:id="rId14"/>
              </a:ext>
            </a:extLst>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92D6CB-573B-4C5E-2EE0-7257AD3673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7C5E3F-56D8-9C3E-FC5F-2F64A36877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1853E8-CABB-03EB-5334-089FBE8D1E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489A8-B2B4-49AB-86E0-725A4AF535A4}" type="datetimeFigureOut">
              <a:rPr lang="en-GB" smtClean="0"/>
              <a:t>06/10/2026</a:t>
            </a:fld>
            <a:endParaRPr lang="en-GB"/>
          </a:p>
        </p:txBody>
      </p:sp>
      <p:sp>
        <p:nvSpPr>
          <p:cNvPr id="5" name="Footer Placeholder 4">
            <a:extLst>
              <a:ext uri="{FF2B5EF4-FFF2-40B4-BE49-F238E27FC236}">
                <a16:creationId xmlns:a16="http://schemas.microsoft.com/office/drawing/2014/main" id="{0D586288-8BD7-A3D4-96E6-C034AD21C7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302C4AF-00AB-B971-9E27-E3A41CB094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7F9232-5956-4448-82D4-6B89E2B163EE}" type="slidenum">
              <a:rPr lang="en-GB" smtClean="0"/>
              <a:t>‹#›</a:t>
            </a:fld>
            <a:endParaRPr lang="en-GB"/>
          </a:p>
        </p:txBody>
      </p:sp>
    </p:spTree>
    <p:extLst>
      <p:ext uri="{BB962C8B-B14F-4D97-AF65-F5344CB8AC3E}">
        <p14:creationId xmlns:p14="http://schemas.microsoft.com/office/powerpoint/2010/main" val="12931317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0BDD7E5-C0D2-452F-9F78-220877DBDECB}" type="datetimeFigureOut">
              <a:rPr lang="en-US" smtClean="0"/>
              <a:t>10/6/2026</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E7B5A08-2A52-466D-BFF4-BD1D7FB39C51}" type="slidenum">
              <a:rPr lang="en-US" smtClean="0"/>
              <a:t>‹#›</a:t>
            </a:fld>
            <a:endParaRPr lang="en-US"/>
          </a:p>
        </p:txBody>
      </p:sp>
    </p:spTree>
    <p:extLst>
      <p:ext uri="{BB962C8B-B14F-4D97-AF65-F5344CB8AC3E}">
        <p14:creationId xmlns:p14="http://schemas.microsoft.com/office/powerpoint/2010/main" val="3187138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techsavvyscience.blogspot.com/2014/02/onedrive-another-choice-for-cloud.html" TargetMode="External"/><Relationship Id="rId2" Type="http://schemas.openxmlformats.org/officeDocument/2006/relationships/image" Target="../media/image9.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askleo.com/how-do-i-transfer-files-from-an-old-onedrive-to-another/" TargetMode="External"/><Relationship Id="rId2" Type="http://schemas.openxmlformats.org/officeDocument/2006/relationships/image" Target="../media/image10.jpg"/><Relationship Id="rId1" Type="http://schemas.openxmlformats.org/officeDocument/2006/relationships/slideLayout" Target="../slideLayouts/slideLayout15.xml"/><Relationship Id="rId4" Type="http://schemas.openxmlformats.org/officeDocument/2006/relationships/hyperlink" Target="https://creativecommons.org/licenses/by-nc-nd/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htnovo.net/2018/07/nuovo-onedrive-desktop-windows-10-1803.html" TargetMode="External"/><Relationship Id="rId2" Type="http://schemas.openxmlformats.org/officeDocument/2006/relationships/image" Target="../media/image11.jpg"/><Relationship Id="rId1" Type="http://schemas.openxmlformats.org/officeDocument/2006/relationships/slideLayout" Target="../slideLayouts/slideLayout15.xml"/><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tech.yahoo.com/apps/articles/microsoft-isnt-canceling-unwanted-onedrive-195633119.html" TargetMode="External"/><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www.htnovo.net/2018/01/nuovi-dettagli-confermano-ripristino-file-onedrive.html" TargetMode="External"/><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hyperlink" Target="https://creativecommons.org/licenses/by-sa/3.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hyperlink" Target="https://www.nature.com/articles/s41467-024-46503-5?utm_source=chatgpt.com" TargetMode="External"/><Relationship Id="rId2" Type="http://schemas.openxmlformats.org/officeDocument/2006/relationships/hyperlink" Target="https://doi.org/10.1016/j.imu.2024.101552"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_pdf_page_1.png"/>
          <p:cNvPicPr>
            <a:picLocks noChangeAspect="1"/>
          </p:cNvPicPr>
          <p:nvPr/>
        </p:nvPicPr>
        <p:blipFill>
          <a:blip r:embed="rId2"/>
          <a:stretch>
            <a:fillRect/>
          </a:stretch>
        </p:blipFill>
        <p:spPr>
          <a:xfrm>
            <a:off x="-2347" y="0"/>
            <a:ext cx="12191695" cy="6858000"/>
          </a:xfrm>
          <a:prstGeom prst="rect">
            <a:avLst/>
          </a:prstGeom>
        </p:spPr>
      </p:pic>
      <p:sp>
        <p:nvSpPr>
          <p:cNvPr id="3" name="TextBox 2">
            <a:extLst>
              <a:ext uri="{FF2B5EF4-FFF2-40B4-BE49-F238E27FC236}">
                <a16:creationId xmlns:a16="http://schemas.microsoft.com/office/drawing/2014/main" id="{88E64E0F-20EB-BEC0-BAC7-DF5960B08451}"/>
              </a:ext>
            </a:extLst>
          </p:cNvPr>
          <p:cNvSpPr txBox="1"/>
          <p:nvPr/>
        </p:nvSpPr>
        <p:spPr>
          <a:xfrm>
            <a:off x="7959776" y="1398869"/>
            <a:ext cx="3552670" cy="646331"/>
          </a:xfrm>
          <a:prstGeom prst="rect">
            <a:avLst/>
          </a:prstGeom>
          <a:noFill/>
        </p:spPr>
        <p:txBody>
          <a:bodyPr wrap="square" rtlCol="0">
            <a:spAutoFit/>
          </a:bodyPr>
          <a:lstStyle/>
          <a:p>
            <a:r>
              <a:rPr lang="en-GB" dirty="0"/>
              <a:t>Valentine c Okereke</a:t>
            </a:r>
          </a:p>
          <a:p>
            <a:endParaRPr lang="en-GB" dirty="0"/>
          </a:p>
        </p:txBody>
      </p:sp>
      <p:sp>
        <p:nvSpPr>
          <p:cNvPr id="4" name="TextBox 3">
            <a:extLst>
              <a:ext uri="{FF2B5EF4-FFF2-40B4-BE49-F238E27FC236}">
                <a16:creationId xmlns:a16="http://schemas.microsoft.com/office/drawing/2014/main" id="{B7967A52-D9A0-5EB7-F096-2757F86CE48F}"/>
              </a:ext>
            </a:extLst>
          </p:cNvPr>
          <p:cNvSpPr txBox="1"/>
          <p:nvPr/>
        </p:nvSpPr>
        <p:spPr>
          <a:xfrm>
            <a:off x="9144000" y="2045200"/>
            <a:ext cx="2728210" cy="369332"/>
          </a:xfrm>
          <a:prstGeom prst="rect">
            <a:avLst/>
          </a:prstGeom>
          <a:noFill/>
        </p:spPr>
        <p:txBody>
          <a:bodyPr wrap="square" rtlCol="0">
            <a:spAutoFit/>
          </a:bodyPr>
          <a:lstStyle/>
          <a:p>
            <a:r>
              <a:rPr lang="en-GB" dirty="0"/>
              <a:t>2605104</a:t>
            </a:r>
          </a:p>
        </p:txBody>
      </p:sp>
      <p:sp>
        <p:nvSpPr>
          <p:cNvPr id="12" name="TextBox 11">
            <a:extLst>
              <a:ext uri="{FF2B5EF4-FFF2-40B4-BE49-F238E27FC236}">
                <a16:creationId xmlns:a16="http://schemas.microsoft.com/office/drawing/2014/main" id="{FE530CFF-41ED-5037-06ED-09FF4EA2B94E}"/>
              </a:ext>
            </a:extLst>
          </p:cNvPr>
          <p:cNvSpPr txBox="1"/>
          <p:nvPr/>
        </p:nvSpPr>
        <p:spPr>
          <a:xfrm>
            <a:off x="8653763" y="2539484"/>
            <a:ext cx="1082348" cy="369332"/>
          </a:xfrm>
          <a:prstGeom prst="rect">
            <a:avLst/>
          </a:prstGeom>
          <a:noFill/>
        </p:spPr>
        <p:txBody>
          <a:bodyPr wrap="none" rtlCol="0">
            <a:spAutoFit/>
          </a:bodyPr>
          <a:lstStyle/>
          <a:p>
            <a:r>
              <a:rPr lang="en-GB" dirty="0"/>
              <a:t>LcHs4007</a:t>
            </a:r>
          </a:p>
        </p:txBody>
      </p:sp>
      <p:sp>
        <p:nvSpPr>
          <p:cNvPr id="14" name="TextBox 13">
            <a:extLst>
              <a:ext uri="{FF2B5EF4-FFF2-40B4-BE49-F238E27FC236}">
                <a16:creationId xmlns:a16="http://schemas.microsoft.com/office/drawing/2014/main" id="{C0B8083C-EEE7-0987-F293-CB1F1619CF69}"/>
              </a:ext>
            </a:extLst>
          </p:cNvPr>
          <p:cNvSpPr txBox="1"/>
          <p:nvPr/>
        </p:nvSpPr>
        <p:spPr>
          <a:xfrm>
            <a:off x="8835871" y="3074737"/>
            <a:ext cx="1403504" cy="369332"/>
          </a:xfrm>
          <a:prstGeom prst="rect">
            <a:avLst/>
          </a:prstGeom>
          <a:noFill/>
        </p:spPr>
        <p:txBody>
          <a:bodyPr wrap="square" rtlCol="0">
            <a:spAutoFit/>
          </a:bodyPr>
          <a:lstStyle/>
          <a:p>
            <a:r>
              <a:rPr lang="en-GB" dirty="0"/>
              <a:t>One drive</a:t>
            </a:r>
          </a:p>
        </p:txBody>
      </p:sp>
      <p:sp>
        <p:nvSpPr>
          <p:cNvPr id="15" name="TextBox 14">
            <a:extLst>
              <a:ext uri="{FF2B5EF4-FFF2-40B4-BE49-F238E27FC236}">
                <a16:creationId xmlns:a16="http://schemas.microsoft.com/office/drawing/2014/main" id="{C2ACED43-9AB5-90DD-6EA4-C8F5D146D86D}"/>
              </a:ext>
            </a:extLst>
          </p:cNvPr>
          <p:cNvSpPr txBox="1"/>
          <p:nvPr/>
        </p:nvSpPr>
        <p:spPr>
          <a:xfrm>
            <a:off x="8943974" y="4197608"/>
            <a:ext cx="1876425" cy="369332"/>
          </a:xfrm>
          <a:prstGeom prst="rect">
            <a:avLst/>
          </a:prstGeom>
          <a:noFill/>
        </p:spPr>
        <p:txBody>
          <a:bodyPr wrap="square" rtlCol="0">
            <a:spAutoFit/>
          </a:bodyPr>
          <a:lstStyle/>
          <a:p>
            <a:r>
              <a:rPr lang="en-GB" dirty="0"/>
              <a:t>Bianca Dodgen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_pdf_page_2.png"/>
          <p:cNvPicPr>
            <a:picLocks noChangeAspect="1"/>
          </p:cNvPicPr>
          <p:nvPr/>
        </p:nvPicPr>
        <p:blipFill>
          <a:blip r:embed="rId2"/>
          <a:stretch>
            <a:fillRect/>
          </a:stretch>
        </p:blipFill>
        <p:spPr>
          <a:xfrm>
            <a:off x="0" y="0"/>
            <a:ext cx="12191695"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_pdf_page_3.png"/>
          <p:cNvPicPr>
            <a:picLocks noChangeAspect="1"/>
          </p:cNvPicPr>
          <p:nvPr/>
        </p:nvPicPr>
        <p:blipFill>
          <a:blip r:embed="rId2"/>
          <a:stretch>
            <a:fillRect/>
          </a:stretch>
        </p:blipFill>
        <p:spPr>
          <a:xfrm>
            <a:off x="0" y="0"/>
            <a:ext cx="1219169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_pdf_page_4.png"/>
          <p:cNvPicPr>
            <a:picLocks noChangeAspect="1"/>
          </p:cNvPicPr>
          <p:nvPr/>
        </p:nvPicPr>
        <p:blipFill>
          <a:blip r:embed="rId2"/>
          <a:stretch>
            <a:fillRect/>
          </a:stretch>
        </p:blipFill>
        <p:spPr>
          <a:xfrm>
            <a:off x="0" y="0"/>
            <a:ext cx="12191695"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_pdf_page_5.png"/>
          <p:cNvPicPr>
            <a:picLocks noChangeAspect="1"/>
          </p:cNvPicPr>
          <p:nvPr/>
        </p:nvPicPr>
        <p:blipFill>
          <a:blip r:embed="rId2"/>
          <a:stretch>
            <a:fillRect/>
          </a:stretch>
        </p:blipFill>
        <p:spPr>
          <a:xfrm>
            <a:off x="0" y="0"/>
            <a:ext cx="12191695"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_pdf_page_6.png"/>
          <p:cNvPicPr>
            <a:picLocks noChangeAspect="1"/>
          </p:cNvPicPr>
          <p:nvPr/>
        </p:nvPicPr>
        <p:blipFill>
          <a:blip r:embed="rId2"/>
          <a:stretch>
            <a:fillRect/>
          </a:stretch>
        </p:blipFill>
        <p:spPr>
          <a:xfrm>
            <a:off x="0" y="0"/>
            <a:ext cx="12191695" cy="685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F64C90-4567-041B-BAC0-D300590CE661}"/>
              </a:ext>
            </a:extLst>
          </p:cNvPr>
          <p:cNvSpPr>
            <a:spLocks noGrp="1"/>
          </p:cNvSpPr>
          <p:nvPr>
            <p:ph type="title"/>
          </p:nvPr>
        </p:nvSpPr>
        <p:spPr/>
        <p:txBody>
          <a:bodyPr/>
          <a:lstStyle/>
          <a:p>
            <a:r>
              <a:rPr lang="en-GB" dirty="0"/>
              <a:t>Workplace Task – Care Records and Rotas</a:t>
            </a:r>
          </a:p>
        </p:txBody>
      </p:sp>
      <p:sp>
        <p:nvSpPr>
          <p:cNvPr id="3" name="Content Placeholder 2">
            <a:extLst>
              <a:ext uri="{FF2B5EF4-FFF2-40B4-BE49-F238E27FC236}">
                <a16:creationId xmlns:a16="http://schemas.microsoft.com/office/drawing/2014/main" id="{7955CFAA-0DA9-8206-31EB-0969C7E161A4}"/>
              </a:ext>
            </a:extLst>
          </p:cNvPr>
          <p:cNvSpPr>
            <a:spLocks noGrp="1"/>
          </p:cNvSpPr>
          <p:nvPr>
            <p:ph sz="half" idx="1"/>
          </p:nvPr>
        </p:nvSpPr>
        <p:spPr/>
        <p:txBody>
          <a:bodyPr>
            <a:normAutofit fontScale="70000" lnSpcReduction="20000"/>
          </a:bodyPr>
          <a:lstStyle/>
          <a:p>
            <a:r>
              <a:rPr lang="en-GB" dirty="0"/>
              <a:t>Microsoft OneDrive is a cloud storage and collaboration service that helps organizations safely share and access the latest version of documents.</a:t>
            </a:r>
          </a:p>
          <a:p>
            <a:r>
              <a:rPr lang="en-GB" dirty="0"/>
              <a:t> With OneDrive, challenges like duplicated work, inconsistent records and unclear rotas are directly solved at Ashford Community Care Service. </a:t>
            </a:r>
          </a:p>
          <a:p>
            <a:r>
              <a:rPr lang="en-GB" dirty="0"/>
              <a:t>Centralised storage means that the records of care, medication plans and rota are kept up to date and available across different settings (Al-Kuwaiti &amp; Aziz, 2021). </a:t>
            </a:r>
          </a:p>
          <a:p>
            <a:r>
              <a:rPr lang="en-GB" dirty="0"/>
              <a:t>OneDrive will help Ashford build on its collaboration and eliminate inefficiencies in everyday operations. </a:t>
            </a:r>
            <a:br>
              <a:rPr lang="en-GB" dirty="0"/>
            </a:br>
            <a:endParaRPr lang="en-GB" dirty="0"/>
          </a:p>
        </p:txBody>
      </p:sp>
      <p:pic>
        <p:nvPicPr>
          <p:cNvPr id="7" name="Content Placeholder 6">
            <a:extLst>
              <a:ext uri="{FF2B5EF4-FFF2-40B4-BE49-F238E27FC236}">
                <a16:creationId xmlns:a16="http://schemas.microsoft.com/office/drawing/2014/main" id="{72FBE8E3-5A61-EC48-5114-F30BB10505C9}"/>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01984" y="2267182"/>
            <a:ext cx="5181600" cy="3168420"/>
          </a:xfrm>
        </p:spPr>
      </p:pic>
      <p:sp>
        <p:nvSpPr>
          <p:cNvPr id="2" name="TextBox 1">
            <a:extLst>
              <a:ext uri="{FF2B5EF4-FFF2-40B4-BE49-F238E27FC236}">
                <a16:creationId xmlns:a16="http://schemas.microsoft.com/office/drawing/2014/main" id="{B146EC55-9BDF-D9C7-2184-A3DDA5EDF262}"/>
              </a:ext>
            </a:extLst>
          </p:cNvPr>
          <p:cNvSpPr txBox="1"/>
          <p:nvPr/>
        </p:nvSpPr>
        <p:spPr>
          <a:xfrm>
            <a:off x="1788340" y="89012"/>
            <a:ext cx="8537097" cy="646331"/>
          </a:xfrm>
          <a:prstGeom prst="rect">
            <a:avLst/>
          </a:prstGeom>
          <a:noFill/>
        </p:spPr>
        <p:txBody>
          <a:bodyPr wrap="square" rtlCol="0">
            <a:spAutoFit/>
          </a:bodyPr>
          <a:lstStyle/>
          <a:p>
            <a:pPr defTabSz="914400"/>
            <a:r>
              <a:rPr lang="en-US" b="1" dirty="0">
                <a:solidFill>
                  <a:prstClr val="black"/>
                </a:solidFill>
                <a:latin typeface="Arial" panose="020B0604020202020204" pitchFamily="34" charset="0"/>
                <a:cs typeface="Arial" panose="020B0604020202020204" pitchFamily="34" charset="0"/>
              </a:rPr>
              <a:t>Student </a:t>
            </a:r>
            <a:r>
              <a:rPr lang="en-US" b="1" dirty="0" err="1">
                <a:solidFill>
                  <a:prstClr val="black"/>
                </a:solidFill>
                <a:latin typeface="Arial" panose="020B0604020202020204" pitchFamily="34" charset="0"/>
                <a:cs typeface="Arial" panose="020B0604020202020204" pitchFamily="34" charset="0"/>
              </a:rPr>
              <a:t>name:fahema</a:t>
            </a:r>
            <a:r>
              <a:rPr lang="en-US" b="1" dirty="0">
                <a:solidFill>
                  <a:prstClr val="black"/>
                </a:solidFill>
                <a:latin typeface="Arial" panose="020B0604020202020204" pitchFamily="34" charset="0"/>
                <a:cs typeface="Arial" panose="020B0604020202020204" pitchFamily="34" charset="0"/>
              </a:rPr>
              <a:t> </a:t>
            </a:r>
            <a:r>
              <a:rPr lang="en-US" b="1">
                <a:solidFill>
                  <a:prstClr val="black"/>
                </a:solidFill>
                <a:latin typeface="Arial" panose="020B0604020202020204" pitchFamily="34" charset="0"/>
                <a:cs typeface="Arial" panose="020B0604020202020204" pitchFamily="34" charset="0"/>
              </a:rPr>
              <a:t>akter </a:t>
            </a:r>
            <a:r>
              <a:rPr lang="en-US" b="1" dirty="0">
                <a:solidFill>
                  <a:prstClr val="black"/>
                </a:solidFill>
                <a:latin typeface="Arial" panose="020B0604020202020204" pitchFamily="34" charset="0"/>
                <a:cs typeface="Arial" panose="020B0604020202020204" pitchFamily="34" charset="0"/>
              </a:rPr>
              <a:t>ID</a:t>
            </a:r>
            <a:r>
              <a:rPr lang="en-US" b="1">
                <a:solidFill>
                  <a:prstClr val="black"/>
                </a:solidFill>
                <a:latin typeface="Arial" panose="020B0604020202020204" pitchFamily="34" charset="0"/>
                <a:cs typeface="Arial" panose="020B0604020202020204" pitchFamily="34" charset="0"/>
              </a:rPr>
              <a:t>: 2506897@</a:t>
            </a:r>
            <a:r>
              <a:rPr lang="en-US" b="1" dirty="0">
                <a:solidFill>
                  <a:prstClr val="black"/>
                </a:solidFill>
                <a:latin typeface="Arial" panose="020B0604020202020204" pitchFamily="34" charset="0"/>
                <a:cs typeface="Arial" panose="020B0604020202020204" pitchFamily="34" charset="0"/>
              </a:rPr>
              <a:t>student.uwtsd.ac.uk</a:t>
            </a:r>
          </a:p>
          <a:p>
            <a:pPr defTabSz="914400"/>
            <a:endParaRPr lang="en-US" dirty="0">
              <a:solidFill>
                <a:prstClr val="black"/>
              </a:solidFill>
              <a:latin typeface="Century Gothic" panose="020B0502020202020204"/>
            </a:endParaRPr>
          </a:p>
        </p:txBody>
      </p:sp>
    </p:spTree>
    <p:extLst>
      <p:ext uri="{BB962C8B-B14F-4D97-AF65-F5344CB8AC3E}">
        <p14:creationId xmlns:p14="http://schemas.microsoft.com/office/powerpoint/2010/main" val="990740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8DD3B-5E78-729C-4863-0BCA3F4C8D65}"/>
              </a:ext>
            </a:extLst>
          </p:cNvPr>
          <p:cNvSpPr>
            <a:spLocks noGrp="1"/>
          </p:cNvSpPr>
          <p:nvPr>
            <p:ph type="title"/>
          </p:nvPr>
        </p:nvSpPr>
        <p:spPr/>
        <p:txBody>
          <a:bodyPr/>
          <a:lstStyle/>
          <a:p>
            <a:r>
              <a:rPr lang="en-GB" dirty="0"/>
              <a:t>Advantages of OneDrive</a:t>
            </a:r>
          </a:p>
        </p:txBody>
      </p:sp>
      <p:sp>
        <p:nvSpPr>
          <p:cNvPr id="3" name="Content Placeholder 2">
            <a:extLst>
              <a:ext uri="{FF2B5EF4-FFF2-40B4-BE49-F238E27FC236}">
                <a16:creationId xmlns:a16="http://schemas.microsoft.com/office/drawing/2014/main" id="{5FC2BF7B-7BCE-5A33-040A-29B3588A68A4}"/>
              </a:ext>
            </a:extLst>
          </p:cNvPr>
          <p:cNvSpPr>
            <a:spLocks noGrp="1"/>
          </p:cNvSpPr>
          <p:nvPr>
            <p:ph sz="half" idx="1"/>
          </p:nvPr>
        </p:nvSpPr>
        <p:spPr/>
        <p:txBody>
          <a:bodyPr>
            <a:normAutofit fontScale="77500" lnSpcReduction="20000"/>
          </a:bodyPr>
          <a:lstStyle/>
          <a:p>
            <a:r>
              <a:rPr lang="en-GB" dirty="0"/>
              <a:t>OneDrive is made specifically for handling care records and rota documents. Accessible files allow staff working in service users' homes, supported living and the main office to access files in real time, ensuring continuity of care.</a:t>
            </a:r>
          </a:p>
          <a:p>
            <a:r>
              <a:rPr lang="en-GB" dirty="0"/>
              <a:t> Studies have demonstrated the ability of EHR systems to provide more efficiency and lower error rates, and to ensure that information is up to date and available. (Kruse et al., 2018) </a:t>
            </a:r>
          </a:p>
          <a:p>
            <a:r>
              <a:rPr lang="en-GB" dirty="0"/>
              <a:t>This translates to Ashford having less missed information and more transparent scheduling, which in turn would lead to an improvement in service delivery and staff coordination (Greenhalgh et al., 2017).</a:t>
            </a:r>
          </a:p>
        </p:txBody>
      </p:sp>
      <p:pic>
        <p:nvPicPr>
          <p:cNvPr id="6" name="Content Placeholder 5">
            <a:extLst>
              <a:ext uri="{FF2B5EF4-FFF2-40B4-BE49-F238E27FC236}">
                <a16:creationId xmlns:a16="http://schemas.microsoft.com/office/drawing/2014/main" id="{8CE76167-245C-76DC-046D-6F41D6AD24A6}"/>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2641124"/>
            <a:ext cx="5181600" cy="2720340"/>
          </a:xfrm>
        </p:spPr>
      </p:pic>
      <p:sp>
        <p:nvSpPr>
          <p:cNvPr id="7" name="TextBox 6">
            <a:extLst>
              <a:ext uri="{FF2B5EF4-FFF2-40B4-BE49-F238E27FC236}">
                <a16:creationId xmlns:a16="http://schemas.microsoft.com/office/drawing/2014/main" id="{F4012D24-A7DC-BB6F-CC0E-AF0255BF0A23}"/>
              </a:ext>
            </a:extLst>
          </p:cNvPr>
          <p:cNvSpPr txBox="1"/>
          <p:nvPr/>
        </p:nvSpPr>
        <p:spPr>
          <a:xfrm>
            <a:off x="6172200" y="5361464"/>
            <a:ext cx="518160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hlinkClick r:id="rId3" tooltip="https://askleo.com/how-do-i-transfer-files-from-an-old-onedrive-to-another/"/>
              </a:rPr>
              <a:t>This Photo</a:t>
            </a: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creativecommons.org/licenses/by-nc-nd/3.0/"/>
              </a:rPr>
              <a:t>CC BY-NC-ND</a:t>
            </a:r>
            <a:endParaRPr kumimoji="0" lang="en-GB"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1983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A6C0C-5384-C294-CEE3-7A59A2DD7B9C}"/>
              </a:ext>
            </a:extLst>
          </p:cNvPr>
          <p:cNvSpPr>
            <a:spLocks noGrp="1"/>
          </p:cNvSpPr>
          <p:nvPr>
            <p:ph type="title"/>
          </p:nvPr>
        </p:nvSpPr>
        <p:spPr/>
        <p:txBody>
          <a:bodyPr/>
          <a:lstStyle/>
          <a:p>
            <a:r>
              <a:rPr lang="en-GB" dirty="0"/>
              <a:t>Limitations of OneDrive</a:t>
            </a:r>
          </a:p>
        </p:txBody>
      </p:sp>
      <p:sp>
        <p:nvSpPr>
          <p:cNvPr id="3" name="Content Placeholder 2">
            <a:extLst>
              <a:ext uri="{FF2B5EF4-FFF2-40B4-BE49-F238E27FC236}">
                <a16:creationId xmlns:a16="http://schemas.microsoft.com/office/drawing/2014/main" id="{592BB865-C77F-89E8-ECFA-CDDB330D9255}"/>
              </a:ext>
            </a:extLst>
          </p:cNvPr>
          <p:cNvSpPr>
            <a:spLocks noGrp="1"/>
          </p:cNvSpPr>
          <p:nvPr>
            <p:ph sz="half" idx="1"/>
          </p:nvPr>
        </p:nvSpPr>
        <p:spPr/>
        <p:txBody>
          <a:bodyPr>
            <a:normAutofit fontScale="77500" lnSpcReduction="20000"/>
          </a:bodyPr>
          <a:lstStyle/>
          <a:p>
            <a:r>
              <a:rPr lang="en-GB" dirty="0"/>
              <a:t>OneDrive is great, but there are some drawbacks. Internet access is important and staff need training to prevent accidental access or overwriting of files (Greenhalgh et al., 2017).</a:t>
            </a:r>
          </a:p>
          <a:p>
            <a:r>
              <a:rPr lang="en-GB" dirty="0"/>
              <a:t> The staff may not have the same level of digital literacy, potentially limiting the ability to adopt it (Top &amp; Ali, 2021).</a:t>
            </a:r>
          </a:p>
          <a:p>
            <a:r>
              <a:rPr lang="en-GB" dirty="0"/>
              <a:t> Furthermore, if there are no guidelines regarding folder organization and naming, it can lead to confusion. </a:t>
            </a:r>
          </a:p>
          <a:p>
            <a:r>
              <a:rPr lang="en-GB" dirty="0"/>
              <a:t>These challenges highlight the importance of structured implementation and ongoing support to ensure OneDrive is used effectively within Ashford (Al‑Kuwaiti &amp; Aziz, 2021).</a:t>
            </a:r>
          </a:p>
        </p:txBody>
      </p:sp>
      <p:pic>
        <p:nvPicPr>
          <p:cNvPr id="6" name="Content Placeholder 5">
            <a:extLst>
              <a:ext uri="{FF2B5EF4-FFF2-40B4-BE49-F238E27FC236}">
                <a16:creationId xmlns:a16="http://schemas.microsoft.com/office/drawing/2014/main" id="{46282FE6-3982-E1EC-94CB-560B519BF9B8}"/>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2543969"/>
            <a:ext cx="5181600" cy="2914650"/>
          </a:xfrm>
        </p:spPr>
      </p:pic>
      <p:sp>
        <p:nvSpPr>
          <p:cNvPr id="7" name="TextBox 6">
            <a:extLst>
              <a:ext uri="{FF2B5EF4-FFF2-40B4-BE49-F238E27FC236}">
                <a16:creationId xmlns:a16="http://schemas.microsoft.com/office/drawing/2014/main" id="{722B6098-1BDC-57B5-C1C6-72ACED3A450E}"/>
              </a:ext>
            </a:extLst>
          </p:cNvPr>
          <p:cNvSpPr txBox="1"/>
          <p:nvPr/>
        </p:nvSpPr>
        <p:spPr>
          <a:xfrm>
            <a:off x="6172200" y="5458619"/>
            <a:ext cx="518160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hlinkClick r:id="rId3" tooltip="https://www.htnovo.net/2018/07/nuovo-onedrive-desktop-windows-10-1803.html"/>
              </a:rPr>
              <a:t>This Photo</a:t>
            </a: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creativecommons.org/licenses/by-sa/3.0/"/>
              </a:rPr>
              <a:t>CC BY-SA</a:t>
            </a:r>
            <a:endParaRPr kumimoji="0" lang="en-GB"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8270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D923E-56A4-8171-89B4-4385B031337F}"/>
              </a:ext>
            </a:extLst>
          </p:cNvPr>
          <p:cNvSpPr>
            <a:spLocks noGrp="1"/>
          </p:cNvSpPr>
          <p:nvPr>
            <p:ph type="title"/>
          </p:nvPr>
        </p:nvSpPr>
        <p:spPr/>
        <p:txBody>
          <a:bodyPr/>
          <a:lstStyle/>
          <a:p>
            <a:r>
              <a:rPr lang="en-GB" dirty="0"/>
              <a:t>Recommendations for Ashford</a:t>
            </a:r>
          </a:p>
        </p:txBody>
      </p:sp>
      <p:sp>
        <p:nvSpPr>
          <p:cNvPr id="3" name="Content Placeholder 2">
            <a:extLst>
              <a:ext uri="{FF2B5EF4-FFF2-40B4-BE49-F238E27FC236}">
                <a16:creationId xmlns:a16="http://schemas.microsoft.com/office/drawing/2014/main" id="{85408F9F-D5AA-CCE7-6FCF-6F0821A121B1}"/>
              </a:ext>
            </a:extLst>
          </p:cNvPr>
          <p:cNvSpPr>
            <a:spLocks noGrp="1"/>
          </p:cNvSpPr>
          <p:nvPr>
            <p:ph sz="half" idx="1"/>
          </p:nvPr>
        </p:nvSpPr>
        <p:spPr/>
        <p:txBody>
          <a:bodyPr>
            <a:normAutofit fontScale="70000" lnSpcReduction="20000"/>
          </a:bodyPr>
          <a:lstStyle/>
          <a:p>
            <a:r>
              <a:rPr lang="en-GB" dirty="0"/>
              <a:t>To get the most out of OneDrive, Ashford needs to establish some sort of folder structure based on the service user and some sort of naming conventions (Kruse et al., 2018). </a:t>
            </a:r>
          </a:p>
          <a:p>
            <a:r>
              <a:rPr lang="en-GB" dirty="0"/>
              <a:t>Version history and permission settings should be taught at training workshops, and supervision should be carried out every week to confirm adherence to file updates (Greenhalgh et al., 2017). </a:t>
            </a:r>
          </a:p>
          <a:p>
            <a:r>
              <a:rPr lang="en-GB" dirty="0"/>
              <a:t>Continuous IT support will be crucial for staff confidence and to resolve technical problems (Top &amp; Ali, 2021). </a:t>
            </a:r>
          </a:p>
          <a:p>
            <a:r>
              <a:rPr lang="en-GB" dirty="0"/>
              <a:t>These practices will reduce duplication, facilitate communication and improve service delivery, leading to better service quality outcomes for Ashford's users (Buntin et al., 2011; Microsoft, 2023).</a:t>
            </a:r>
          </a:p>
        </p:txBody>
      </p:sp>
      <p:pic>
        <p:nvPicPr>
          <p:cNvPr id="6" name="Content Placeholder 5">
            <a:extLst>
              <a:ext uri="{FF2B5EF4-FFF2-40B4-BE49-F238E27FC236}">
                <a16:creationId xmlns:a16="http://schemas.microsoft.com/office/drawing/2014/main" id="{CBB8B23D-639D-48C3-163E-BC7F31117C0F}"/>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2543969"/>
            <a:ext cx="5181600" cy="2914650"/>
          </a:xfrm>
        </p:spPr>
      </p:pic>
    </p:spTree>
    <p:extLst>
      <p:ext uri="{BB962C8B-B14F-4D97-AF65-F5344CB8AC3E}">
        <p14:creationId xmlns:p14="http://schemas.microsoft.com/office/powerpoint/2010/main" val="2332062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EAC14-2D91-B315-21FD-970DCB3736E4}"/>
              </a:ext>
            </a:extLst>
          </p:cNvPr>
          <p:cNvSpPr>
            <a:spLocks noGrp="1"/>
          </p:cNvSpPr>
          <p:nvPr>
            <p:ph type="title"/>
          </p:nvPr>
        </p:nvSpPr>
        <p:spPr/>
        <p:txBody>
          <a:bodyPr/>
          <a:lstStyle/>
          <a:p>
            <a:r>
              <a:rPr lang="en-US"/>
              <a:t>References</a:t>
            </a:r>
            <a:br>
              <a:rPr lang="en-US"/>
            </a:br>
            <a:endParaRPr lang="en-GB"/>
          </a:p>
        </p:txBody>
      </p:sp>
      <p:sp>
        <p:nvSpPr>
          <p:cNvPr id="3" name="Content Placeholder 2">
            <a:extLst>
              <a:ext uri="{FF2B5EF4-FFF2-40B4-BE49-F238E27FC236}">
                <a16:creationId xmlns:a16="http://schemas.microsoft.com/office/drawing/2014/main" id="{67BB6A27-50F5-182F-359F-0EA3F88D4209}"/>
              </a:ext>
            </a:extLst>
          </p:cNvPr>
          <p:cNvSpPr>
            <a:spLocks noGrp="1"/>
          </p:cNvSpPr>
          <p:nvPr>
            <p:ph sz="half" idx="1"/>
          </p:nvPr>
        </p:nvSpPr>
        <p:spPr/>
        <p:txBody>
          <a:bodyPr>
            <a:normAutofit fontScale="55000" lnSpcReduction="20000"/>
          </a:bodyPr>
          <a:lstStyle/>
          <a:p>
            <a:r>
              <a:rPr lang="en-GB" dirty="0"/>
              <a:t>Al‑Kuwaiti, A. and Aziz, F., 2021. Electronic health records and efficiency in healthcare. Journal of Health Informatics, 14(2), pp.45‑56.Buntin, M.B., Burke, M.F., Hoaglin, M.C. and Blumenthal, D., 2011. The benefits of health information technology: a review of the recent literature shows predominantly positive results. Health Affairs, 30(3), pp.464‑471.Greenhalgh, T., </a:t>
            </a:r>
            <a:r>
              <a:rPr lang="en-GB" dirty="0" err="1"/>
              <a:t>Wherton</a:t>
            </a:r>
            <a:r>
              <a:rPr lang="en-GB" dirty="0"/>
              <a:t>, J., Papoutsi, C., Lynch, J., Allwood, G., Hughes, G., Hinder, S., Fahy, N., Procter, R. and Shaw, S., 2017. Beyond adoption: a new framework for theorizing and evaluating </a:t>
            </a:r>
            <a:r>
              <a:rPr lang="en-GB" dirty="0" err="1"/>
              <a:t>nonadoption</a:t>
            </a:r>
            <a:r>
              <a:rPr lang="en-GB" dirty="0"/>
              <a:t>, abandonment, and challenges to the scale‑up, spread, and sustainability of health and care technologies. Journal of Medical Internet Research, 19(11), p.e367.Kruse, C.S., Stein, A., Thomas, H. and Kaur, H., 2018. The use of electronic health records to support population health: a systematic review of the literature. Journal of Medical Systems, 42(11), pp.214‑223.Microsoft, 2023. Microsoft 365 for healthcare organisations. [online] Available at: https://www.microsoft.com/en-us/microsoft-365/solutions/healthcare (microsoft.com in Bing) [Accessed 4 October 2026].Top, M. and Ali, S., 2021. Integration of digital tools in healthcare organisations: challenges and opportunities. International Journal of Healthcare Management, 14(1), pp.1‑10.</a:t>
            </a:r>
          </a:p>
        </p:txBody>
      </p:sp>
      <p:pic>
        <p:nvPicPr>
          <p:cNvPr id="7" name="Content Placeholder 6">
            <a:extLst>
              <a:ext uri="{FF2B5EF4-FFF2-40B4-BE49-F238E27FC236}">
                <a16:creationId xmlns:a16="http://schemas.microsoft.com/office/drawing/2014/main" id="{9C71E307-9879-B482-08C1-F2EE083A051A}"/>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72200" y="3185192"/>
            <a:ext cx="5181600" cy="1632204"/>
          </a:xfrm>
        </p:spPr>
      </p:pic>
      <p:sp>
        <p:nvSpPr>
          <p:cNvPr id="8" name="TextBox 7">
            <a:extLst>
              <a:ext uri="{FF2B5EF4-FFF2-40B4-BE49-F238E27FC236}">
                <a16:creationId xmlns:a16="http://schemas.microsoft.com/office/drawing/2014/main" id="{E7574BAD-E201-974A-164F-6470055DDFE2}"/>
              </a:ext>
            </a:extLst>
          </p:cNvPr>
          <p:cNvSpPr txBox="1"/>
          <p:nvPr/>
        </p:nvSpPr>
        <p:spPr>
          <a:xfrm>
            <a:off x="6172200" y="4817396"/>
            <a:ext cx="5181600" cy="230832"/>
          </a:xfrm>
          <a:prstGeom prst="rect">
            <a:avLst/>
          </a:prstGeom>
          <a:noFill/>
        </p:spPr>
        <p:txBody>
          <a:bodyPr wrap="square" rtlCol="0">
            <a:spAutoFit/>
          </a:bodyPr>
          <a:lstStyle/>
          <a:p>
            <a:r>
              <a:rPr lang="en-GB" sz="900">
                <a:hlinkClick r:id="rId3" tooltip="https://www.htnovo.net/2018/01/nuovi-dettagli-confermano-ripristino-file-onedrive.html"/>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346514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400" b="1" dirty="0">
                <a:latin typeface="Arial" panose="020B0604020202020204" pitchFamily="34" charset="0"/>
                <a:cs typeface="Arial" panose="020B0604020202020204" pitchFamily="34" charset="0"/>
              </a:rPr>
              <a:t>Advantages of OneDrive for Ashford</a:t>
            </a:r>
            <a:br>
              <a:rPr lang="en-US" sz="2400" b="1" dirty="0">
                <a:latin typeface="Arial" panose="020B0604020202020204" pitchFamily="34" charset="0"/>
                <a:cs typeface="Arial" panose="020B0604020202020204" pitchFamily="34" charset="0"/>
              </a:rPr>
            </a:br>
            <a:r>
              <a:rPr lang="en-US" sz="2400" b="1" dirty="0">
                <a:latin typeface="Arial" panose="020B0604020202020204" pitchFamily="34" charset="0"/>
                <a:cs typeface="Arial" panose="020B0604020202020204" pitchFamily="34" charset="0"/>
              </a:rPr>
              <a:t>How OneDrive Can Improve Care Records</a:t>
            </a:r>
          </a:p>
        </p:txBody>
      </p:sp>
      <p:graphicFrame>
        <p:nvGraphicFramePr>
          <p:cNvPr id="4" name="Content Placeholder 3"/>
          <p:cNvGraphicFramePr>
            <a:graphicFrameLocks noGrp="1"/>
          </p:cNvGraphicFramePr>
          <p:nvPr>
            <p:ph idx="1"/>
          </p:nvPr>
        </p:nvGraphicFramePr>
        <p:xfrm>
          <a:off x="797738" y="2438945"/>
          <a:ext cx="9908024" cy="3120846"/>
        </p:xfrm>
        <a:graphic>
          <a:graphicData uri="http://schemas.openxmlformats.org/drawingml/2006/table">
            <a:tbl>
              <a:tblPr/>
              <a:tblGrid>
                <a:gridCol w="4954012">
                  <a:extLst>
                    <a:ext uri="{9D8B030D-6E8A-4147-A177-3AD203B41FA5}">
                      <a16:colId xmlns:a16="http://schemas.microsoft.com/office/drawing/2014/main" val="20000"/>
                    </a:ext>
                  </a:extLst>
                </a:gridCol>
                <a:gridCol w="4954012">
                  <a:extLst>
                    <a:ext uri="{9D8B030D-6E8A-4147-A177-3AD203B41FA5}">
                      <a16:colId xmlns:a16="http://schemas.microsoft.com/office/drawing/2014/main" val="20001"/>
                    </a:ext>
                  </a:extLst>
                </a:gridCol>
              </a:tblGrid>
              <a:tr h="312392">
                <a:tc>
                  <a:txBody>
                    <a:bodyPr/>
                    <a:lstStyle/>
                    <a:p>
                      <a:pPr algn="just"/>
                      <a:r>
                        <a:rPr lang="en-US" sz="1600" b="1" dirty="0">
                          <a:latin typeface="Arial" panose="020B0604020202020204" pitchFamily="34" charset="0"/>
                          <a:cs typeface="Arial" panose="020B0604020202020204" pitchFamily="34" charset="0"/>
                        </a:rPr>
                        <a:t>Advantage</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b="1">
                          <a:latin typeface="Arial" panose="020B0604020202020204" pitchFamily="34" charset="0"/>
                          <a:cs typeface="Arial" panose="020B0604020202020204" pitchFamily="34" charset="0"/>
                        </a:rPr>
                        <a:t>Practical benefit for Ashford</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tcPr>
                </a:tc>
                <a:extLst>
                  <a:ext uri="{0D108BD9-81ED-4DB2-BD59-A6C34878D82A}">
                    <a16:rowId xmlns:a16="http://schemas.microsoft.com/office/drawing/2014/main" val="10000"/>
                  </a:ext>
                </a:extLst>
              </a:tr>
              <a:tr h="539586">
                <a:tc>
                  <a:txBody>
                    <a:bodyPr/>
                    <a:lstStyle/>
                    <a:p>
                      <a:pPr algn="just"/>
                      <a:r>
                        <a:rPr lang="en-US" sz="1600" b="1" dirty="0">
                          <a:latin typeface="Arial" panose="020B0604020202020204" pitchFamily="34" charset="0"/>
                          <a:cs typeface="Arial" panose="020B0604020202020204" pitchFamily="34" charset="0"/>
                        </a:rPr>
                        <a:t>Single record location</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Reduces duplicated care records and different versions of the same document.</a:t>
                      </a:r>
                    </a:p>
                  </a:txBody>
                  <a:tcPr anchor="ctr">
                    <a:lnL>
                      <a:noFill/>
                    </a:lnL>
                    <a:lnR>
                      <a:noFill/>
                    </a:lnR>
                    <a:lnT>
                      <a:noFill/>
                    </a:lnT>
                    <a:lnB>
                      <a:noFill/>
                    </a:lnB>
                  </a:tcPr>
                </a:tc>
                <a:extLst>
                  <a:ext uri="{0D108BD9-81ED-4DB2-BD59-A6C34878D82A}">
                    <a16:rowId xmlns:a16="http://schemas.microsoft.com/office/drawing/2014/main" val="10001"/>
                  </a:ext>
                </a:extLst>
              </a:tr>
              <a:tr h="691743">
                <a:tc>
                  <a:txBody>
                    <a:bodyPr/>
                    <a:lstStyle/>
                    <a:p>
                      <a:pPr algn="just"/>
                      <a:r>
                        <a:rPr lang="en-US" sz="1600" b="1" dirty="0">
                          <a:latin typeface="Arial" panose="020B0604020202020204" pitchFamily="34" charset="0"/>
                          <a:cs typeface="Arial" panose="020B0604020202020204" pitchFamily="34" charset="0"/>
                        </a:rPr>
                        <a:t>Access across locations</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Staff can access the latest record when working in service users’ homes, supported living or the office.</a:t>
                      </a:r>
                    </a:p>
                  </a:txBody>
                  <a:tcPr anchor="ctr">
                    <a:lnL>
                      <a:noFill/>
                    </a:lnL>
                    <a:lnR>
                      <a:noFill/>
                    </a:lnR>
                    <a:lnT>
                      <a:noFill/>
                    </a:lnT>
                    <a:lnB>
                      <a:noFill/>
                    </a:lnB>
                  </a:tcPr>
                </a:tc>
                <a:extLst>
                  <a:ext uri="{0D108BD9-81ED-4DB2-BD59-A6C34878D82A}">
                    <a16:rowId xmlns:a16="http://schemas.microsoft.com/office/drawing/2014/main" val="10002"/>
                  </a:ext>
                </a:extLst>
              </a:tr>
              <a:tr h="691743">
                <a:tc>
                  <a:txBody>
                    <a:bodyPr/>
                    <a:lstStyle/>
                    <a:p>
                      <a:pPr algn="just"/>
                      <a:r>
                        <a:rPr lang="en-US" sz="1600" b="1" dirty="0">
                          <a:latin typeface="Arial" panose="020B0604020202020204" pitchFamily="34" charset="0"/>
                          <a:cs typeface="Arial" panose="020B0604020202020204" pitchFamily="34" charset="0"/>
                        </a:rPr>
                        <a:t>Faster information sharing</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Care workers and coordinators can access updated information without repeatedly sending files.</a:t>
                      </a:r>
                    </a:p>
                  </a:txBody>
                  <a:tcPr anchor="ctr">
                    <a:lnL>
                      <a:noFill/>
                    </a:lnL>
                    <a:lnR>
                      <a:noFill/>
                    </a:lnR>
                    <a:lnT>
                      <a:noFill/>
                    </a:lnT>
                    <a:lnB>
                      <a:noFill/>
                    </a:lnB>
                  </a:tcPr>
                </a:tc>
                <a:extLst>
                  <a:ext uri="{0D108BD9-81ED-4DB2-BD59-A6C34878D82A}">
                    <a16:rowId xmlns:a16="http://schemas.microsoft.com/office/drawing/2014/main" val="10003"/>
                  </a:ext>
                </a:extLst>
              </a:tr>
              <a:tr h="539586">
                <a:tc>
                  <a:txBody>
                    <a:bodyPr/>
                    <a:lstStyle/>
                    <a:p>
                      <a:pPr algn="just"/>
                      <a:r>
                        <a:rPr lang="en-US" sz="1600" b="1" dirty="0">
                          <a:latin typeface="Arial" panose="020B0604020202020204" pitchFamily="34" charset="0"/>
                          <a:cs typeface="Arial" panose="020B0604020202020204" pitchFamily="34" charset="0"/>
                        </a:rPr>
                        <a:t>Improved consistency</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Staff can work from the same current record, supporting clearer care information (Lidströmer et al., 2024). </a:t>
                      </a:r>
                    </a:p>
                  </a:txBody>
                  <a:tcPr anchor="ctr">
                    <a:lnL>
                      <a:noFill/>
                    </a:lnL>
                    <a:lnR>
                      <a:noFill/>
                    </a:lnR>
                    <a:lnT>
                      <a:noFill/>
                    </a:lnT>
                    <a:lnB>
                      <a:noFill/>
                    </a:lnB>
                  </a:tcPr>
                </a:tc>
                <a:extLst>
                  <a:ext uri="{0D108BD9-81ED-4DB2-BD59-A6C34878D82A}">
                    <a16:rowId xmlns:a16="http://schemas.microsoft.com/office/drawing/2014/main" val="10004"/>
                  </a:ext>
                </a:extLst>
              </a:tr>
            </a:tbl>
          </a:graphicData>
        </a:graphic>
      </p:graphicFrame>
      <p:sp>
        <p:nvSpPr>
          <p:cNvPr id="5" name="TextBox 4"/>
          <p:cNvSpPr txBox="1"/>
          <p:nvPr/>
        </p:nvSpPr>
        <p:spPr>
          <a:xfrm>
            <a:off x="420786" y="5712977"/>
            <a:ext cx="11474506" cy="584775"/>
          </a:xfrm>
          <a:prstGeom prst="rect">
            <a:avLst/>
          </a:prstGeom>
          <a:solidFill>
            <a:schemeClr val="tx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Cloud-based health-record systems can improve accessibility and information management when appropriate controls are used (Lidströmer et al., 2024).</a:t>
            </a:r>
          </a:p>
        </p:txBody>
      </p:sp>
      <p:sp>
        <p:nvSpPr>
          <p:cNvPr id="3" name="TextBox 2"/>
          <p:cNvSpPr txBox="1"/>
          <p:nvPr/>
        </p:nvSpPr>
        <p:spPr>
          <a:xfrm>
            <a:off x="1788340" y="89012"/>
            <a:ext cx="853709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Student name: Aisha Hussain ID: 2534042@student.uwtsd.ac.uk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72127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Arial" panose="020B0604020202020204" pitchFamily="34" charset="0"/>
                <a:cs typeface="Arial" panose="020B0604020202020204" pitchFamily="34" charset="0"/>
              </a:rPr>
              <a:t>Limitations and Practical Solutions</a:t>
            </a:r>
          </a:p>
        </p:txBody>
      </p:sp>
      <p:graphicFrame>
        <p:nvGraphicFramePr>
          <p:cNvPr id="4" name="Content Placeholder 3"/>
          <p:cNvGraphicFramePr>
            <a:graphicFrameLocks noGrp="1"/>
          </p:cNvGraphicFramePr>
          <p:nvPr>
            <p:ph idx="1"/>
          </p:nvPr>
        </p:nvGraphicFramePr>
        <p:xfrm>
          <a:off x="914401" y="2492348"/>
          <a:ext cx="10802868" cy="3450173"/>
        </p:xfrm>
        <a:graphic>
          <a:graphicData uri="http://schemas.openxmlformats.org/drawingml/2006/table">
            <a:tbl>
              <a:tblPr/>
              <a:tblGrid>
                <a:gridCol w="3600956">
                  <a:extLst>
                    <a:ext uri="{9D8B030D-6E8A-4147-A177-3AD203B41FA5}">
                      <a16:colId xmlns:a16="http://schemas.microsoft.com/office/drawing/2014/main" val="20000"/>
                    </a:ext>
                  </a:extLst>
                </a:gridCol>
                <a:gridCol w="3600956">
                  <a:extLst>
                    <a:ext uri="{9D8B030D-6E8A-4147-A177-3AD203B41FA5}">
                      <a16:colId xmlns:a16="http://schemas.microsoft.com/office/drawing/2014/main" val="20001"/>
                    </a:ext>
                  </a:extLst>
                </a:gridCol>
                <a:gridCol w="3600956">
                  <a:extLst>
                    <a:ext uri="{9D8B030D-6E8A-4147-A177-3AD203B41FA5}">
                      <a16:colId xmlns:a16="http://schemas.microsoft.com/office/drawing/2014/main" val="20002"/>
                    </a:ext>
                  </a:extLst>
                </a:gridCol>
              </a:tblGrid>
              <a:tr h="380255">
                <a:tc>
                  <a:txBody>
                    <a:bodyPr/>
                    <a:lstStyle/>
                    <a:p>
                      <a:pPr algn="just"/>
                      <a:r>
                        <a:rPr lang="en-US" sz="1600" b="1" dirty="0">
                          <a:latin typeface="Arial" panose="020B0604020202020204" pitchFamily="34" charset="0"/>
                          <a:cs typeface="Arial" panose="020B0604020202020204" pitchFamily="34" charset="0"/>
                        </a:rPr>
                        <a:t>Limitation</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b="1">
                          <a:latin typeface="Arial" panose="020B0604020202020204" pitchFamily="34" charset="0"/>
                          <a:cs typeface="Arial" panose="020B0604020202020204" pitchFamily="34" charset="0"/>
                        </a:rPr>
                        <a:t>Risk at Ashford</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b="1">
                          <a:latin typeface="Arial" panose="020B0604020202020204" pitchFamily="34" charset="0"/>
                          <a:cs typeface="Arial" panose="020B0604020202020204" pitchFamily="34" charset="0"/>
                        </a:rPr>
                        <a:t>Practical solution</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tcPr>
                </a:tc>
                <a:extLst>
                  <a:ext uri="{0D108BD9-81ED-4DB2-BD59-A6C34878D82A}">
                    <a16:rowId xmlns:a16="http://schemas.microsoft.com/office/drawing/2014/main" val="10000"/>
                  </a:ext>
                </a:extLst>
              </a:tr>
              <a:tr h="933352">
                <a:tc>
                  <a:txBody>
                    <a:bodyPr/>
                    <a:lstStyle/>
                    <a:p>
                      <a:pPr algn="just"/>
                      <a:r>
                        <a:rPr lang="en-US" sz="1600" b="1" dirty="0">
                          <a:latin typeface="Arial" panose="020B0604020202020204" pitchFamily="34" charset="0"/>
                          <a:cs typeface="Arial" panose="020B0604020202020204" pitchFamily="34" charset="0"/>
                        </a:rPr>
                        <a:t>Unauthorised access</a:t>
                      </a:r>
                      <a:endParaRPr lang="en-US" sz="1600" dirty="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Confidential service-user information could be viewed by inappropriate staff.</a:t>
                      </a:r>
                    </a:p>
                  </a:txBody>
                  <a:tcPr anchor="ctr">
                    <a:lnL>
                      <a:noFill/>
                    </a:lnL>
                    <a:lnR>
                      <a:noFill/>
                    </a:lnR>
                    <a:lnT>
                      <a:noFill/>
                    </a:lnT>
                    <a:lnB>
                      <a:noFill/>
                    </a:lnB>
                  </a:tcPr>
                </a:tc>
                <a:tc>
                  <a:txBody>
                    <a:bodyPr/>
                    <a:lstStyle/>
                    <a:p>
                      <a:pPr algn="just"/>
                      <a:r>
                        <a:rPr lang="en-US" sz="1600" b="0" dirty="0">
                          <a:latin typeface="Arial" panose="020B0604020202020204" pitchFamily="34" charset="0"/>
                          <a:cs typeface="Arial" panose="020B0604020202020204" pitchFamily="34" charset="0"/>
                        </a:rPr>
                        <a:t>Use role-based access.</a:t>
                      </a:r>
                    </a:p>
                  </a:txBody>
                  <a:tcPr anchor="ctr">
                    <a:lnL>
                      <a:noFill/>
                    </a:lnL>
                    <a:lnR>
                      <a:noFill/>
                    </a:lnR>
                    <a:lnT>
                      <a:noFill/>
                    </a:lnT>
                    <a:lnB>
                      <a:noFill/>
                    </a:lnB>
                  </a:tcPr>
                </a:tc>
                <a:extLst>
                  <a:ext uri="{0D108BD9-81ED-4DB2-BD59-A6C34878D82A}">
                    <a16:rowId xmlns:a16="http://schemas.microsoft.com/office/drawing/2014/main" val="10001"/>
                  </a:ext>
                </a:extLst>
              </a:tr>
              <a:tr h="656803">
                <a:tc>
                  <a:txBody>
                    <a:bodyPr/>
                    <a:lstStyle/>
                    <a:p>
                      <a:pPr algn="just"/>
                      <a:r>
                        <a:rPr lang="en-US" sz="1600" b="1">
                          <a:latin typeface="Arial" panose="020B0604020202020204" pitchFamily="34" charset="0"/>
                          <a:cs typeface="Arial" panose="020B0604020202020204" pitchFamily="34" charset="0"/>
                        </a:rPr>
                        <a:t>Accidental sharing</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Care records could be shared with the wrong person.</a:t>
                      </a:r>
                    </a:p>
                  </a:txBody>
                  <a:tcPr anchor="ctr">
                    <a:lnL>
                      <a:noFill/>
                    </a:lnL>
                    <a:lnR>
                      <a:noFill/>
                    </a:lnR>
                    <a:lnT>
                      <a:noFill/>
                    </a:lnT>
                    <a:lnB>
                      <a:noFill/>
                    </a:lnB>
                  </a:tcPr>
                </a:tc>
                <a:tc>
                  <a:txBody>
                    <a:bodyPr/>
                    <a:lstStyle/>
                    <a:p>
                      <a:pPr algn="just"/>
                      <a:r>
                        <a:rPr lang="en-US" sz="1600" b="0" dirty="0">
                          <a:latin typeface="Arial" panose="020B0604020202020204" pitchFamily="34" charset="0"/>
                          <a:cs typeface="Arial" panose="020B0604020202020204" pitchFamily="34" charset="0"/>
                        </a:rPr>
                        <a:t>Restrict sharing to authorised staff.</a:t>
                      </a:r>
                    </a:p>
                  </a:txBody>
                  <a:tcPr anchor="ctr">
                    <a:lnL>
                      <a:noFill/>
                    </a:lnL>
                    <a:lnR>
                      <a:noFill/>
                    </a:lnR>
                    <a:lnT>
                      <a:noFill/>
                    </a:lnT>
                    <a:lnB>
                      <a:noFill/>
                    </a:lnB>
                  </a:tcPr>
                </a:tc>
                <a:extLst>
                  <a:ext uri="{0D108BD9-81ED-4DB2-BD59-A6C34878D82A}">
                    <a16:rowId xmlns:a16="http://schemas.microsoft.com/office/drawing/2014/main" val="10002"/>
                  </a:ext>
                </a:extLst>
              </a:tr>
              <a:tr h="656803">
                <a:tc>
                  <a:txBody>
                    <a:bodyPr/>
                    <a:lstStyle/>
                    <a:p>
                      <a:pPr algn="just"/>
                      <a:r>
                        <a:rPr lang="en-US" sz="1600" b="1">
                          <a:latin typeface="Arial" panose="020B0604020202020204" pitchFamily="34" charset="0"/>
                          <a:cs typeface="Arial" panose="020B0604020202020204" pitchFamily="34" charset="0"/>
                        </a:rPr>
                        <a:t>Cybersecurity threats</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Compromised accounts could expose sensitive records.</a:t>
                      </a:r>
                    </a:p>
                  </a:txBody>
                  <a:tcPr anchor="ctr">
                    <a:lnL>
                      <a:noFill/>
                    </a:lnL>
                    <a:lnR>
                      <a:noFill/>
                    </a:lnR>
                    <a:lnT>
                      <a:noFill/>
                    </a:lnT>
                    <a:lnB>
                      <a:noFill/>
                    </a:lnB>
                  </a:tcPr>
                </a:tc>
                <a:tc>
                  <a:txBody>
                    <a:bodyPr/>
                    <a:lstStyle/>
                    <a:p>
                      <a:pPr algn="just"/>
                      <a:r>
                        <a:rPr lang="en-US" sz="1600" b="0" dirty="0">
                          <a:latin typeface="Arial" panose="020B0604020202020204" pitchFamily="34" charset="0"/>
                          <a:cs typeface="Arial" panose="020B0604020202020204" pitchFamily="34" charset="0"/>
                        </a:rPr>
                        <a:t>Use MFA (</a:t>
                      </a:r>
                      <a:r>
                        <a:rPr lang="en-US" sz="1600" dirty="0">
                          <a:latin typeface="Arial" panose="020B0604020202020204" pitchFamily="34" charset="0"/>
                          <a:cs typeface="Arial" panose="020B0604020202020204" pitchFamily="34" charset="0"/>
                        </a:rPr>
                        <a:t>Multi-Factor Authentication)</a:t>
                      </a:r>
                      <a:r>
                        <a:rPr lang="en-US" sz="1600" b="0" dirty="0">
                          <a:latin typeface="Arial" panose="020B0604020202020204" pitchFamily="34" charset="0"/>
                          <a:cs typeface="Arial" panose="020B0604020202020204" pitchFamily="34" charset="0"/>
                        </a:rPr>
                        <a:t> and staff cybersecurity training.</a:t>
                      </a:r>
                    </a:p>
                  </a:txBody>
                  <a:tcPr anchor="ctr">
                    <a:lnL>
                      <a:noFill/>
                    </a:lnL>
                    <a:lnR>
                      <a:noFill/>
                    </a:lnR>
                    <a:lnT>
                      <a:noFill/>
                    </a:lnT>
                    <a:lnB>
                      <a:noFill/>
                    </a:lnB>
                  </a:tcPr>
                </a:tc>
                <a:extLst>
                  <a:ext uri="{0D108BD9-81ED-4DB2-BD59-A6C34878D82A}">
                    <a16:rowId xmlns:a16="http://schemas.microsoft.com/office/drawing/2014/main" val="10003"/>
                  </a:ext>
                </a:extLst>
              </a:tr>
              <a:tr h="656803">
                <a:tc>
                  <a:txBody>
                    <a:bodyPr/>
                    <a:lstStyle/>
                    <a:p>
                      <a:pPr algn="just"/>
                      <a:r>
                        <a:rPr lang="en-US" sz="1600" b="1">
                          <a:latin typeface="Arial" panose="020B0604020202020204" pitchFamily="34" charset="0"/>
                          <a:cs typeface="Arial" panose="020B0604020202020204" pitchFamily="34" charset="0"/>
                        </a:rPr>
                        <a:t>Incorrect use</a:t>
                      </a:r>
                      <a:endParaRPr lang="en-US" sz="1600">
                        <a:latin typeface="Arial" panose="020B0604020202020204" pitchFamily="34" charset="0"/>
                        <a:cs typeface="Arial" panose="020B0604020202020204" pitchFamily="34" charset="0"/>
                      </a:endParaRPr>
                    </a:p>
                  </a:txBody>
                  <a:tcPr anchor="ctr">
                    <a:lnL>
                      <a:noFill/>
                    </a:lnL>
                    <a:lnR>
                      <a:noFill/>
                    </a:lnR>
                    <a:lnT>
                      <a:noFill/>
                    </a:lnT>
                    <a:lnB>
                      <a:noFill/>
                    </a:lnB>
                  </a:tcPr>
                </a:tc>
                <a:tc>
                  <a:txBody>
                    <a:bodyPr/>
                    <a:lstStyle/>
                    <a:p>
                      <a:pPr algn="just"/>
                      <a:r>
                        <a:rPr lang="en-US" sz="1600" dirty="0">
                          <a:latin typeface="Arial" panose="020B0604020202020204" pitchFamily="34" charset="0"/>
                          <a:cs typeface="Arial" panose="020B0604020202020204" pitchFamily="34" charset="0"/>
                        </a:rPr>
                        <a:t>Staff may continue creating separate copies, causing duplication.</a:t>
                      </a:r>
                    </a:p>
                  </a:txBody>
                  <a:tcPr anchor="ctr">
                    <a:lnL>
                      <a:noFill/>
                    </a:lnL>
                    <a:lnR>
                      <a:noFill/>
                    </a:lnR>
                    <a:lnT>
                      <a:noFill/>
                    </a:lnT>
                    <a:lnB>
                      <a:noFill/>
                    </a:lnB>
                  </a:tcPr>
                </a:tc>
                <a:tc>
                  <a:txBody>
                    <a:bodyPr/>
                    <a:lstStyle/>
                    <a:p>
                      <a:pPr algn="just"/>
                      <a:r>
                        <a:rPr lang="en-US" sz="1600" b="0" dirty="0">
                          <a:latin typeface="Arial" panose="020B0604020202020204" pitchFamily="34" charset="0"/>
                          <a:cs typeface="Arial" panose="020B0604020202020204" pitchFamily="34" charset="0"/>
                        </a:rPr>
                        <a:t>Introduce one standard recording procedure.</a:t>
                      </a:r>
                    </a:p>
                  </a:txBody>
                  <a:tcPr anchor="ctr">
                    <a:lnL>
                      <a:noFill/>
                    </a:lnL>
                    <a:lnR>
                      <a:noFill/>
                    </a:lnR>
                    <a:lnT>
                      <a:noFill/>
                    </a:lnT>
                    <a:lnB>
                      <a:noFill/>
                    </a:lnB>
                  </a:tcPr>
                </a:tc>
                <a:extLst>
                  <a:ext uri="{0D108BD9-81ED-4DB2-BD59-A6C34878D82A}">
                    <a16:rowId xmlns:a16="http://schemas.microsoft.com/office/drawing/2014/main" val="10004"/>
                  </a:ext>
                </a:extLst>
              </a:tr>
            </a:tbl>
          </a:graphicData>
        </a:graphic>
      </p:graphicFrame>
      <p:sp>
        <p:nvSpPr>
          <p:cNvPr id="5" name="TextBox 4"/>
          <p:cNvSpPr txBox="1"/>
          <p:nvPr/>
        </p:nvSpPr>
        <p:spPr>
          <a:xfrm>
            <a:off x="299405" y="6249526"/>
            <a:ext cx="11417864" cy="338554"/>
          </a:xfrm>
          <a:prstGeom prst="rect">
            <a:avLst/>
          </a:prstGeom>
          <a:solidFill>
            <a:schemeClr val="tx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Effective access control is important for protecting electronic health information (Cobrado </a:t>
            </a:r>
            <a:r>
              <a:rPr kumimoji="0" 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et al.</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2024).</a:t>
            </a:r>
          </a:p>
        </p:txBody>
      </p:sp>
    </p:spTree>
    <p:extLst>
      <p:ext uri="{BB962C8B-B14F-4D97-AF65-F5344CB8AC3E}">
        <p14:creationId xmlns:p14="http://schemas.microsoft.com/office/powerpoint/2010/main" val="2403925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rmAutofit/>
          </a:bodyPr>
          <a:lstStyle/>
          <a:p>
            <a:r>
              <a:rPr lang="en-US" sz="2400" b="1" dirty="0">
                <a:solidFill>
                  <a:schemeClr val="tx1"/>
                </a:solidFill>
                <a:latin typeface="Arial" panose="020B0604020202020204" pitchFamily="34" charset="0"/>
                <a:cs typeface="Arial" panose="020B0604020202020204" pitchFamily="34" charset="0"/>
              </a:rPr>
              <a:t>Recommendation: Implementing OneDrive at Ashford</a:t>
            </a:r>
          </a:p>
        </p:txBody>
      </p:sp>
      <p:sp>
        <p:nvSpPr>
          <p:cNvPr id="3" name="Content Placeholder 2"/>
          <p:cNvSpPr>
            <a:spLocks noGrp="1"/>
          </p:cNvSpPr>
          <p:nvPr>
            <p:ph idx="1"/>
          </p:nvPr>
        </p:nvSpPr>
        <p:spPr>
          <a:xfrm>
            <a:off x="1154954" y="2603499"/>
            <a:ext cx="9405152" cy="3942957"/>
          </a:xfrm>
          <a:solidFill>
            <a:schemeClr val="tx2">
              <a:lumMod val="20000"/>
              <a:lumOff val="80000"/>
            </a:schemeClr>
          </a:solidFill>
        </p:spPr>
        <p:txBody>
          <a:bodyPr>
            <a:normAutofit fontScale="92500" lnSpcReduction="10000"/>
          </a:bodyPr>
          <a:lstStyle/>
          <a:p>
            <a:r>
              <a:rPr lang="en-US" sz="1800" b="1" dirty="0">
                <a:latin typeface="Arial" panose="020B0604020202020204" pitchFamily="34" charset="0"/>
                <a:cs typeface="Arial" panose="020B0604020202020204" pitchFamily="34" charset="0"/>
              </a:rPr>
              <a:t>Create one standard structure</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Set up an agreed OneDrive folder system for each service user and their care records.</a:t>
            </a:r>
          </a:p>
          <a:p>
            <a:pPr marL="0" indent="0">
              <a:buNone/>
            </a:pPr>
            <a:r>
              <a:rPr lang="en-US" sz="1800" dirty="0">
                <a:latin typeface="Arial" panose="020B0604020202020204" pitchFamily="34" charset="0"/>
                <a:cs typeface="Arial" panose="020B0604020202020204" pitchFamily="34" charset="0"/>
              </a:rPr>
              <a:t>                                                          ⬇</a:t>
            </a:r>
          </a:p>
          <a:p>
            <a:r>
              <a:rPr lang="en-US" sz="1800" b="1" dirty="0">
                <a:latin typeface="Arial" panose="020B0604020202020204" pitchFamily="34" charset="0"/>
                <a:cs typeface="Arial" panose="020B0604020202020204" pitchFamily="34" charset="0"/>
              </a:rPr>
              <a:t>Set role-based access</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Give support workers, senior staff, nurses and care coordinators access according to their responsibilities.</a:t>
            </a:r>
          </a:p>
          <a:p>
            <a:pPr marL="0" indent="0">
              <a:buNone/>
            </a:pPr>
            <a:r>
              <a:rPr lang="en-US" sz="1800" dirty="0">
                <a:latin typeface="Arial" panose="020B0604020202020204" pitchFamily="34" charset="0"/>
                <a:cs typeface="Arial" panose="020B0604020202020204" pitchFamily="34" charset="0"/>
              </a:rPr>
              <a:t>                                                          ⬇</a:t>
            </a:r>
          </a:p>
          <a:p>
            <a:r>
              <a:rPr lang="en-US" sz="1800" b="1" dirty="0">
                <a:latin typeface="Arial" panose="020B0604020202020204" pitchFamily="34" charset="0"/>
                <a:cs typeface="Arial" panose="020B0604020202020204" pitchFamily="34" charset="0"/>
              </a:rPr>
              <a:t>Train all staff</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Provide practical training on updating, storing and securely sharing care records.</a:t>
            </a:r>
          </a:p>
          <a:p>
            <a:pPr marL="0" indent="0">
              <a:buNone/>
            </a:pPr>
            <a:r>
              <a:rPr lang="en-US" sz="1800" dirty="0">
                <a:latin typeface="Arial" panose="020B0604020202020204" pitchFamily="34" charset="0"/>
                <a:cs typeface="Arial" panose="020B0604020202020204" pitchFamily="34" charset="0"/>
              </a:rPr>
              <a:t>                                                          ⬇</a:t>
            </a:r>
          </a:p>
          <a:p>
            <a:r>
              <a:rPr lang="en-US" sz="1800" b="1" dirty="0">
                <a:latin typeface="Arial" panose="020B0604020202020204" pitchFamily="34" charset="0"/>
                <a:cs typeface="Arial" panose="020B0604020202020204" pitchFamily="34" charset="0"/>
              </a:rPr>
              <a:t>Review and monitor</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Senior staff should regularly check access permissions and record consistency</a:t>
            </a:r>
            <a:r>
              <a:rPr lang="en-US" i="1" dirty="0"/>
              <a:t> </a:t>
            </a:r>
            <a:r>
              <a:rPr lang="en-US" sz="1900" dirty="0">
                <a:latin typeface="Arial" panose="020B0604020202020204" pitchFamily="34" charset="0"/>
                <a:cs typeface="Arial" panose="020B0604020202020204" pitchFamily="34" charset="0"/>
              </a:rPr>
              <a:t>(Cobrado et al., 2024; Lidströmer et al., 2024)</a:t>
            </a:r>
          </a:p>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61024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lstStyle/>
          <a:p>
            <a:pPr algn="just"/>
            <a:r>
              <a:rPr lang="en-US" sz="1600" dirty="0">
                <a:latin typeface="Arial" panose="020B0604020202020204" pitchFamily="34" charset="0"/>
                <a:cs typeface="Arial" panose="020B0604020202020204" pitchFamily="34" charset="0"/>
              </a:rPr>
              <a:t>Cobrado, U.N., Sharief, S., Regahal, N.G., Zepka, E., Mamauag, M. and Velasco, L.C. (2024) ‘Access control solutions in electronic health record systems: A systematic review’, </a:t>
            </a:r>
            <a:r>
              <a:rPr lang="en-US" sz="1600" i="1" dirty="0">
                <a:latin typeface="Arial" panose="020B0604020202020204" pitchFamily="34" charset="0"/>
                <a:cs typeface="Arial" panose="020B0604020202020204" pitchFamily="34" charset="0"/>
              </a:rPr>
              <a:t>Informatics in Medicine Unlocked</a:t>
            </a:r>
            <a:r>
              <a:rPr lang="en-US" sz="1600" dirty="0">
                <a:latin typeface="Arial" panose="020B0604020202020204" pitchFamily="34" charset="0"/>
                <a:cs typeface="Arial" panose="020B0604020202020204" pitchFamily="34" charset="0"/>
              </a:rPr>
              <a:t>, 49, 101552. Available at: </a:t>
            </a:r>
            <a:r>
              <a:rPr lang="en-US" sz="1600" dirty="0">
                <a:solidFill>
                  <a:schemeClr val="tx1"/>
                </a:solidFill>
                <a:latin typeface="Arial" panose="020B0604020202020204" pitchFamily="34" charset="0"/>
                <a:cs typeface="Arial" panose="020B0604020202020204" pitchFamily="34" charset="0"/>
                <a:hlinkClick r:id="rId2"/>
              </a:rPr>
              <a:t>https://doi.org/10.1016/j.imu.2024.101552</a:t>
            </a:r>
            <a:endParaRPr lang="en-US" sz="1600" dirty="0">
              <a:solidFill>
                <a:schemeClr val="tx1"/>
              </a:solidFill>
              <a:latin typeface="Arial" panose="020B0604020202020204" pitchFamily="34" charset="0"/>
              <a:cs typeface="Arial" panose="020B0604020202020204" pitchFamily="34" charset="0"/>
            </a:endParaRPr>
          </a:p>
          <a:p>
            <a:pPr algn="just"/>
            <a:r>
              <a:rPr lang="en-US" sz="1600" dirty="0">
                <a:latin typeface="Arial" panose="020B0604020202020204" pitchFamily="34" charset="0"/>
                <a:cs typeface="Arial" panose="020B0604020202020204" pitchFamily="34" charset="0"/>
              </a:rPr>
              <a:t>Lidströmer, N., Davids, J., ElSharkawy, M., Ashrafian, H. and Herlenius, E. (2024) ‘Systematic review and meta-analysis for a Global Patient co-Owned Cloud (GPOC)’, </a:t>
            </a:r>
            <a:r>
              <a:rPr lang="en-US" sz="1600" i="1" dirty="0">
                <a:latin typeface="Arial" panose="020B0604020202020204" pitchFamily="34" charset="0"/>
                <a:cs typeface="Arial" panose="020B0604020202020204" pitchFamily="34" charset="0"/>
              </a:rPr>
              <a:t>Nature Communications</a:t>
            </a:r>
            <a:r>
              <a:rPr lang="en-US" sz="1600" dirty="0">
                <a:latin typeface="Arial" panose="020B0604020202020204" pitchFamily="34" charset="0"/>
                <a:cs typeface="Arial" panose="020B0604020202020204" pitchFamily="34" charset="0"/>
              </a:rPr>
              <a:t>, 15. Available at: </a:t>
            </a:r>
            <a:r>
              <a:rPr lang="en-US" sz="1600" dirty="0">
                <a:latin typeface="Arial" panose="020B0604020202020204" pitchFamily="34" charset="0"/>
                <a:cs typeface="Arial" panose="020B0604020202020204" pitchFamily="34" charset="0"/>
                <a:hlinkClick r:id="rId3"/>
              </a:rPr>
              <a:t>Nature Communications article</a:t>
            </a:r>
            <a:endParaRPr lang="en-US" sz="16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165506680"/>
      </p:ext>
    </p:extLst>
  </p:cSld>
  <p:clrMapOvr>
    <a:masterClrMapping/>
  </p:clrMapOvr>
</p:sld>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76</TotalTime>
  <Words>1256</Words>
  <Application>Microsoft Office PowerPoint</Application>
  <PresentationFormat>Widescreen</PresentationFormat>
  <Paragraphs>71</Paragraphs>
  <Slides>15</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15</vt:i4>
      </vt:variant>
    </vt:vector>
  </HeadingPairs>
  <TitlesOfParts>
    <vt:vector size="24" baseType="lpstr">
      <vt:lpstr>Aptos</vt:lpstr>
      <vt:lpstr>Arial</vt:lpstr>
      <vt:lpstr>Calibri</vt:lpstr>
      <vt:lpstr>Calibri Light</vt:lpstr>
      <vt:lpstr>Century Gothic</vt:lpstr>
      <vt:lpstr>Wingdings 3</vt:lpstr>
      <vt:lpstr>Office Theme</vt:lpstr>
      <vt:lpstr>1_Office Theme</vt:lpstr>
      <vt:lpstr>Ion Boardroom</vt:lpstr>
      <vt:lpstr>PowerPoint Presentation</vt:lpstr>
      <vt:lpstr>PowerPoint Presentation</vt:lpstr>
      <vt:lpstr>PowerPoint Presentation</vt:lpstr>
      <vt:lpstr>PowerPoint Presentation</vt:lpstr>
      <vt:lpstr>PowerPoint Presentation</vt:lpstr>
      <vt:lpstr>PowerPoint Presentation</vt:lpstr>
      <vt:lpstr>Workplace Task – Care Records and Rotas</vt:lpstr>
      <vt:lpstr>Advantages of OneDrive</vt:lpstr>
      <vt:lpstr>Limitations of OneDrive</vt:lpstr>
      <vt:lpstr>Recommendations for Ashford</vt:lpstr>
      <vt:lpstr>References </vt:lpstr>
      <vt:lpstr>Advantages of OneDrive for Ashford How OneDrive Can Improve Care Records</vt:lpstr>
      <vt:lpstr>Limitations and Practical Solutions</vt:lpstr>
      <vt:lpstr>Recommendation: Implementing OneDrive at Ashford</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generated using python-pptx</dc:description>
  <cp:lastModifiedBy>Valentine Okereke</cp:lastModifiedBy>
  <cp:revision>4</cp:revision>
  <dcterms:created xsi:type="dcterms:W3CDTF">2013-01-27T09:14:16Z</dcterms:created>
  <dcterms:modified xsi:type="dcterms:W3CDTF">2026-10-06T09:43:42Z</dcterms:modified>
  <cp:category/>
</cp:coreProperties>
</file>