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5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54" r:id="rId3"/>
    <p:sldId id="342" r:id="rId4"/>
    <p:sldId id="264" r:id="rId5"/>
    <p:sldId id="360" r:id="rId6"/>
    <p:sldId id="364" r:id="rId7"/>
    <p:sldId id="340" r:id="rId8"/>
    <p:sldId id="358" r:id="rId9"/>
    <p:sldId id="359" r:id="rId10"/>
    <p:sldId id="361" r:id="rId11"/>
    <p:sldId id="3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BE53DC-8939-4544-9AD4-3B87C4730F82}" v="16" dt="2025-09-10T11:46:09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55" autoAdjust="0"/>
    <p:restoredTop sz="94660"/>
  </p:normalViewPr>
  <p:slideViewPr>
    <p:cSldViewPr snapToGrid="0">
      <p:cViewPr varScale="1">
        <p:scale>
          <a:sx n="86" d="100"/>
          <a:sy n="86" d="100"/>
        </p:scale>
        <p:origin x="26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FBF7C-36D4-41F3-8736-E17CF7C473B3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E4295897-6FF8-4ACA-A340-7BB5EE28FDEF}">
      <dgm:prSet phldrT="[Text]"/>
      <dgm:spPr>
        <a:xfrm>
          <a:off x="989418" y="3377833"/>
          <a:ext cx="1646675" cy="1276526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>
            <a:buNone/>
          </a:pPr>
          <a:endParaRPr lang="en-GB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gm:t>
    </dgm:pt>
    <dgm:pt modelId="{D642B0F1-E3D1-4CD3-BAB0-947844D36EB1}" type="parTrans" cxnId="{4FBE43ED-15B3-4359-9E09-EB9EE9CB8BAA}">
      <dgm:prSet/>
      <dgm:spPr/>
      <dgm:t>
        <a:bodyPr/>
        <a:lstStyle/>
        <a:p>
          <a:endParaRPr lang="en-GB"/>
        </a:p>
      </dgm:t>
    </dgm:pt>
    <dgm:pt modelId="{7E765CAD-0910-4E8E-A104-2718E174D198}" type="sibTrans" cxnId="{4FBE43ED-15B3-4359-9E09-EB9EE9CB8BAA}">
      <dgm:prSet/>
      <dgm:spPr/>
      <dgm:t>
        <a:bodyPr/>
        <a:lstStyle/>
        <a:p>
          <a:endParaRPr lang="en-GB"/>
        </a:p>
      </dgm:t>
    </dgm:pt>
    <dgm:pt modelId="{72538B25-4D37-4A65-B0CB-977016765CE6}">
      <dgm:prSet phldrT="[Text]"/>
      <dgm:spPr>
        <a:xfrm>
          <a:off x="2685564" y="2251486"/>
          <a:ext cx="1696146" cy="2402873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gm:t>
    </dgm:pt>
    <dgm:pt modelId="{FA92DCD3-93DA-4E8B-8962-76FBB4E02190}" type="parTrans" cxnId="{C0C2E0DA-945C-4A18-8E31-F31269360A08}">
      <dgm:prSet/>
      <dgm:spPr/>
      <dgm:t>
        <a:bodyPr/>
        <a:lstStyle/>
        <a:p>
          <a:endParaRPr lang="en-GB"/>
        </a:p>
      </dgm:t>
    </dgm:pt>
    <dgm:pt modelId="{71426A07-863C-41EF-9F3F-D6F1CC2B388A}" type="sibTrans" cxnId="{C0C2E0DA-945C-4A18-8E31-F31269360A08}">
      <dgm:prSet/>
      <dgm:spPr/>
      <dgm:t>
        <a:bodyPr/>
        <a:lstStyle/>
        <a:p>
          <a:endParaRPr lang="en-GB"/>
        </a:p>
      </dgm:t>
    </dgm:pt>
    <dgm:pt modelId="{0BE084F8-5977-4C56-887B-9CC837DA0C81}">
      <dgm:prSet phldrT="[Text]"/>
      <dgm:spPr>
        <a:xfrm>
          <a:off x="4699738" y="1584512"/>
          <a:ext cx="1696146" cy="3069848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gm:t>
    </dgm:pt>
    <dgm:pt modelId="{378EBD8E-E430-4CD3-BAF8-3ACA9CB74352}" type="parTrans" cxnId="{26E22E1B-D825-450B-91A8-90CEF1F744F2}">
      <dgm:prSet/>
      <dgm:spPr/>
      <dgm:t>
        <a:bodyPr/>
        <a:lstStyle/>
        <a:p>
          <a:endParaRPr lang="en-GB"/>
        </a:p>
      </dgm:t>
    </dgm:pt>
    <dgm:pt modelId="{2C487780-C6B4-4CF6-96F3-6B037541A2A7}" type="sibTrans" cxnId="{26E22E1B-D825-450B-91A8-90CEF1F744F2}">
      <dgm:prSet/>
      <dgm:spPr/>
      <dgm:t>
        <a:bodyPr/>
        <a:lstStyle/>
        <a:p>
          <a:endParaRPr lang="en-GB"/>
        </a:p>
      </dgm:t>
    </dgm:pt>
    <dgm:pt modelId="{E82CDD9D-BC4A-49EE-BF53-1716C1F8AC78}" type="pres">
      <dgm:prSet presAssocID="{FE6FBF7C-36D4-41F3-8736-E17CF7C473B3}" presName="arrowDiagram" presStyleCnt="0">
        <dgm:presLayoutVars>
          <dgm:chMax val="5"/>
          <dgm:dir/>
          <dgm:resizeHandles val="exact"/>
        </dgm:presLayoutVars>
      </dgm:prSet>
      <dgm:spPr/>
    </dgm:pt>
    <dgm:pt modelId="{505686C1-D32A-49B4-A0D0-EED078AFE69E}" type="pres">
      <dgm:prSet presAssocID="{FE6FBF7C-36D4-41F3-8736-E17CF7C473B3}" presName="arrow" presStyleLbl="bgShp" presStyleIdx="0" presStyleCnt="1"/>
      <dgm:spPr>
        <a:xfrm>
          <a:off x="0" y="237312"/>
          <a:ext cx="7067276" cy="4417047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gm:spPr>
    </dgm:pt>
    <dgm:pt modelId="{DA81111B-5179-4B75-9D9D-13BA0096204E}" type="pres">
      <dgm:prSet presAssocID="{FE6FBF7C-36D4-41F3-8736-E17CF7C473B3}" presName="arrowDiagram3" presStyleCnt="0"/>
      <dgm:spPr/>
    </dgm:pt>
    <dgm:pt modelId="{0482E347-3849-49FC-B395-B00DA79210BF}" type="pres">
      <dgm:prSet presAssocID="{E4295897-6FF8-4ACA-A340-7BB5EE28FDEF}" presName="bullet3a" presStyleLbl="node1" presStyleIdx="0" presStyleCnt="3"/>
      <dgm:spPr>
        <a:xfrm>
          <a:off x="897544" y="3285958"/>
          <a:ext cx="183749" cy="183749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F6D8E771-C7C3-4131-82D6-3B13334D42F3}" type="pres">
      <dgm:prSet presAssocID="{E4295897-6FF8-4ACA-A340-7BB5EE28FDEF}" presName="textBox3a" presStyleLbl="revTx" presStyleIdx="0" presStyleCnt="3" custLinFactNeighborX="313" custLinFactNeighborY="16416">
        <dgm:presLayoutVars>
          <dgm:bulletEnabled val="1"/>
        </dgm:presLayoutVars>
      </dgm:prSet>
      <dgm:spPr/>
    </dgm:pt>
    <dgm:pt modelId="{C6789054-ED45-4C78-B5EF-AB515ED23924}" type="pres">
      <dgm:prSet presAssocID="{72538B25-4D37-4A65-B0CB-977016765CE6}" presName="bullet3b" presStyleLbl="node1" presStyleIdx="1" presStyleCnt="3"/>
      <dgm:spPr>
        <a:xfrm>
          <a:off x="2519483" y="2085405"/>
          <a:ext cx="332161" cy="33216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D55D1CD1-BBB4-40D5-B140-38C1F510B872}" type="pres">
      <dgm:prSet presAssocID="{72538B25-4D37-4A65-B0CB-977016765CE6}" presName="textBox3b" presStyleLbl="revTx" presStyleIdx="1" presStyleCnt="3" custLinFactNeighborX="0" custLinFactNeighborY="11340">
        <dgm:presLayoutVars>
          <dgm:bulletEnabled val="1"/>
        </dgm:presLayoutVars>
      </dgm:prSet>
      <dgm:spPr/>
    </dgm:pt>
    <dgm:pt modelId="{02C71DC0-1972-47F7-A6D2-CF86786B3888}" type="pres">
      <dgm:prSet presAssocID="{0BE084F8-5977-4C56-887B-9CC837DA0C81}" presName="bullet3c" presStyleLbl="node1" presStyleIdx="2" presStyleCnt="3"/>
      <dgm:spPr>
        <a:xfrm>
          <a:off x="4470052" y="1354825"/>
          <a:ext cx="459372" cy="459372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</dgm:pt>
    <dgm:pt modelId="{702AE97B-1A3F-4864-8D49-AC312BA6C4AF}" type="pres">
      <dgm:prSet presAssocID="{0BE084F8-5977-4C56-887B-9CC837DA0C81}" presName="textBox3c" presStyleLbl="revTx" presStyleIdx="2" presStyleCnt="3" custLinFactNeighborX="-178" custLinFactNeighborY="10298">
        <dgm:presLayoutVars>
          <dgm:bulletEnabled val="1"/>
        </dgm:presLayoutVars>
      </dgm:prSet>
      <dgm:spPr/>
    </dgm:pt>
  </dgm:ptLst>
  <dgm:cxnLst>
    <dgm:cxn modelId="{26E22E1B-D825-450B-91A8-90CEF1F744F2}" srcId="{FE6FBF7C-36D4-41F3-8736-E17CF7C473B3}" destId="{0BE084F8-5977-4C56-887B-9CC837DA0C81}" srcOrd="2" destOrd="0" parTransId="{378EBD8E-E430-4CD3-BAF8-3ACA9CB74352}" sibTransId="{2C487780-C6B4-4CF6-96F3-6B037541A2A7}"/>
    <dgm:cxn modelId="{465BF34C-076A-4DC9-AFB0-3F09B2BAA3AB}" type="presOf" srcId="{72538B25-4D37-4A65-B0CB-977016765CE6}" destId="{D55D1CD1-BBB4-40D5-B140-38C1F510B872}" srcOrd="0" destOrd="0" presId="urn:microsoft.com/office/officeart/2005/8/layout/arrow2"/>
    <dgm:cxn modelId="{2A034D73-2123-44D7-A4F4-989D35DDA6CC}" type="presOf" srcId="{E4295897-6FF8-4ACA-A340-7BB5EE28FDEF}" destId="{F6D8E771-C7C3-4131-82D6-3B13334D42F3}" srcOrd="0" destOrd="0" presId="urn:microsoft.com/office/officeart/2005/8/layout/arrow2"/>
    <dgm:cxn modelId="{B5EC6E9E-6D90-4AA9-92E2-9F834C91A7B9}" type="presOf" srcId="{0BE084F8-5977-4C56-887B-9CC837DA0C81}" destId="{702AE97B-1A3F-4864-8D49-AC312BA6C4AF}" srcOrd="0" destOrd="0" presId="urn:microsoft.com/office/officeart/2005/8/layout/arrow2"/>
    <dgm:cxn modelId="{0DA727B4-FC82-48E8-A315-8B38F0397501}" type="presOf" srcId="{FE6FBF7C-36D4-41F3-8736-E17CF7C473B3}" destId="{E82CDD9D-BC4A-49EE-BF53-1716C1F8AC78}" srcOrd="0" destOrd="0" presId="urn:microsoft.com/office/officeart/2005/8/layout/arrow2"/>
    <dgm:cxn modelId="{C0C2E0DA-945C-4A18-8E31-F31269360A08}" srcId="{FE6FBF7C-36D4-41F3-8736-E17CF7C473B3}" destId="{72538B25-4D37-4A65-B0CB-977016765CE6}" srcOrd="1" destOrd="0" parTransId="{FA92DCD3-93DA-4E8B-8962-76FBB4E02190}" sibTransId="{71426A07-863C-41EF-9F3F-D6F1CC2B388A}"/>
    <dgm:cxn modelId="{4FBE43ED-15B3-4359-9E09-EB9EE9CB8BAA}" srcId="{FE6FBF7C-36D4-41F3-8736-E17CF7C473B3}" destId="{E4295897-6FF8-4ACA-A340-7BB5EE28FDEF}" srcOrd="0" destOrd="0" parTransId="{D642B0F1-E3D1-4CD3-BAB0-947844D36EB1}" sibTransId="{7E765CAD-0910-4E8E-A104-2718E174D198}"/>
    <dgm:cxn modelId="{C3B95852-38A0-47D3-AFE4-09C33E49B3B0}" type="presParOf" srcId="{E82CDD9D-BC4A-49EE-BF53-1716C1F8AC78}" destId="{505686C1-D32A-49B4-A0D0-EED078AFE69E}" srcOrd="0" destOrd="0" presId="urn:microsoft.com/office/officeart/2005/8/layout/arrow2"/>
    <dgm:cxn modelId="{4A75AB80-0BD9-47EF-A238-941CD21F488B}" type="presParOf" srcId="{E82CDD9D-BC4A-49EE-BF53-1716C1F8AC78}" destId="{DA81111B-5179-4B75-9D9D-13BA0096204E}" srcOrd="1" destOrd="0" presId="urn:microsoft.com/office/officeart/2005/8/layout/arrow2"/>
    <dgm:cxn modelId="{1B5021FD-2FEE-4A60-96E6-1F193922C52F}" type="presParOf" srcId="{DA81111B-5179-4B75-9D9D-13BA0096204E}" destId="{0482E347-3849-49FC-B395-B00DA79210BF}" srcOrd="0" destOrd="0" presId="urn:microsoft.com/office/officeart/2005/8/layout/arrow2"/>
    <dgm:cxn modelId="{FEAEF753-83C0-4F1F-8552-D70E855C3836}" type="presParOf" srcId="{DA81111B-5179-4B75-9D9D-13BA0096204E}" destId="{F6D8E771-C7C3-4131-82D6-3B13334D42F3}" srcOrd="1" destOrd="0" presId="urn:microsoft.com/office/officeart/2005/8/layout/arrow2"/>
    <dgm:cxn modelId="{86C867DA-C448-4EC7-9668-EC79D77F3A68}" type="presParOf" srcId="{DA81111B-5179-4B75-9D9D-13BA0096204E}" destId="{C6789054-ED45-4C78-B5EF-AB515ED23924}" srcOrd="2" destOrd="0" presId="urn:microsoft.com/office/officeart/2005/8/layout/arrow2"/>
    <dgm:cxn modelId="{FEDB4874-3FCE-4484-B7FD-E40373871E84}" type="presParOf" srcId="{DA81111B-5179-4B75-9D9D-13BA0096204E}" destId="{D55D1CD1-BBB4-40D5-B140-38C1F510B872}" srcOrd="3" destOrd="0" presId="urn:microsoft.com/office/officeart/2005/8/layout/arrow2"/>
    <dgm:cxn modelId="{A2A36619-D709-4E16-8763-301C087A655F}" type="presParOf" srcId="{DA81111B-5179-4B75-9D9D-13BA0096204E}" destId="{02C71DC0-1972-47F7-A6D2-CF86786B3888}" srcOrd="4" destOrd="0" presId="urn:microsoft.com/office/officeart/2005/8/layout/arrow2"/>
    <dgm:cxn modelId="{8DFB3AFA-E1B7-45BD-8E63-2D06232C01BF}" type="presParOf" srcId="{DA81111B-5179-4B75-9D9D-13BA0096204E}" destId="{702AE97B-1A3F-4864-8D49-AC312BA6C4AF}" srcOrd="5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686C1-D32A-49B4-A0D0-EED078AFE69E}">
      <dsp:nvSpPr>
        <dsp:cNvPr id="0" name=""/>
        <dsp:cNvSpPr/>
      </dsp:nvSpPr>
      <dsp:spPr>
        <a:xfrm>
          <a:off x="0" y="306077"/>
          <a:ext cx="7938792" cy="4961744"/>
        </a:xfrm>
        <a:prstGeom prst="swooshArrow">
          <a:avLst>
            <a:gd name="adj1" fmla="val 25000"/>
            <a:gd name="adj2" fmla="val 25000"/>
          </a:avLst>
        </a:prstGeom>
        <a:solidFill>
          <a:srgbClr val="00B0F0">
            <a:tint val="40000"/>
            <a:hueOff val="0"/>
            <a:satOff val="0"/>
            <a:lumOff val="0"/>
            <a:alphaOff val="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82E347-3849-49FC-B395-B00DA79210BF}">
      <dsp:nvSpPr>
        <dsp:cNvPr id="0" name=""/>
        <dsp:cNvSpPr/>
      </dsp:nvSpPr>
      <dsp:spPr>
        <a:xfrm>
          <a:off x="1008226" y="3730674"/>
          <a:ext cx="206408" cy="206408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8E771-C7C3-4131-82D6-3B13334D42F3}">
      <dsp:nvSpPr>
        <dsp:cNvPr id="0" name=""/>
        <dsp:cNvSpPr/>
      </dsp:nvSpPr>
      <dsp:spPr>
        <a:xfrm>
          <a:off x="1117220" y="4069274"/>
          <a:ext cx="1849738" cy="1433944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72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Plan &amp; Structure</a:t>
          </a:r>
        </a:p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Myriad Pro"/>
            <a:ea typeface="+mn-ea"/>
            <a:cs typeface="+mn-cs"/>
          </a:endParaRPr>
        </a:p>
      </dsp:txBody>
      <dsp:txXfrm>
        <a:off x="1117220" y="4069274"/>
        <a:ext cx="1849738" cy="1433944"/>
      </dsp:txXfrm>
    </dsp:sp>
    <dsp:sp modelId="{C6789054-ED45-4C78-B5EF-AB515ED23924}">
      <dsp:nvSpPr>
        <dsp:cNvPr id="0" name=""/>
        <dsp:cNvSpPr/>
      </dsp:nvSpPr>
      <dsp:spPr>
        <a:xfrm>
          <a:off x="2830179" y="2382072"/>
          <a:ext cx="373123" cy="373123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5D1CD1-BBB4-40D5-B140-38C1F510B872}">
      <dsp:nvSpPr>
        <dsp:cNvPr id="0" name=""/>
        <dsp:cNvSpPr/>
      </dsp:nvSpPr>
      <dsp:spPr>
        <a:xfrm>
          <a:off x="3016740" y="2874711"/>
          <a:ext cx="1905310" cy="2699189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7710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Research &amp; Write</a:t>
          </a:r>
        </a:p>
      </dsp:txBody>
      <dsp:txXfrm>
        <a:off x="3016740" y="2874711"/>
        <a:ext cx="1905310" cy="2699189"/>
      </dsp:txXfrm>
    </dsp:sp>
    <dsp:sp modelId="{02C71DC0-1972-47F7-A6D2-CF86786B3888}">
      <dsp:nvSpPr>
        <dsp:cNvPr id="0" name=""/>
        <dsp:cNvSpPr/>
      </dsp:nvSpPr>
      <dsp:spPr>
        <a:xfrm>
          <a:off x="5021285" y="1561399"/>
          <a:ext cx="516021" cy="516021"/>
        </a:xfrm>
        <a:prstGeom prst="ellipse">
          <a:avLst/>
        </a:prstGeom>
        <a:solidFill>
          <a:srgbClr val="00B0F0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AE97B-1A3F-4864-8D49-AC312BA6C4AF}">
      <dsp:nvSpPr>
        <dsp:cNvPr id="0" name=""/>
        <dsp:cNvSpPr/>
      </dsp:nvSpPr>
      <dsp:spPr>
        <a:xfrm>
          <a:off x="5275905" y="2125488"/>
          <a:ext cx="1905310" cy="3448412"/>
        </a:xfrm>
        <a:prstGeom prst="rect">
          <a:avLst/>
        </a:prstGeom>
        <a:solidFill>
          <a:schemeClr val="bg2">
            <a:lumMod val="90000"/>
          </a:schemeClr>
        </a:solidFill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3429" tIns="0" rIns="0" bIns="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Myriad Pro"/>
              <a:ea typeface="+mn-ea"/>
              <a:cs typeface="+mn-cs"/>
            </a:rPr>
            <a:t>Edit &amp; Submit</a:t>
          </a:r>
        </a:p>
      </dsp:txBody>
      <dsp:txXfrm>
        <a:off x="5275905" y="2125488"/>
        <a:ext cx="1905310" cy="34484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AC313-632B-4F32-BC63-627AECE9A8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6384A5-5F71-4BF4-9C22-FA48562B93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60D4FD-C631-4F00-B720-53EB9F8F2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8225EB-285A-4852-8BCA-6F7A5C2C4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D09C73-2E49-45CE-966E-105537A2E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A2EA-9603-44B3-BE96-AEAEA8F8A3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ED431-1769-48F2-88E2-4E4CB7FEFD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E9865F-845C-46AE-8E04-09BE90605D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0C34B9-13DE-42BD-A970-630D2817F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D21239-7FCC-4883-BECE-AC87653E3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786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E704F0-3306-4AA4-B980-8CEF795D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F2E3D-10CE-4DE9-8144-3DCC7954C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1740B-CF01-4E00-A06C-5EBEF6645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31D5-37D7-4CEF-BEFD-6DB4543E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D8196-98AD-407A-893B-2AFB8FDE8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391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2F061-5957-49F2-83D7-873EE78B9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76704-C9CA-40CA-828E-C51C1F592C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03D388-7BB9-40D2-97BA-6262A656F8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4E24C-F24B-4EA4-8257-34B1F2313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3A3362-70F8-4FB6-8869-67DF48067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DB6D40-18E0-40FD-8ED2-868DB1CCE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732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72B03-AECE-46FE-99F6-416F2E3E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C926F3-30F0-4C6D-AB45-D1BA49FE7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0DB9A-8102-41B1-86EB-40783DC207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3AB3F7-0797-4510-8FED-3C7D479579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5B6F9E-AFC4-4E9B-A71C-FD5784677A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DEFD04-040A-4475-AC58-AA72F2973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B176EC-5C4D-4E5E-94D2-8DC447406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56E23F-461E-43E0-9301-F05CA87E1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1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C96B3-5B1F-4CD3-803D-25ABB3FE6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8A028E-05BC-430F-BEDC-910DB1E92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2A92AF-DA11-4FEE-8FDA-5693F1697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37FEE1-334E-4193-8C04-A706C2DAC4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283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01B18-4D65-4E30-9F00-93A3196FE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5FD424-9A12-4193-B4C4-17BAD5769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12AEC-3F7C-46D6-90B6-96EEEA36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577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1A50A-6B4B-41D7-9495-33F53BA98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8002-DFB3-4CD3-9406-FB04438E6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103B1-5D64-4F2F-B271-164F3575F6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5F04E6-0A01-4915-BA0A-3D2AFF4B6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185C31-ABA3-4EB0-BAB4-35529488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EE1AFD-35ED-4F79-8CF3-19F7F4ED1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908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04DF2-6253-42E9-9297-654D16C32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7A9601-E691-40A2-9632-E305558C63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B7DDFF-0A05-412C-9C0B-5A7D82D30F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CBCE22-1DB6-4514-92D3-41009E155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91CB18-7B98-44C2-94B8-E743DC994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1FE776-981A-400E-B672-AA2A01DE4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124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9938F-6113-45B7-81AC-26FBD2D0D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CBD52B-8989-405F-9734-10E72E83B4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35A1B-CFCD-4F18-BDB4-13A659C2C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F530D-D9E0-487F-AD1D-1FBE7321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47360-4DB7-424A-98B8-D2EE88DED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308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291C88-B03C-4B9B-AC3D-A11E4E4183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543188-15CB-4C19-8C85-A94000B163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E731B-9FA6-46A4-9DF0-FCA76E1CA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081C3-CF8D-49CE-BA2E-FE6DE523C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D9305E-1933-448C-BA61-8D4FC9F4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97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70D49D-2E9B-4EFB-B583-0348F3EA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6CCDB-3940-437B-A0E0-3524A6B36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75E44-5482-48B0-BF20-5644252A4E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343932-802B-4360-BF8F-D4DA56F8C15F}" type="datetimeFigureOut">
              <a:rPr lang="en-GB" smtClean="0"/>
              <a:t>10/09/2025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2F28-7AE5-4F30-806A-3F6F603CD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76011-E7B3-4494-98B2-27368FD01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29061-DB87-469A-AF77-65344BE3BA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5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8.gif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audio" Target="../media/media9.m4a"/><Relationship Id="rId7" Type="http://schemas.openxmlformats.org/officeDocument/2006/relationships/diagramLayout" Target="../diagrams/layout1.xml"/><Relationship Id="rId2" Type="http://schemas.microsoft.com/office/2007/relationships/media" Target="../media/media9.m4a"/><Relationship Id="rId1" Type="http://schemas.openxmlformats.org/officeDocument/2006/relationships/tags" Target="../tags/tag4.xml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9.png"/><Relationship Id="rId10" Type="http://schemas.microsoft.com/office/2007/relationships/diagramDrawing" Target="../diagrams/drawing1.xml"/><Relationship Id="rId4" Type="http://schemas.openxmlformats.org/officeDocument/2006/relationships/slideLayout" Target="../slideLayouts/slideLayout6.xml"/><Relationship Id="rId9" Type="http://schemas.openxmlformats.org/officeDocument/2006/relationships/diagramColors" Target="../diagrams/colors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7" Type="http://schemas.openxmlformats.org/officeDocument/2006/relationships/image" Target="../media/image2.png"/><Relationship Id="rId2" Type="http://schemas.microsoft.com/office/2007/relationships/media" Target="../media/media12.m4a"/><Relationship Id="rId1" Type="http://schemas.openxmlformats.org/officeDocument/2006/relationships/tags" Target="../tags/tag5.xml"/><Relationship Id="rId6" Type="http://schemas.openxmlformats.org/officeDocument/2006/relationships/image" Target="../media/image12.png"/><Relationship Id="rId5" Type="http://schemas.openxmlformats.org/officeDocument/2006/relationships/image" Target="../media/image10.png"/><Relationship Id="rId4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14F8F4DB-3770-4D22-858F-088E0B0FB64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6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121095-5FB8-4D53-96BF-3629C91133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dirty="0">
                <a:solidFill>
                  <a:srgbClr val="FFFFFF"/>
                </a:solidFill>
              </a:rPr>
              <a:t>Dissertation for Law and Criminology/</a:t>
            </a:r>
            <a:br>
              <a:rPr lang="en-GB" sz="7200" dirty="0">
                <a:solidFill>
                  <a:srgbClr val="FFFFFF"/>
                </a:solidFill>
              </a:rPr>
            </a:br>
            <a:r>
              <a:rPr lang="en-GB" sz="7200" dirty="0">
                <a:solidFill>
                  <a:srgbClr val="FFFFFF"/>
                </a:solidFill>
              </a:rPr>
              <a:t>Policing Research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E4D7E1-A5C3-4EE2-BF7D-0C63B60FAC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Getting ready to dive in to the 40-credit module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0C34EBB-83FE-F4F5-DAE6-33177E495F4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3201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124"/>
    </mc:Choice>
    <mc:Fallback>
      <p:transition spd="slow" advTm="87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0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5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28" objId="5"/>
        <p14:playEvt time="8344" objId="5"/>
        <p14:playEvt time="16411" objId="5"/>
        <p14:playEvt time="24433" objId="5"/>
        <p14:playEvt time="32522" objId="5"/>
        <p14:playEvt time="40612" objId="5"/>
        <p14:playEvt time="48699" objId="5"/>
        <p14:playEvt time="56789" objId="5"/>
        <p14:playEvt time="64877" objId="5"/>
        <p14:playEvt time="72948" objId="5"/>
        <p14:playEvt time="80992" objId="5"/>
        <p14:stopEvt time="87104" objId="5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C25A5D-5EDE-7EAE-7040-7028EB826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040E7-6180-7501-FE79-4353A28EE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3200" dirty="0"/>
              <a:t>Self-assessment</a:t>
            </a:r>
          </a:p>
          <a:p>
            <a:r>
              <a:rPr lang="en-GB" sz="3200" dirty="0"/>
              <a:t>How you feel</a:t>
            </a:r>
          </a:p>
          <a:p>
            <a:r>
              <a:rPr lang="en-GB" sz="3200" dirty="0"/>
              <a:t>Choices</a:t>
            </a:r>
          </a:p>
          <a:p>
            <a:r>
              <a:rPr lang="en-GB" sz="3200" dirty="0"/>
              <a:t>Process</a:t>
            </a:r>
          </a:p>
          <a:p>
            <a:r>
              <a:rPr lang="en-GB" sz="3200" dirty="0"/>
              <a:t>Topics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3FCA16B-7D99-02EC-6D52-0AC1FAC6580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5586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29AD5FC-37B6-09FA-DD9F-D30FBF7008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1823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55"/>
    </mc:Choice>
    <mc:Fallback>
      <p:transition spd="slow" advTm="40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C29BB-D22D-4B8A-A8C8-23BE78216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6436" y="269432"/>
            <a:ext cx="5023223" cy="1325563"/>
          </a:xfrm>
        </p:spPr>
        <p:txBody>
          <a:bodyPr>
            <a:noAutofit/>
          </a:bodyPr>
          <a:lstStyle/>
          <a:p>
            <a:r>
              <a:rPr lang="en-GB" sz="5400" dirty="0"/>
              <a:t>Self-assessment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D17C2A7-C9CD-419E-B519-691EE60A1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843" y="1701463"/>
            <a:ext cx="6136816" cy="4581641"/>
          </a:xfrm>
        </p:spPr>
        <p:txBody>
          <a:bodyPr anchor="t">
            <a:normAutofit fontScale="92500" lnSpcReduction="10000"/>
          </a:bodyPr>
          <a:lstStyle/>
          <a:p>
            <a:r>
              <a:rPr lang="en-GB" dirty="0"/>
              <a:t>We want you to look yourself openly and honestly in the eye</a:t>
            </a:r>
          </a:p>
          <a:p>
            <a:r>
              <a:rPr lang="en-GB" dirty="0"/>
              <a:t>How did you do last year?</a:t>
            </a:r>
          </a:p>
          <a:p>
            <a:r>
              <a:rPr lang="en-GB" dirty="0"/>
              <a:t>Are you a Harvard Black Belt?</a:t>
            </a:r>
          </a:p>
          <a:p>
            <a:r>
              <a:rPr lang="en-GB" dirty="0"/>
              <a:t>Attendance?</a:t>
            </a:r>
          </a:p>
          <a:p>
            <a:r>
              <a:rPr lang="en-GB" dirty="0"/>
              <a:t>Commitment?</a:t>
            </a:r>
          </a:p>
          <a:p>
            <a:r>
              <a:rPr lang="en-GB" dirty="0"/>
              <a:t>Effort?</a:t>
            </a:r>
          </a:p>
          <a:p>
            <a:r>
              <a:rPr lang="en-GB" dirty="0"/>
              <a:t>Did you meet deadlines?</a:t>
            </a:r>
          </a:p>
          <a:p>
            <a:r>
              <a:rPr lang="en-GB" dirty="0"/>
              <a:t>You know what result you have in mind</a:t>
            </a:r>
          </a:p>
          <a:p>
            <a:r>
              <a:rPr lang="en-GB" dirty="0"/>
              <a:t>You know what you need to do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D05BA6-9687-4E5C-B9AA-10DFB32BB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0232" y="6108192"/>
            <a:ext cx="548640" cy="548640"/>
          </a:xfrm>
          <a:prstGeom prst="ellipse">
            <a:avLst/>
          </a:prstGeom>
          <a:solidFill>
            <a:srgbClr val="644F47"/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C82685A-BD3A-4230-8D85-804689F67293}" type="slidenum">
              <a:rPr lang="en-GB" sz="1500">
                <a:solidFill>
                  <a:srgbClr val="FFFFFF"/>
                </a:solidFill>
              </a:rPr>
              <a:pPr algn="ctr">
                <a:spcAft>
                  <a:spcPts val="600"/>
                </a:spcAft>
              </a:pPr>
              <a:t>3</a:t>
            </a:fld>
            <a:endParaRPr lang="en-GB" sz="15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51BD65-40EF-A01F-5E7C-1DA466CF86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15" y="515757"/>
            <a:ext cx="4600728" cy="306715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BCFFCD-C0E9-DD72-7972-2373269DA56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48453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46700"/>
    </mc:Choice>
    <mc:Fallback>
      <p:transition spd="slow" advTm="246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7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604BF-4328-45FC-BFC0-338599F0C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/>
              <a:t>At Level 6 you will complete an in-depth piece of work</a:t>
            </a:r>
          </a:p>
        </p:txBody>
      </p:sp>
      <p:sp>
        <p:nvSpPr>
          <p:cNvPr id="8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1EAB1-00A1-4542-B83D-9D40717B0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344849"/>
            <a:ext cx="6950937" cy="3827352"/>
          </a:xfrm>
        </p:spPr>
        <p:txBody>
          <a:bodyPr anchor="t">
            <a:normAutofit/>
          </a:bodyPr>
          <a:lstStyle/>
          <a:p>
            <a:r>
              <a:rPr lang="en-GB" sz="3200" dirty="0"/>
              <a:t>Dissertation</a:t>
            </a:r>
          </a:p>
          <a:p>
            <a:r>
              <a:rPr lang="en-GB" sz="3200" dirty="0"/>
              <a:t>40 credits</a:t>
            </a:r>
          </a:p>
          <a:p>
            <a:r>
              <a:rPr lang="en-GB" sz="3200" dirty="0"/>
              <a:t>5 modules, not 6</a:t>
            </a:r>
          </a:p>
          <a:p>
            <a:r>
              <a:rPr lang="en-GB" sz="3200" dirty="0"/>
              <a:t>Two semesters – September to May</a:t>
            </a:r>
          </a:p>
          <a:p>
            <a:r>
              <a:rPr lang="en-GB" sz="3200" dirty="0"/>
              <a:t>Deadline: </a:t>
            </a:r>
            <a:r>
              <a:rPr lang="en-GB" sz="3200" dirty="0">
                <a:highlight>
                  <a:srgbClr val="FFFF00"/>
                </a:highlight>
              </a:rPr>
              <a:t>Tuesday 5</a:t>
            </a:r>
            <a:r>
              <a:rPr lang="en-GB" sz="3200" baseline="30000" dirty="0">
                <a:highlight>
                  <a:srgbClr val="FFFF00"/>
                </a:highlight>
              </a:rPr>
              <a:t>th</a:t>
            </a:r>
            <a:r>
              <a:rPr lang="en-GB" sz="3200" dirty="0">
                <a:highlight>
                  <a:srgbClr val="FFFF00"/>
                </a:highlight>
              </a:rPr>
              <a:t> May 2026</a:t>
            </a:r>
            <a:endParaRPr lang="en-GB" dirty="0">
              <a:highlight>
                <a:srgbClr val="FFFF00"/>
              </a:highligh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45A93F-C6F1-46A1-B99A-FE47C69F283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794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EB74932-FA5C-C212-0E9B-B211F75D37F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52424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2349"/>
    </mc:Choice>
    <mc:Fallback>
      <p:transition spd="slow" advTm="132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4C137FB-DE2E-9551-47DD-B2AE60C04618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Let’s take a look………….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F8F3411-7DB2-DABB-50B9-D2B775D49E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672" t="21846" r="21739" b="6769"/>
          <a:stretch>
            <a:fillRect/>
          </a:stretch>
        </p:blipFill>
        <p:spPr>
          <a:xfrm>
            <a:off x="4852537" y="640080"/>
            <a:ext cx="6507238" cy="557784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03992E3-DF56-4E30-8FEE-144ED5A22B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701041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45"/>
    </mc:Choice>
    <mc:Fallback>
      <p:transition spd="slow" advTm="269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0DAA06B-CF28-B5D5-1A43-A45DEA2F1C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5476" t="29846" r="26183" b="33538"/>
          <a:stretch>
            <a:fillRect/>
          </a:stretch>
        </p:blipFill>
        <p:spPr>
          <a:xfrm>
            <a:off x="230052" y="506437"/>
            <a:ext cx="11366690" cy="5739618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046162-DC88-4A32-54B1-F94A1FBA59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94685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674"/>
    </mc:Choice>
    <mc:Fallback>
      <p:transition spd="slow" advTm="194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13B49-26EA-4AD6-8379-727F5D821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600" dirty="0"/>
              <a:t>So, nothing to worry about then?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30E0E-BD6F-4944-AC29-A5B3BB44F8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5317477" cy="369544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dirty="0"/>
              <a:t>Comments from students who got the module in recent years!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“May is a long way off!”</a:t>
            </a:r>
          </a:p>
          <a:p>
            <a:r>
              <a:rPr lang="en-GB" sz="2400" dirty="0"/>
              <a:t>“I am concentrating on the other modules first.”</a:t>
            </a:r>
          </a:p>
          <a:p>
            <a:r>
              <a:rPr lang="en-GB" sz="2400" dirty="0"/>
              <a:t>“I can easily complete this after Xmas.”</a:t>
            </a:r>
          </a:p>
          <a:p>
            <a:r>
              <a:rPr lang="en-GB" sz="2400" dirty="0"/>
              <a:t>“I didn’t know I had to do it.”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A7E5990-0E3A-438A-833E-D21BCC4ADD69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48412" y="1652605"/>
            <a:ext cx="6008314" cy="3364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D4D046-E72A-40AA-8F7A-6A40B99F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4563924-5890-5196-C96E-A399878BFF5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349692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873"/>
    </mc:Choice>
    <mc:Fallback>
      <p:transition spd="slow" advTm="73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DD66A210-5C8D-D9E1-DDAB-D177C3993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-1143000"/>
            <a:ext cx="12192000" cy="9144000"/>
          </a:xfrm>
          <a:prstGeom prst="rect">
            <a:avLst/>
          </a:prstGeom>
        </p:spPr>
      </p:pic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1BBA369-D8ED-312A-504A-B2E4F40515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1443783"/>
              </p:ext>
            </p:extLst>
          </p:nvPr>
        </p:nvGraphicFramePr>
        <p:xfrm>
          <a:off x="838200" y="603062"/>
          <a:ext cx="7938792" cy="5573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C0E23AC-4DCF-5541-A46B-9FE48FCE4D85}"/>
              </a:ext>
            </a:extLst>
          </p:cNvPr>
          <p:cNvSpPr txBox="1"/>
          <p:nvPr/>
        </p:nvSpPr>
        <p:spPr>
          <a:xfrm>
            <a:off x="2071153" y="5530632"/>
            <a:ext cx="1618257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September - October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028FA2-A7E3-4D00-D5A4-5D0981041F15}"/>
              </a:ext>
            </a:extLst>
          </p:cNvPr>
          <p:cNvSpPr txBox="1"/>
          <p:nvPr/>
        </p:nvSpPr>
        <p:spPr>
          <a:xfrm>
            <a:off x="3987074" y="4501795"/>
            <a:ext cx="1641044" cy="646331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November - March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F7AFB4-1F50-B23C-429E-E9C632CF296C}"/>
              </a:ext>
            </a:extLst>
          </p:cNvPr>
          <p:cNvSpPr txBox="1"/>
          <p:nvPr/>
        </p:nvSpPr>
        <p:spPr>
          <a:xfrm>
            <a:off x="6180193" y="3763131"/>
            <a:ext cx="1804964" cy="1200329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B0F0">
                <a:shade val="95000"/>
                <a:satMod val="105000"/>
              </a:srgb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April – May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Deadline</a:t>
            </a:r>
            <a:r>
              <a:rPr kumimoji="0" lang="en-GB" sz="1800" b="0" i="0" u="none" strike="noStrike" kern="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5</a:t>
            </a:r>
            <a:r>
              <a:rPr kumimoji="0" lang="en-GB" sz="1800" b="0" i="0" u="none" strike="noStrike" kern="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th</a:t>
            </a:r>
            <a:r>
              <a:rPr kumimoji="0" lang="en-GB" sz="1800" b="0" i="0" u="none" strike="noStrike" kern="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May 23:59</a:t>
            </a: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5003EB84-9956-CC46-F2E7-986F00AB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Process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4C4FEE8-9E74-F8F0-3245-4CEABCCFC64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1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45882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468"/>
    </mc:Choice>
    <mc:Fallback>
      <p:transition spd="slow" advTm="114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graphicEl>
                                              <a:dgm id="{505686C1-D32A-49B4-A0D0-EED078AFE6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graphicEl>
                                              <a:dgm id="{0482E347-3849-49FC-B395-B00DA7921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graphicEl>
                                              <a:dgm id="{F6D8E771-C7C3-4131-82D6-3B13334D42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graphicEl>
                                              <a:dgm id="{C6789054-ED45-4C78-B5EF-AB515ED239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graphicEl>
                                              <a:dgm id="{D55D1CD1-BBB4-40D5-B140-38C1F510B8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graphicEl>
                                              <a:dgm id="{02C71DC0-1972-47F7-A6D2-CF86786B38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graphicEl>
                                              <a:dgm id="{702AE97B-1A3F-4864-8D49-AC312BA6C4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Graphic spid="9" grpId="0">
        <p:bldSub>
          <a:bldDgm bld="one"/>
        </p:bldSub>
      </p:bldGraphic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12FD46-9C10-1748-9743-1055721EA8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32027" t="21293" r="32812" b="6417"/>
          <a:stretch>
            <a:fillRect/>
          </a:stretch>
        </p:blipFill>
        <p:spPr>
          <a:xfrm>
            <a:off x="154745" y="309490"/>
            <a:ext cx="4777740" cy="654851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00EAD4-B7E0-5BB0-2051-44C9ACDC7E1A}"/>
              </a:ext>
            </a:extLst>
          </p:cNvPr>
          <p:cNvSpPr txBox="1"/>
          <p:nvPr/>
        </p:nvSpPr>
        <p:spPr>
          <a:xfrm>
            <a:off x="5620043" y="2166425"/>
            <a:ext cx="4994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Let’s take a look at the scheme of work . . . . 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302F13-EA30-F5D0-8735-0F80154C6EFC}"/>
              </a:ext>
            </a:extLst>
          </p:cNvPr>
          <p:cNvSpPr txBox="1"/>
          <p:nvPr/>
        </p:nvSpPr>
        <p:spPr>
          <a:xfrm>
            <a:off x="6206836" y="3635433"/>
            <a:ext cx="31976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 you understand where you need to be and when?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04E27C-EA02-7B08-9414-6525692C76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4238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1397"/>
    </mc:Choice>
    <mc:Fallback>
      <p:transition spd="slow" advTm="3413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DB9D1-FCEA-5577-FEE0-BA2857C4D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982994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SUPERVISO</a:t>
            </a:r>
            <a:r>
              <a:rPr lang="en-US" sz="5100" dirty="0"/>
              <a:t>R</a:t>
            </a:r>
            <a:r>
              <a:rPr lang="en-US" sz="5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?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3D9F2F-5449-AA80-FA24-765E7F143B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7953" y="640080"/>
            <a:ext cx="4107301" cy="55504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26304A9-5A31-55F8-578B-17F96A5C1929}"/>
              </a:ext>
            </a:extLst>
          </p:cNvPr>
          <p:cNvSpPr txBox="1"/>
          <p:nvPr/>
        </p:nvSpPr>
        <p:spPr>
          <a:xfrm>
            <a:off x="638882" y="4777047"/>
            <a:ext cx="31905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Criminology students – Laura Knight </a:t>
            </a:r>
          </a:p>
          <a:p>
            <a:r>
              <a:rPr lang="en-GB" dirty="0"/>
              <a:t>Policing – email Jane if you are unsure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25DE310-B0B5-F85D-9732-AF28B0C7E5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8312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23"/>
    </mc:Choice>
    <mc:Fallback>
      <p:transition spd="slow" advTm="473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19BB8BE-1351-4D9B-B761-F84A0B5B6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A8D8F59-2558-6F6D-3184-7B5D70AF4F70}"/>
              </a:ext>
            </a:extLst>
          </p:cNvPr>
          <p:cNvSpPr txBox="1"/>
          <p:nvPr/>
        </p:nvSpPr>
        <p:spPr>
          <a:xfrm>
            <a:off x="838199" y="573741"/>
            <a:ext cx="3785554" cy="21993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steps…….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AE5049-E330-CEC6-7B89-9130F4BA89A7}"/>
              </a:ext>
            </a:extLst>
          </p:cNvPr>
          <p:cNvSpPr txBox="1"/>
          <p:nvPr/>
        </p:nvSpPr>
        <p:spPr>
          <a:xfrm>
            <a:off x="838199" y="2982260"/>
            <a:ext cx="3748441" cy="314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Email your allocated supervisor to introduce yourself and your research area (briefly).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Draft a plan of action up to 10</a:t>
            </a:r>
            <a:r>
              <a:rPr lang="en-US" sz="1400" baseline="30000"/>
              <a:t>th</a:t>
            </a:r>
            <a:r>
              <a:rPr lang="en-US" sz="1400"/>
              <a:t> October (using the timetable on Moodle) to be discussed with your supervisor on 2/10/25.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Review the feedback given on your ethics and proposal form in the Level 5 Preparing for Research module. Amend your forms in accordance with this feedback and prepare questions for the meeting with your supervisor on 9/10/25.</a:t>
            </a:r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A1494551-398D-368D-4A30-D4812FB80BA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2027" t="41356" r="32812" b="53606"/>
          <a:stretch>
            <a:fillRect/>
          </a:stretch>
        </p:blipFill>
        <p:spPr>
          <a:xfrm>
            <a:off x="1074932" y="713255"/>
            <a:ext cx="10039086" cy="96015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74D509-0E5B-829B-3460-BB2FF62125B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673" t="24401" r="21396" b="11898"/>
          <a:stretch>
            <a:fillRect/>
          </a:stretch>
        </p:blipFill>
        <p:spPr>
          <a:xfrm>
            <a:off x="4623753" y="2074248"/>
            <a:ext cx="6576646" cy="436866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05E68AF-AA5D-EF83-D955-20FD26D7E980}"/>
              </a:ext>
            </a:extLst>
          </p:cNvPr>
          <p:cNvSpPr/>
          <p:nvPr/>
        </p:nvSpPr>
        <p:spPr>
          <a:xfrm>
            <a:off x="4910051" y="2427316"/>
            <a:ext cx="6035040" cy="2155768"/>
          </a:xfrm>
          <a:prstGeom prst="rect">
            <a:avLst/>
          </a:prstGeom>
          <a:solidFill>
            <a:srgbClr val="FFFF00">
              <a:alpha val="20000"/>
            </a:srgb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0FF8112-FBB2-BA91-F431-BA08DB00453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49752449"/>
      </p:ext>
    </p:extLst>
  </p:cSld>
  <p:clrMapOvr>
    <a:masterClrMapping/>
  </p:clrMapOvr>
  <p:transition spd="slow" advTm="17567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4" grpId="0"/>
      <p:bldP spid="7" grpId="0" animBg="1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7|14.3|26|49.6|30|12.6|16|37.5|22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.3|0.9|11.5|4.6|32.2|39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5.6|1.7|22.7|14.4|14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0.8|40|7.1|47.4|2.1|0.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5.6|59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318</Words>
  <Application>Microsoft Office PowerPoint</Application>
  <PresentationFormat>Widescreen</PresentationFormat>
  <Paragraphs>54</Paragraphs>
  <Slides>11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Myriad Pro</vt:lpstr>
      <vt:lpstr>Arial</vt:lpstr>
      <vt:lpstr>Calibri</vt:lpstr>
      <vt:lpstr>Calibri Light</vt:lpstr>
      <vt:lpstr>Office Theme</vt:lpstr>
      <vt:lpstr>Dissertation for Law and Criminology/ Policing Research Project</vt:lpstr>
      <vt:lpstr>Aims</vt:lpstr>
      <vt:lpstr>Self-assessment</vt:lpstr>
      <vt:lpstr>At Level 6 you will complete an in-depth piece of work</vt:lpstr>
      <vt:lpstr>PowerPoint Presentation</vt:lpstr>
      <vt:lpstr>PowerPoint Presentation</vt:lpstr>
      <vt:lpstr>So, nothing to worry about then?</vt:lpstr>
      <vt:lpstr>Process</vt:lpstr>
      <vt:lpstr>PowerPoint Presentation</vt:lpstr>
      <vt:lpstr>SUPERVISOR?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Mike Durke</dc:creator>
  <cp:lastModifiedBy>Laura Knight</cp:lastModifiedBy>
  <cp:revision>26</cp:revision>
  <dcterms:created xsi:type="dcterms:W3CDTF">2021-09-15T09:32:52Z</dcterms:created>
  <dcterms:modified xsi:type="dcterms:W3CDTF">2025-09-10T11:50:19Z</dcterms:modified>
</cp:coreProperties>
</file>