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6"/>
  </p:notesMasterIdLst>
  <p:sldIdLst>
    <p:sldId id="27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C6788CF-664E-4178-B320-D03DEB389C5D}">
  <a:tblStyle styleId="{0C6788CF-664E-4178-B320-D03DEB389C5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F44114A1-2DEE-4E4B-8BCA-BBFE13277117}" styleName="Table_1">
    <a:wholeTbl>
      <a:tcTxStyle>
        <a:font>
          <a:latin typeface="Arial"/>
          <a:ea typeface="Arial"/>
          <a:cs typeface="Arial"/>
        </a:font>
        <a:srgbClr val="000000"/>
      </a:tcTxStyle>
      <a:tcStyle>
        <a:tcBdr>
          <a:left>
            <a:ln cap="flat" cmpd="sng">
              <a:solidFill>
                <a:srgbClr val="808080"/>
              </a:solidFill>
              <a:prstDash val="solid"/>
              <a:round/>
              <a:headEnd type="none" w="sm" len="sm"/>
              <a:tailEnd type="none" w="sm" len="sm"/>
            </a:ln>
          </a:left>
          <a:right>
            <a:ln cap="flat" cmpd="sng">
              <a:solidFill>
                <a:srgbClr val="808080"/>
              </a:solidFill>
              <a:prstDash val="solid"/>
              <a:round/>
              <a:headEnd type="none" w="sm" len="sm"/>
              <a:tailEnd type="none" w="sm" len="sm"/>
            </a:ln>
          </a:right>
          <a:top>
            <a:ln cap="flat" cmpd="sng">
              <a:solidFill>
                <a:srgbClr val="808080"/>
              </a:solidFill>
              <a:prstDash val="solid"/>
              <a:round/>
              <a:headEnd type="none" w="sm" len="sm"/>
              <a:tailEnd type="none" w="sm" len="sm"/>
            </a:ln>
          </a:top>
          <a:bottom>
            <a:ln cap="flat" cmpd="sng">
              <a:solidFill>
                <a:srgbClr val="808080"/>
              </a:solidFill>
              <a:prstDash val="solid"/>
              <a:round/>
              <a:headEnd type="none" w="sm" len="sm"/>
              <a:tailEnd type="none" w="sm" len="sm"/>
            </a:ln>
          </a:bottom>
          <a:insideH>
            <a:ln cap="flat" cmpd="sng">
              <a:solidFill>
                <a:srgbClr val="808080"/>
              </a:solidFill>
              <a:prstDash val="solid"/>
              <a:round/>
              <a:headEnd type="none" w="sm" len="sm"/>
              <a:tailEnd type="none" w="sm" len="sm"/>
            </a:ln>
          </a:insideH>
          <a:insideV>
            <a:ln cap="flat" cmpd="sng">
              <a:solidFill>
                <a:srgbClr val="80808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5" d="100"/>
          <a:sy n="85" d="100"/>
        </p:scale>
        <p:origin x="966" y="6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5a83c20a59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5a83c20a5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5ac1852ad2_0_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5ac1852ad2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35ac1852ad2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35ac1852ad2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5ac1852ad2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5ac1852ad2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5ac1852ad2_1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5ac1852ad2_1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5ac1852ad2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35ac1852ad2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35ac1852ad2_1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35ac1852ad2_1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5ac1852ad2_1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5ac1852ad2_1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5ac1852ad2_1_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35ac1852ad2_1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5ac1852ad2_1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5ac1852ad2_1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5ac1852ad2_1_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5ac1852ad2_1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5ac1852ad2_1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35ac1852ad2_1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5ac1852ad2_1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35ac1852ad2_1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35ac1852ad2_1_6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35ac1852ad2_1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5ac1852ad2_1_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5ac1852ad2_1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5ac1852ad2_1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35ac1852ad2_1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5ac1852ad2_1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5ac1852ad2_1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5ac1852ad2_1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5ac1852ad2_1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35ac1852ad2_1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35ac1852ad2_1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35ac1852ad2_1_1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35ac1852ad2_1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35ac1852ad2_1_1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35ac1852ad2_1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5ac1852ad2_1_1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35ac1852ad2_1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35ac1852ad2_1_1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35ac1852ad2_1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www.celtic-manor.com/home/meetings-events/"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hyperlink" Target="https://www.google.co.in/books/edition/Destination_Branding_and_Bias_in_Ecotour/cQg1EQAAQBAJ?hl=en&amp;gbpv=1&amp;dq=destination+branding&amp;printsec=frontcover"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hyperlink" Target="https://assets.publishing.service.gov.uk/media/67064e34e84ae1fd8592f034/E03131761_BTA_ARA_2023-24_Accessible_v2.pdf" TargetMode="External"/><Relationship Id="rId5" Type="http://schemas.openxmlformats.org/officeDocument/2006/relationships/hyperlink" Target="https://www.bbc.com/storyworks/travel/travel-on/the-new-normal-travel-in-the-covid-19-world" TargetMode="External"/><Relationship Id="rId4" Type="http://schemas.openxmlformats.org/officeDocument/2006/relationships/hyperlink" Target="https://www.researchgate.net/publication/351780048_Hotel_Service_Quality_The_Impact_of_Service_Quality_on_Customer_Satisfaction_in_Hospitality"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celtic-manor.com/home/meetings-events/" TargetMode="External"/><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hyperlink" Target="https://www.researchgate.net/publication/331872112_Role_of_Media_in_the_Promotion_of_Tourism_Industry_in_India" TargetMode="External"/><Relationship Id="rId5" Type="http://schemas.openxmlformats.org/officeDocument/2006/relationships/hyperlink" Target="https://committees.parliament.uk/publications/40824/documents/198909/default/#:~:text=conclusions%20and%20recommendations:-,Welsh%20brand,location%20as%20a%20holiday%20destination" TargetMode="External"/><Relationship Id="rId4" Type="http://schemas.openxmlformats.org/officeDocument/2006/relationships/hyperlink" Target="https://www.google.co.in/books/edition/R_Edward_Freeman_s_Selected_Works_on_Sta/0HXYEAAAQBAJ?hl=en&amp;gbpv=1&amp;dq=stakeholders+are+important+for+strategy+generation+books+after+2020&amp;printsec=frontcover"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3390/su15042975" TargetMode="External"/><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hyperlink" Target="https://doi.org/10.1016/s0261-5177(00)00047-9" TargetMode="External"/><Relationship Id="rId5" Type="http://schemas.openxmlformats.org/officeDocument/2006/relationships/hyperlink" Target="https://www.forbes.com/councils/forbesbusinesscouncil/2023/04/07/globalized-reality-a-call-for-responsible-tourism-and-travel-to-achieve-net-zero-emissions/" TargetMode="External"/><Relationship Id="rId4" Type="http://schemas.openxmlformats.org/officeDocument/2006/relationships/hyperlink" Target="https://doi.org/10.3390/proceedings2022083053"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telegraph.co.uk/news/2022/06/15/wales-should-push-tourist-attractions-forget-sheep-rugby-say/" TargetMode="External"/><Relationship Id="rId7" Type="http://schemas.openxmlformats.org/officeDocument/2006/relationships/hyperlink" Target="https://industry.visitwales.com/supporting-you/growing-tourism-good-wales" TargetMode="External"/><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hyperlink" Target="https://www.gov.wales/written-statement-responsible-tourism" TargetMode="External"/><Relationship Id="rId5" Type="http://schemas.openxmlformats.org/officeDocument/2006/relationships/hyperlink" Target="https://www.gov.wales/sites/default/files/publications/2020-02/welcome-to-wales-priorities-for-the-visitor-economy-2020-2025.pdf" TargetMode="External"/><Relationship Id="rId4" Type="http://schemas.openxmlformats.org/officeDocument/2006/relationships/hyperlink" Target="https://industry.visitwales.com/supporting-you/event-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CEA727-5439-229F-194D-6B05B6671381}"/>
              </a:ext>
            </a:extLst>
          </p:cNvPr>
          <p:cNvSpPr txBox="1"/>
          <p:nvPr/>
        </p:nvSpPr>
        <p:spPr>
          <a:xfrm>
            <a:off x="2286000" y="1182075"/>
            <a:ext cx="4572000" cy="4086503"/>
          </a:xfrm>
          <a:prstGeom prst="rect">
            <a:avLst/>
          </a:prstGeom>
          <a:noFill/>
        </p:spPr>
        <p:txBody>
          <a:bodyPr wrap="square">
            <a:spAutoFit/>
          </a:bodyPr>
          <a:lstStyle/>
          <a:p>
            <a:pPr algn="ctr">
              <a:lnSpc>
                <a:spcPct val="150000"/>
              </a:lnSpc>
              <a:spcAft>
                <a:spcPts val="800"/>
              </a:spcAft>
            </a:pPr>
            <a:r>
              <a:rPr lang="en-GB" sz="2800" b="1" kern="0" dirty="0">
                <a:effectLst/>
                <a:latin typeface="Arial" panose="020B0604020202020204" pitchFamily="34" charset="0"/>
                <a:ea typeface="Arial" panose="020B0604020202020204" pitchFamily="34" charset="0"/>
                <a:cs typeface="Times New Roman" panose="02020603050405020304" pitchFamily="18" charset="0"/>
              </a:rPr>
              <a:t>International Meetings Management </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50000"/>
              </a:lnSpc>
              <a:spcAft>
                <a:spcPts val="800"/>
              </a:spcAft>
            </a:pP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Student: Madalina Ghera</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50000"/>
              </a:lnSpc>
              <a:spcAft>
                <a:spcPts val="800"/>
              </a:spcAft>
            </a:pP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Student id: 2128167</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50000"/>
              </a:lnSpc>
              <a:spcAft>
                <a:spcPts val="800"/>
              </a:spcAft>
            </a:pP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Tutor: </a:t>
            </a:r>
            <a:r>
              <a:rPr lang="en-GB" sz="1600" b="1" dirty="0">
                <a:latin typeface="Arial" panose="020B0604020202020204" pitchFamily="34" charset="0"/>
                <a:ea typeface="Times New Roman" panose="02020603050405020304" pitchFamily="18" charset="0"/>
                <a:cs typeface="Times New Roman" panose="02020603050405020304" pitchFamily="18" charset="0"/>
              </a:rPr>
              <a:t>Kathryn Flynn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50000"/>
              </a:lnSpc>
              <a:spcAft>
                <a:spcPts val="800"/>
              </a:spcAft>
            </a:pP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BMIH6007</a:t>
            </a:r>
          </a:p>
          <a:p>
            <a:pPr algn="ctr">
              <a:lnSpc>
                <a:spcPct val="150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50000"/>
              </a:lnSpc>
              <a:spcAft>
                <a:spcPts val="800"/>
              </a:spcAft>
            </a:pP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86950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292400" y="2219950"/>
            <a:ext cx="7803600" cy="28503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GB" sz="1400" b="1">
                <a:solidFill>
                  <a:srgbClr val="434343"/>
                </a:solidFill>
              </a:rPr>
              <a:t>Green Wales - A Global eco tourism roundtable and cultural immersion</a:t>
            </a:r>
            <a:endParaRPr sz="1400" b="1">
              <a:solidFill>
                <a:srgbClr val="434343"/>
              </a:solidFill>
            </a:endParaRPr>
          </a:p>
          <a:p>
            <a:pPr marL="0" lvl="0" indent="0" algn="just" rtl="0">
              <a:lnSpc>
                <a:spcPct val="150000"/>
              </a:lnSpc>
              <a:spcBef>
                <a:spcPts val="1200"/>
              </a:spcBef>
              <a:spcAft>
                <a:spcPts val="0"/>
              </a:spcAft>
              <a:buNone/>
            </a:pPr>
            <a:r>
              <a:rPr lang="en-GB" sz="1400" b="1">
                <a:solidFill>
                  <a:srgbClr val="434343"/>
                </a:solidFill>
              </a:rPr>
              <a:t>-in partnership with Visitwales </a:t>
            </a:r>
            <a:endParaRPr sz="1400" b="1">
              <a:solidFill>
                <a:srgbClr val="434343"/>
              </a:solidFill>
            </a:endParaRPr>
          </a:p>
          <a:p>
            <a:pPr marL="0" lvl="0" indent="0" algn="just" rtl="0">
              <a:lnSpc>
                <a:spcPct val="150000"/>
              </a:lnSpc>
              <a:spcBef>
                <a:spcPts val="1200"/>
              </a:spcBef>
              <a:spcAft>
                <a:spcPts val="0"/>
              </a:spcAft>
              <a:buNone/>
            </a:pPr>
            <a:r>
              <a:rPr lang="en-GB" sz="1400">
                <a:solidFill>
                  <a:srgbClr val="434343"/>
                </a:solidFill>
              </a:rPr>
              <a:t>Date August  12th-13th</a:t>
            </a:r>
            <a:endParaRPr sz="1400">
              <a:solidFill>
                <a:srgbClr val="434343"/>
              </a:solidFill>
            </a:endParaRPr>
          </a:p>
          <a:p>
            <a:pPr marL="0" lvl="0" indent="0" algn="just" rtl="0">
              <a:lnSpc>
                <a:spcPct val="150000"/>
              </a:lnSpc>
              <a:spcBef>
                <a:spcPts val="1200"/>
              </a:spcBef>
              <a:spcAft>
                <a:spcPts val="0"/>
              </a:spcAft>
              <a:buNone/>
            </a:pPr>
            <a:r>
              <a:rPr lang="en-GB" sz="1400">
                <a:solidFill>
                  <a:srgbClr val="434343"/>
                </a:solidFill>
              </a:rPr>
              <a:t>Location Celtic Manor Resort  Newport Wales UK</a:t>
            </a:r>
            <a:endParaRPr sz="1400">
              <a:solidFill>
                <a:srgbClr val="434343"/>
              </a:solidFill>
            </a:endParaRPr>
          </a:p>
          <a:p>
            <a:pPr marL="0" lvl="0" indent="0" algn="just" rtl="0">
              <a:lnSpc>
                <a:spcPct val="150000"/>
              </a:lnSpc>
              <a:spcBef>
                <a:spcPts val="1200"/>
              </a:spcBef>
              <a:spcAft>
                <a:spcPts val="0"/>
              </a:spcAft>
              <a:buNone/>
            </a:pPr>
            <a:r>
              <a:rPr lang="en-GB" sz="1400">
                <a:solidFill>
                  <a:srgbClr val="434343"/>
                </a:solidFill>
              </a:rPr>
              <a:t>Event Organizer  All in Events-Newport UK </a:t>
            </a:r>
            <a:endParaRPr sz="1400">
              <a:solidFill>
                <a:srgbClr val="434343"/>
              </a:solidFill>
            </a:endParaRPr>
          </a:p>
          <a:p>
            <a:pPr marL="0" lvl="0" indent="0" algn="just" rtl="0">
              <a:lnSpc>
                <a:spcPct val="150000"/>
              </a:lnSpc>
              <a:spcBef>
                <a:spcPts val="1200"/>
              </a:spcBef>
              <a:spcAft>
                <a:spcPts val="1200"/>
              </a:spcAft>
              <a:buClr>
                <a:schemeClr val="dk1"/>
              </a:buClr>
              <a:buSzPts val="1100"/>
              <a:buFont typeface="Arial"/>
              <a:buNone/>
            </a:pPr>
            <a:endParaRPr sz="1800" b="1">
              <a:solidFill>
                <a:srgbClr val="FFFFFF"/>
              </a:solidFill>
            </a:endParaRPr>
          </a:p>
        </p:txBody>
      </p:sp>
      <p:pic>
        <p:nvPicPr>
          <p:cNvPr id="55" name="Google Shape;55;p13" title="Vibrant Green Wales Logo with Globe Elements.png"/>
          <p:cNvPicPr preferRelativeResize="0"/>
          <p:nvPr/>
        </p:nvPicPr>
        <p:blipFill>
          <a:blip r:embed="rId3">
            <a:alphaModFix/>
          </a:blip>
          <a:stretch>
            <a:fillRect/>
          </a:stretch>
        </p:blipFill>
        <p:spPr>
          <a:xfrm>
            <a:off x="292400" y="133602"/>
            <a:ext cx="1986199" cy="1986199"/>
          </a:xfrm>
          <a:prstGeom prst="rect">
            <a:avLst/>
          </a:prstGeom>
          <a:noFill/>
          <a:ln>
            <a:noFill/>
          </a:ln>
        </p:spPr>
      </p:pic>
      <p:pic>
        <p:nvPicPr>
          <p:cNvPr id="56" name="Google Shape;56;p13"/>
          <p:cNvPicPr preferRelativeResize="0"/>
          <p:nvPr/>
        </p:nvPicPr>
        <p:blipFill>
          <a:blip r:embed="rId4">
            <a:alphaModFix/>
          </a:blip>
          <a:stretch>
            <a:fillRect/>
          </a:stretch>
        </p:blipFill>
        <p:spPr>
          <a:xfrm>
            <a:off x="4379325" y="169125"/>
            <a:ext cx="2531126" cy="1641025"/>
          </a:xfrm>
          <a:prstGeom prst="rect">
            <a:avLst/>
          </a:prstGeom>
          <a:noFill/>
          <a:ln>
            <a:noFill/>
          </a:ln>
        </p:spPr>
      </p:pic>
      <p:pic>
        <p:nvPicPr>
          <p:cNvPr id="57" name="Google Shape;57;p13" title="Vibrant Logo with Interconnecting Circles.png"/>
          <p:cNvPicPr preferRelativeResize="0"/>
          <p:nvPr/>
        </p:nvPicPr>
        <p:blipFill>
          <a:blip r:embed="rId5">
            <a:alphaModFix/>
          </a:blip>
          <a:stretch>
            <a:fillRect/>
          </a:stretch>
        </p:blipFill>
        <p:spPr>
          <a:xfrm>
            <a:off x="2408724" y="169125"/>
            <a:ext cx="1915151" cy="191515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45075" y="923575"/>
            <a:ext cx="5947500" cy="528600"/>
          </a:xfrm>
          <a:prstGeom prst="rect">
            <a:avLst/>
          </a:prstGeom>
          <a:solidFill>
            <a:srgbClr val="FFFFFF"/>
          </a:solidFill>
        </p:spPr>
        <p:txBody>
          <a:bodyPr spcFirstLastPara="1" wrap="square" lIns="91425" tIns="91425" rIns="91425" bIns="91425" anchor="t" anchorCtr="0">
            <a:normAutofit fontScale="90000"/>
          </a:bodyPr>
          <a:lstStyle/>
          <a:p>
            <a:pPr marL="0" lvl="0" indent="0" algn="just" rtl="0">
              <a:lnSpc>
                <a:spcPct val="150000"/>
              </a:lnSpc>
              <a:spcBef>
                <a:spcPts val="1200"/>
              </a:spcBef>
              <a:spcAft>
                <a:spcPts val="1200"/>
              </a:spcAft>
              <a:buClr>
                <a:schemeClr val="dk1"/>
              </a:buClr>
              <a:buSzPct val="61111"/>
              <a:buFont typeface="Arial"/>
              <a:buNone/>
            </a:pPr>
            <a:r>
              <a:rPr lang="en-GB" sz="1800"/>
              <a:t>The wider aim of the Government of Wales on Wales tourism is </a:t>
            </a:r>
            <a:endParaRPr sz="1800"/>
          </a:p>
        </p:txBody>
      </p:sp>
      <p:sp>
        <p:nvSpPr>
          <p:cNvPr id="63" name="Google Shape;63;p14"/>
          <p:cNvSpPr txBox="1">
            <a:spLocks noGrp="1"/>
          </p:cNvSpPr>
          <p:nvPr>
            <p:ph type="body" idx="1"/>
          </p:nvPr>
        </p:nvSpPr>
        <p:spPr>
          <a:xfrm>
            <a:off x="345075" y="1287652"/>
            <a:ext cx="5947500" cy="3359400"/>
          </a:xfrm>
          <a:prstGeom prst="rect">
            <a:avLst/>
          </a:prstGeom>
          <a:solidFill>
            <a:srgbClr val="FFFFFF"/>
          </a:solidFill>
        </p:spPr>
        <p:txBody>
          <a:bodyPr spcFirstLastPara="1" wrap="square" lIns="91425" tIns="91425" rIns="91425" bIns="91425" anchor="t" anchorCtr="0">
            <a:normAutofit fontScale="85000" lnSpcReduction="20000"/>
          </a:bodyPr>
          <a:lstStyle/>
          <a:p>
            <a:pPr marL="0" lvl="0" indent="0" algn="just" rtl="0">
              <a:lnSpc>
                <a:spcPct val="150000"/>
              </a:lnSpc>
              <a:spcBef>
                <a:spcPts val="1200"/>
              </a:spcBef>
              <a:spcAft>
                <a:spcPts val="0"/>
              </a:spcAft>
              <a:buNone/>
            </a:pPr>
            <a:endParaRPr sz="1200">
              <a:solidFill>
                <a:schemeClr val="dk1"/>
              </a:solidFill>
            </a:endParaRPr>
          </a:p>
          <a:p>
            <a:pPr marL="457200" lvl="0" indent="-293370" algn="just" rtl="0">
              <a:lnSpc>
                <a:spcPct val="150000"/>
              </a:lnSpc>
              <a:spcBef>
                <a:spcPts val="1200"/>
              </a:spcBef>
              <a:spcAft>
                <a:spcPts val="0"/>
              </a:spcAft>
              <a:buClr>
                <a:schemeClr val="dk1"/>
              </a:buClr>
              <a:buSzPct val="100000"/>
              <a:buChar char="●"/>
            </a:pPr>
            <a:r>
              <a:rPr lang="en-GB" sz="1200">
                <a:solidFill>
                  <a:schemeClr val="dk1"/>
                </a:solidFill>
              </a:rPr>
              <a:t>To provide an environment that supports economic development </a:t>
            </a:r>
            <a:endParaRPr sz="1200">
              <a:solidFill>
                <a:schemeClr val="dk1"/>
              </a:solidFill>
            </a:endParaRPr>
          </a:p>
          <a:p>
            <a:pPr marL="457200" lvl="0" indent="-293370" algn="just" rtl="0">
              <a:lnSpc>
                <a:spcPct val="150000"/>
              </a:lnSpc>
              <a:spcBef>
                <a:spcPts val="0"/>
              </a:spcBef>
              <a:spcAft>
                <a:spcPts val="0"/>
              </a:spcAft>
              <a:buClr>
                <a:schemeClr val="dk1"/>
              </a:buClr>
              <a:buSzPct val="100000"/>
              <a:buChar char="●"/>
            </a:pPr>
            <a:r>
              <a:rPr lang="en-GB" sz="1200">
                <a:solidFill>
                  <a:schemeClr val="dk1"/>
                </a:solidFill>
              </a:rPr>
              <a:t>To creates opportunities for stakeholders, ensure environmental sustainability,  </a:t>
            </a:r>
            <a:endParaRPr sz="1200">
              <a:solidFill>
                <a:schemeClr val="dk1"/>
              </a:solidFill>
            </a:endParaRPr>
          </a:p>
          <a:p>
            <a:pPr marL="457200" lvl="0" indent="-293370" algn="just" rtl="0">
              <a:lnSpc>
                <a:spcPct val="150000"/>
              </a:lnSpc>
              <a:spcBef>
                <a:spcPts val="0"/>
              </a:spcBef>
              <a:spcAft>
                <a:spcPts val="0"/>
              </a:spcAft>
              <a:buClr>
                <a:schemeClr val="dk1"/>
              </a:buClr>
              <a:buSzPct val="100000"/>
              <a:buChar char="●"/>
            </a:pPr>
            <a:r>
              <a:rPr lang="en-GB" sz="1200">
                <a:solidFill>
                  <a:schemeClr val="dk1"/>
                </a:solidFill>
              </a:rPr>
              <a:t>To protect culture and heritage and thus lead the efforts to the overall well-being of Wales. </a:t>
            </a:r>
            <a:endParaRPr sz="1200">
              <a:solidFill>
                <a:schemeClr val="dk1"/>
              </a:solidFill>
            </a:endParaRPr>
          </a:p>
          <a:p>
            <a:pPr marL="0" lvl="0" indent="0" algn="just" rtl="0">
              <a:lnSpc>
                <a:spcPct val="150000"/>
              </a:lnSpc>
              <a:spcBef>
                <a:spcPts val="1200"/>
              </a:spcBef>
              <a:spcAft>
                <a:spcPts val="0"/>
              </a:spcAft>
              <a:buNone/>
            </a:pPr>
            <a:endParaRPr sz="1200">
              <a:solidFill>
                <a:schemeClr val="dk1"/>
              </a:solidFill>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rPr>
              <a:t>To achieve this, the Government is highly relying on private-public collaboration, innovation and ongoing investment to achieve a successful position for Wales in the highly competitive  global tourism sector (Welsh Government, 2024) The destination branding through which environment is protected while offering enhanced visitor experience and this is the major aim of the event (Abrar, Nawaz and Kiran, 2024) More green policies and creative approach in green innovation in the tourism is required (Lupu et al., 2023)</a:t>
            </a:r>
            <a:endParaRPr sz="1200">
              <a:solidFill>
                <a:schemeClr val="dk1"/>
              </a:solidFill>
            </a:endParaRPr>
          </a:p>
          <a:p>
            <a:pPr marL="0" lvl="0" indent="0" algn="l" rtl="0">
              <a:spcBef>
                <a:spcPts val="1200"/>
              </a:spcBef>
              <a:spcAft>
                <a:spcPts val="1200"/>
              </a:spcAft>
              <a:buNone/>
            </a:pPr>
            <a:endParaRPr/>
          </a:p>
        </p:txBody>
      </p:sp>
      <p:pic>
        <p:nvPicPr>
          <p:cNvPr id="64" name="Google Shape;64;p14" title="Vibrant Green Wales Logo with Globe Elements.png"/>
          <p:cNvPicPr preferRelativeResize="0"/>
          <p:nvPr/>
        </p:nvPicPr>
        <p:blipFill>
          <a:blip r:embed="rId4">
            <a:alphaModFix/>
          </a:blip>
          <a:stretch>
            <a:fillRect/>
          </a:stretch>
        </p:blipFill>
        <p:spPr>
          <a:xfrm>
            <a:off x="7825850" y="55676"/>
            <a:ext cx="1318149" cy="131814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200"/>
              </a:spcBef>
              <a:spcAft>
                <a:spcPts val="1200"/>
              </a:spcAft>
              <a:buClr>
                <a:schemeClr val="dk1"/>
              </a:buClr>
              <a:buSzPts val="1100"/>
              <a:buFont typeface="Arial"/>
              <a:buNone/>
            </a:pPr>
            <a:r>
              <a:rPr lang="en-GB" sz="1800"/>
              <a:t>Event context and background </a:t>
            </a:r>
            <a:endParaRPr sz="1800"/>
          </a:p>
        </p:txBody>
      </p:sp>
      <p:sp>
        <p:nvSpPr>
          <p:cNvPr id="70" name="Google Shape;70;p15"/>
          <p:cNvSpPr txBox="1">
            <a:spLocks noGrp="1"/>
          </p:cNvSpPr>
          <p:nvPr>
            <p:ph type="body" idx="1"/>
          </p:nvPr>
        </p:nvSpPr>
        <p:spPr>
          <a:xfrm>
            <a:off x="311700" y="1152475"/>
            <a:ext cx="6270300" cy="3750600"/>
          </a:xfrm>
          <a:prstGeom prst="rect">
            <a:avLst/>
          </a:prstGeom>
          <a:solidFill>
            <a:srgbClr val="FFFFFF"/>
          </a:solidFill>
        </p:spPr>
        <p:txBody>
          <a:bodyPr spcFirstLastPara="1" wrap="square" lIns="91425" tIns="91425" rIns="91425" bIns="91425" anchor="t" anchorCtr="0">
            <a:normAutofit fontScale="92500" lnSpcReduction="20000"/>
          </a:bodyPr>
          <a:lstStyle/>
          <a:p>
            <a:pPr marL="0" lvl="0" indent="0" algn="just" rtl="0">
              <a:lnSpc>
                <a:spcPct val="150000"/>
              </a:lnSpc>
              <a:spcBef>
                <a:spcPts val="1200"/>
              </a:spcBef>
              <a:spcAft>
                <a:spcPts val="0"/>
              </a:spcAft>
              <a:buNone/>
            </a:pPr>
            <a:r>
              <a:rPr lang="en-GB" sz="1200">
                <a:solidFill>
                  <a:schemeClr val="dk1"/>
                </a:solidFill>
              </a:rPr>
              <a:t>In alignment with the Visit Wales “Year of Croeso 2025- </a:t>
            </a:r>
            <a:endParaRPr sz="1200">
              <a:solidFill>
                <a:schemeClr val="dk1"/>
              </a:solidFill>
            </a:endParaRPr>
          </a:p>
          <a:p>
            <a:pPr marL="0" lvl="0" indent="0" algn="just" rtl="0">
              <a:lnSpc>
                <a:spcPct val="150000"/>
              </a:lnSpc>
              <a:spcBef>
                <a:spcPts val="1200"/>
              </a:spcBef>
              <a:spcAft>
                <a:spcPts val="0"/>
              </a:spcAft>
              <a:buNone/>
            </a:pPr>
            <a:r>
              <a:rPr lang="en-GB" sz="1200">
                <a:solidFill>
                  <a:schemeClr val="dk1"/>
                </a:solidFill>
              </a:rPr>
              <a:t>This is a proposal for Green Wales - </a:t>
            </a:r>
            <a:r>
              <a:rPr lang="en-GB" sz="1200" b="1">
                <a:solidFill>
                  <a:schemeClr val="dk1"/>
                </a:solidFill>
              </a:rPr>
              <a:t>A Global eco tourism roundtable and cultural immersion</a:t>
            </a:r>
            <a:endParaRPr sz="1200">
              <a:solidFill>
                <a:schemeClr val="dk1"/>
              </a:solidFill>
            </a:endParaRPr>
          </a:p>
          <a:p>
            <a:pPr marL="0" lvl="0" indent="0" algn="just" rtl="0">
              <a:lnSpc>
                <a:spcPct val="150000"/>
              </a:lnSpc>
              <a:spcBef>
                <a:spcPts val="1200"/>
              </a:spcBef>
              <a:spcAft>
                <a:spcPts val="0"/>
              </a:spcAft>
              <a:buNone/>
            </a:pPr>
            <a:r>
              <a:rPr lang="en-GB" sz="1200">
                <a:solidFill>
                  <a:schemeClr val="dk1"/>
                </a:solidFill>
              </a:rPr>
              <a:t>an international sustainable tourism meeting focusing on Wales to showcase the Welsh welcome together with highlighting Wales as a sustainable tourist destination to the global audience </a:t>
            </a:r>
            <a:endParaRPr sz="1200">
              <a:solidFill>
                <a:schemeClr val="dk1"/>
              </a:solidFill>
            </a:endParaRPr>
          </a:p>
          <a:p>
            <a:pPr marL="457200" lvl="0" indent="-299085" algn="just" rtl="0">
              <a:lnSpc>
                <a:spcPct val="150000"/>
              </a:lnSpc>
              <a:spcBef>
                <a:spcPts val="1200"/>
              </a:spcBef>
              <a:spcAft>
                <a:spcPts val="0"/>
              </a:spcAft>
              <a:buClr>
                <a:schemeClr val="dk1"/>
              </a:buClr>
              <a:buSzPct val="100000"/>
              <a:buChar char="●"/>
            </a:pPr>
            <a:r>
              <a:rPr lang="en-GB" sz="1200">
                <a:solidFill>
                  <a:schemeClr val="dk1"/>
                </a:solidFill>
              </a:rPr>
              <a:t>As per the House of Commons Welsh Affairs Committee Wales Fourth Report of Session 2022–23, Wales </a:t>
            </a:r>
            <a:endParaRPr sz="1200">
              <a:solidFill>
                <a:schemeClr val="dk1"/>
              </a:solidFill>
            </a:endParaRPr>
          </a:p>
          <a:p>
            <a:pPr marL="457200" lvl="0" indent="-299085" algn="just" rtl="0">
              <a:lnSpc>
                <a:spcPct val="150000"/>
              </a:lnSpc>
              <a:spcBef>
                <a:spcPts val="0"/>
              </a:spcBef>
              <a:spcAft>
                <a:spcPts val="0"/>
              </a:spcAft>
              <a:buClr>
                <a:schemeClr val="dk1"/>
              </a:buClr>
              <a:buSzPct val="100000"/>
              <a:buChar char="●"/>
            </a:pPr>
            <a:r>
              <a:rPr lang="en-GB" sz="1200">
                <a:solidFill>
                  <a:schemeClr val="dk1"/>
                </a:solidFill>
              </a:rPr>
              <a:t>has a low visibility as an international tourist destination in the UK.</a:t>
            </a:r>
            <a:endParaRPr sz="1200">
              <a:solidFill>
                <a:schemeClr val="dk1"/>
              </a:solidFill>
            </a:endParaRPr>
          </a:p>
          <a:p>
            <a:pPr marL="457200" lvl="0" indent="-299085" algn="just" rtl="0">
              <a:lnSpc>
                <a:spcPct val="150000"/>
              </a:lnSpc>
              <a:spcBef>
                <a:spcPts val="0"/>
              </a:spcBef>
              <a:spcAft>
                <a:spcPts val="0"/>
              </a:spcAft>
              <a:buClr>
                <a:schemeClr val="dk1"/>
              </a:buClr>
              <a:buSzPct val="100000"/>
              <a:buChar char="●"/>
            </a:pPr>
            <a:r>
              <a:rPr lang="en-GB" sz="1200">
                <a:solidFill>
                  <a:schemeClr val="dk1"/>
                </a:solidFill>
              </a:rPr>
              <a:t>The reasons pointed out were lack of awareness of the strengths, lack of promotion, absence of a distinctive international brand identity to promote the place and sustainable tourism </a:t>
            </a:r>
            <a:endParaRPr sz="1200">
              <a:solidFill>
                <a:schemeClr val="dk1"/>
              </a:solidFill>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rPr>
              <a:t>(House of Commons Welsh Affairs Committee, 2023). </a:t>
            </a:r>
            <a:endParaRPr sz="1200">
              <a:solidFill>
                <a:schemeClr val="dk1"/>
              </a:solidFill>
            </a:endParaRPr>
          </a:p>
          <a:p>
            <a:pPr marL="0" lvl="0" indent="0" algn="l" rtl="0">
              <a:spcBef>
                <a:spcPts val="1200"/>
              </a:spcBef>
              <a:spcAft>
                <a:spcPts val="1200"/>
              </a:spcAft>
              <a:buNone/>
            </a:pPr>
            <a:endParaRPr/>
          </a:p>
        </p:txBody>
      </p:sp>
      <p:pic>
        <p:nvPicPr>
          <p:cNvPr id="71" name="Google Shape;71;p15" title="Vibrant Green Wales Logo with Globe Elements.png"/>
          <p:cNvPicPr preferRelativeResize="0"/>
          <p:nvPr/>
        </p:nvPicPr>
        <p:blipFill>
          <a:blip r:embed="rId4">
            <a:alphaModFix/>
          </a:blip>
          <a:stretch>
            <a:fillRect/>
          </a:stretch>
        </p:blipFill>
        <p:spPr>
          <a:xfrm>
            <a:off x="7692250" y="72301"/>
            <a:ext cx="1318149" cy="131814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800"/>
              <a:t>Objectives of the event </a:t>
            </a:r>
            <a:endParaRPr sz="1800"/>
          </a:p>
        </p:txBody>
      </p:sp>
      <p:sp>
        <p:nvSpPr>
          <p:cNvPr id="77" name="Google Shape;77;p16"/>
          <p:cNvSpPr txBox="1">
            <a:spLocks noGrp="1"/>
          </p:cNvSpPr>
          <p:nvPr>
            <p:ph type="body" idx="1"/>
          </p:nvPr>
        </p:nvSpPr>
        <p:spPr>
          <a:xfrm>
            <a:off x="311700" y="1152475"/>
            <a:ext cx="4634100" cy="3317700"/>
          </a:xfrm>
          <a:prstGeom prst="rect">
            <a:avLst/>
          </a:prstGeom>
        </p:spPr>
        <p:txBody>
          <a:bodyPr spcFirstLastPara="1" wrap="square" lIns="91425" tIns="91425" rIns="91425" bIns="91425" anchor="t" anchorCtr="0">
            <a:normAutofit fontScale="32500" lnSpcReduction="20000"/>
          </a:bodyPr>
          <a:lstStyle/>
          <a:p>
            <a:pPr marL="0" lvl="0" indent="0" algn="just" rtl="0">
              <a:lnSpc>
                <a:spcPct val="150000"/>
              </a:lnSpc>
              <a:spcBef>
                <a:spcPts val="1200"/>
              </a:spcBef>
              <a:spcAft>
                <a:spcPts val="0"/>
              </a:spcAft>
              <a:buClr>
                <a:schemeClr val="dk1"/>
              </a:buClr>
              <a:buSzPct val="78571"/>
              <a:buFont typeface="Arial"/>
              <a:buNone/>
            </a:pPr>
            <a:r>
              <a:rPr lang="en-GB" sz="3000" dirty="0">
                <a:solidFill>
                  <a:schemeClr val="dk1"/>
                </a:solidFill>
              </a:rPr>
              <a:t>The major objectives of the event are</a:t>
            </a:r>
            <a:endParaRPr sz="3000" dirty="0">
              <a:solidFill>
                <a:schemeClr val="dk1"/>
              </a:solidFill>
            </a:endParaRPr>
          </a:p>
          <a:p>
            <a:pPr marL="457200" lvl="0" indent="-290512" algn="just" rtl="0">
              <a:lnSpc>
                <a:spcPct val="150000"/>
              </a:lnSpc>
              <a:spcBef>
                <a:spcPts val="1200"/>
              </a:spcBef>
              <a:spcAft>
                <a:spcPts val="0"/>
              </a:spcAft>
              <a:buClr>
                <a:schemeClr val="dk1"/>
              </a:buClr>
              <a:buSzPct val="100000"/>
              <a:buChar char="●"/>
            </a:pPr>
            <a:r>
              <a:rPr lang="en-GB" sz="3000" dirty="0">
                <a:solidFill>
                  <a:schemeClr val="dk1"/>
                </a:solidFill>
              </a:rPr>
              <a:t>To increase the global visibility of Wales and highlight Wales as a distinct and sustainable tourist destination </a:t>
            </a:r>
            <a:endParaRPr sz="3000" dirty="0">
              <a:solidFill>
                <a:schemeClr val="dk1"/>
              </a:solidFill>
            </a:endParaRPr>
          </a:p>
          <a:p>
            <a:pPr marL="457200" lvl="0" indent="-290512" algn="just" rtl="0">
              <a:lnSpc>
                <a:spcPct val="150000"/>
              </a:lnSpc>
              <a:spcBef>
                <a:spcPts val="0"/>
              </a:spcBef>
              <a:spcAft>
                <a:spcPts val="0"/>
              </a:spcAft>
              <a:buClr>
                <a:schemeClr val="dk1"/>
              </a:buClr>
              <a:buSzPct val="100000"/>
              <a:buChar char="●"/>
            </a:pPr>
            <a:r>
              <a:rPr lang="en-GB" sz="3000" dirty="0">
                <a:solidFill>
                  <a:schemeClr val="dk1"/>
                </a:solidFill>
              </a:rPr>
              <a:t>To opportunity to highlight Celtic culture language and heritage. </a:t>
            </a:r>
            <a:endParaRPr sz="3000" dirty="0">
              <a:solidFill>
                <a:schemeClr val="dk1"/>
              </a:solidFill>
            </a:endParaRPr>
          </a:p>
          <a:p>
            <a:pPr marL="457200" lvl="0" indent="-290512" algn="just" rtl="0">
              <a:lnSpc>
                <a:spcPct val="150000"/>
              </a:lnSpc>
              <a:spcBef>
                <a:spcPts val="0"/>
              </a:spcBef>
              <a:spcAft>
                <a:spcPts val="0"/>
              </a:spcAft>
              <a:buClr>
                <a:schemeClr val="dk1"/>
              </a:buClr>
              <a:buSzPct val="100000"/>
              <a:buChar char="●"/>
            </a:pPr>
            <a:r>
              <a:rPr lang="en-GB" sz="3000" dirty="0">
                <a:solidFill>
                  <a:schemeClr val="dk1"/>
                </a:solidFill>
              </a:rPr>
              <a:t>To initiate  strategic dialogue and real-world immersion to showcase the same to an international audience</a:t>
            </a:r>
            <a:endParaRPr sz="3000" dirty="0">
              <a:solidFill>
                <a:schemeClr val="dk1"/>
              </a:solidFill>
            </a:endParaRPr>
          </a:p>
          <a:p>
            <a:pPr marL="457200" lvl="0" indent="-290512" algn="just" rtl="0">
              <a:lnSpc>
                <a:spcPct val="150000"/>
              </a:lnSpc>
              <a:spcBef>
                <a:spcPts val="0"/>
              </a:spcBef>
              <a:spcAft>
                <a:spcPts val="0"/>
              </a:spcAft>
              <a:buClr>
                <a:schemeClr val="dk1"/>
              </a:buClr>
              <a:buSzPct val="100000"/>
              <a:buChar char="●"/>
            </a:pPr>
            <a:r>
              <a:rPr lang="en-GB" sz="3000" dirty="0">
                <a:solidFill>
                  <a:schemeClr val="dk1"/>
                </a:solidFill>
              </a:rPr>
              <a:t>To collaborate with Government, private and NGO, local tourism and hospitality operators, and partnerships for long-term sustainable tourism and hospitality development. (Welsh Government, 2020)</a:t>
            </a:r>
            <a:endParaRPr sz="3000" dirty="0">
              <a:solidFill>
                <a:schemeClr val="dk1"/>
              </a:solidFill>
            </a:endParaRPr>
          </a:p>
          <a:p>
            <a:pPr marL="0" lvl="0" indent="0" algn="just" rtl="0">
              <a:lnSpc>
                <a:spcPct val="150000"/>
              </a:lnSpc>
              <a:spcBef>
                <a:spcPts val="1200"/>
              </a:spcBef>
              <a:spcAft>
                <a:spcPts val="0"/>
              </a:spcAft>
              <a:buClr>
                <a:schemeClr val="dk1"/>
              </a:buClr>
              <a:buSzPct val="36666"/>
              <a:buFont typeface="Arial"/>
              <a:buNone/>
            </a:pPr>
            <a:r>
              <a:rPr lang="en-GB" sz="3000" dirty="0">
                <a:solidFill>
                  <a:schemeClr val="dk1"/>
                </a:solidFill>
              </a:rPr>
              <a:t>The event intends to collaborate with stakeholders to come up with practical solution As per stakeholder theory business must involve with stakeholders who are affected with business decisions (</a:t>
            </a:r>
            <a:r>
              <a:rPr lang="en-GB" sz="3000" dirty="0" err="1">
                <a:solidFill>
                  <a:schemeClr val="dk1"/>
                </a:solidFill>
              </a:rPr>
              <a:t>Dmytriyev</a:t>
            </a:r>
            <a:r>
              <a:rPr lang="en-GB" sz="3000" dirty="0">
                <a:solidFill>
                  <a:schemeClr val="dk1"/>
                </a:solidFill>
              </a:rPr>
              <a:t> and Freeman, 2023)</a:t>
            </a:r>
            <a:endParaRPr sz="3000" dirty="0">
              <a:solidFill>
                <a:schemeClr val="dk1"/>
              </a:solidFill>
            </a:endParaRPr>
          </a:p>
          <a:p>
            <a:pPr marL="0" lvl="0" indent="0" algn="l" rtl="0">
              <a:spcBef>
                <a:spcPts val="1200"/>
              </a:spcBef>
              <a:spcAft>
                <a:spcPts val="1200"/>
              </a:spcAft>
              <a:buNone/>
            </a:pPr>
            <a:endParaRPr sz="3000" dirty="0"/>
          </a:p>
        </p:txBody>
      </p:sp>
      <p:pic>
        <p:nvPicPr>
          <p:cNvPr id="78" name="Google Shape;78;p16"/>
          <p:cNvPicPr preferRelativeResize="0"/>
          <p:nvPr/>
        </p:nvPicPr>
        <p:blipFill>
          <a:blip r:embed="rId3">
            <a:alphaModFix/>
          </a:blip>
          <a:stretch>
            <a:fillRect/>
          </a:stretch>
        </p:blipFill>
        <p:spPr>
          <a:xfrm>
            <a:off x="5295600" y="282175"/>
            <a:ext cx="3740900" cy="41137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Content of the event </a:t>
            </a:r>
            <a:endParaRPr/>
          </a:p>
        </p:txBody>
      </p:sp>
      <p:sp>
        <p:nvSpPr>
          <p:cNvPr id="84" name="Google Shape;84;p17"/>
          <p:cNvSpPr txBox="1">
            <a:spLocks noGrp="1"/>
          </p:cNvSpPr>
          <p:nvPr>
            <p:ph type="body" idx="1"/>
          </p:nvPr>
        </p:nvSpPr>
        <p:spPr>
          <a:xfrm>
            <a:off x="445000" y="930300"/>
            <a:ext cx="8520600" cy="455400"/>
          </a:xfrm>
          <a:prstGeom prst="rect">
            <a:avLst/>
          </a:prstGeom>
        </p:spPr>
        <p:txBody>
          <a:bodyPr spcFirstLastPara="1" wrap="square" lIns="91425" tIns="91425" rIns="91425" bIns="91425" anchor="t" anchorCtr="0">
            <a:normAutofit/>
          </a:bodyPr>
          <a:lstStyle/>
          <a:p>
            <a:pPr marL="0" lvl="0" indent="0" algn="just" rtl="0">
              <a:lnSpc>
                <a:spcPct val="150000"/>
              </a:lnSpc>
              <a:spcBef>
                <a:spcPts val="1200"/>
              </a:spcBef>
              <a:spcAft>
                <a:spcPts val="1200"/>
              </a:spcAft>
              <a:buNone/>
            </a:pPr>
            <a:r>
              <a:rPr lang="en-GB" sz="1200">
                <a:solidFill>
                  <a:schemeClr val="dk1"/>
                </a:solidFill>
              </a:rPr>
              <a:t>A  two-day hybrid - both virtual and physical events are designed in the format of round table conference </a:t>
            </a:r>
            <a:endParaRPr/>
          </a:p>
        </p:txBody>
      </p:sp>
      <p:graphicFrame>
        <p:nvGraphicFramePr>
          <p:cNvPr id="85" name="Google Shape;85;p17"/>
          <p:cNvGraphicFramePr/>
          <p:nvPr/>
        </p:nvGraphicFramePr>
        <p:xfrm>
          <a:off x="464638" y="1707875"/>
          <a:ext cx="8214725" cy="3041210"/>
        </p:xfrm>
        <a:graphic>
          <a:graphicData uri="http://schemas.openxmlformats.org/drawingml/2006/table">
            <a:tbl>
              <a:tblPr>
                <a:noFill/>
                <a:tableStyleId>{0C6788CF-664E-4178-B320-D03DEB389C5D}</a:tableStyleId>
              </a:tblPr>
              <a:tblGrid>
                <a:gridCol w="1428000">
                  <a:extLst>
                    <a:ext uri="{9D8B030D-6E8A-4147-A177-3AD203B41FA5}">
                      <a16:colId xmlns:a16="http://schemas.microsoft.com/office/drawing/2014/main" val="20000"/>
                    </a:ext>
                  </a:extLst>
                </a:gridCol>
                <a:gridCol w="2306800">
                  <a:extLst>
                    <a:ext uri="{9D8B030D-6E8A-4147-A177-3AD203B41FA5}">
                      <a16:colId xmlns:a16="http://schemas.microsoft.com/office/drawing/2014/main" val="20001"/>
                    </a:ext>
                  </a:extLst>
                </a:gridCol>
                <a:gridCol w="4479925">
                  <a:extLst>
                    <a:ext uri="{9D8B030D-6E8A-4147-A177-3AD203B41FA5}">
                      <a16:colId xmlns:a16="http://schemas.microsoft.com/office/drawing/2014/main" val="20002"/>
                    </a:ext>
                  </a:extLst>
                </a:gridCol>
              </a:tblGrid>
              <a:tr h="1422250">
                <a:tc>
                  <a:txBody>
                    <a:bodyPr/>
                    <a:lstStyle/>
                    <a:p>
                      <a:pPr marL="0" lvl="0" indent="0" algn="just" rtl="0">
                        <a:lnSpc>
                          <a:spcPct val="150000"/>
                        </a:lnSpc>
                        <a:spcBef>
                          <a:spcPts val="1200"/>
                        </a:spcBef>
                        <a:spcAft>
                          <a:spcPts val="0"/>
                        </a:spcAft>
                        <a:buNone/>
                      </a:pPr>
                      <a:r>
                        <a:rPr lang="en-GB" sz="1200" b="1">
                          <a:solidFill>
                            <a:schemeClr val="dk1"/>
                          </a:solidFill>
                        </a:rPr>
                        <a:t>Day 1 </a:t>
                      </a:r>
                      <a:endParaRPr sz="1200" b="1">
                        <a:solidFill>
                          <a:schemeClr val="dk1"/>
                        </a:solidFill>
                      </a:endParaRPr>
                    </a:p>
                    <a:p>
                      <a:pPr marL="0" lvl="0" indent="0" algn="just" rtl="0">
                        <a:lnSpc>
                          <a:spcPct val="150000"/>
                        </a:lnSpc>
                        <a:spcBef>
                          <a:spcPts val="1200"/>
                        </a:spcBef>
                        <a:spcAft>
                          <a:spcPts val="1200"/>
                        </a:spcAft>
                        <a:buNone/>
                      </a:pPr>
                      <a:r>
                        <a:rPr lang="en-GB" sz="1200" b="1">
                          <a:solidFill>
                            <a:schemeClr val="dk1"/>
                          </a:solidFill>
                        </a:rPr>
                        <a:t>Celtic Manor Resort</a:t>
                      </a:r>
                      <a:endParaRPr/>
                    </a:p>
                  </a:txBody>
                  <a:tcPr marL="91425" marR="91425" marT="91425" marB="91425">
                    <a:lnR w="9525" cap="flat" cmpd="sng">
                      <a:solidFill>
                        <a:srgbClr val="9E9E9E">
                          <a:alpha val="0"/>
                        </a:srgbClr>
                      </a:solidFill>
                      <a:prstDash val="solid"/>
                      <a:round/>
                      <a:headEnd type="none" w="sm" len="sm"/>
                      <a:tailEnd type="none" w="sm" len="sm"/>
                    </a:lnR>
                    <a:solidFill>
                      <a:srgbClr val="FFFFFF"/>
                    </a:solidFill>
                  </a:tcPr>
                </a:tc>
                <a:tc>
                  <a:txBody>
                    <a:bodyPr/>
                    <a:lstStyle/>
                    <a:p>
                      <a:pPr marL="0" lvl="0" indent="0" algn="just" rtl="0">
                        <a:lnSpc>
                          <a:spcPct val="150000"/>
                        </a:lnSpc>
                        <a:spcBef>
                          <a:spcPts val="1200"/>
                        </a:spcBef>
                        <a:spcAft>
                          <a:spcPts val="1200"/>
                        </a:spcAft>
                        <a:buNone/>
                      </a:pPr>
                      <a:r>
                        <a:rPr lang="en-GB" sz="1200">
                          <a:solidFill>
                            <a:schemeClr val="dk1"/>
                          </a:solidFill>
                        </a:rPr>
                        <a:t>A Hybrid round table discussion and Celtic cultural showcase </a:t>
                      </a:r>
                      <a:endParaRPr/>
                    </a:p>
                  </a:txBody>
                  <a:tcPr marL="91425" marR="91425" marT="91425" marB="91425">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solidFill>
                      <a:srgbClr val="FFFFFF"/>
                    </a:solidFill>
                  </a:tcPr>
                </a:tc>
                <a:tc>
                  <a:txBody>
                    <a:bodyPr/>
                    <a:lstStyle/>
                    <a:p>
                      <a:pPr marL="0" lvl="0" indent="0" algn="just" rtl="0">
                        <a:lnSpc>
                          <a:spcPct val="150000"/>
                        </a:lnSpc>
                        <a:spcBef>
                          <a:spcPts val="1200"/>
                        </a:spcBef>
                        <a:spcAft>
                          <a:spcPts val="1200"/>
                        </a:spcAft>
                        <a:buNone/>
                      </a:pPr>
                      <a:r>
                        <a:rPr lang="en-GB" sz="1200">
                          <a:solidFill>
                            <a:schemeClr val="dk1"/>
                          </a:solidFill>
                        </a:rPr>
                        <a:t>Focus on strategic dialogue and idea exchange to brand wales as a sustainable  destinatination  and 3 panel discussions  focusing the strengths of Wales- scenic locations, experience culture heritage and food.A celtic cultural showcasing and sustainable , cultural lunch and refreshments. </a:t>
                      </a:r>
                      <a:endParaRPr sz="1200">
                        <a:solidFill>
                          <a:schemeClr val="dk1"/>
                        </a:solidFill>
                      </a:endParaRPr>
                    </a:p>
                  </a:txBody>
                  <a:tcPr marL="91425" marR="91425" marT="91425" marB="91425">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r h="1391575">
                <a:tc>
                  <a:txBody>
                    <a:bodyPr/>
                    <a:lstStyle/>
                    <a:p>
                      <a:pPr marL="0" lvl="0" indent="0" algn="just" rtl="0">
                        <a:lnSpc>
                          <a:spcPct val="150000"/>
                        </a:lnSpc>
                        <a:spcBef>
                          <a:spcPts val="1200"/>
                        </a:spcBef>
                        <a:spcAft>
                          <a:spcPts val="1200"/>
                        </a:spcAft>
                        <a:buNone/>
                      </a:pPr>
                      <a:r>
                        <a:rPr lang="en-GB" sz="1200">
                          <a:solidFill>
                            <a:schemeClr val="dk1"/>
                          </a:solidFill>
                        </a:rPr>
                        <a:t>Day 2 </a:t>
                      </a:r>
                      <a:endParaRPr/>
                    </a:p>
                  </a:txBody>
                  <a:tcPr marL="91425" marR="91425" marT="91425" marB="91425">
                    <a:lnR w="9525" cap="flat" cmpd="sng">
                      <a:solidFill>
                        <a:srgbClr val="9E9E9E">
                          <a:alpha val="0"/>
                        </a:srgbClr>
                      </a:solidFill>
                      <a:prstDash val="solid"/>
                      <a:round/>
                      <a:headEnd type="none" w="sm" len="sm"/>
                      <a:tailEnd type="none" w="sm" len="sm"/>
                    </a:lnR>
                    <a:solidFill>
                      <a:srgbClr val="FFFFFF"/>
                    </a:solidFill>
                  </a:tcPr>
                </a:tc>
                <a:tc>
                  <a:txBody>
                    <a:bodyPr/>
                    <a:lstStyle/>
                    <a:p>
                      <a:pPr marL="0" lvl="0" indent="0" algn="just" rtl="0">
                        <a:lnSpc>
                          <a:spcPct val="150000"/>
                        </a:lnSpc>
                        <a:spcBef>
                          <a:spcPts val="1200"/>
                        </a:spcBef>
                        <a:spcAft>
                          <a:spcPts val="1200"/>
                        </a:spcAft>
                        <a:buNone/>
                      </a:pPr>
                      <a:r>
                        <a:rPr lang="en-GB" sz="1200">
                          <a:solidFill>
                            <a:schemeClr val="dk1"/>
                          </a:solidFill>
                        </a:rPr>
                        <a:t>A Welsh cultural immersion in various locations </a:t>
                      </a:r>
                      <a:endParaRPr/>
                    </a:p>
                  </a:txBody>
                  <a:tcPr marL="91425" marR="91425" marT="91425" marB="91425">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solidFill>
                      <a:srgbClr val="FFFFFF"/>
                    </a:solidFill>
                  </a:tcPr>
                </a:tc>
                <a:tc>
                  <a:txBody>
                    <a:bodyPr/>
                    <a:lstStyle/>
                    <a:p>
                      <a:pPr marL="0" lvl="0" indent="0" algn="just" rtl="0">
                        <a:lnSpc>
                          <a:spcPct val="150000"/>
                        </a:lnSpc>
                        <a:spcBef>
                          <a:spcPts val="1200"/>
                        </a:spcBef>
                        <a:spcAft>
                          <a:spcPts val="1200"/>
                        </a:spcAft>
                        <a:buNone/>
                      </a:pPr>
                      <a:r>
                        <a:rPr lang="en-GB" sz="1200">
                          <a:solidFill>
                            <a:schemeClr val="dk1"/>
                          </a:solidFill>
                        </a:rPr>
                        <a:t>An immersive experience showcasing Wales’ cultural, culinary, language and heritage strengths. Interested participants visit local areas and engage in curated activities discussed in Day 1 to have authentic Welsh experience  . The insights can lead to innovative ideas and follow up plans </a:t>
                      </a:r>
                      <a:endParaRPr sz="1200">
                        <a:solidFill>
                          <a:schemeClr val="dk1"/>
                        </a:solidFill>
                      </a:endParaRPr>
                    </a:p>
                  </a:txBody>
                  <a:tcPr marL="91425" marR="91425" marT="91425" marB="91425">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bl>
          </a:graphicData>
        </a:graphic>
      </p:graphicFrame>
      <p:pic>
        <p:nvPicPr>
          <p:cNvPr id="86" name="Google Shape;86;p17" title="Vibrant Green Wales Logo with Globe Elements.png"/>
          <p:cNvPicPr preferRelativeResize="0"/>
          <p:nvPr/>
        </p:nvPicPr>
        <p:blipFill>
          <a:blip r:embed="rId4">
            <a:alphaModFix/>
          </a:blip>
          <a:stretch>
            <a:fillRect/>
          </a:stretch>
        </p:blipFill>
        <p:spPr>
          <a:xfrm>
            <a:off x="7825850" y="1"/>
            <a:ext cx="1318149" cy="131814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82825" y="345050"/>
            <a:ext cx="20079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1400"/>
              <a:t>Programme chart</a:t>
            </a:r>
            <a:endParaRPr sz="1400"/>
          </a:p>
          <a:p>
            <a:pPr marL="0" lvl="0" indent="0" algn="l" rtl="0">
              <a:spcBef>
                <a:spcPts val="0"/>
              </a:spcBef>
              <a:spcAft>
                <a:spcPts val="0"/>
              </a:spcAft>
              <a:buNone/>
            </a:pPr>
            <a:r>
              <a:rPr lang="en-GB" sz="2650" b="1"/>
              <a:t> Day 1 </a:t>
            </a:r>
            <a:endParaRPr sz="2650" b="1"/>
          </a:p>
        </p:txBody>
      </p:sp>
      <p:graphicFrame>
        <p:nvGraphicFramePr>
          <p:cNvPr id="92" name="Google Shape;92;p18"/>
          <p:cNvGraphicFramePr/>
          <p:nvPr/>
        </p:nvGraphicFramePr>
        <p:xfrm>
          <a:off x="1960250" y="85888"/>
          <a:ext cx="6943075" cy="4705025"/>
        </p:xfrm>
        <a:graphic>
          <a:graphicData uri="http://schemas.openxmlformats.org/drawingml/2006/table">
            <a:tbl>
              <a:tblPr>
                <a:noFill/>
                <a:tableStyleId>{F44114A1-2DEE-4E4B-8BCA-BBFE13277117}</a:tableStyleId>
              </a:tblPr>
              <a:tblGrid>
                <a:gridCol w="1011325">
                  <a:extLst>
                    <a:ext uri="{9D8B030D-6E8A-4147-A177-3AD203B41FA5}">
                      <a16:colId xmlns:a16="http://schemas.microsoft.com/office/drawing/2014/main" val="20000"/>
                    </a:ext>
                  </a:extLst>
                </a:gridCol>
                <a:gridCol w="5931750">
                  <a:extLst>
                    <a:ext uri="{9D8B030D-6E8A-4147-A177-3AD203B41FA5}">
                      <a16:colId xmlns:a16="http://schemas.microsoft.com/office/drawing/2014/main" val="20001"/>
                    </a:ext>
                  </a:extLst>
                </a:gridCol>
              </a:tblGrid>
              <a:tr h="525825">
                <a:tc>
                  <a:txBody>
                    <a:bodyPr/>
                    <a:lstStyle/>
                    <a:p>
                      <a:pPr marL="0" lvl="0" indent="0" algn="ctr" rtl="0">
                        <a:lnSpc>
                          <a:spcPct val="150000"/>
                        </a:lnSpc>
                        <a:spcBef>
                          <a:spcPts val="0"/>
                        </a:spcBef>
                        <a:spcAft>
                          <a:spcPts val="1200"/>
                        </a:spcAft>
                        <a:buNone/>
                      </a:pPr>
                      <a:r>
                        <a:rPr lang="en-GB" sz="1200" b="1">
                          <a:solidFill>
                            <a:srgbClr val="181E39"/>
                          </a:solidFill>
                        </a:rPr>
                        <a:t>Time</a:t>
                      </a:r>
                      <a:endParaRPr sz="12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00"/>
                      </a:solidFill>
                      <a:prstDash val="dot"/>
                      <a:round/>
                      <a:headEnd type="none" w="sm" len="sm"/>
                      <a:tailEnd type="none" w="sm" len="sm"/>
                    </a:lnT>
                    <a:lnB w="9525" cap="flat" cmpd="sng">
                      <a:solidFill>
                        <a:srgbClr val="000000"/>
                      </a:solidFill>
                      <a:prstDash val="dot"/>
                      <a:round/>
                      <a:headEnd type="none" w="sm" len="sm"/>
                      <a:tailEnd type="none" w="sm" len="sm"/>
                    </a:lnB>
                  </a:tcPr>
                </a:tc>
                <a:tc>
                  <a:txBody>
                    <a:bodyPr/>
                    <a:lstStyle/>
                    <a:p>
                      <a:pPr marL="0" lvl="0" indent="0" algn="ctr" rtl="0">
                        <a:lnSpc>
                          <a:spcPct val="150000"/>
                        </a:lnSpc>
                        <a:spcBef>
                          <a:spcPts val="0"/>
                        </a:spcBef>
                        <a:spcAft>
                          <a:spcPts val="1200"/>
                        </a:spcAft>
                        <a:buNone/>
                      </a:pPr>
                      <a:r>
                        <a:rPr lang="en-GB" sz="1200" b="1">
                          <a:solidFill>
                            <a:srgbClr val="181E39"/>
                          </a:solidFill>
                        </a:rPr>
                        <a:t>Day 1 – Roundtable &amp; Panels (Celtic Manor Suite)</a:t>
                      </a:r>
                      <a:endParaRPr sz="12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00"/>
                      </a:solidFill>
                      <a:prstDash val="dot"/>
                      <a:round/>
                      <a:headEnd type="none" w="sm" len="sm"/>
                      <a:tailEnd type="none" w="sm" len="sm"/>
                    </a:lnT>
                    <a:lnB w="9525" cap="flat" cmpd="sng">
                      <a:solidFill>
                        <a:srgbClr val="000000"/>
                      </a:solidFill>
                      <a:prstDash val="dot"/>
                      <a:round/>
                      <a:headEnd type="none" w="sm" len="sm"/>
                      <a:tailEnd type="none" w="sm" len="sm"/>
                    </a:lnB>
                  </a:tcPr>
                </a:tc>
                <a:extLst>
                  <a:ext uri="{0D108BD9-81ED-4DB2-BD59-A6C34878D82A}">
                    <a16:rowId xmlns:a16="http://schemas.microsoft.com/office/drawing/2014/main" val="10000"/>
                  </a:ext>
                </a:extLst>
              </a:tr>
              <a:tr h="480750">
                <a:tc>
                  <a:txBody>
                    <a:bodyPr/>
                    <a:lstStyle/>
                    <a:p>
                      <a:pPr marL="0" lvl="0" indent="0" algn="l" rtl="0">
                        <a:lnSpc>
                          <a:spcPct val="150000"/>
                        </a:lnSpc>
                        <a:spcBef>
                          <a:spcPts val="0"/>
                        </a:spcBef>
                        <a:spcAft>
                          <a:spcPts val="1200"/>
                        </a:spcAft>
                        <a:buNone/>
                      </a:pPr>
                      <a:r>
                        <a:rPr lang="en-GB" sz="1000">
                          <a:solidFill>
                            <a:srgbClr val="181E39"/>
                          </a:solidFill>
                        </a:rPr>
                        <a:t>09:30 – 10:00</a:t>
                      </a:r>
                      <a:endParaRPr sz="10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00"/>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a:solidFill>
                            <a:srgbClr val="181E39"/>
                          </a:solidFill>
                        </a:rPr>
                        <a:t>Welcome/meet and greet</a:t>
                      </a:r>
                      <a:endParaRPr sz="10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00"/>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1"/>
                  </a:ext>
                </a:extLst>
              </a:tr>
              <a:tr h="480750">
                <a:tc>
                  <a:txBody>
                    <a:bodyPr/>
                    <a:lstStyle/>
                    <a:p>
                      <a:pPr marL="0" lvl="0" indent="0" algn="l" rtl="0">
                        <a:lnSpc>
                          <a:spcPct val="150000"/>
                        </a:lnSpc>
                        <a:spcBef>
                          <a:spcPts val="0"/>
                        </a:spcBef>
                        <a:spcAft>
                          <a:spcPts val="1200"/>
                        </a:spcAft>
                        <a:buNone/>
                      </a:pPr>
                      <a:r>
                        <a:rPr lang="en-GB" sz="1000">
                          <a:solidFill>
                            <a:srgbClr val="181E39"/>
                          </a:solidFill>
                        </a:rPr>
                        <a:t>10:00 – 11:00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a:solidFill>
                            <a:srgbClr val="181E39"/>
                          </a:solidFill>
                        </a:rPr>
                        <a:t>Opening Session &amp; Keynote Address</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2"/>
                  </a:ext>
                </a:extLst>
              </a:tr>
              <a:tr h="510875">
                <a:tc>
                  <a:txBody>
                    <a:bodyPr/>
                    <a:lstStyle/>
                    <a:p>
                      <a:pPr marL="0" lvl="0" indent="0" algn="l" rtl="0">
                        <a:lnSpc>
                          <a:spcPct val="150000"/>
                        </a:lnSpc>
                        <a:spcBef>
                          <a:spcPts val="0"/>
                        </a:spcBef>
                        <a:spcAft>
                          <a:spcPts val="1200"/>
                        </a:spcAft>
                        <a:buNone/>
                      </a:pPr>
                      <a:r>
                        <a:rPr lang="en-GB" sz="1000">
                          <a:solidFill>
                            <a:srgbClr val="181E39"/>
                          </a:solidFill>
                        </a:rPr>
                        <a:t>11:00 – 13:00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b="1">
                          <a:solidFill>
                            <a:srgbClr val="181E39"/>
                          </a:solidFill>
                        </a:rPr>
                        <a:t>Roundtable Discussion </a:t>
                      </a:r>
                      <a:r>
                        <a:rPr lang="en-GB" sz="1000">
                          <a:solidFill>
                            <a:srgbClr val="181E39"/>
                          </a:solidFill>
                        </a:rPr>
                        <a:t>Topic: “Green Wales - The Demand for Sustainable Events in Wales”</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3"/>
                  </a:ext>
                </a:extLst>
              </a:tr>
              <a:tr h="480750">
                <a:tc>
                  <a:txBody>
                    <a:bodyPr/>
                    <a:lstStyle/>
                    <a:p>
                      <a:pPr marL="0" lvl="0" indent="0" algn="l" rtl="0">
                        <a:lnSpc>
                          <a:spcPct val="150000"/>
                        </a:lnSpc>
                        <a:spcBef>
                          <a:spcPts val="0"/>
                        </a:spcBef>
                        <a:spcAft>
                          <a:spcPts val="1200"/>
                        </a:spcAft>
                        <a:buNone/>
                      </a:pPr>
                      <a:r>
                        <a:rPr lang="en-GB" sz="1000">
                          <a:solidFill>
                            <a:srgbClr val="181E39"/>
                          </a:solidFill>
                        </a:rPr>
                        <a:t>13:00 – 14:00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a:solidFill>
                            <a:srgbClr val="181E39"/>
                          </a:solidFill>
                        </a:rPr>
                        <a:t>Networking Lunch/Celtic Manor sustainable and local produce</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4"/>
                  </a:ext>
                </a:extLst>
              </a:tr>
              <a:tr h="666475">
                <a:tc>
                  <a:txBody>
                    <a:bodyPr/>
                    <a:lstStyle/>
                    <a:p>
                      <a:pPr marL="0" lvl="0" indent="0" algn="l" rtl="0">
                        <a:lnSpc>
                          <a:spcPct val="150000"/>
                        </a:lnSpc>
                        <a:spcBef>
                          <a:spcPts val="0"/>
                        </a:spcBef>
                        <a:spcAft>
                          <a:spcPts val="1200"/>
                        </a:spcAft>
                        <a:buNone/>
                      </a:pPr>
                      <a:r>
                        <a:rPr lang="en-GB" sz="1000">
                          <a:solidFill>
                            <a:srgbClr val="181E39"/>
                          </a:solidFill>
                        </a:rPr>
                        <a:t>14:00 – 15:00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b="1">
                          <a:solidFill>
                            <a:srgbClr val="181E39"/>
                          </a:solidFill>
                        </a:rPr>
                        <a:t>Panel 1</a:t>
                      </a:r>
                      <a:r>
                        <a:rPr lang="en-GB" sz="1000">
                          <a:solidFill>
                            <a:srgbClr val="181E39"/>
                          </a:solidFill>
                        </a:rPr>
                        <a:t>:  Rebranding Wales: Beyond the Sheep, weather and Rugby  ( open for the virtual audience as well ) </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5"/>
                  </a:ext>
                </a:extLst>
              </a:tr>
              <a:tr h="598100">
                <a:tc>
                  <a:txBody>
                    <a:bodyPr/>
                    <a:lstStyle/>
                    <a:p>
                      <a:pPr marL="0" lvl="0" indent="0" algn="l" rtl="0">
                        <a:lnSpc>
                          <a:spcPct val="150000"/>
                        </a:lnSpc>
                        <a:spcBef>
                          <a:spcPts val="0"/>
                        </a:spcBef>
                        <a:spcAft>
                          <a:spcPts val="1200"/>
                        </a:spcAft>
                        <a:buNone/>
                      </a:pPr>
                      <a:r>
                        <a:rPr lang="en-GB" sz="1000">
                          <a:solidFill>
                            <a:srgbClr val="181E39"/>
                          </a:solidFill>
                        </a:rPr>
                        <a:t>15:00 – 16:00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b="1">
                          <a:solidFill>
                            <a:srgbClr val="181E39"/>
                          </a:solidFill>
                        </a:rPr>
                        <a:t>Panel 2</a:t>
                      </a:r>
                      <a:r>
                        <a:rPr lang="en-GB" sz="1000">
                          <a:solidFill>
                            <a:srgbClr val="181E39"/>
                          </a:solidFill>
                        </a:rPr>
                        <a:t>: “Food, Culture &amp; Heritage: Showcasing the unique and distinctive Wales in a sustainable way </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6"/>
                  </a:ext>
                </a:extLst>
              </a:tr>
              <a:tr h="480750">
                <a:tc>
                  <a:txBody>
                    <a:bodyPr/>
                    <a:lstStyle/>
                    <a:p>
                      <a:pPr marL="0" lvl="0" indent="0" algn="l" rtl="0">
                        <a:lnSpc>
                          <a:spcPct val="150000"/>
                        </a:lnSpc>
                        <a:spcBef>
                          <a:spcPts val="0"/>
                        </a:spcBef>
                        <a:spcAft>
                          <a:spcPts val="1200"/>
                        </a:spcAft>
                        <a:buNone/>
                      </a:pPr>
                      <a:r>
                        <a:rPr lang="en-GB" sz="1000">
                          <a:solidFill>
                            <a:srgbClr val="181E39"/>
                          </a:solidFill>
                        </a:rPr>
                        <a:t>16:00 – 17:00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b="1">
                          <a:solidFill>
                            <a:srgbClr val="181E39"/>
                          </a:solidFill>
                        </a:rPr>
                        <a:t>Panel 3</a:t>
                      </a:r>
                      <a:r>
                        <a:rPr lang="en-GB" sz="1000">
                          <a:solidFill>
                            <a:srgbClr val="181E39"/>
                          </a:solidFill>
                        </a:rPr>
                        <a:t>: “ Welsh representation in international hospitality and tourism map ”</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7"/>
                  </a:ext>
                </a:extLst>
              </a:tr>
              <a:tr h="480750">
                <a:tc>
                  <a:txBody>
                    <a:bodyPr/>
                    <a:lstStyle/>
                    <a:p>
                      <a:pPr marL="0" lvl="0" indent="0" algn="l" rtl="0">
                        <a:lnSpc>
                          <a:spcPct val="150000"/>
                        </a:lnSpc>
                        <a:spcBef>
                          <a:spcPts val="0"/>
                        </a:spcBef>
                        <a:spcAft>
                          <a:spcPts val="1200"/>
                        </a:spcAft>
                        <a:buNone/>
                      </a:pPr>
                      <a:r>
                        <a:rPr lang="en-GB" sz="1000">
                          <a:solidFill>
                            <a:srgbClr val="181E39"/>
                          </a:solidFill>
                        </a:rPr>
                        <a:t>17:00 – 18:00</a:t>
                      </a:r>
                      <a:endParaRPr sz="10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00"/>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a:solidFill>
                            <a:srgbClr val="181E39"/>
                          </a:solidFill>
                        </a:rPr>
                        <a:t>Conclude the meeting with summary and media interaction </a:t>
                      </a:r>
                      <a:endParaRPr sz="10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00"/>
                      </a:solidFill>
                      <a:prstDash val="dot"/>
                      <a:round/>
                      <a:headEnd type="none" w="sm" len="sm"/>
                      <a:tailEnd type="none" w="sm" len="sm"/>
                    </a:lnB>
                  </a:tcPr>
                </a:tc>
                <a:extLst>
                  <a:ext uri="{0D108BD9-81ED-4DB2-BD59-A6C34878D82A}">
                    <a16:rowId xmlns:a16="http://schemas.microsoft.com/office/drawing/2014/main" val="10008"/>
                  </a:ext>
                </a:extLst>
              </a:tr>
            </a:tbl>
          </a:graphicData>
        </a:graphic>
      </p:graphicFrame>
      <p:pic>
        <p:nvPicPr>
          <p:cNvPr id="93" name="Google Shape;93;p18" title="Vibrant Green Wales Logo with Globe Elements.png"/>
          <p:cNvPicPr preferRelativeResize="0"/>
          <p:nvPr/>
        </p:nvPicPr>
        <p:blipFill>
          <a:blip r:embed="rId3">
            <a:alphaModFix/>
          </a:blip>
          <a:stretch>
            <a:fillRect/>
          </a:stretch>
        </p:blipFill>
        <p:spPr>
          <a:xfrm>
            <a:off x="182525" y="1149526"/>
            <a:ext cx="1318149" cy="13181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p:nvPr/>
        </p:nvSpPr>
        <p:spPr>
          <a:xfrm>
            <a:off x="144425" y="288825"/>
            <a:ext cx="1868700" cy="808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solidFill>
                  <a:schemeClr val="dk1"/>
                </a:solidFill>
              </a:rPr>
              <a:t>Programme chart</a:t>
            </a:r>
            <a:endParaRPr>
              <a:solidFill>
                <a:schemeClr val="dk1"/>
              </a:solidFill>
            </a:endParaRPr>
          </a:p>
          <a:p>
            <a:pPr marL="0" lvl="0" indent="0" algn="l" rtl="0">
              <a:spcBef>
                <a:spcPts val="0"/>
              </a:spcBef>
              <a:spcAft>
                <a:spcPts val="0"/>
              </a:spcAft>
              <a:buNone/>
            </a:pPr>
            <a:r>
              <a:rPr lang="en-GB" sz="2650" b="1">
                <a:solidFill>
                  <a:schemeClr val="dk1"/>
                </a:solidFill>
              </a:rPr>
              <a:t> Day 2</a:t>
            </a:r>
            <a:endParaRPr/>
          </a:p>
        </p:txBody>
      </p:sp>
      <p:graphicFrame>
        <p:nvGraphicFramePr>
          <p:cNvPr id="99" name="Google Shape;99;p19"/>
          <p:cNvGraphicFramePr/>
          <p:nvPr/>
        </p:nvGraphicFramePr>
        <p:xfrm>
          <a:off x="1926925" y="61613"/>
          <a:ext cx="6620925" cy="4692669"/>
        </p:xfrm>
        <a:graphic>
          <a:graphicData uri="http://schemas.openxmlformats.org/drawingml/2006/table">
            <a:tbl>
              <a:tblPr>
                <a:noFill/>
                <a:tableStyleId>{F44114A1-2DEE-4E4B-8BCA-BBFE13277117}</a:tableStyleId>
              </a:tblPr>
              <a:tblGrid>
                <a:gridCol w="954400">
                  <a:extLst>
                    <a:ext uri="{9D8B030D-6E8A-4147-A177-3AD203B41FA5}">
                      <a16:colId xmlns:a16="http://schemas.microsoft.com/office/drawing/2014/main" val="20000"/>
                    </a:ext>
                  </a:extLst>
                </a:gridCol>
                <a:gridCol w="5666525">
                  <a:extLst>
                    <a:ext uri="{9D8B030D-6E8A-4147-A177-3AD203B41FA5}">
                      <a16:colId xmlns:a16="http://schemas.microsoft.com/office/drawing/2014/main" val="20001"/>
                    </a:ext>
                  </a:extLst>
                </a:gridCol>
              </a:tblGrid>
              <a:tr h="513275">
                <a:tc>
                  <a:txBody>
                    <a:bodyPr/>
                    <a:lstStyle/>
                    <a:p>
                      <a:pPr marL="0" lvl="0" indent="0" algn="ctr" rtl="0">
                        <a:lnSpc>
                          <a:spcPct val="150000"/>
                        </a:lnSpc>
                        <a:spcBef>
                          <a:spcPts val="0"/>
                        </a:spcBef>
                        <a:spcAft>
                          <a:spcPts val="1200"/>
                        </a:spcAft>
                        <a:buNone/>
                      </a:pPr>
                      <a:r>
                        <a:rPr lang="en-GB" sz="1200" b="1">
                          <a:solidFill>
                            <a:srgbClr val="181E39"/>
                          </a:solidFill>
                        </a:rPr>
                        <a:t>Time</a:t>
                      </a:r>
                      <a:endParaRPr sz="12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00"/>
                      </a:solidFill>
                      <a:prstDash val="dot"/>
                      <a:round/>
                      <a:headEnd type="none" w="sm" len="sm"/>
                      <a:tailEnd type="none" w="sm" len="sm"/>
                    </a:lnT>
                    <a:lnB w="9525" cap="flat" cmpd="sng">
                      <a:solidFill>
                        <a:srgbClr val="000000"/>
                      </a:solidFill>
                      <a:prstDash val="dot"/>
                      <a:round/>
                      <a:headEnd type="none" w="sm" len="sm"/>
                      <a:tailEnd type="none" w="sm" len="sm"/>
                    </a:lnB>
                  </a:tcPr>
                </a:tc>
                <a:tc>
                  <a:txBody>
                    <a:bodyPr/>
                    <a:lstStyle/>
                    <a:p>
                      <a:pPr marL="0" lvl="0" indent="0" algn="ctr" rtl="0">
                        <a:lnSpc>
                          <a:spcPct val="150000"/>
                        </a:lnSpc>
                        <a:spcBef>
                          <a:spcPts val="0"/>
                        </a:spcBef>
                        <a:spcAft>
                          <a:spcPts val="1200"/>
                        </a:spcAft>
                        <a:buNone/>
                      </a:pPr>
                      <a:r>
                        <a:rPr lang="en-GB" sz="1200" b="1">
                          <a:solidFill>
                            <a:srgbClr val="181E39"/>
                          </a:solidFill>
                        </a:rPr>
                        <a:t>Day  2– Roundtable &amp; Panels (Celtic Manor Suite)</a:t>
                      </a:r>
                      <a:endParaRPr sz="12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00"/>
                      </a:solidFill>
                      <a:prstDash val="dot"/>
                      <a:round/>
                      <a:headEnd type="none" w="sm" len="sm"/>
                      <a:tailEnd type="none" w="sm" len="sm"/>
                    </a:lnT>
                    <a:lnB w="9525" cap="flat" cmpd="sng">
                      <a:solidFill>
                        <a:srgbClr val="000000"/>
                      </a:solidFill>
                      <a:prstDash val="dot"/>
                      <a:round/>
                      <a:headEnd type="none" w="sm" len="sm"/>
                      <a:tailEnd type="none" w="sm" len="sm"/>
                    </a:lnB>
                  </a:tcPr>
                </a:tc>
                <a:extLst>
                  <a:ext uri="{0D108BD9-81ED-4DB2-BD59-A6C34878D82A}">
                    <a16:rowId xmlns:a16="http://schemas.microsoft.com/office/drawing/2014/main" val="10000"/>
                  </a:ext>
                </a:extLst>
              </a:tr>
              <a:tr h="469275">
                <a:tc>
                  <a:txBody>
                    <a:bodyPr/>
                    <a:lstStyle/>
                    <a:p>
                      <a:pPr marL="0" lvl="0" indent="0" algn="l" rtl="0">
                        <a:lnSpc>
                          <a:spcPct val="150000"/>
                        </a:lnSpc>
                        <a:spcBef>
                          <a:spcPts val="0"/>
                        </a:spcBef>
                        <a:spcAft>
                          <a:spcPts val="1200"/>
                        </a:spcAft>
                        <a:buNone/>
                      </a:pPr>
                      <a:r>
                        <a:rPr lang="en-GB" sz="1000">
                          <a:solidFill>
                            <a:srgbClr val="181E39"/>
                          </a:solidFill>
                        </a:rPr>
                        <a:t>09:30 – 10:00</a:t>
                      </a:r>
                      <a:endParaRPr sz="10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00"/>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a:solidFill>
                            <a:srgbClr val="181E39"/>
                          </a:solidFill>
                        </a:rPr>
                        <a:t>Welcome/meet and greet at Newport city centre </a:t>
                      </a:r>
                      <a:endParaRPr sz="10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00"/>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1"/>
                  </a:ext>
                </a:extLst>
              </a:tr>
              <a:tr h="486875">
                <a:tc>
                  <a:txBody>
                    <a:bodyPr/>
                    <a:lstStyle/>
                    <a:p>
                      <a:pPr marL="0" lvl="0" indent="0" algn="l" rtl="0">
                        <a:lnSpc>
                          <a:spcPct val="150000"/>
                        </a:lnSpc>
                        <a:spcBef>
                          <a:spcPts val="0"/>
                        </a:spcBef>
                        <a:spcAft>
                          <a:spcPts val="1200"/>
                        </a:spcAft>
                        <a:buNone/>
                      </a:pPr>
                      <a:r>
                        <a:rPr lang="en-GB" sz="1000">
                          <a:solidFill>
                            <a:srgbClr val="181E39"/>
                          </a:solidFill>
                        </a:rPr>
                        <a:t>10.00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a:solidFill>
                            <a:srgbClr val="181E39"/>
                          </a:solidFill>
                        </a:rPr>
                        <a:t>Group travel to </a:t>
                      </a:r>
                      <a:r>
                        <a:rPr lang="en-GB" sz="1100" b="1">
                          <a:solidFill>
                            <a:schemeClr val="dk1"/>
                          </a:solidFill>
                        </a:rPr>
                        <a:t>Caerleon village , 30 mins travel from Newport city centre </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2"/>
                  </a:ext>
                </a:extLst>
              </a:tr>
              <a:tr h="715650">
                <a:tc>
                  <a:txBody>
                    <a:bodyPr/>
                    <a:lstStyle/>
                    <a:p>
                      <a:pPr marL="0" lvl="0" indent="0" algn="l" rtl="0">
                        <a:lnSpc>
                          <a:spcPct val="150000"/>
                        </a:lnSpc>
                        <a:spcBef>
                          <a:spcPts val="0"/>
                        </a:spcBef>
                        <a:spcAft>
                          <a:spcPts val="1200"/>
                        </a:spcAft>
                        <a:buNone/>
                      </a:pPr>
                      <a:r>
                        <a:rPr lang="en-GB" sz="1000">
                          <a:solidFill>
                            <a:srgbClr val="181E39"/>
                          </a:solidFill>
                        </a:rPr>
                        <a:t>11:00 – 13:00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100" b="1">
                          <a:solidFill>
                            <a:schemeClr val="dk1"/>
                          </a:solidFill>
                        </a:rPr>
                        <a:t>Guided tour</a:t>
                      </a:r>
                      <a:r>
                        <a:rPr lang="en-GB" sz="1100">
                          <a:solidFill>
                            <a:schemeClr val="dk1"/>
                          </a:solidFill>
                        </a:rPr>
                        <a:t> of Roman Amphitheatre &amp; Barracks </a:t>
                      </a:r>
                      <a:r>
                        <a:rPr lang="en-GB" sz="1100">
                          <a:solidFill>
                            <a:srgbClr val="001D35"/>
                          </a:solidFill>
                        </a:rPr>
                        <a:t>Caerleon Roman Fortress and Baths, the Caerleon Amphitheatre, and the Caerleon Lodge Hill Fort.</a:t>
                      </a:r>
                      <a:endParaRPr sz="1100">
                        <a:solidFill>
                          <a:schemeClr val="dk1"/>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3"/>
                  </a:ext>
                </a:extLst>
              </a:tr>
              <a:tr h="478075">
                <a:tc>
                  <a:txBody>
                    <a:bodyPr/>
                    <a:lstStyle/>
                    <a:p>
                      <a:pPr marL="0" lvl="0" indent="0" algn="l" rtl="0">
                        <a:lnSpc>
                          <a:spcPct val="150000"/>
                        </a:lnSpc>
                        <a:spcBef>
                          <a:spcPts val="0"/>
                        </a:spcBef>
                        <a:spcAft>
                          <a:spcPts val="1200"/>
                        </a:spcAft>
                        <a:buNone/>
                      </a:pPr>
                      <a:r>
                        <a:rPr lang="en-GB" sz="1000">
                          <a:solidFill>
                            <a:srgbClr val="181E39"/>
                          </a:solidFill>
                        </a:rPr>
                        <a:t>13:00 – 14:00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a:solidFill>
                            <a:srgbClr val="181E39"/>
                          </a:solidFill>
                        </a:rPr>
                        <a:t>Lunch at Priory - Traditional welsh lunch </a:t>
                      </a:r>
                      <a:r>
                        <a:rPr lang="en-GB" sz="1050">
                          <a:solidFill>
                            <a:srgbClr val="474747"/>
                          </a:solidFill>
                        </a:rPr>
                        <a:t> </a:t>
                      </a:r>
                      <a:r>
                        <a:rPr lang="en-GB" sz="1050" b="1">
                          <a:solidFill>
                            <a:srgbClr val="767676"/>
                          </a:solidFill>
                        </a:rPr>
                        <a:t>ENJOY THE BEST OF LOCALLY SOURCED CUISINE</a:t>
                      </a:r>
                      <a:r>
                        <a:rPr lang="en-GB" sz="1050">
                          <a:solidFill>
                            <a:srgbClr val="474747"/>
                          </a:solidFill>
                        </a:rPr>
                        <a:t>,</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4"/>
                  </a:ext>
                </a:extLst>
              </a:tr>
              <a:tr h="706850">
                <a:tc>
                  <a:txBody>
                    <a:bodyPr/>
                    <a:lstStyle/>
                    <a:p>
                      <a:pPr marL="0" lvl="0" indent="0" algn="l" rtl="0">
                        <a:lnSpc>
                          <a:spcPct val="150000"/>
                        </a:lnSpc>
                        <a:spcBef>
                          <a:spcPts val="0"/>
                        </a:spcBef>
                        <a:spcAft>
                          <a:spcPts val="1200"/>
                        </a:spcAft>
                        <a:buNone/>
                      </a:pPr>
                      <a:r>
                        <a:rPr lang="en-GB" sz="1000">
                          <a:solidFill>
                            <a:srgbClr val="181E39"/>
                          </a:solidFill>
                        </a:rPr>
                        <a:t>14:00 – 15:00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a:solidFill>
                            <a:srgbClr val="181E39"/>
                          </a:solidFill>
                        </a:rPr>
                        <a:t>Tea time Visit local market , shopping </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5"/>
                  </a:ext>
                </a:extLst>
              </a:tr>
              <a:tr h="469275">
                <a:tc>
                  <a:txBody>
                    <a:bodyPr/>
                    <a:lstStyle/>
                    <a:p>
                      <a:pPr marL="0" lvl="0" indent="0" algn="l" rtl="0">
                        <a:lnSpc>
                          <a:spcPct val="150000"/>
                        </a:lnSpc>
                        <a:spcBef>
                          <a:spcPts val="0"/>
                        </a:spcBef>
                        <a:spcAft>
                          <a:spcPts val="1200"/>
                        </a:spcAft>
                        <a:buNone/>
                      </a:pPr>
                      <a:r>
                        <a:rPr lang="en-GB" sz="1000">
                          <a:solidFill>
                            <a:srgbClr val="181E39"/>
                          </a:solidFill>
                        </a:rPr>
                        <a:t>16:00 – 17:00</a:t>
                      </a:r>
                      <a:endParaRPr sz="1000">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tc>
                  <a:txBody>
                    <a:bodyPr/>
                    <a:lstStyle/>
                    <a:p>
                      <a:pPr marL="0" lvl="0" indent="0" algn="l" rtl="0">
                        <a:lnSpc>
                          <a:spcPct val="150000"/>
                        </a:lnSpc>
                        <a:spcBef>
                          <a:spcPts val="0"/>
                        </a:spcBef>
                        <a:spcAft>
                          <a:spcPts val="0"/>
                        </a:spcAft>
                        <a:buClr>
                          <a:schemeClr val="dk1"/>
                        </a:buClr>
                        <a:buSzPts val="1100"/>
                        <a:buFont typeface="Arial"/>
                        <a:buNone/>
                      </a:pPr>
                      <a:r>
                        <a:rPr lang="en-GB" sz="1200" b="1">
                          <a:solidFill>
                            <a:srgbClr val="001D35"/>
                          </a:solidFill>
                          <a:highlight>
                            <a:srgbClr val="FFFFFF"/>
                          </a:highlight>
                        </a:rPr>
                        <a:t>Usk Valley Walk (Caerleon to Usk):</a:t>
                      </a:r>
                      <a:endParaRPr sz="1000">
                        <a:solidFill>
                          <a:srgbClr val="181E39"/>
                        </a:solidFill>
                      </a:endParaRPr>
                    </a:p>
                    <a:p>
                      <a:pPr marL="0" lvl="0" indent="0" algn="l" rtl="0">
                        <a:lnSpc>
                          <a:spcPct val="150000"/>
                        </a:lnSpc>
                        <a:spcBef>
                          <a:spcPts val="1200"/>
                        </a:spcBef>
                        <a:spcAft>
                          <a:spcPts val="1200"/>
                        </a:spcAft>
                        <a:buNone/>
                      </a:pPr>
                      <a:endParaRPr sz="1000" b="1">
                        <a:solidFill>
                          <a:srgbClr val="181E39"/>
                        </a:solidFill>
                      </a:endParaRPr>
                    </a:p>
                  </a:txBody>
                  <a:tcPr marL="63500" marR="63500" marT="63500" marB="63500">
                    <a:lnL w="9525" cap="flat" cmpd="sng">
                      <a:solidFill>
                        <a:srgbClr val="0000FF"/>
                      </a:solidFill>
                      <a:prstDash val="dot"/>
                      <a:round/>
                      <a:headEnd type="none" w="sm" len="sm"/>
                      <a:tailEnd type="none" w="sm" len="sm"/>
                    </a:lnL>
                    <a:lnR w="9525" cap="flat" cmpd="sng">
                      <a:solidFill>
                        <a:srgbClr val="0000FF"/>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FF"/>
                      </a:solidFill>
                      <a:prstDash val="dot"/>
                      <a:round/>
                      <a:headEnd type="none" w="sm" len="sm"/>
                      <a:tailEnd type="none" w="sm" len="sm"/>
                    </a:lnB>
                  </a:tcPr>
                </a:tc>
                <a:extLst>
                  <a:ext uri="{0D108BD9-81ED-4DB2-BD59-A6C34878D82A}">
                    <a16:rowId xmlns:a16="http://schemas.microsoft.com/office/drawing/2014/main" val="10006"/>
                  </a:ext>
                </a:extLst>
              </a:tr>
              <a:tr h="469275">
                <a:tc>
                  <a:txBody>
                    <a:bodyPr/>
                    <a:lstStyle/>
                    <a:p>
                      <a:pPr marL="0" lvl="0" indent="0" algn="l" rtl="0">
                        <a:lnSpc>
                          <a:spcPct val="150000"/>
                        </a:lnSpc>
                        <a:spcBef>
                          <a:spcPts val="0"/>
                        </a:spcBef>
                        <a:spcAft>
                          <a:spcPts val="1200"/>
                        </a:spcAft>
                        <a:buNone/>
                      </a:pPr>
                      <a:r>
                        <a:rPr lang="en-GB" sz="1000">
                          <a:solidFill>
                            <a:srgbClr val="181E39"/>
                          </a:solidFill>
                        </a:rPr>
                        <a:t>5.30 PM </a:t>
                      </a:r>
                      <a:endParaRPr sz="10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00"/>
                      </a:solidFill>
                      <a:prstDash val="dot"/>
                      <a:round/>
                      <a:headEnd type="none" w="sm" len="sm"/>
                      <a:tailEnd type="none" w="sm" len="sm"/>
                    </a:lnB>
                  </a:tcPr>
                </a:tc>
                <a:tc>
                  <a:txBody>
                    <a:bodyPr/>
                    <a:lstStyle/>
                    <a:p>
                      <a:pPr marL="0" lvl="0" indent="0" algn="l" rtl="0">
                        <a:lnSpc>
                          <a:spcPct val="150000"/>
                        </a:lnSpc>
                        <a:spcBef>
                          <a:spcPts val="0"/>
                        </a:spcBef>
                        <a:spcAft>
                          <a:spcPts val="1200"/>
                        </a:spcAft>
                        <a:buNone/>
                      </a:pPr>
                      <a:r>
                        <a:rPr lang="en-GB" sz="1000">
                          <a:solidFill>
                            <a:srgbClr val="181E39"/>
                          </a:solidFill>
                        </a:rPr>
                        <a:t>Reflection session, at CEltic Manor departure </a:t>
                      </a:r>
                      <a:endParaRPr sz="1000">
                        <a:solidFill>
                          <a:srgbClr val="181E39"/>
                        </a:solidFill>
                      </a:endParaRPr>
                    </a:p>
                  </a:txBody>
                  <a:tcPr marL="63500" marR="63500" marT="63500" marB="63500">
                    <a:lnL w="9525" cap="flat" cmpd="sng">
                      <a:solidFill>
                        <a:srgbClr val="000000"/>
                      </a:solidFill>
                      <a:prstDash val="dot"/>
                      <a:round/>
                      <a:headEnd type="none" w="sm" len="sm"/>
                      <a:tailEnd type="none" w="sm" len="sm"/>
                    </a:lnL>
                    <a:lnR w="9525" cap="flat" cmpd="sng">
                      <a:solidFill>
                        <a:srgbClr val="000000"/>
                      </a:solidFill>
                      <a:prstDash val="dot"/>
                      <a:round/>
                      <a:headEnd type="none" w="sm" len="sm"/>
                      <a:tailEnd type="none" w="sm" len="sm"/>
                    </a:lnR>
                    <a:lnT w="9525" cap="flat" cmpd="sng">
                      <a:solidFill>
                        <a:srgbClr val="0000FF"/>
                      </a:solidFill>
                      <a:prstDash val="dot"/>
                      <a:round/>
                      <a:headEnd type="none" w="sm" len="sm"/>
                      <a:tailEnd type="none" w="sm" len="sm"/>
                    </a:lnT>
                    <a:lnB w="9525" cap="flat" cmpd="sng">
                      <a:solidFill>
                        <a:srgbClr val="000000"/>
                      </a:solidFill>
                      <a:prstDash val="dot"/>
                      <a:round/>
                      <a:headEnd type="none" w="sm" len="sm"/>
                      <a:tailEnd type="none" w="sm" len="sm"/>
                    </a:lnB>
                  </a:tcPr>
                </a:tc>
                <a:extLst>
                  <a:ext uri="{0D108BD9-81ED-4DB2-BD59-A6C34878D82A}">
                    <a16:rowId xmlns:a16="http://schemas.microsoft.com/office/drawing/2014/main" val="10007"/>
                  </a:ext>
                </a:extLst>
              </a:tr>
            </a:tbl>
          </a:graphicData>
        </a:graphic>
      </p:graphicFrame>
      <p:pic>
        <p:nvPicPr>
          <p:cNvPr id="100" name="Google Shape;100;p19" title="Vibrant Green Wales Logo with Globe Elements.png"/>
          <p:cNvPicPr preferRelativeResize="0"/>
          <p:nvPr/>
        </p:nvPicPr>
        <p:blipFill>
          <a:blip r:embed="rId3">
            <a:alphaModFix/>
          </a:blip>
          <a:stretch>
            <a:fillRect/>
          </a:stretch>
        </p:blipFill>
        <p:spPr>
          <a:xfrm>
            <a:off x="249175" y="1125251"/>
            <a:ext cx="1318149" cy="131814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1200"/>
              </a:spcBef>
              <a:spcAft>
                <a:spcPts val="1200"/>
              </a:spcAft>
              <a:buClr>
                <a:schemeClr val="dk1"/>
              </a:buClr>
              <a:buSzPts val="1100"/>
              <a:buFont typeface="Arial"/>
              <a:buNone/>
            </a:pPr>
            <a:r>
              <a:rPr lang="en-GB" sz="1200" b="1"/>
              <a:t>Market Factors (Target market, demand, supply, marketing activities, competition) </a:t>
            </a:r>
            <a:endParaRPr/>
          </a:p>
        </p:txBody>
      </p:sp>
      <p:sp>
        <p:nvSpPr>
          <p:cNvPr id="106" name="Google Shape;106;p20"/>
          <p:cNvSpPr txBox="1">
            <a:spLocks noGrp="1"/>
          </p:cNvSpPr>
          <p:nvPr>
            <p:ph type="body" idx="1"/>
          </p:nvPr>
        </p:nvSpPr>
        <p:spPr>
          <a:xfrm>
            <a:off x="213300" y="770975"/>
            <a:ext cx="8619000" cy="2666400"/>
          </a:xfrm>
          <a:prstGeom prst="rect">
            <a:avLst/>
          </a:prstGeom>
        </p:spPr>
        <p:txBody>
          <a:bodyPr spcFirstLastPara="1" wrap="square" lIns="91425" tIns="91425" rIns="91425" bIns="91425" anchor="t" anchorCtr="0">
            <a:normAutofit/>
          </a:bodyPr>
          <a:lstStyle/>
          <a:p>
            <a:pPr marL="0" lvl="0" indent="0" algn="l" rtl="0">
              <a:spcBef>
                <a:spcPts val="1200"/>
              </a:spcBef>
              <a:spcAft>
                <a:spcPts val="0"/>
              </a:spcAft>
              <a:buNone/>
            </a:pPr>
            <a:endParaRPr sz="4800">
              <a:solidFill>
                <a:schemeClr val="dk1"/>
              </a:solidFill>
            </a:endParaRPr>
          </a:p>
          <a:p>
            <a:pPr marL="0" lvl="0" indent="0" algn="l" rtl="0">
              <a:spcBef>
                <a:spcPts val="1200"/>
              </a:spcBef>
              <a:spcAft>
                <a:spcPts val="1200"/>
              </a:spcAft>
              <a:buNone/>
            </a:pPr>
            <a:endParaRPr sz="4800"/>
          </a:p>
        </p:txBody>
      </p:sp>
      <p:graphicFrame>
        <p:nvGraphicFramePr>
          <p:cNvPr id="107" name="Google Shape;107;p20"/>
          <p:cNvGraphicFramePr/>
          <p:nvPr/>
        </p:nvGraphicFramePr>
        <p:xfrm>
          <a:off x="952500" y="857250"/>
          <a:ext cx="6383600" cy="3261775"/>
        </p:xfrm>
        <a:graphic>
          <a:graphicData uri="http://schemas.openxmlformats.org/drawingml/2006/table">
            <a:tbl>
              <a:tblPr>
                <a:noFill/>
                <a:tableStyleId>{0C6788CF-664E-4178-B320-D03DEB389C5D}</a:tableStyleId>
              </a:tblPr>
              <a:tblGrid>
                <a:gridCol w="3191800">
                  <a:extLst>
                    <a:ext uri="{9D8B030D-6E8A-4147-A177-3AD203B41FA5}">
                      <a16:colId xmlns:a16="http://schemas.microsoft.com/office/drawing/2014/main" val="20000"/>
                    </a:ext>
                  </a:extLst>
                </a:gridCol>
                <a:gridCol w="3191800">
                  <a:extLst>
                    <a:ext uri="{9D8B030D-6E8A-4147-A177-3AD203B41FA5}">
                      <a16:colId xmlns:a16="http://schemas.microsoft.com/office/drawing/2014/main" val="20001"/>
                    </a:ext>
                  </a:extLst>
                </a:gridCol>
              </a:tblGrid>
              <a:tr h="2744300">
                <a:tc>
                  <a:txBody>
                    <a:bodyPr/>
                    <a:lstStyle/>
                    <a:p>
                      <a:pPr marL="0" lvl="0" indent="0" algn="l" rtl="0">
                        <a:lnSpc>
                          <a:spcPct val="115000"/>
                        </a:lnSpc>
                        <a:spcBef>
                          <a:spcPts val="1200"/>
                        </a:spcBef>
                        <a:spcAft>
                          <a:spcPts val="0"/>
                        </a:spcAft>
                        <a:buNone/>
                      </a:pP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international stakeholders within the hospitality and tourism industry</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 tourism policymakers and planners,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Representatives of government authorities such as Visit Wales, and Visit Britain,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tour management companies,</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 Media professionals,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Hospitality and travel business representatives such as hotels, service providers,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NGOs,</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Cultural/Heritage organisations, </a:t>
                      </a:r>
                      <a:endParaRPr sz="1200"/>
                    </a:p>
                  </a:txBody>
                  <a:tcPr marL="91425" marR="91425" marT="91425" marB="91425">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solidFill>
                      <a:srgbClr val="B6D7A8"/>
                    </a:solidFill>
                  </a:tcPr>
                </a:tc>
                <a:tc>
                  <a:txBody>
                    <a:bodyPr/>
                    <a:lstStyle/>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Researchers,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sustainability professionals,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Community representatives</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Media and event partners.</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endParaRPr sz="4800">
                        <a:solidFill>
                          <a:schemeClr val="dk2"/>
                        </a:solidFill>
                      </a:endParaRPr>
                    </a:p>
                    <a:p>
                      <a:pPr marL="0" lvl="0" indent="0" algn="l" rtl="0">
                        <a:spcBef>
                          <a:spcPts val="1200"/>
                        </a:spcBef>
                        <a:spcAft>
                          <a:spcPts val="0"/>
                        </a:spcAft>
                        <a:buNone/>
                      </a:pPr>
                      <a:endParaRPr/>
                    </a:p>
                  </a:txBody>
                  <a:tcPr marL="91425" marR="91425" marT="91425" marB="91425">
                    <a:lnL w="9525" cap="flat" cmpd="sng">
                      <a:solidFill>
                        <a:srgbClr val="9E9E9E">
                          <a:alpha val="0"/>
                        </a:srgbClr>
                      </a:solidFill>
                      <a:prstDash val="solid"/>
                      <a:round/>
                      <a:headEnd type="none" w="sm" len="sm"/>
                      <a:tailEnd type="none" w="sm" len="sm"/>
                    </a:lnL>
                    <a:lnR w="9525" cap="flat" cmpd="sng">
                      <a:solidFill>
                        <a:srgbClr val="9E9E9E">
                          <a:alpha val="0"/>
                        </a:srgbClr>
                      </a:solidFill>
                      <a:prstDash val="solid"/>
                      <a:round/>
                      <a:headEnd type="none" w="sm" len="sm"/>
                      <a:tailEnd type="none" w="sm" len="sm"/>
                    </a:lnR>
                    <a:lnT w="9525" cap="flat" cmpd="sng">
                      <a:solidFill>
                        <a:srgbClr val="9E9E9E">
                          <a:alpha val="0"/>
                        </a:srgbClr>
                      </a:solidFill>
                      <a:prstDash val="solid"/>
                      <a:round/>
                      <a:headEnd type="none" w="sm" len="sm"/>
                      <a:tailEnd type="none" w="sm" len="sm"/>
                    </a:lnT>
                    <a:lnB w="9525" cap="flat" cmpd="sng">
                      <a:solidFill>
                        <a:srgbClr val="9E9E9E">
                          <a:alpha val="0"/>
                        </a:srgbClr>
                      </a:solidFill>
                      <a:prstDash val="solid"/>
                      <a:round/>
                      <a:headEnd type="none" w="sm" len="sm"/>
                      <a:tailEnd type="none" w="sm" len="sm"/>
                    </a:lnB>
                    <a:solidFill>
                      <a:srgbClr val="D5A6BD"/>
                    </a:solidFill>
                  </a:tcPr>
                </a:tc>
                <a:extLst>
                  <a:ext uri="{0D108BD9-81ED-4DB2-BD59-A6C34878D82A}">
                    <a16:rowId xmlns:a16="http://schemas.microsoft.com/office/drawing/2014/main" val="10000"/>
                  </a:ext>
                </a:extLst>
              </a:tr>
            </a:tbl>
          </a:graphicData>
        </a:graphic>
      </p:graphicFrame>
      <p:sp>
        <p:nvSpPr>
          <p:cNvPr id="108" name="Google Shape;108;p20"/>
          <p:cNvSpPr txBox="1"/>
          <p:nvPr/>
        </p:nvSpPr>
        <p:spPr>
          <a:xfrm>
            <a:off x="579900" y="4214775"/>
            <a:ext cx="7772100" cy="7941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1200"/>
              </a:spcAft>
              <a:buNone/>
            </a:pPr>
            <a:r>
              <a:rPr lang="en-GB" sz="1200">
                <a:solidFill>
                  <a:schemeClr val="dk1"/>
                </a:solidFill>
              </a:rPr>
              <a:t>The role of Visit Wales is to support the outreach of international delegates across the globe and promote and provide resource support including financial support for the event. To promote  the event via the official website and social media (Visitwales, 2024)</a:t>
            </a:r>
            <a:endParaRPr sz="1800">
              <a:solidFill>
                <a:schemeClr val="dk2"/>
              </a:solidFill>
            </a:endParaRPr>
          </a:p>
        </p:txBody>
      </p:sp>
      <p:pic>
        <p:nvPicPr>
          <p:cNvPr id="109" name="Google Shape;109;p20" title="Vibrant Green Wales Logo with Globe Elements.png"/>
          <p:cNvPicPr preferRelativeResize="0"/>
          <p:nvPr/>
        </p:nvPicPr>
        <p:blipFill>
          <a:blip r:embed="rId3">
            <a:alphaModFix/>
          </a:blip>
          <a:stretch>
            <a:fillRect/>
          </a:stretch>
        </p:blipFill>
        <p:spPr>
          <a:xfrm>
            <a:off x="7736675" y="72301"/>
            <a:ext cx="1318149" cy="131814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800"/>
              <a:t>Demand for the event </a:t>
            </a:r>
            <a:endParaRPr sz="1800"/>
          </a:p>
        </p:txBody>
      </p:sp>
      <p:sp>
        <p:nvSpPr>
          <p:cNvPr id="115" name="Google Shape;115;p21"/>
          <p:cNvSpPr txBox="1">
            <a:spLocks noGrp="1"/>
          </p:cNvSpPr>
          <p:nvPr>
            <p:ph type="body" idx="1"/>
          </p:nvPr>
        </p:nvSpPr>
        <p:spPr>
          <a:xfrm>
            <a:off x="311700" y="863550"/>
            <a:ext cx="8520600" cy="4073400"/>
          </a:xfrm>
          <a:prstGeom prst="rect">
            <a:avLst/>
          </a:prstGeom>
        </p:spPr>
        <p:txBody>
          <a:bodyPr spcFirstLastPara="1" wrap="square" lIns="91425" tIns="91425" rIns="91425" bIns="91425" anchor="t" anchorCtr="0">
            <a:noAutofit/>
          </a:bodyPr>
          <a:lstStyle/>
          <a:p>
            <a:pPr marL="457200" lvl="0" indent="-292100" algn="just" rtl="0">
              <a:lnSpc>
                <a:spcPct val="150000"/>
              </a:lnSpc>
              <a:spcBef>
                <a:spcPts val="1200"/>
              </a:spcBef>
              <a:spcAft>
                <a:spcPts val="0"/>
              </a:spcAft>
              <a:buClr>
                <a:schemeClr val="dk1"/>
              </a:buClr>
              <a:buSzPts val="1000"/>
              <a:buChar char="●"/>
            </a:pPr>
            <a:r>
              <a:rPr lang="en-GB" sz="1000">
                <a:solidFill>
                  <a:schemeClr val="dk1"/>
                </a:solidFill>
              </a:rPr>
              <a:t>The COVID pandemic has permanently changed the way people travel and dine and since then there has been a growing demand for sustainable travel and hospitality around the globe. (BBC Travel, 2021</a:t>
            </a:r>
            <a:endParaRPr sz="1000">
              <a:solidFill>
                <a:schemeClr val="dk1"/>
              </a:solidFill>
            </a:endParaRPr>
          </a:p>
          <a:p>
            <a:pPr marL="457200" lvl="0" indent="-292100" algn="just" rtl="0">
              <a:lnSpc>
                <a:spcPct val="150000"/>
              </a:lnSpc>
              <a:spcBef>
                <a:spcPts val="0"/>
              </a:spcBef>
              <a:spcAft>
                <a:spcPts val="0"/>
              </a:spcAft>
              <a:buClr>
                <a:schemeClr val="dk1"/>
              </a:buClr>
              <a:buSzPts val="1000"/>
              <a:buChar char="●"/>
            </a:pPr>
            <a:r>
              <a:rPr lang="en-GB" sz="1000">
                <a:solidFill>
                  <a:schemeClr val="dk1"/>
                </a:solidFill>
              </a:rPr>
              <a:t>E</a:t>
            </a:r>
            <a:r>
              <a:rPr lang="en-GB" sz="1000">
                <a:solidFill>
                  <a:schemeClr val="dk1"/>
                </a:solidFill>
                <a:highlight>
                  <a:srgbClr val="FFFFFF"/>
                </a:highlight>
              </a:rPr>
              <a:t>fforts focusing on sustainability  are in high demand to achieve the rebranding of Wales in international tourism </a:t>
            </a:r>
            <a:r>
              <a:rPr lang="en-GB" sz="1000">
                <a:solidFill>
                  <a:schemeClr val="dk1"/>
                </a:solidFill>
              </a:rPr>
              <a:t>(Pittman, 2023)</a:t>
            </a:r>
            <a:endParaRPr sz="1000">
              <a:solidFill>
                <a:schemeClr val="dk1"/>
              </a:solidFill>
            </a:endParaRPr>
          </a:p>
          <a:p>
            <a:pPr marL="457200" lvl="0" indent="-292100" algn="just" rtl="0">
              <a:lnSpc>
                <a:spcPct val="150000"/>
              </a:lnSpc>
              <a:spcBef>
                <a:spcPts val="0"/>
              </a:spcBef>
              <a:spcAft>
                <a:spcPts val="0"/>
              </a:spcAft>
              <a:buClr>
                <a:schemeClr val="dk1"/>
              </a:buClr>
              <a:buSzPts val="1000"/>
              <a:buChar char="●"/>
            </a:pPr>
            <a:r>
              <a:rPr lang="en-GB" sz="1000">
                <a:solidFill>
                  <a:schemeClr val="dk1"/>
                </a:solidFill>
              </a:rPr>
              <a:t>Considering the demand, according to the Visit Wales Report 2024, travellers highly prefer greener and deeper hospitality places especially places with scenic beauty, coastlines, and seaside resorts. (Welsh Government, 2023) (Cathedral et al., 2025)</a:t>
            </a:r>
            <a:endParaRPr sz="1000">
              <a:solidFill>
                <a:schemeClr val="dk1"/>
              </a:solidFill>
            </a:endParaRPr>
          </a:p>
          <a:p>
            <a:pPr marL="457200" lvl="0" indent="-292100" algn="just" rtl="0">
              <a:lnSpc>
                <a:spcPct val="150000"/>
              </a:lnSpc>
              <a:spcBef>
                <a:spcPts val="0"/>
              </a:spcBef>
              <a:spcAft>
                <a:spcPts val="0"/>
              </a:spcAft>
              <a:buClr>
                <a:schemeClr val="dk1"/>
              </a:buClr>
              <a:buSzPts val="1000"/>
              <a:buChar char="●"/>
            </a:pPr>
            <a:r>
              <a:rPr lang="en-GB" sz="1000">
                <a:solidFill>
                  <a:schemeClr val="dk1"/>
                </a:solidFill>
              </a:rPr>
              <a:t>Places like Snowdonia and Pembrokeshire are top on the lists where they can enjoy scenic beauty. The Summer and Spring seasons are considered the peak time for tourists in Wales (Welsh Government, 2023) </a:t>
            </a:r>
            <a:endParaRPr sz="1000">
              <a:solidFill>
                <a:schemeClr val="dk1"/>
              </a:solidFill>
            </a:endParaRPr>
          </a:p>
          <a:p>
            <a:pPr marL="457200" lvl="0" indent="-292100" algn="just" rtl="0">
              <a:lnSpc>
                <a:spcPct val="150000"/>
              </a:lnSpc>
              <a:spcBef>
                <a:spcPts val="0"/>
              </a:spcBef>
              <a:spcAft>
                <a:spcPts val="0"/>
              </a:spcAft>
              <a:buClr>
                <a:schemeClr val="dk1"/>
              </a:buClr>
              <a:buSzPts val="1000"/>
              <a:buChar char="●"/>
            </a:pPr>
            <a:r>
              <a:rPr lang="en-GB" sz="1000">
                <a:solidFill>
                  <a:schemeClr val="dk1"/>
                </a:solidFill>
              </a:rPr>
              <a:t>But as per the study report by the parliament committee, The brand of Wales is comparatively weak and they pointed out the urgency of shifting from the usual Welsh highlights such as sheep, wet weather and Rugby. (Telegraph Reporters, 2022) </a:t>
            </a:r>
            <a:endParaRPr sz="10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GB" sz="1100">
                <a:solidFill>
                  <a:schemeClr val="dk1"/>
                </a:solidFill>
              </a:rPr>
              <a:t> Culture and heritage has upper hand in tourist attractions (Pritchard and Morgan, 2001) The findings suggest a strong branding based on the preference of international visitors is required to identify something distinctive about Wales. The study reveals that 65% cited heritage sites, 46% local attractions, 44% chose food and drink and interestingly 59% valued seeing and hearing the Welsh language as highly distinctive. (House of Commons Welsh Affairs Committee, 2023). </a:t>
            </a:r>
            <a:endParaRPr sz="1100">
              <a:solidFill>
                <a:schemeClr val="dk1"/>
              </a:solidFill>
            </a:endParaRPr>
          </a:p>
          <a:p>
            <a:pPr marL="0" lvl="0" indent="0" algn="l" rtl="0">
              <a:lnSpc>
                <a:spcPct val="150000"/>
              </a:lnSpc>
              <a:spcBef>
                <a:spcPts val="1200"/>
              </a:spcBef>
              <a:spcAft>
                <a:spcPts val="1200"/>
              </a:spcAft>
              <a:buNone/>
            </a:pPr>
            <a:endParaRPr sz="12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800"/>
              <a:t>Supply and competition </a:t>
            </a:r>
            <a:endParaRPr sz="1800"/>
          </a:p>
        </p:txBody>
      </p:sp>
      <p:sp>
        <p:nvSpPr>
          <p:cNvPr id="121" name="Google Shape;121;p22"/>
          <p:cNvSpPr txBox="1">
            <a:spLocks noGrp="1"/>
          </p:cNvSpPr>
          <p:nvPr>
            <p:ph type="body" idx="1"/>
          </p:nvPr>
        </p:nvSpPr>
        <p:spPr>
          <a:xfrm>
            <a:off x="256150" y="1085825"/>
            <a:ext cx="8520600" cy="3762300"/>
          </a:xfrm>
          <a:prstGeom prst="rect">
            <a:avLst/>
          </a:prstGeom>
        </p:spPr>
        <p:txBody>
          <a:bodyPr spcFirstLastPara="1" wrap="square" lIns="91425" tIns="91425" rIns="91425" bIns="91425" anchor="t" anchorCtr="0">
            <a:noAutofit/>
          </a:bodyPr>
          <a:lstStyle/>
          <a:p>
            <a:pPr marL="0" lvl="0" indent="0" algn="just" rtl="0">
              <a:spcBef>
                <a:spcPts val="1200"/>
              </a:spcBef>
              <a:spcAft>
                <a:spcPts val="0"/>
              </a:spcAft>
              <a:buClr>
                <a:schemeClr val="dk1"/>
              </a:buClr>
              <a:buSzPts val="1100"/>
              <a:buFont typeface="Arial"/>
              <a:buNone/>
            </a:pPr>
            <a:r>
              <a:rPr lang="en-GB" sz="1200" b="1">
                <a:solidFill>
                  <a:schemeClr val="dk1"/>
                </a:solidFill>
              </a:rPr>
              <a:t>Supply and competition </a:t>
            </a:r>
            <a:endParaRPr sz="1200" b="1">
              <a:solidFill>
                <a:schemeClr val="dk1"/>
              </a:solidFill>
            </a:endParaRPr>
          </a:p>
          <a:p>
            <a:pPr marL="457200" lvl="0" indent="-304800" algn="just" rtl="0">
              <a:spcBef>
                <a:spcPts val="1200"/>
              </a:spcBef>
              <a:spcAft>
                <a:spcPts val="0"/>
              </a:spcAft>
              <a:buClr>
                <a:schemeClr val="dk1"/>
              </a:buClr>
              <a:buSzPts val="1200"/>
              <a:buChar char="●"/>
            </a:pPr>
            <a:r>
              <a:rPr lang="en-GB" sz="1200">
                <a:solidFill>
                  <a:schemeClr val="dk1"/>
                </a:solidFill>
              </a:rPr>
              <a:t>Wales has a strong demand and supply for sustainability-based events and the government is supporting the efforts through visits Wales and Business Wales. </a:t>
            </a:r>
            <a:endParaRPr sz="1200">
              <a:solidFill>
                <a:schemeClr val="dk1"/>
              </a:solidFill>
            </a:endParaRPr>
          </a:p>
          <a:p>
            <a:pPr marL="457200" lvl="0" indent="-304800" algn="just" rtl="0">
              <a:spcBef>
                <a:spcPts val="0"/>
              </a:spcBef>
              <a:spcAft>
                <a:spcPts val="0"/>
              </a:spcAft>
              <a:buClr>
                <a:schemeClr val="dk1"/>
              </a:buClr>
              <a:buSzPts val="1200"/>
              <a:buChar char="●"/>
            </a:pPr>
            <a:r>
              <a:rPr lang="en-GB" sz="1200">
                <a:solidFill>
                  <a:schemeClr val="dk1"/>
                </a:solidFill>
              </a:rPr>
              <a:t>Wales is also positioned as a green destination through initiatives like the Addo campaign ‘Responsible Tourism, Sustainable Tourism Wales. Financial support initiatives like Brilliant Fund are supporting sustainable infrastructure development. </a:t>
            </a:r>
            <a:endParaRPr sz="1200">
              <a:solidFill>
                <a:schemeClr val="dk1"/>
              </a:solidFill>
            </a:endParaRPr>
          </a:p>
          <a:p>
            <a:pPr marL="457200" lvl="0" indent="-304800" algn="just" rtl="0">
              <a:spcBef>
                <a:spcPts val="0"/>
              </a:spcBef>
              <a:spcAft>
                <a:spcPts val="0"/>
              </a:spcAft>
              <a:buClr>
                <a:schemeClr val="dk1"/>
              </a:buClr>
              <a:buSzPts val="1200"/>
              <a:buChar char="●"/>
            </a:pPr>
            <a:r>
              <a:rPr lang="en-GB" sz="1200">
                <a:solidFill>
                  <a:schemeClr val="dk1"/>
                </a:solidFill>
              </a:rPr>
              <a:t>The government is also providing a toolkit, and green key certificates The policies and laws in support of sustainability and environmental protection are also highly supportive. The </a:t>
            </a:r>
            <a:r>
              <a:rPr lang="en-GB" sz="1200">
                <a:solidFill>
                  <a:schemeClr val="dk1"/>
                </a:solidFill>
                <a:highlight>
                  <a:srgbClr val="FFFFFF"/>
                </a:highlight>
              </a:rPr>
              <a:t>Welsh Government has piloted the </a:t>
            </a:r>
            <a:r>
              <a:rPr lang="en-GB" sz="1200" b="1">
                <a:solidFill>
                  <a:schemeClr val="dk1"/>
                </a:solidFill>
                <a:highlight>
                  <a:srgbClr val="FFFFFF"/>
                </a:highlight>
              </a:rPr>
              <a:t>Sustainable Tourism Wales campaign</a:t>
            </a:r>
            <a:r>
              <a:rPr lang="en-GB" sz="1200">
                <a:solidFill>
                  <a:schemeClr val="dk1"/>
                </a:solidFill>
                <a:highlight>
                  <a:srgbClr val="FFFFFF"/>
                </a:highlight>
              </a:rPr>
              <a:t>, </a:t>
            </a:r>
            <a:r>
              <a:rPr lang="en-GB" sz="1200" b="1">
                <a:solidFill>
                  <a:schemeClr val="dk1"/>
                </a:solidFill>
                <a:highlight>
                  <a:srgbClr val="FFFFFF"/>
                </a:highlight>
              </a:rPr>
              <a:t>with</a:t>
            </a:r>
            <a:r>
              <a:rPr lang="en-GB" sz="1200">
                <a:solidFill>
                  <a:schemeClr val="dk1"/>
                </a:solidFill>
                <a:highlight>
                  <a:srgbClr val="FFFFFF"/>
                </a:highlight>
              </a:rPr>
              <a:t> a core aim to help </a:t>
            </a:r>
            <a:r>
              <a:rPr lang="en-GB" sz="1200" b="1">
                <a:solidFill>
                  <a:schemeClr val="dk1"/>
                </a:solidFill>
                <a:highlight>
                  <a:srgbClr val="FFFFFF"/>
                </a:highlight>
              </a:rPr>
              <a:t>tourism</a:t>
            </a:r>
            <a:r>
              <a:rPr lang="en-GB" sz="1200">
                <a:solidFill>
                  <a:schemeClr val="dk1"/>
                </a:solidFill>
                <a:highlight>
                  <a:srgbClr val="FFFFFF"/>
                </a:highlight>
              </a:rPr>
              <a:t> businesses realise their </a:t>
            </a:r>
            <a:r>
              <a:rPr lang="en-GB" sz="1200" b="1">
                <a:solidFill>
                  <a:schemeClr val="dk1"/>
                </a:solidFill>
                <a:highlight>
                  <a:srgbClr val="FFFFFF"/>
                </a:highlight>
              </a:rPr>
              <a:t>green</a:t>
            </a:r>
            <a:r>
              <a:rPr lang="en-GB" sz="1200">
                <a:solidFill>
                  <a:schemeClr val="dk1"/>
                </a:solidFill>
                <a:highlight>
                  <a:srgbClr val="FFFFFF"/>
                </a:highlight>
              </a:rPr>
              <a:t> ambition </a:t>
            </a:r>
            <a:endParaRPr sz="1200">
              <a:solidFill>
                <a:schemeClr val="dk1"/>
              </a:solidFill>
              <a:highlight>
                <a:srgbClr val="FFFFFF"/>
              </a:highlight>
            </a:endParaRPr>
          </a:p>
          <a:p>
            <a:pPr marL="457200" lvl="0" indent="-304800" algn="just" rtl="0">
              <a:spcBef>
                <a:spcPts val="0"/>
              </a:spcBef>
              <a:spcAft>
                <a:spcPts val="0"/>
              </a:spcAft>
              <a:buClr>
                <a:schemeClr val="dk1"/>
              </a:buClr>
              <a:buSzPts val="1200"/>
              <a:buChar char="●"/>
            </a:pPr>
            <a:r>
              <a:rPr lang="en-GB" sz="1200">
                <a:solidFill>
                  <a:schemeClr val="dk1"/>
                </a:solidFill>
                <a:highlight>
                  <a:srgbClr val="FFFFFF"/>
                </a:highlight>
              </a:rPr>
              <a:t>These efforts have considerably increased the number of Visit Wales sustainability-based events or stakeholder engagement events across Wales. Events such as the Wales Tourism Summit etc</a:t>
            </a:r>
            <a:endParaRPr sz="1200">
              <a:solidFill>
                <a:schemeClr val="dk1"/>
              </a:solidFill>
            </a:endParaRPr>
          </a:p>
          <a:p>
            <a:pPr marL="457200" lvl="0" indent="-304800" algn="just" rtl="0">
              <a:spcBef>
                <a:spcPts val="0"/>
              </a:spcBef>
              <a:spcAft>
                <a:spcPts val="0"/>
              </a:spcAft>
              <a:buClr>
                <a:schemeClr val="dk1"/>
              </a:buClr>
              <a:buSzPts val="1200"/>
              <a:buChar char="●"/>
            </a:pPr>
            <a:r>
              <a:rPr lang="en-GB" sz="1200">
                <a:solidFill>
                  <a:schemeClr val="dk1"/>
                </a:solidFill>
              </a:rPr>
              <a:t>With the growing demand for green tourism  , The proposed round table event has a high demand as it focuses on more Topic-specific discussion and specific challenges such as Why Wales needs a re-branding as a sustainable destination by showcasing its unique strengths and recommendations</a:t>
            </a:r>
            <a:endParaRPr sz="1200">
              <a:solidFill>
                <a:schemeClr val="dk1"/>
              </a:solidFill>
            </a:endParaRPr>
          </a:p>
          <a:p>
            <a:pPr marL="457200" lvl="0" indent="-304800" algn="just" rtl="0">
              <a:spcBef>
                <a:spcPts val="0"/>
              </a:spcBef>
              <a:spcAft>
                <a:spcPts val="0"/>
              </a:spcAft>
              <a:buClr>
                <a:schemeClr val="dk1"/>
              </a:buClr>
              <a:buSzPts val="1200"/>
              <a:buChar char="●"/>
            </a:pPr>
            <a:r>
              <a:rPr lang="en-GB" sz="1200">
                <a:solidFill>
                  <a:schemeClr val="dk1"/>
                </a:solidFill>
              </a:rPr>
              <a:t> It also involves a wide range of carefully selected categories of stakeholders. </a:t>
            </a:r>
            <a:endParaRPr sz="1200"/>
          </a:p>
        </p:txBody>
      </p:sp>
      <p:pic>
        <p:nvPicPr>
          <p:cNvPr id="122" name="Google Shape;122;p22" title="Vibrant Green Wales Logo with Globe Elements.png"/>
          <p:cNvPicPr preferRelativeResize="0"/>
          <p:nvPr/>
        </p:nvPicPr>
        <p:blipFill>
          <a:blip r:embed="rId3">
            <a:alphaModFix/>
          </a:blip>
          <a:stretch>
            <a:fillRect/>
          </a:stretch>
        </p:blipFill>
        <p:spPr>
          <a:xfrm>
            <a:off x="7714450" y="72301"/>
            <a:ext cx="1318149" cy="131814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sz="1800" b="1"/>
              <a:t>Marketing Activity: Marketing efforts will include:</a:t>
            </a:r>
            <a:endParaRPr sz="1800" b="1"/>
          </a:p>
          <a:p>
            <a:pPr marL="0" lvl="0" indent="0" algn="l" rtl="0">
              <a:spcBef>
                <a:spcPts val="1200"/>
              </a:spcBef>
              <a:spcAft>
                <a:spcPts val="0"/>
              </a:spcAft>
              <a:buNone/>
            </a:pPr>
            <a:endParaRPr sz="1200" b="1"/>
          </a:p>
        </p:txBody>
      </p:sp>
      <p:sp>
        <p:nvSpPr>
          <p:cNvPr id="128" name="Google Shape;128;p23"/>
          <p:cNvSpPr txBox="1">
            <a:spLocks noGrp="1"/>
          </p:cNvSpPr>
          <p:nvPr>
            <p:ph type="body" idx="1"/>
          </p:nvPr>
        </p:nvSpPr>
        <p:spPr>
          <a:xfrm>
            <a:off x="311700" y="1152475"/>
            <a:ext cx="3600900" cy="3206700"/>
          </a:xfrm>
          <a:prstGeom prst="rect">
            <a:avLst/>
          </a:prstGeom>
        </p:spPr>
        <p:txBody>
          <a:bodyPr spcFirstLastPara="1" wrap="square" lIns="91425" tIns="91425" rIns="91425" bIns="91425" anchor="t" anchorCtr="0">
            <a:normAutofit/>
          </a:bodyPr>
          <a:lstStyle/>
          <a:p>
            <a:pPr marL="457200" lvl="0" indent="-304800" algn="l" rtl="0">
              <a:spcBef>
                <a:spcPts val="1200"/>
              </a:spcBef>
              <a:spcAft>
                <a:spcPts val="0"/>
              </a:spcAft>
              <a:buClr>
                <a:schemeClr val="dk1"/>
              </a:buClr>
              <a:buSzPts val="1200"/>
              <a:buChar char="●"/>
            </a:pPr>
            <a:r>
              <a:rPr lang="en-GB" sz="1200">
                <a:solidFill>
                  <a:schemeClr val="dk1"/>
                </a:solidFill>
              </a:rPr>
              <a:t>A collaborative marketing activity through visits to Wales, business Wales, to ensure maximum reach. </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Email and social media marketing online and offline tourism and hospitality networks</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Social media campaigns </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Collaborations with travel vloggers, social media influencers, marketing professionals </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Print advertisements, and advertise in event directories national level and regional level</a:t>
            </a:r>
            <a:endParaRPr sz="1200">
              <a:solidFill>
                <a:schemeClr val="dk1"/>
              </a:solidFill>
            </a:endParaRPr>
          </a:p>
          <a:p>
            <a:pPr marL="0" lvl="0" indent="0" algn="l" rtl="0">
              <a:spcBef>
                <a:spcPts val="1200"/>
              </a:spcBef>
              <a:spcAft>
                <a:spcPts val="1200"/>
              </a:spcAft>
              <a:buNone/>
            </a:pPr>
            <a:endParaRPr/>
          </a:p>
        </p:txBody>
      </p:sp>
      <p:pic>
        <p:nvPicPr>
          <p:cNvPr id="129" name="Google Shape;129;p23"/>
          <p:cNvPicPr preferRelativeResize="0"/>
          <p:nvPr/>
        </p:nvPicPr>
        <p:blipFill>
          <a:blip r:embed="rId3">
            <a:alphaModFix/>
          </a:blip>
          <a:stretch>
            <a:fillRect/>
          </a:stretch>
        </p:blipFill>
        <p:spPr>
          <a:xfrm>
            <a:off x="4335350" y="1166450"/>
            <a:ext cx="4496950" cy="28106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graphicFrame>
        <p:nvGraphicFramePr>
          <p:cNvPr id="134" name="Google Shape;134;p24"/>
          <p:cNvGraphicFramePr/>
          <p:nvPr/>
        </p:nvGraphicFramePr>
        <p:xfrm>
          <a:off x="474800" y="438400"/>
          <a:ext cx="7239000" cy="3848482"/>
        </p:xfrm>
        <a:graphic>
          <a:graphicData uri="http://schemas.openxmlformats.org/drawingml/2006/table">
            <a:tbl>
              <a:tblPr>
                <a:noFill/>
                <a:tableStyleId>{0C6788CF-664E-4178-B320-D03DEB389C5D}</a:tableStyleId>
              </a:tblPr>
              <a:tblGrid>
                <a:gridCol w="3619500">
                  <a:extLst>
                    <a:ext uri="{9D8B030D-6E8A-4147-A177-3AD203B41FA5}">
                      <a16:colId xmlns:a16="http://schemas.microsoft.com/office/drawing/2014/main" val="20000"/>
                    </a:ext>
                  </a:extLst>
                </a:gridCol>
                <a:gridCol w="3619500">
                  <a:extLst>
                    <a:ext uri="{9D8B030D-6E8A-4147-A177-3AD203B41FA5}">
                      <a16:colId xmlns:a16="http://schemas.microsoft.com/office/drawing/2014/main" val="20001"/>
                    </a:ext>
                  </a:extLst>
                </a:gridCol>
              </a:tblGrid>
              <a:tr h="381000">
                <a:tc>
                  <a:txBody>
                    <a:bodyPr/>
                    <a:lstStyle/>
                    <a:p>
                      <a:pPr marL="0" lvl="0" indent="0" algn="ctr" rtl="0">
                        <a:lnSpc>
                          <a:spcPct val="115000"/>
                        </a:lnSpc>
                        <a:spcBef>
                          <a:spcPts val="1200"/>
                        </a:spcBef>
                        <a:spcAft>
                          <a:spcPts val="1200"/>
                        </a:spcAft>
                        <a:buNone/>
                      </a:pPr>
                      <a:r>
                        <a:rPr lang="en-GB" sz="1200" b="1"/>
                        <a:t>Stakeholder Group</a:t>
                      </a:r>
                      <a:endParaRPr sz="12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0" lvl="0" indent="0" algn="ctr" rtl="0">
                        <a:lnSpc>
                          <a:spcPct val="115000"/>
                        </a:lnSpc>
                        <a:spcBef>
                          <a:spcPts val="1200"/>
                        </a:spcBef>
                        <a:spcAft>
                          <a:spcPts val="1200"/>
                        </a:spcAft>
                        <a:buNone/>
                      </a:pPr>
                      <a:r>
                        <a:rPr lang="en-GB" sz="1200" b="1"/>
                        <a:t>Why They Are Important</a:t>
                      </a:r>
                      <a:endParaRPr sz="12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lnSpc>
                          <a:spcPct val="115000"/>
                        </a:lnSpc>
                        <a:spcBef>
                          <a:spcPts val="1200"/>
                        </a:spcBef>
                        <a:spcAft>
                          <a:spcPts val="1200"/>
                        </a:spcAft>
                        <a:buNone/>
                      </a:pPr>
                      <a:r>
                        <a:rPr lang="en-GB" sz="1200" b="1"/>
                        <a:t>Visit Wales/Visit Britain (Invite) </a:t>
                      </a:r>
                      <a:endParaRPr sz="12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0"/>
                        </a:spcAft>
                        <a:buNone/>
                      </a:pPr>
                      <a:r>
                        <a:rPr lang="en-GB" sz="1200"/>
                        <a:t>Directly responsible for implementing efforts to promote Wales as a sustainable tourist destination and showcase the tourism capabilities of Wales to the international audience. </a:t>
                      </a:r>
                      <a:endParaRPr sz="1200"/>
                    </a:p>
                    <a:p>
                      <a:pPr marL="0" lvl="0" indent="0" algn="l" rtl="0">
                        <a:lnSpc>
                          <a:spcPct val="115000"/>
                        </a:lnSpc>
                        <a:spcBef>
                          <a:spcPts val="1200"/>
                        </a:spcBef>
                        <a:spcAft>
                          <a:spcPts val="0"/>
                        </a:spcAft>
                        <a:buNone/>
                      </a:pPr>
                      <a:r>
                        <a:rPr lang="en-GB" sz="1200"/>
                        <a:t>They are also responsible for reporting the progress and suggesting recommendations for improvements to the government</a:t>
                      </a:r>
                      <a:endParaRPr sz="1200"/>
                    </a:p>
                    <a:p>
                      <a:pPr marL="0" lvl="0" indent="0" algn="l" rtl="0">
                        <a:lnSpc>
                          <a:spcPct val="115000"/>
                        </a:lnSpc>
                        <a:spcBef>
                          <a:spcPts val="1200"/>
                        </a:spcBef>
                        <a:spcAft>
                          <a:spcPts val="1200"/>
                        </a:spcAft>
                        <a:buNone/>
                      </a:pPr>
                      <a:r>
                        <a:rPr lang="en-GB" sz="1200"/>
                        <a:t> VisitBritain is the official tourism authority and is responsible for All the tourist destinations in the UK  including Wales </a:t>
                      </a:r>
                      <a:r>
                        <a:rPr lang="en-GB" sz="1200">
                          <a:solidFill>
                            <a:schemeClr val="dk1"/>
                          </a:solidFill>
                        </a:rPr>
                        <a:t>(visitbritain, 2023)</a:t>
                      </a:r>
                      <a:endParaRPr sz="12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lnSpc>
                          <a:spcPct val="115000"/>
                        </a:lnSpc>
                        <a:spcBef>
                          <a:spcPts val="1200"/>
                        </a:spcBef>
                        <a:spcAft>
                          <a:spcPts val="1200"/>
                        </a:spcAft>
                        <a:buNone/>
                      </a:pPr>
                      <a:r>
                        <a:rPr lang="en-GB" sz="1200" b="1"/>
                        <a:t>Welsh Government Representatives (Invite) </a:t>
                      </a:r>
                      <a:endParaRPr sz="12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200"/>
                        <a:t>They are the policymakers to support the goal of showcasing Green Wales's round-table goals and can directly influence policies related to the GreenWales goals  </a:t>
                      </a:r>
                      <a:endParaRPr sz="12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5"/>
          <p:cNvSpPr txBox="1">
            <a:spLocks noGrp="1"/>
          </p:cNvSpPr>
          <p:nvPr>
            <p:ph type="title"/>
          </p:nvPr>
        </p:nvSpPr>
        <p:spPr>
          <a:xfrm>
            <a:off x="311700" y="178400"/>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1200"/>
              </a:spcBef>
              <a:spcAft>
                <a:spcPts val="0"/>
              </a:spcAft>
              <a:buNone/>
            </a:pPr>
            <a:r>
              <a:rPr lang="en-GB" sz="1200" b="1">
                <a:solidFill>
                  <a:srgbClr val="000000"/>
                </a:solidFill>
              </a:rPr>
              <a:t>Stakeholder Group</a:t>
            </a:r>
            <a:endParaRPr sz="1200">
              <a:solidFill>
                <a:srgbClr val="000000"/>
              </a:solidFill>
            </a:endParaRPr>
          </a:p>
          <a:p>
            <a:pPr marL="0" lvl="0" indent="0" algn="ctr" rtl="0">
              <a:lnSpc>
                <a:spcPct val="115000"/>
              </a:lnSpc>
              <a:spcBef>
                <a:spcPts val="1200"/>
              </a:spcBef>
              <a:spcAft>
                <a:spcPts val="0"/>
              </a:spcAft>
              <a:buNone/>
            </a:pPr>
            <a:r>
              <a:rPr lang="en-GB" sz="1200" b="1">
                <a:solidFill>
                  <a:srgbClr val="000000"/>
                </a:solidFill>
              </a:rPr>
              <a:t>Why They Are Important</a:t>
            </a:r>
            <a:endParaRPr sz="1200">
              <a:solidFill>
                <a:srgbClr val="000000"/>
              </a:solidFill>
            </a:endParaRPr>
          </a:p>
          <a:p>
            <a:pPr marL="0" lvl="0" indent="0" algn="l" rtl="0">
              <a:spcBef>
                <a:spcPts val="1200"/>
              </a:spcBef>
              <a:spcAft>
                <a:spcPts val="0"/>
              </a:spcAft>
              <a:buNone/>
            </a:pPr>
            <a:endParaRPr/>
          </a:p>
        </p:txBody>
      </p:sp>
      <p:graphicFrame>
        <p:nvGraphicFramePr>
          <p:cNvPr id="140" name="Google Shape;140;p25"/>
          <p:cNvGraphicFramePr/>
          <p:nvPr/>
        </p:nvGraphicFramePr>
        <p:xfrm>
          <a:off x="419250" y="852725"/>
          <a:ext cx="8305500" cy="4091871"/>
        </p:xfrm>
        <a:graphic>
          <a:graphicData uri="http://schemas.openxmlformats.org/drawingml/2006/table">
            <a:tbl>
              <a:tblPr>
                <a:noFill/>
                <a:tableStyleId>{0C6788CF-664E-4178-B320-D03DEB389C5D}</a:tableStyleId>
              </a:tblPr>
              <a:tblGrid>
                <a:gridCol w="4152750">
                  <a:extLst>
                    <a:ext uri="{9D8B030D-6E8A-4147-A177-3AD203B41FA5}">
                      <a16:colId xmlns:a16="http://schemas.microsoft.com/office/drawing/2014/main" val="20000"/>
                    </a:ext>
                  </a:extLst>
                </a:gridCol>
                <a:gridCol w="4152750">
                  <a:extLst>
                    <a:ext uri="{9D8B030D-6E8A-4147-A177-3AD203B41FA5}">
                      <a16:colId xmlns:a16="http://schemas.microsoft.com/office/drawing/2014/main" val="20001"/>
                    </a:ext>
                  </a:extLst>
                </a:gridCol>
              </a:tblGrid>
              <a:tr h="326825">
                <a:tc>
                  <a:txBody>
                    <a:bodyPr/>
                    <a:lstStyle/>
                    <a:p>
                      <a:pPr marL="0" lvl="0" indent="0" algn="l" rtl="0">
                        <a:lnSpc>
                          <a:spcPct val="115000"/>
                        </a:lnSpc>
                        <a:spcBef>
                          <a:spcPts val="1200"/>
                        </a:spcBef>
                        <a:spcAft>
                          <a:spcPts val="1200"/>
                        </a:spcAft>
                        <a:buNone/>
                      </a:pPr>
                      <a:r>
                        <a:rPr lang="en-GB" sz="1000" b="1"/>
                        <a:t>International Tour Operators  (Invite)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000"/>
                        <a:t>Have a direct influence on Wales travel packages promoting sustainable tourism in Wales through their packages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452800">
                <a:tc>
                  <a:txBody>
                    <a:bodyPr/>
                    <a:lstStyle/>
                    <a:p>
                      <a:pPr marL="0" lvl="0" indent="0" algn="l" rtl="0">
                        <a:lnSpc>
                          <a:spcPct val="115000"/>
                        </a:lnSpc>
                        <a:spcBef>
                          <a:spcPts val="1200"/>
                        </a:spcBef>
                        <a:spcAft>
                          <a:spcPts val="1200"/>
                        </a:spcAft>
                        <a:buNone/>
                      </a:pPr>
                      <a:r>
                        <a:rPr lang="en-GB" sz="1000" b="1"/>
                        <a:t>Cultural &amp; Heritage  (Invite)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000"/>
                        <a:t>Welsh cultural and heritage protection and promotion. The major player in focusing Wales as a heritage sustainable tourist destination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26825">
                <a:tc>
                  <a:txBody>
                    <a:bodyPr/>
                    <a:lstStyle/>
                    <a:p>
                      <a:pPr marL="0" lvl="0" indent="0" algn="l" rtl="0">
                        <a:lnSpc>
                          <a:spcPct val="115000"/>
                        </a:lnSpc>
                        <a:spcBef>
                          <a:spcPts val="1200"/>
                        </a:spcBef>
                        <a:spcAft>
                          <a:spcPts val="1200"/>
                        </a:spcAft>
                        <a:buNone/>
                      </a:pPr>
                      <a:r>
                        <a:rPr lang="en-GB" sz="1000" b="1"/>
                        <a:t>Hospitality &amp; Travel Businesses) (Invite)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000"/>
                        <a:t>Service providers have a direct impact on customer experiences and offer the best sustainable practices </a:t>
                      </a:r>
                      <a:r>
                        <a:rPr lang="en-GB" sz="1200">
                          <a:solidFill>
                            <a:schemeClr val="dk1"/>
                          </a:solidFill>
                        </a:rPr>
                        <a:t>(Ali et al., 2021)</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26825">
                <a:tc>
                  <a:txBody>
                    <a:bodyPr/>
                    <a:lstStyle/>
                    <a:p>
                      <a:pPr marL="0" lvl="0" indent="0" algn="l" rtl="0">
                        <a:lnSpc>
                          <a:spcPct val="115000"/>
                        </a:lnSpc>
                        <a:spcBef>
                          <a:spcPts val="1200"/>
                        </a:spcBef>
                        <a:spcAft>
                          <a:spcPts val="1200"/>
                        </a:spcAft>
                        <a:buNone/>
                      </a:pPr>
                      <a:r>
                        <a:rPr lang="en-GB" sz="1000" b="1"/>
                        <a:t>Sustainability Experts  (Invite)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chemeClr val="dk1"/>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000"/>
                        <a:t>Provide guidelines through their expertise suitable for sustainability solution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452800">
                <a:tc>
                  <a:txBody>
                    <a:bodyPr/>
                    <a:lstStyle/>
                    <a:p>
                      <a:pPr marL="0" lvl="0" indent="0" algn="l" rtl="0">
                        <a:lnSpc>
                          <a:spcPct val="115000"/>
                        </a:lnSpc>
                        <a:spcBef>
                          <a:spcPts val="1200"/>
                        </a:spcBef>
                        <a:spcAft>
                          <a:spcPts val="1200"/>
                        </a:spcAft>
                        <a:buNone/>
                      </a:pPr>
                      <a:r>
                        <a:rPr lang="en-GB" sz="1000" b="1"/>
                        <a:t>Media  representatives  (Invite) </a:t>
                      </a:r>
                      <a:endParaRPr sz="1000"/>
                    </a:p>
                  </a:txBody>
                  <a:tcPr marL="63500" marR="63500" marT="63500" marB="63500">
                    <a:lnL w="6350" cap="flat" cmpd="sng">
                      <a:solidFill>
                        <a:schemeClr val="dk1"/>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chemeClr val="dk1"/>
                      </a:solidFill>
                      <a:prstDash val="solid"/>
                      <a:round/>
                      <a:headEnd type="none" w="sm" len="sm"/>
                      <a:tailEnd type="none" w="sm" len="sm"/>
                    </a:lnT>
                    <a:lnB w="6350" cap="flat" cmpd="sng">
                      <a:solidFill>
                        <a:schemeClr val="dk1"/>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000"/>
                        <a:t>Communicate regarding the Promotion of Wales as a sustainable travel destination by highlighting its unique features </a:t>
                      </a:r>
                      <a:r>
                        <a:rPr lang="en-GB" sz="1200">
                          <a:solidFill>
                            <a:schemeClr val="dk1"/>
                          </a:solidFill>
                        </a:rPr>
                        <a:t>(Kumar, 2014)</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273875">
                <a:tc>
                  <a:txBody>
                    <a:bodyPr/>
                    <a:lstStyle/>
                    <a:p>
                      <a:pPr marL="0" lvl="0" indent="0" algn="l" rtl="0">
                        <a:lnSpc>
                          <a:spcPct val="115000"/>
                        </a:lnSpc>
                        <a:spcBef>
                          <a:spcPts val="1200"/>
                        </a:spcBef>
                        <a:spcAft>
                          <a:spcPts val="1200"/>
                        </a:spcAft>
                        <a:buNone/>
                      </a:pPr>
                      <a:r>
                        <a:rPr lang="en-GB" sz="1000" b="1"/>
                        <a:t>Researchers (Invite) </a:t>
                      </a:r>
                      <a:endParaRPr sz="1000"/>
                    </a:p>
                  </a:txBody>
                  <a:tcPr marL="63500" marR="63500" marT="63500" marB="63500">
                    <a:lnL w="6350" cap="flat" cmpd="sng">
                      <a:solidFill>
                        <a:schemeClr val="dk1"/>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chemeClr val="dk1"/>
                      </a:solidFill>
                      <a:prstDash val="solid"/>
                      <a:round/>
                      <a:headEnd type="none" w="sm" len="sm"/>
                      <a:tailEnd type="none" w="sm" len="sm"/>
                    </a:lnT>
                    <a:lnB w="6350" cap="flat" cmpd="sng">
                      <a:solidFill>
                        <a:schemeClr val="dk1"/>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000"/>
                        <a:t>Offering evidence-based insights to support the discussions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326825">
                <a:tc>
                  <a:txBody>
                    <a:bodyPr/>
                    <a:lstStyle/>
                    <a:p>
                      <a:pPr marL="0" lvl="0" indent="0" algn="l" rtl="0">
                        <a:lnSpc>
                          <a:spcPct val="115000"/>
                        </a:lnSpc>
                        <a:spcBef>
                          <a:spcPts val="1200"/>
                        </a:spcBef>
                        <a:spcAft>
                          <a:spcPts val="1200"/>
                        </a:spcAft>
                        <a:buNone/>
                      </a:pPr>
                      <a:r>
                        <a:rPr lang="en-GB" sz="1200" b="1"/>
                        <a:t>Community representatives  (Invite) </a:t>
                      </a:r>
                      <a:endParaRPr sz="1200"/>
                    </a:p>
                  </a:txBody>
                  <a:tcPr marL="63500" marR="63500" marT="63500" marB="63500">
                    <a:lnL w="6350" cap="flat" cmpd="sng">
                      <a:solidFill>
                        <a:schemeClr val="dk1"/>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chemeClr val="dk1"/>
                      </a:solidFill>
                      <a:prstDash val="solid"/>
                      <a:round/>
                      <a:headEnd type="none" w="sm" len="sm"/>
                      <a:tailEnd type="none" w="sm" len="sm"/>
                    </a:lnT>
                    <a:lnB w="6350" cap="flat" cmpd="sng">
                      <a:solidFill>
                        <a:schemeClr val="dk1"/>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000"/>
                        <a:t>To voice the community's point of view and share the concerns and expectations </a:t>
                      </a:r>
                      <a:r>
                        <a:rPr lang="en-GB" sz="1000">
                          <a:solidFill>
                            <a:srgbClr val="040C28"/>
                          </a:solidFill>
                        </a:rPr>
                        <a:t>Local community involvement is crucial for the sustainable development of the tourism industry</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326825">
                <a:tc>
                  <a:txBody>
                    <a:bodyPr/>
                    <a:lstStyle/>
                    <a:p>
                      <a:pPr marL="0" lvl="0" indent="0" algn="l" rtl="0">
                        <a:lnSpc>
                          <a:spcPct val="115000"/>
                        </a:lnSpc>
                        <a:spcBef>
                          <a:spcPts val="1200"/>
                        </a:spcBef>
                        <a:spcAft>
                          <a:spcPts val="1200"/>
                        </a:spcAft>
                        <a:buNone/>
                      </a:pPr>
                      <a:r>
                        <a:rPr lang="en-GB" sz="1000" b="1"/>
                        <a:t>Event co-ordinators </a:t>
                      </a:r>
                      <a:endParaRPr sz="1000"/>
                    </a:p>
                  </a:txBody>
                  <a:tcPr marL="63500" marR="63500" marT="63500" marB="63500">
                    <a:lnL w="6350" cap="flat" cmpd="sng">
                      <a:solidFill>
                        <a:schemeClr val="dk1"/>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chemeClr val="dk1"/>
                      </a:solidFill>
                      <a:prstDash val="solid"/>
                      <a:round/>
                      <a:headEnd type="none" w="sm" len="sm"/>
                      <a:tailEnd type="none" w="sm" len="sm"/>
                    </a:lnT>
                    <a:lnB w="6350" cap="flat" cmpd="sng">
                      <a:solidFill>
                        <a:schemeClr val="dk1"/>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000"/>
                        <a:t>For effective preparation and  execution of Day 1 and Day 2 programme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452800">
                <a:tc>
                  <a:txBody>
                    <a:bodyPr/>
                    <a:lstStyle/>
                    <a:p>
                      <a:pPr marL="0" lvl="0" indent="0" algn="l" rtl="0">
                        <a:lnSpc>
                          <a:spcPct val="115000"/>
                        </a:lnSpc>
                        <a:spcBef>
                          <a:spcPts val="1200"/>
                        </a:spcBef>
                        <a:spcAft>
                          <a:spcPts val="1200"/>
                        </a:spcAft>
                        <a:buNone/>
                      </a:pPr>
                      <a:r>
                        <a:rPr lang="en-GB" sz="1000" b="1"/>
                        <a:t>Students / Young Professionals (via hybrid audience) ( Book and register) </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chemeClr val="dk1"/>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GB" sz="1000"/>
                        <a:t>To represent the future generation and leaders of the tourism and hospitality industries and share their opinions and learning</a:t>
                      </a:r>
                      <a:endParaRPr sz="1000"/>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1400"/>
              </a:spcBef>
              <a:spcAft>
                <a:spcPts val="0"/>
              </a:spcAft>
              <a:buClr>
                <a:schemeClr val="dk1"/>
              </a:buClr>
              <a:buSzPts val="1100"/>
              <a:buFont typeface="Arial"/>
              <a:buNone/>
            </a:pPr>
            <a:r>
              <a:rPr lang="en-GB" sz="1800" b="1"/>
              <a:t>Operational Factors</a:t>
            </a:r>
            <a:endParaRPr sz="1800" b="1"/>
          </a:p>
          <a:p>
            <a:pPr marL="0" lvl="0" indent="0" algn="l" rtl="0">
              <a:spcBef>
                <a:spcPts val="400"/>
              </a:spcBef>
              <a:spcAft>
                <a:spcPts val="0"/>
              </a:spcAft>
              <a:buNone/>
            </a:pPr>
            <a:endParaRPr sz="1200" b="1"/>
          </a:p>
        </p:txBody>
      </p:sp>
      <p:sp>
        <p:nvSpPr>
          <p:cNvPr id="146" name="Google Shape;146;p26"/>
          <p:cNvSpPr txBox="1">
            <a:spLocks noGrp="1"/>
          </p:cNvSpPr>
          <p:nvPr>
            <p:ph type="body" idx="1"/>
          </p:nvPr>
        </p:nvSpPr>
        <p:spPr>
          <a:xfrm>
            <a:off x="311700" y="1152475"/>
            <a:ext cx="8322300" cy="3262200"/>
          </a:xfrm>
          <a:prstGeom prst="rect">
            <a:avLst/>
          </a:prstGeom>
        </p:spPr>
        <p:txBody>
          <a:bodyPr spcFirstLastPara="1" wrap="square" lIns="91425" tIns="91425" rIns="91425" bIns="91425" anchor="t" anchorCtr="0">
            <a:noAutofit/>
          </a:bodyPr>
          <a:lstStyle/>
          <a:p>
            <a:pPr marL="0" lvl="0" indent="0" algn="l" rtl="0">
              <a:spcBef>
                <a:spcPts val="1400"/>
              </a:spcBef>
              <a:spcAft>
                <a:spcPts val="0"/>
              </a:spcAft>
              <a:buClr>
                <a:schemeClr val="dk1"/>
              </a:buClr>
              <a:buSzPts val="1100"/>
              <a:buFont typeface="Arial"/>
              <a:buNone/>
            </a:pPr>
            <a:r>
              <a:rPr lang="en-GB" sz="1200">
                <a:solidFill>
                  <a:schemeClr val="dk1"/>
                </a:solidFill>
              </a:rPr>
              <a:t>(Venue availability, skills required, resources. Where is the proposed location? Is it accessible? Are local places likely to benefit? Staffing, facilities, parking, seating, etc.)</a:t>
            </a:r>
            <a:endParaRPr sz="1200">
              <a:solidFill>
                <a:schemeClr val="dk1"/>
              </a:solidFill>
            </a:endParaRPr>
          </a:p>
          <a:p>
            <a:pPr marL="0" lvl="0" indent="0" algn="l" rtl="0">
              <a:spcBef>
                <a:spcPts val="1200"/>
              </a:spcBef>
              <a:spcAft>
                <a:spcPts val="0"/>
              </a:spcAft>
              <a:buClr>
                <a:schemeClr val="dk1"/>
              </a:buClr>
              <a:buSzPts val="1100"/>
              <a:buFont typeface="Arial"/>
              <a:buNone/>
            </a:pPr>
            <a:r>
              <a:rPr lang="en-GB" sz="1200" b="1">
                <a:solidFill>
                  <a:schemeClr val="dk1"/>
                </a:solidFill>
              </a:rPr>
              <a:t>Location</a:t>
            </a:r>
            <a:r>
              <a:rPr lang="en-GB" sz="1200">
                <a:solidFill>
                  <a:schemeClr val="dk1"/>
                </a:solidFill>
              </a:rPr>
              <a:t>:</a:t>
            </a:r>
            <a:br>
              <a:rPr lang="en-GB" sz="1200">
                <a:solidFill>
                  <a:schemeClr val="dk1"/>
                </a:solidFill>
              </a:rPr>
            </a:br>
            <a:endParaRPr sz="1200">
              <a:solidFill>
                <a:schemeClr val="dk1"/>
              </a:solidFill>
            </a:endParaRPr>
          </a:p>
          <a:p>
            <a:pPr marL="0" lvl="0" indent="0" algn="l" rtl="0">
              <a:spcBef>
                <a:spcPts val="1200"/>
              </a:spcBef>
              <a:spcAft>
                <a:spcPts val="0"/>
              </a:spcAft>
              <a:buClr>
                <a:schemeClr val="dk1"/>
              </a:buClr>
              <a:buSzPts val="1100"/>
              <a:buFont typeface="Arial"/>
              <a:buNone/>
            </a:pPr>
            <a:r>
              <a:rPr lang="en-GB" sz="1200" b="1">
                <a:solidFill>
                  <a:schemeClr val="dk1"/>
                </a:solidFill>
              </a:rPr>
              <a:t>Venue</a:t>
            </a:r>
            <a:r>
              <a:rPr lang="en-GB" sz="1200">
                <a:solidFill>
                  <a:schemeClr val="dk1"/>
                </a:solidFill>
              </a:rPr>
              <a:t>: </a:t>
            </a:r>
            <a:r>
              <a:rPr lang="en-GB" sz="1200" u="sng">
                <a:solidFill>
                  <a:srgbClr val="1155CC"/>
                </a:solidFill>
                <a:hlinkClick r:id="rId3">
                  <a:extLst>
                    <a:ext uri="{A12FA001-AC4F-418D-AE19-62706E023703}">
                      <ahyp:hlinkClr xmlns:ahyp="http://schemas.microsoft.com/office/drawing/2018/hyperlinkcolor" val="tx"/>
                    </a:ext>
                  </a:extLst>
                </a:hlinkClick>
              </a:rPr>
              <a:t>Celtic Manor conference room, </a:t>
            </a:r>
            <a:r>
              <a:rPr lang="en-GB" sz="1200">
                <a:solidFill>
                  <a:schemeClr val="dk1"/>
                </a:solidFill>
              </a:rPr>
              <a:t>Usk Valley Newport (accessible by road, supports hybrid events, and close to Newport  Celtic Manor is a prestigious Iconic hotel and is considered a symbol of Welsh heritage and hospitality </a:t>
            </a:r>
            <a:endParaRPr sz="1200">
              <a:solidFill>
                <a:schemeClr val="dk1"/>
              </a:solidFill>
            </a:endParaRPr>
          </a:p>
          <a:p>
            <a:pPr marL="0" lvl="0" indent="0" algn="l" rtl="0">
              <a:spcBef>
                <a:spcPts val="1200"/>
              </a:spcBef>
              <a:spcAft>
                <a:spcPts val="0"/>
              </a:spcAft>
              <a:buClr>
                <a:schemeClr val="dk1"/>
              </a:buClr>
              <a:buSzPts val="1100"/>
              <a:buFont typeface="Arial"/>
              <a:buNone/>
            </a:pPr>
            <a:r>
              <a:rPr lang="en-GB" sz="1200">
                <a:solidFill>
                  <a:schemeClr val="dk1"/>
                </a:solidFill>
              </a:rPr>
              <a:t>Good accessibility via public transport </a:t>
            </a:r>
            <a:endParaRPr sz="1200">
              <a:solidFill>
                <a:schemeClr val="dk1"/>
              </a:solidFill>
            </a:endParaRPr>
          </a:p>
          <a:p>
            <a:pPr marL="914400" lvl="0" indent="0" algn="l" rtl="0">
              <a:spcBef>
                <a:spcPts val="1200"/>
              </a:spcBef>
              <a:spcAft>
                <a:spcPts val="1200"/>
              </a:spcAft>
              <a:buClr>
                <a:schemeClr val="dk1"/>
              </a:buClr>
              <a:buSzPts val="1100"/>
              <a:buFont typeface="Arial"/>
              <a:buNone/>
            </a:pPr>
            <a:br>
              <a:rPr lang="en-GB" sz="1200">
                <a:solidFill>
                  <a:schemeClr val="dk1"/>
                </a:solidFill>
              </a:rPr>
            </a:br>
            <a:endParaRPr sz="12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1200"/>
              </a:spcBef>
              <a:spcAft>
                <a:spcPts val="1200"/>
              </a:spcAft>
              <a:buNone/>
            </a:pPr>
            <a:r>
              <a:rPr lang="en-GB" sz="1800" b="1"/>
              <a:t>Skills &amp; Resources Required</a:t>
            </a:r>
            <a:r>
              <a:rPr lang="en-GB" sz="1800"/>
              <a:t>:</a:t>
            </a:r>
            <a:endParaRPr sz="1800"/>
          </a:p>
        </p:txBody>
      </p:sp>
      <p:sp>
        <p:nvSpPr>
          <p:cNvPr id="152" name="Google Shape;152;p27"/>
          <p:cNvSpPr txBox="1">
            <a:spLocks noGrp="1"/>
          </p:cNvSpPr>
          <p:nvPr>
            <p:ph type="body" idx="1"/>
          </p:nvPr>
        </p:nvSpPr>
        <p:spPr>
          <a:xfrm>
            <a:off x="456125" y="863550"/>
            <a:ext cx="6078300" cy="3473400"/>
          </a:xfrm>
          <a:prstGeom prst="rect">
            <a:avLst/>
          </a:prstGeom>
        </p:spPr>
        <p:txBody>
          <a:bodyPr spcFirstLastPara="1" wrap="square" lIns="91425" tIns="91425" rIns="91425" bIns="91425" anchor="t" anchorCtr="0">
            <a:normAutofit fontScale="25000" lnSpcReduction="20000"/>
          </a:bodyPr>
          <a:lstStyle/>
          <a:p>
            <a:pPr marL="457200" lvl="0" indent="-304800" algn="l" rtl="0">
              <a:spcBef>
                <a:spcPts val="1200"/>
              </a:spcBef>
              <a:spcAft>
                <a:spcPts val="0"/>
              </a:spcAft>
              <a:buClr>
                <a:schemeClr val="dk1"/>
              </a:buClr>
              <a:buSzPct val="100000"/>
              <a:buChar char="●"/>
            </a:pPr>
            <a:r>
              <a:rPr lang="en-GB" sz="4800">
                <a:solidFill>
                  <a:schemeClr val="dk1"/>
                </a:solidFill>
              </a:rPr>
              <a:t>Project Manager (1)  Event Planner, (1) Technical Crew, (3) Marketing executives (3)  Translators (Welsh-English) (1) Eco-consultants for content creation (1) , transport management team (1) , finance managers (2) </a:t>
            </a:r>
            <a:br>
              <a:rPr lang="en-GB" sz="4800">
                <a:solidFill>
                  <a:schemeClr val="dk1"/>
                </a:solidFill>
              </a:rPr>
            </a:br>
            <a:endParaRPr sz="4800">
              <a:solidFill>
                <a:schemeClr val="dk1"/>
              </a:solidFill>
            </a:endParaRPr>
          </a:p>
          <a:p>
            <a:pPr marL="457200" lvl="0" indent="-304800" algn="l" rtl="0">
              <a:spcBef>
                <a:spcPts val="0"/>
              </a:spcBef>
              <a:spcAft>
                <a:spcPts val="0"/>
              </a:spcAft>
              <a:buClr>
                <a:schemeClr val="dk1"/>
              </a:buClr>
              <a:buSzPct val="100000"/>
              <a:buChar char="●"/>
            </a:pPr>
            <a:r>
              <a:rPr lang="en-GB" sz="4800">
                <a:solidFill>
                  <a:schemeClr val="dk1"/>
                </a:solidFill>
              </a:rPr>
              <a:t>Speaker coordination (experts in sustainability and tourism).</a:t>
            </a:r>
            <a:br>
              <a:rPr lang="en-GB" sz="4800">
                <a:solidFill>
                  <a:schemeClr val="dk1"/>
                </a:solidFill>
              </a:rPr>
            </a:br>
            <a:endParaRPr sz="4800">
              <a:solidFill>
                <a:schemeClr val="dk1"/>
              </a:solidFill>
            </a:endParaRPr>
          </a:p>
          <a:p>
            <a:pPr marL="457200" lvl="0" indent="-304800" algn="l" rtl="0">
              <a:spcBef>
                <a:spcPts val="0"/>
              </a:spcBef>
              <a:spcAft>
                <a:spcPts val="0"/>
              </a:spcAft>
              <a:buClr>
                <a:schemeClr val="dk1"/>
              </a:buClr>
              <a:buSzPct val="100000"/>
              <a:buChar char="●"/>
            </a:pPr>
            <a:r>
              <a:rPr lang="en-GB" sz="4800">
                <a:solidFill>
                  <a:schemeClr val="dk1"/>
                </a:solidFill>
              </a:rPr>
              <a:t>Staff for registration, info desks, and online support for virtual attendees.</a:t>
            </a:r>
            <a:endParaRPr sz="4800">
              <a:solidFill>
                <a:schemeClr val="dk1"/>
              </a:solidFill>
            </a:endParaRPr>
          </a:p>
          <a:p>
            <a:pPr marL="457200" lvl="0" indent="-304800" algn="l" rtl="0">
              <a:spcBef>
                <a:spcPts val="0"/>
              </a:spcBef>
              <a:spcAft>
                <a:spcPts val="0"/>
              </a:spcAft>
              <a:buClr>
                <a:schemeClr val="dk1"/>
              </a:buClr>
              <a:buSzPct val="100000"/>
              <a:buChar char="●"/>
            </a:pPr>
            <a:r>
              <a:rPr lang="en-GB" sz="4800">
                <a:solidFill>
                  <a:schemeClr val="dk1"/>
                </a:solidFill>
              </a:rPr>
              <a:t>Note takers for a panel discussion and round table </a:t>
            </a:r>
            <a:endParaRPr sz="4800">
              <a:solidFill>
                <a:schemeClr val="dk1"/>
              </a:solidFill>
            </a:endParaRPr>
          </a:p>
          <a:p>
            <a:pPr marL="457200" lvl="0" indent="-304800" algn="l" rtl="0">
              <a:spcBef>
                <a:spcPts val="0"/>
              </a:spcBef>
              <a:spcAft>
                <a:spcPts val="0"/>
              </a:spcAft>
              <a:buClr>
                <a:schemeClr val="dk1"/>
              </a:buClr>
              <a:buSzPct val="100000"/>
              <a:buChar char="●"/>
            </a:pPr>
            <a:r>
              <a:rPr lang="en-GB" sz="4800">
                <a:solidFill>
                  <a:schemeClr val="dk1"/>
                </a:solidFill>
              </a:rPr>
              <a:t>Report analysts and report preparation </a:t>
            </a:r>
            <a:endParaRPr sz="4800">
              <a:solidFill>
                <a:schemeClr val="dk1"/>
              </a:solidFill>
            </a:endParaRPr>
          </a:p>
          <a:p>
            <a:pPr marL="0" lvl="0" indent="0" algn="l" rtl="0">
              <a:spcBef>
                <a:spcPts val="1200"/>
              </a:spcBef>
              <a:spcAft>
                <a:spcPts val="0"/>
              </a:spcAft>
              <a:buClr>
                <a:schemeClr val="dk1"/>
              </a:buClr>
              <a:buSzPts val="275"/>
              <a:buFont typeface="Arial"/>
              <a:buNone/>
            </a:pPr>
            <a:r>
              <a:rPr lang="en-GB" sz="4800" b="1">
                <a:solidFill>
                  <a:schemeClr val="dk1"/>
                </a:solidFill>
              </a:rPr>
              <a:t>Venue Facility and capacity </a:t>
            </a:r>
            <a:endParaRPr sz="4800">
              <a:solidFill>
                <a:schemeClr val="dk1"/>
              </a:solidFill>
            </a:endParaRPr>
          </a:p>
          <a:p>
            <a:pPr marL="457200" lvl="0" indent="-304800" algn="l" rtl="0">
              <a:spcBef>
                <a:spcPts val="1200"/>
              </a:spcBef>
              <a:spcAft>
                <a:spcPts val="0"/>
              </a:spcAft>
              <a:buClr>
                <a:schemeClr val="dk1"/>
              </a:buClr>
              <a:buSzPct val="100000"/>
              <a:buChar char="●"/>
            </a:pPr>
            <a:r>
              <a:rPr lang="en-GB" sz="4800">
                <a:solidFill>
                  <a:schemeClr val="dk1"/>
                </a:solidFill>
              </a:rPr>
              <a:t>Samuel Ryder Suite with 36 capacity in a U-shaped arrangement</a:t>
            </a:r>
            <a:endParaRPr sz="4800">
              <a:solidFill>
                <a:schemeClr val="dk1"/>
              </a:solidFill>
            </a:endParaRPr>
          </a:p>
          <a:p>
            <a:pPr marL="0" lvl="0" indent="0" algn="l" rtl="0">
              <a:spcBef>
                <a:spcPts val="1200"/>
              </a:spcBef>
              <a:spcAft>
                <a:spcPts val="0"/>
              </a:spcAft>
              <a:buClr>
                <a:schemeClr val="dk1"/>
              </a:buClr>
              <a:buSzPts val="275"/>
              <a:buFont typeface="Arial"/>
              <a:buNone/>
            </a:pPr>
            <a:r>
              <a:rPr lang="en-GB" sz="4800" b="1">
                <a:solidFill>
                  <a:schemeClr val="dk1"/>
                </a:solidFill>
              </a:rPr>
              <a:t>Local Benefits</a:t>
            </a:r>
            <a:r>
              <a:rPr lang="en-GB" sz="4800">
                <a:solidFill>
                  <a:schemeClr val="dk1"/>
                </a:solidFill>
              </a:rPr>
              <a:t>:</a:t>
            </a:r>
            <a:endParaRPr sz="4800">
              <a:solidFill>
                <a:schemeClr val="dk1"/>
              </a:solidFill>
            </a:endParaRPr>
          </a:p>
          <a:p>
            <a:pPr marL="457200" lvl="0" indent="-304800" algn="l" rtl="0">
              <a:spcBef>
                <a:spcPts val="1200"/>
              </a:spcBef>
              <a:spcAft>
                <a:spcPts val="0"/>
              </a:spcAft>
              <a:buClr>
                <a:schemeClr val="dk1"/>
              </a:buClr>
              <a:buSzPct val="100000"/>
              <a:buChar char="●"/>
            </a:pPr>
            <a:r>
              <a:rPr lang="en-GB" sz="4800">
                <a:solidFill>
                  <a:schemeClr val="dk1"/>
                </a:solidFill>
              </a:rPr>
              <a:t>Through destination tourism , The hotel and the nearby community, local products, culture and heritage, and sustainable experiences will be promoted on a global basis. </a:t>
            </a:r>
            <a:endParaRPr sz="4800">
              <a:solidFill>
                <a:schemeClr val="dk1"/>
              </a:solidFill>
            </a:endParaRPr>
          </a:p>
          <a:p>
            <a:pPr marL="457200" lvl="0" indent="-304800" algn="l" rtl="0">
              <a:spcBef>
                <a:spcPts val="0"/>
              </a:spcBef>
              <a:spcAft>
                <a:spcPts val="0"/>
              </a:spcAft>
              <a:buClr>
                <a:schemeClr val="dk1"/>
              </a:buClr>
              <a:buSzPct val="100000"/>
              <a:buChar char="●"/>
            </a:pPr>
            <a:r>
              <a:rPr lang="en-GB" sz="4800">
                <a:solidFill>
                  <a:schemeClr val="dk1"/>
                </a:solidFill>
              </a:rPr>
              <a:t>Enhanced business and employment opportunities</a:t>
            </a:r>
            <a:endParaRPr sz="4800">
              <a:solidFill>
                <a:schemeClr val="dk1"/>
              </a:solidFill>
            </a:endParaRPr>
          </a:p>
          <a:p>
            <a:pPr marL="457200" lvl="0" indent="-304800" algn="l" rtl="0">
              <a:spcBef>
                <a:spcPts val="0"/>
              </a:spcBef>
              <a:spcAft>
                <a:spcPts val="0"/>
              </a:spcAft>
              <a:buClr>
                <a:schemeClr val="dk1"/>
              </a:buClr>
              <a:buSzPct val="100000"/>
              <a:buChar char="●"/>
            </a:pPr>
            <a:r>
              <a:rPr lang="en-GB" sz="4800">
                <a:solidFill>
                  <a:schemeClr val="dk1"/>
                </a:solidFill>
              </a:rPr>
              <a:t>Long-term benefits for Wales tourism through international exposure (BBC, 2022)</a:t>
            </a:r>
            <a:endParaRPr sz="4800">
              <a:solidFill>
                <a:schemeClr val="dk1"/>
              </a:solidFill>
            </a:endParaRPr>
          </a:p>
          <a:p>
            <a:pPr marL="0" lvl="0" indent="0" algn="l" rtl="0">
              <a:spcBef>
                <a:spcPts val="1200"/>
              </a:spcBef>
              <a:spcAft>
                <a:spcPts val="0"/>
              </a:spcAft>
              <a:buClr>
                <a:schemeClr val="dk1"/>
              </a:buClr>
              <a:buSzPct val="91666"/>
              <a:buFont typeface="Arial"/>
              <a:buNone/>
            </a:pPr>
            <a:endParaRPr sz="1200">
              <a:solidFill>
                <a:schemeClr val="dk1"/>
              </a:solidFill>
            </a:endParaRPr>
          </a:p>
          <a:p>
            <a:pPr marL="0" lvl="0" indent="0" algn="l" rtl="0">
              <a:spcBef>
                <a:spcPts val="1200"/>
              </a:spcBef>
              <a:spcAft>
                <a:spcPts val="0"/>
              </a:spcAft>
              <a:buNone/>
            </a:pPr>
            <a:endParaRPr sz="1200">
              <a:solidFill>
                <a:schemeClr val="dk1"/>
              </a:solidFill>
            </a:endParaRPr>
          </a:p>
          <a:p>
            <a:pPr marL="0" lvl="0" indent="0" algn="l" rtl="0">
              <a:spcBef>
                <a:spcPts val="1200"/>
              </a:spcBef>
              <a:spcAft>
                <a:spcPts val="1200"/>
              </a:spcAft>
              <a:buClr>
                <a:schemeClr val="dk1"/>
              </a:buClr>
              <a:buSzPct val="91666"/>
              <a:buFont typeface="Arial"/>
              <a:buNone/>
            </a:pPr>
            <a:endParaRPr sz="1200">
              <a:solidFill>
                <a:schemeClr val="dk1"/>
              </a:solidFill>
            </a:endParaRPr>
          </a:p>
        </p:txBody>
      </p:sp>
      <p:pic>
        <p:nvPicPr>
          <p:cNvPr id="153" name="Google Shape;153;p27"/>
          <p:cNvPicPr preferRelativeResize="0"/>
          <p:nvPr/>
        </p:nvPicPr>
        <p:blipFill>
          <a:blip r:embed="rId3">
            <a:alphaModFix/>
          </a:blip>
          <a:stretch>
            <a:fillRect/>
          </a:stretch>
        </p:blipFill>
        <p:spPr>
          <a:xfrm flipH="1">
            <a:off x="6363351" y="359925"/>
            <a:ext cx="2682849" cy="1788574"/>
          </a:xfrm>
          <a:prstGeom prst="rect">
            <a:avLst/>
          </a:prstGeom>
          <a:noFill/>
          <a:ln>
            <a:noFill/>
          </a:ln>
        </p:spPr>
      </p:pic>
      <p:pic>
        <p:nvPicPr>
          <p:cNvPr id="154" name="Google Shape;154;p27"/>
          <p:cNvPicPr preferRelativeResize="0"/>
          <p:nvPr/>
        </p:nvPicPr>
        <p:blipFill>
          <a:blip r:embed="rId4">
            <a:alphaModFix/>
          </a:blip>
          <a:stretch>
            <a:fillRect/>
          </a:stretch>
        </p:blipFill>
        <p:spPr>
          <a:xfrm>
            <a:off x="6426813" y="2385838"/>
            <a:ext cx="2619375" cy="17430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8"/>
        <p:cNvGrpSpPr/>
        <p:nvPr/>
      </p:nvGrpSpPr>
      <p:grpSpPr>
        <a:xfrm>
          <a:off x="0" y="0"/>
          <a:ext cx="0" cy="0"/>
          <a:chOff x="0" y="0"/>
          <a:chExt cx="0" cy="0"/>
        </a:xfrm>
      </p:grpSpPr>
      <p:sp>
        <p:nvSpPr>
          <p:cNvPr id="159" name="Google Shape;159;p28"/>
          <p:cNvSpPr txBox="1">
            <a:spLocks noGrp="1"/>
          </p:cNvSpPr>
          <p:nvPr>
            <p:ph type="title"/>
          </p:nvPr>
        </p:nvSpPr>
        <p:spPr>
          <a:xfrm>
            <a:off x="311700" y="445025"/>
            <a:ext cx="8520600" cy="572700"/>
          </a:xfrm>
          <a:prstGeom prst="rect">
            <a:avLst/>
          </a:prstGeom>
          <a:solidFill>
            <a:srgbClr val="FFFFFF"/>
          </a:solidFill>
        </p:spPr>
        <p:txBody>
          <a:bodyPr spcFirstLastPara="1" wrap="square" lIns="91425" tIns="91425" rIns="91425" bIns="91425" anchor="t" anchorCtr="0">
            <a:normAutofit/>
          </a:bodyPr>
          <a:lstStyle/>
          <a:p>
            <a:pPr marL="0" lvl="0" indent="0" algn="l" rtl="0">
              <a:spcBef>
                <a:spcPts val="0"/>
              </a:spcBef>
              <a:spcAft>
                <a:spcPts val="0"/>
              </a:spcAft>
              <a:buNone/>
            </a:pPr>
            <a:r>
              <a:rPr lang="en-GB" sz="1400"/>
              <a:t>Situational analysis (SWOT) </a:t>
            </a:r>
            <a:endParaRPr sz="1400"/>
          </a:p>
        </p:txBody>
      </p:sp>
      <p:graphicFrame>
        <p:nvGraphicFramePr>
          <p:cNvPr id="160" name="Google Shape;160;p28"/>
          <p:cNvGraphicFramePr/>
          <p:nvPr/>
        </p:nvGraphicFramePr>
        <p:xfrm>
          <a:off x="311700" y="1017725"/>
          <a:ext cx="8520600" cy="3871375"/>
        </p:xfrm>
        <a:graphic>
          <a:graphicData uri="http://schemas.openxmlformats.org/drawingml/2006/table">
            <a:tbl>
              <a:tblPr>
                <a:noFill/>
                <a:tableStyleId>{0C6788CF-664E-4178-B320-D03DEB389C5D}</a:tableStyleId>
              </a:tblPr>
              <a:tblGrid>
                <a:gridCol w="4260300">
                  <a:extLst>
                    <a:ext uri="{9D8B030D-6E8A-4147-A177-3AD203B41FA5}">
                      <a16:colId xmlns:a16="http://schemas.microsoft.com/office/drawing/2014/main" val="20000"/>
                    </a:ext>
                  </a:extLst>
                </a:gridCol>
                <a:gridCol w="4260300">
                  <a:extLst>
                    <a:ext uri="{9D8B030D-6E8A-4147-A177-3AD203B41FA5}">
                      <a16:colId xmlns:a16="http://schemas.microsoft.com/office/drawing/2014/main" val="20001"/>
                    </a:ext>
                  </a:extLst>
                </a:gridCol>
              </a:tblGrid>
              <a:tr h="3868575">
                <a:tc>
                  <a:txBody>
                    <a:bodyPr/>
                    <a:lstStyle/>
                    <a:p>
                      <a:pPr marL="0" lvl="0" indent="0" algn="l" rtl="0">
                        <a:lnSpc>
                          <a:spcPct val="115000"/>
                        </a:lnSpc>
                        <a:spcBef>
                          <a:spcPts val="1200"/>
                        </a:spcBef>
                        <a:spcAft>
                          <a:spcPts val="0"/>
                        </a:spcAft>
                        <a:buClr>
                          <a:schemeClr val="dk1"/>
                        </a:buClr>
                        <a:buSzPts val="1100"/>
                        <a:buFont typeface="Arial"/>
                        <a:buNone/>
                      </a:pPr>
                      <a:r>
                        <a:rPr lang="en-GB" sz="1200">
                          <a:solidFill>
                            <a:schemeClr val="dk1"/>
                          </a:solidFill>
                        </a:rPr>
                        <a:t>Strengths:</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The goals are aligned with Visit Wales's Tourism development initiatives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The Venue is an icon of Welsh culture and heritage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The hybrid nature of the event allows wide participation of expertise across the globe (Mahadewi, 2023)</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A wide range of stakeholders including students are taking part</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sz="1200">
                          <a:solidFill>
                            <a:schemeClr val="dk1"/>
                          </a:solidFill>
                        </a:rPr>
                        <a:t>Weaknesses:</a:t>
                      </a:r>
                      <a:endParaRPr sz="1200">
                        <a:solidFill>
                          <a:schemeClr val="dk1"/>
                        </a:solidFill>
                      </a:endParaRPr>
                    </a:p>
                    <a:p>
                      <a:pPr marL="457200" lvl="0" indent="0" algn="l" rtl="0">
                        <a:lnSpc>
                          <a:spcPct val="115000"/>
                        </a:lnSpc>
                        <a:spcBef>
                          <a:spcPts val="1200"/>
                        </a:spcBef>
                        <a:spcAft>
                          <a:spcPts val="0"/>
                        </a:spcAft>
                        <a:buClr>
                          <a:schemeClr val="dk1"/>
                        </a:buClr>
                        <a:buSzPts val="1100"/>
                        <a:buFont typeface="Arial"/>
                        <a:buNone/>
                      </a:pPr>
                      <a:r>
                        <a:rPr lang="en-GB" sz="1200">
                          <a:solidFill>
                            <a:schemeClr val="dk1"/>
                          </a:solidFill>
                        </a:rPr>
                        <a:t>The lack of visibility of Wales in the tourist attractions limits the need for additional efforts in promotion </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Hybrid format requires high technical efficiency</a:t>
                      </a:r>
                      <a:endParaRPr sz="1200">
                        <a:solidFill>
                          <a:schemeClr val="dk1"/>
                        </a:solidFill>
                      </a:endParaRPr>
                    </a:p>
                    <a:p>
                      <a:pPr marL="0" lvl="0" indent="0" algn="l" rtl="0">
                        <a:lnSpc>
                          <a:spcPct val="115000"/>
                        </a:lnSpc>
                        <a:spcBef>
                          <a:spcPts val="1200"/>
                        </a:spcBef>
                        <a:spcAft>
                          <a:spcPts val="1200"/>
                        </a:spcAft>
                        <a:buNone/>
                      </a:pPr>
                      <a:endParaRPr sz="1200">
                        <a:solidFill>
                          <a:schemeClr val="dk1"/>
                        </a:solidFill>
                      </a:endParaRPr>
                    </a:p>
                  </a:txBody>
                  <a:tcPr marL="91425" marR="91425" marT="91425" marB="91425">
                    <a:solidFill>
                      <a:srgbClr val="FFFFFF"/>
                    </a:solidFill>
                  </a:tcPr>
                </a:tc>
                <a:tc>
                  <a:txBody>
                    <a:bodyPr/>
                    <a:lstStyle/>
                    <a:p>
                      <a:pPr marL="0" lvl="0" indent="0" algn="l" rtl="0">
                        <a:lnSpc>
                          <a:spcPct val="115000"/>
                        </a:lnSpc>
                        <a:spcBef>
                          <a:spcPts val="1200"/>
                        </a:spcBef>
                        <a:spcAft>
                          <a:spcPts val="0"/>
                        </a:spcAft>
                        <a:buClr>
                          <a:schemeClr val="dk1"/>
                        </a:buClr>
                        <a:buSzPts val="1100"/>
                        <a:buFont typeface="Arial"/>
                        <a:buNone/>
                      </a:pPr>
                      <a:r>
                        <a:rPr lang="en-GB" sz="1200">
                          <a:solidFill>
                            <a:schemeClr val="dk1"/>
                          </a:solidFill>
                        </a:rPr>
                        <a:t>Opportunities:</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Success can lead to long-term partnerships and benefits for the industry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International visibility for Travel Wales and recognition for the place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Support for local community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Live streaming and displaying on the official website of Visit Wales enhances visibility and opportunities </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sz="1200">
                          <a:solidFill>
                            <a:schemeClr val="dk1"/>
                          </a:solidFill>
                        </a:rPr>
                        <a:t>Threats:</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A similar nature of events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Availability of international delegates on time is uncertain</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 Delay in funding support from authorities </a:t>
                      </a:r>
                      <a:endParaRPr sz="1200">
                        <a:solidFill>
                          <a:schemeClr val="dk1"/>
                        </a:solidFill>
                      </a:endParaRPr>
                    </a:p>
                    <a:p>
                      <a:pPr marL="0" lvl="0" indent="0" algn="l" rtl="0">
                        <a:spcBef>
                          <a:spcPts val="1200"/>
                        </a:spcBef>
                        <a:spcAft>
                          <a:spcPts val="0"/>
                        </a:spcAft>
                        <a:buNone/>
                      </a:pPr>
                      <a:endParaRPr sz="1200">
                        <a:solidFill>
                          <a:schemeClr val="dk1"/>
                        </a:solidFill>
                      </a:endParaRPr>
                    </a:p>
                  </a:txBody>
                  <a:tcPr marL="91425" marR="91425" marT="91425" marB="91425">
                    <a:solidFill>
                      <a:srgbClr val="FFFFFF"/>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9"/>
          <p:cNvSpPr txBox="1">
            <a:spLocks noGrp="1"/>
          </p:cNvSpPr>
          <p:nvPr>
            <p:ph type="title"/>
          </p:nvPr>
        </p:nvSpPr>
        <p:spPr>
          <a:xfrm>
            <a:off x="311700" y="445025"/>
            <a:ext cx="34677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Financial factors </a:t>
            </a:r>
            <a:endParaRPr/>
          </a:p>
        </p:txBody>
      </p:sp>
      <p:graphicFrame>
        <p:nvGraphicFramePr>
          <p:cNvPr id="166" name="Google Shape;166;p29"/>
          <p:cNvGraphicFramePr/>
          <p:nvPr/>
        </p:nvGraphicFramePr>
        <p:xfrm>
          <a:off x="3196275" y="44450"/>
          <a:ext cx="5892200" cy="6157650"/>
        </p:xfrm>
        <a:graphic>
          <a:graphicData uri="http://schemas.openxmlformats.org/drawingml/2006/table">
            <a:tbl>
              <a:tblPr>
                <a:noFill/>
                <a:tableStyleId>{F44114A1-2DEE-4E4B-8BCA-BBFE13277117}</a:tableStyleId>
              </a:tblPr>
              <a:tblGrid>
                <a:gridCol w="4484050">
                  <a:extLst>
                    <a:ext uri="{9D8B030D-6E8A-4147-A177-3AD203B41FA5}">
                      <a16:colId xmlns:a16="http://schemas.microsoft.com/office/drawing/2014/main" val="20000"/>
                    </a:ext>
                  </a:extLst>
                </a:gridCol>
                <a:gridCol w="1408150">
                  <a:extLst>
                    <a:ext uri="{9D8B030D-6E8A-4147-A177-3AD203B41FA5}">
                      <a16:colId xmlns:a16="http://schemas.microsoft.com/office/drawing/2014/main" val="20001"/>
                    </a:ext>
                  </a:extLst>
                </a:gridCol>
              </a:tblGrid>
              <a:tr h="542500">
                <a:tc>
                  <a:txBody>
                    <a:bodyPr/>
                    <a:lstStyle/>
                    <a:p>
                      <a:pPr marL="457200" lvl="0" indent="0" algn="ctr" rtl="0">
                        <a:lnSpc>
                          <a:spcPct val="115000"/>
                        </a:lnSpc>
                        <a:spcBef>
                          <a:spcPts val="1200"/>
                        </a:spcBef>
                        <a:spcAft>
                          <a:spcPts val="1200"/>
                        </a:spcAft>
                        <a:buNone/>
                      </a:pPr>
                      <a:r>
                        <a:rPr lang="en-GB" sz="1200">
                          <a:solidFill>
                            <a:schemeClr val="dk1"/>
                          </a:solidFill>
                        </a:rPr>
                        <a:t>Item</a:t>
                      </a:r>
                      <a:endParaRPr sz="12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ctr" rtl="0">
                        <a:lnSpc>
                          <a:spcPct val="115000"/>
                        </a:lnSpc>
                        <a:spcBef>
                          <a:spcPts val="1200"/>
                        </a:spcBef>
                        <a:spcAft>
                          <a:spcPts val="1200"/>
                        </a:spcAft>
                        <a:buNone/>
                      </a:pPr>
                      <a:r>
                        <a:rPr lang="en-GB" sz="1200">
                          <a:solidFill>
                            <a:schemeClr val="dk1"/>
                          </a:solidFill>
                        </a:rPr>
                        <a:t>Estimated Cost (GBP)</a:t>
                      </a:r>
                      <a:endParaRPr sz="12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542500">
                <a:tc>
                  <a:txBody>
                    <a:bodyPr/>
                    <a:lstStyle/>
                    <a:p>
                      <a:pPr marL="457200" lvl="0" indent="0" algn="l" rtl="0">
                        <a:lnSpc>
                          <a:spcPct val="115000"/>
                        </a:lnSpc>
                        <a:spcBef>
                          <a:spcPts val="1200"/>
                        </a:spcBef>
                        <a:spcAft>
                          <a:spcPts val="1200"/>
                        </a:spcAft>
                        <a:buNone/>
                      </a:pPr>
                      <a:r>
                        <a:rPr lang="en-GB" sz="1000">
                          <a:solidFill>
                            <a:schemeClr val="dk1"/>
                          </a:solidFill>
                        </a:rPr>
                        <a:t>Venue Rental (2 days)</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000">
                          <a:solidFill>
                            <a:schemeClr val="dk1"/>
                          </a:solidFill>
                        </a:rPr>
                        <a:t>2000</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42500">
                <a:tc>
                  <a:txBody>
                    <a:bodyPr/>
                    <a:lstStyle/>
                    <a:p>
                      <a:pPr marL="457200" lvl="0" indent="0" algn="l" rtl="0">
                        <a:lnSpc>
                          <a:spcPct val="115000"/>
                        </a:lnSpc>
                        <a:spcBef>
                          <a:spcPts val="1200"/>
                        </a:spcBef>
                        <a:spcAft>
                          <a:spcPts val="1200"/>
                        </a:spcAft>
                        <a:buNone/>
                      </a:pPr>
                      <a:r>
                        <a:rPr lang="en-GB" sz="1000">
                          <a:solidFill>
                            <a:schemeClr val="dk1"/>
                          </a:solidFill>
                        </a:rPr>
                        <a:t>AV &amp; Technical Support</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000">
                          <a:solidFill>
                            <a:schemeClr val="dk1"/>
                          </a:solidFill>
                        </a:rPr>
                        <a:t>1000</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542500">
                <a:tc>
                  <a:txBody>
                    <a:bodyPr/>
                    <a:lstStyle/>
                    <a:p>
                      <a:pPr marL="457200" lvl="0" indent="0" algn="l" rtl="0">
                        <a:lnSpc>
                          <a:spcPct val="115000"/>
                        </a:lnSpc>
                        <a:spcBef>
                          <a:spcPts val="1200"/>
                        </a:spcBef>
                        <a:spcAft>
                          <a:spcPts val="1200"/>
                        </a:spcAft>
                        <a:buNone/>
                      </a:pPr>
                      <a:r>
                        <a:rPr lang="en-GB" sz="1000">
                          <a:solidFill>
                            <a:schemeClr val="dk1"/>
                          </a:solidFill>
                        </a:rPr>
                        <a:t>Marketing &amp; Promotion</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000">
                          <a:solidFill>
                            <a:schemeClr val="dk1"/>
                          </a:solidFill>
                        </a:rPr>
                        <a:t>1000</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542500">
                <a:tc>
                  <a:txBody>
                    <a:bodyPr/>
                    <a:lstStyle/>
                    <a:p>
                      <a:pPr marL="457200" lvl="0" indent="0" algn="l" rtl="0">
                        <a:lnSpc>
                          <a:spcPct val="115000"/>
                        </a:lnSpc>
                        <a:spcBef>
                          <a:spcPts val="1200"/>
                        </a:spcBef>
                        <a:spcAft>
                          <a:spcPts val="1200"/>
                        </a:spcAft>
                        <a:buNone/>
                      </a:pPr>
                      <a:r>
                        <a:rPr lang="en-GB" sz="1000">
                          <a:solidFill>
                            <a:schemeClr val="dk1"/>
                          </a:solidFill>
                        </a:rPr>
                        <a:t>Speaker Fees &amp; Honorariums</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000">
                          <a:solidFill>
                            <a:schemeClr val="dk1"/>
                          </a:solidFill>
                        </a:rPr>
                        <a:t>4000</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542500">
                <a:tc>
                  <a:txBody>
                    <a:bodyPr/>
                    <a:lstStyle/>
                    <a:p>
                      <a:pPr marL="457200" lvl="0" indent="0" algn="l" rtl="0">
                        <a:lnSpc>
                          <a:spcPct val="115000"/>
                        </a:lnSpc>
                        <a:spcBef>
                          <a:spcPts val="1200"/>
                        </a:spcBef>
                        <a:spcAft>
                          <a:spcPts val="1200"/>
                        </a:spcAft>
                        <a:buNone/>
                      </a:pPr>
                      <a:r>
                        <a:rPr lang="en-GB" sz="1000">
                          <a:solidFill>
                            <a:schemeClr val="dk1"/>
                          </a:solidFill>
                        </a:rPr>
                        <a:t>Catering charges for delegates</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000">
                          <a:solidFill>
                            <a:schemeClr val="dk1"/>
                          </a:solidFill>
                        </a:rPr>
                        <a:t>1000</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719750">
                <a:tc>
                  <a:txBody>
                    <a:bodyPr/>
                    <a:lstStyle/>
                    <a:p>
                      <a:pPr marL="457200" lvl="0" indent="0" algn="l" rtl="0">
                        <a:lnSpc>
                          <a:spcPct val="115000"/>
                        </a:lnSpc>
                        <a:spcBef>
                          <a:spcPts val="1200"/>
                        </a:spcBef>
                        <a:spcAft>
                          <a:spcPts val="1200"/>
                        </a:spcAft>
                        <a:buNone/>
                      </a:pPr>
                      <a:r>
                        <a:rPr lang="en-GB" sz="1000">
                          <a:solidFill>
                            <a:schemeClr val="dk1"/>
                          </a:solidFill>
                        </a:rPr>
                        <a:t>Travel &amp; Accommodation (speakers)</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000">
                          <a:solidFill>
                            <a:schemeClr val="dk1"/>
                          </a:solidFill>
                        </a:rPr>
                        <a:t>2500</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542500">
                <a:tc>
                  <a:txBody>
                    <a:bodyPr/>
                    <a:lstStyle/>
                    <a:p>
                      <a:pPr marL="457200" lvl="0" indent="0" algn="l" rtl="0">
                        <a:lnSpc>
                          <a:spcPct val="115000"/>
                        </a:lnSpc>
                        <a:spcBef>
                          <a:spcPts val="1200"/>
                        </a:spcBef>
                        <a:spcAft>
                          <a:spcPts val="1200"/>
                        </a:spcAft>
                        <a:buNone/>
                      </a:pPr>
                      <a:r>
                        <a:rPr lang="en-GB" sz="1000">
                          <a:solidFill>
                            <a:schemeClr val="dk1"/>
                          </a:solidFill>
                        </a:rPr>
                        <a:t>Staff Wages (temporary)</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000">
                          <a:solidFill>
                            <a:schemeClr val="dk1"/>
                          </a:solidFill>
                        </a:rPr>
                        <a:t>1500</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630500">
                <a:tc>
                  <a:txBody>
                    <a:bodyPr/>
                    <a:lstStyle/>
                    <a:p>
                      <a:pPr marL="457200" lvl="0" indent="0" algn="l" rtl="0">
                        <a:lnSpc>
                          <a:spcPct val="115000"/>
                        </a:lnSpc>
                        <a:spcBef>
                          <a:spcPts val="1200"/>
                        </a:spcBef>
                        <a:spcAft>
                          <a:spcPts val="1200"/>
                        </a:spcAft>
                        <a:buNone/>
                      </a:pPr>
                      <a:r>
                        <a:rPr lang="en-GB" sz="1000">
                          <a:solidFill>
                            <a:schemeClr val="dk1"/>
                          </a:solidFill>
                        </a:rPr>
                        <a:t>Sustainability tool kit/ souvenirs </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000">
                          <a:solidFill>
                            <a:schemeClr val="dk1"/>
                          </a:solidFill>
                        </a:rPr>
                        <a:t>1000</a:t>
                      </a:r>
                      <a:endParaRPr sz="10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504950">
                <a:tc>
                  <a:txBody>
                    <a:bodyPr/>
                    <a:lstStyle/>
                    <a:p>
                      <a:pPr marL="457200" lvl="0" indent="0" algn="l" rtl="0">
                        <a:lnSpc>
                          <a:spcPct val="115000"/>
                        </a:lnSpc>
                        <a:spcBef>
                          <a:spcPts val="1200"/>
                        </a:spcBef>
                        <a:spcAft>
                          <a:spcPts val="1200"/>
                        </a:spcAft>
                        <a:buNone/>
                      </a:pPr>
                      <a:r>
                        <a:rPr lang="en-GB" sz="1200">
                          <a:solidFill>
                            <a:schemeClr val="dk1"/>
                          </a:solidFill>
                        </a:rPr>
                        <a:t>Miscellaneous</a:t>
                      </a:r>
                      <a:endParaRPr sz="12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200">
                          <a:solidFill>
                            <a:schemeClr val="dk1"/>
                          </a:solidFill>
                        </a:rPr>
                        <a:t>500</a:t>
                      </a:r>
                      <a:endParaRPr sz="1200">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r h="504950">
                <a:tc>
                  <a:txBody>
                    <a:bodyPr/>
                    <a:lstStyle/>
                    <a:p>
                      <a:pPr marL="457200" lvl="0" indent="0" algn="l" rtl="0">
                        <a:lnSpc>
                          <a:spcPct val="115000"/>
                        </a:lnSpc>
                        <a:spcBef>
                          <a:spcPts val="1200"/>
                        </a:spcBef>
                        <a:spcAft>
                          <a:spcPts val="1200"/>
                        </a:spcAft>
                        <a:buNone/>
                      </a:pPr>
                      <a:r>
                        <a:rPr lang="en-GB" sz="1200" b="1">
                          <a:solidFill>
                            <a:srgbClr val="CC0000"/>
                          </a:solidFill>
                        </a:rPr>
                        <a:t>Total </a:t>
                      </a:r>
                      <a:endParaRPr sz="1200" b="1">
                        <a:solidFill>
                          <a:srgbClr val="CC0000"/>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200" b="1">
                          <a:solidFill>
                            <a:srgbClr val="CC0000"/>
                          </a:solidFill>
                        </a:rPr>
                        <a:t>14500</a:t>
                      </a:r>
                      <a:endParaRPr sz="1200" b="1">
                        <a:solidFill>
                          <a:srgbClr val="CC0000"/>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10"/>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Financial factors (Estimated income)</a:t>
            </a:r>
            <a:endParaRPr/>
          </a:p>
        </p:txBody>
      </p:sp>
      <p:graphicFrame>
        <p:nvGraphicFramePr>
          <p:cNvPr id="172" name="Google Shape;172;p30"/>
          <p:cNvGraphicFramePr/>
          <p:nvPr/>
        </p:nvGraphicFramePr>
        <p:xfrm>
          <a:off x="430375" y="1017725"/>
          <a:ext cx="4826000" cy="3595498"/>
        </p:xfrm>
        <a:graphic>
          <a:graphicData uri="http://schemas.openxmlformats.org/drawingml/2006/table">
            <a:tbl>
              <a:tblPr>
                <a:noFill/>
                <a:tableStyleId>{0C6788CF-664E-4178-B320-D03DEB389C5D}</a:tableStyleId>
              </a:tblPr>
              <a:tblGrid>
                <a:gridCol w="2413000">
                  <a:extLst>
                    <a:ext uri="{9D8B030D-6E8A-4147-A177-3AD203B41FA5}">
                      <a16:colId xmlns:a16="http://schemas.microsoft.com/office/drawing/2014/main" val="20000"/>
                    </a:ext>
                  </a:extLst>
                </a:gridCol>
                <a:gridCol w="2413000">
                  <a:extLst>
                    <a:ext uri="{9D8B030D-6E8A-4147-A177-3AD203B41FA5}">
                      <a16:colId xmlns:a16="http://schemas.microsoft.com/office/drawing/2014/main" val="20001"/>
                    </a:ext>
                  </a:extLst>
                </a:gridCol>
              </a:tblGrid>
              <a:tr h="381000">
                <a:tc>
                  <a:txBody>
                    <a:bodyPr/>
                    <a:lstStyle/>
                    <a:p>
                      <a:pPr marL="457200" lvl="0" indent="0" algn="l" rtl="0">
                        <a:lnSpc>
                          <a:spcPct val="115000"/>
                        </a:lnSpc>
                        <a:spcBef>
                          <a:spcPts val="1200"/>
                        </a:spcBef>
                        <a:spcAft>
                          <a:spcPts val="1200"/>
                        </a:spcAft>
                        <a:buNone/>
                      </a:pPr>
                      <a:r>
                        <a:rPr lang="en-GB" sz="1200" b="1">
                          <a:solidFill>
                            <a:schemeClr val="dk1"/>
                          </a:solidFill>
                        </a:rPr>
                        <a:t>Source</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200" b="1">
                          <a:solidFill>
                            <a:schemeClr val="dk1"/>
                          </a:solidFill>
                        </a:rPr>
                        <a:t>Estimated Revenue (GBP)</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457200" lvl="0" indent="0" algn="l" rtl="0">
                        <a:lnSpc>
                          <a:spcPct val="115000"/>
                        </a:lnSpc>
                        <a:spcBef>
                          <a:spcPts val="1200"/>
                        </a:spcBef>
                        <a:spcAft>
                          <a:spcPts val="1200"/>
                        </a:spcAft>
                        <a:buNone/>
                      </a:pPr>
                      <a:r>
                        <a:rPr lang="en-GB" sz="1200" b="1">
                          <a:solidFill>
                            <a:schemeClr val="dk1"/>
                          </a:solidFill>
                        </a:rPr>
                        <a:t>Registration fees @50 (Students and interested people for virtual participation Max 80 Nos )</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200" b="1">
                          <a:solidFill>
                            <a:schemeClr val="dk1"/>
                          </a:solidFill>
                        </a:rPr>
                        <a:t>4000</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457200" lvl="0" indent="0" algn="l" rtl="0">
                        <a:lnSpc>
                          <a:spcPct val="115000"/>
                        </a:lnSpc>
                        <a:spcBef>
                          <a:spcPts val="1200"/>
                        </a:spcBef>
                        <a:spcAft>
                          <a:spcPts val="1200"/>
                        </a:spcAft>
                        <a:buNone/>
                      </a:pPr>
                      <a:r>
                        <a:rPr lang="en-GB" sz="1200" b="1">
                          <a:solidFill>
                            <a:schemeClr val="dk1"/>
                          </a:solidFill>
                        </a:rPr>
                        <a:t>Sponsorships</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200" b="1">
                          <a:solidFill>
                            <a:schemeClr val="dk1"/>
                          </a:solidFill>
                        </a:rPr>
                        <a:t>5000</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457200" lvl="0" indent="0" algn="l" rtl="0">
                        <a:lnSpc>
                          <a:spcPct val="115000"/>
                        </a:lnSpc>
                        <a:spcBef>
                          <a:spcPts val="1200"/>
                        </a:spcBef>
                        <a:spcAft>
                          <a:spcPts val="1200"/>
                        </a:spcAft>
                        <a:buNone/>
                      </a:pPr>
                      <a:r>
                        <a:rPr lang="en-GB" sz="1200" b="1">
                          <a:solidFill>
                            <a:schemeClr val="dk1"/>
                          </a:solidFill>
                        </a:rPr>
                        <a:t>Government funding</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200" b="1">
                          <a:solidFill>
                            <a:schemeClr val="dk1"/>
                          </a:solidFill>
                        </a:rPr>
                        <a:t>4000</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457200" lvl="0" indent="0" algn="l" rtl="0">
                        <a:lnSpc>
                          <a:spcPct val="115000"/>
                        </a:lnSpc>
                        <a:spcBef>
                          <a:spcPts val="1200"/>
                        </a:spcBef>
                        <a:spcAft>
                          <a:spcPts val="1200"/>
                        </a:spcAft>
                        <a:buNone/>
                      </a:pPr>
                      <a:r>
                        <a:rPr lang="en-GB" sz="1200" b="1">
                          <a:solidFill>
                            <a:schemeClr val="dk1"/>
                          </a:solidFill>
                        </a:rPr>
                        <a:t>Tool kit /souvenir sales</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200" b="1">
                          <a:solidFill>
                            <a:schemeClr val="dk1"/>
                          </a:solidFill>
                        </a:rPr>
                        <a:t>2000</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81000">
                <a:tc>
                  <a:txBody>
                    <a:bodyPr/>
                    <a:lstStyle/>
                    <a:p>
                      <a:pPr marL="457200" lvl="0" indent="0" algn="l" rtl="0">
                        <a:lnSpc>
                          <a:spcPct val="115000"/>
                        </a:lnSpc>
                        <a:spcBef>
                          <a:spcPts val="1200"/>
                        </a:spcBef>
                        <a:spcAft>
                          <a:spcPts val="1200"/>
                        </a:spcAft>
                        <a:buNone/>
                      </a:pPr>
                      <a:r>
                        <a:rPr lang="en-GB" sz="1200" b="1">
                          <a:solidFill>
                            <a:schemeClr val="dk1"/>
                          </a:solidFill>
                        </a:rPr>
                        <a:t>Video content licencing </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200" b="1">
                          <a:solidFill>
                            <a:schemeClr val="dk1"/>
                          </a:solidFill>
                        </a:rPr>
                        <a:t>2000</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381000">
                <a:tc>
                  <a:txBody>
                    <a:bodyPr/>
                    <a:lstStyle/>
                    <a:p>
                      <a:pPr marL="457200" lvl="0" indent="0" algn="l" rtl="0">
                        <a:lnSpc>
                          <a:spcPct val="115000"/>
                        </a:lnSpc>
                        <a:spcBef>
                          <a:spcPts val="1200"/>
                        </a:spcBef>
                        <a:spcAft>
                          <a:spcPts val="1200"/>
                        </a:spcAft>
                        <a:buNone/>
                      </a:pPr>
                      <a:r>
                        <a:rPr lang="en-GB" sz="1200" b="1">
                          <a:solidFill>
                            <a:schemeClr val="dk1"/>
                          </a:solidFill>
                        </a:rPr>
                        <a:t>Total Estimated Revenue</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tc>
                  <a:txBody>
                    <a:bodyPr/>
                    <a:lstStyle/>
                    <a:p>
                      <a:pPr marL="457200" lvl="0" indent="0" algn="l" rtl="0">
                        <a:lnSpc>
                          <a:spcPct val="115000"/>
                        </a:lnSpc>
                        <a:spcBef>
                          <a:spcPts val="1200"/>
                        </a:spcBef>
                        <a:spcAft>
                          <a:spcPts val="1200"/>
                        </a:spcAft>
                        <a:buNone/>
                      </a:pPr>
                      <a:r>
                        <a:rPr lang="en-GB" sz="1200" b="1">
                          <a:solidFill>
                            <a:schemeClr val="dk1"/>
                          </a:solidFill>
                        </a:rPr>
                        <a:t>17000</a:t>
                      </a:r>
                      <a:endParaRPr sz="1200" b="1">
                        <a:solidFill>
                          <a:schemeClr val="dk1"/>
                        </a:solidFill>
                      </a:endParaRPr>
                    </a:p>
                  </a:txBody>
                  <a:tcPr marL="63500" marR="63500" marT="63500" marB="63500">
                    <a:lnL w="6350" cap="flat" cmpd="sng">
                      <a:solidFill>
                        <a:srgbClr val="000000"/>
                      </a:solidFill>
                      <a:prstDash val="solid"/>
                      <a:round/>
                      <a:headEnd type="none" w="sm" len="sm"/>
                      <a:tailEnd type="none" w="sm" len="sm"/>
                    </a:lnL>
                    <a:lnR w="6350" cap="flat" cmpd="sng">
                      <a:solidFill>
                        <a:srgbClr val="000000"/>
                      </a:solidFill>
                      <a:prstDash val="solid"/>
                      <a:round/>
                      <a:headEnd type="none" w="sm" len="sm"/>
                      <a:tailEnd type="none" w="sm" len="sm"/>
                    </a:lnR>
                    <a:lnT w="6350" cap="flat" cmpd="sng">
                      <a:solidFill>
                        <a:srgbClr val="000000"/>
                      </a:solidFill>
                      <a:prstDash val="solid"/>
                      <a:round/>
                      <a:headEnd type="none" w="sm" len="sm"/>
                      <a:tailEnd type="none" w="sm" len="sm"/>
                    </a:lnT>
                    <a:lnB w="635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3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ctr" rtl="0">
              <a:spcBef>
                <a:spcPts val="0"/>
              </a:spcBef>
              <a:spcAft>
                <a:spcPts val="1200"/>
              </a:spcAft>
              <a:buNone/>
            </a:pPr>
            <a:r>
              <a:rPr lang="en-GB" sz="3000" b="1"/>
              <a:t>THANK YOU </a:t>
            </a:r>
            <a:endParaRPr sz="3000" b="1"/>
          </a:p>
        </p:txBody>
      </p:sp>
      <p:pic>
        <p:nvPicPr>
          <p:cNvPr id="178" name="Google Shape;178;p31" title="Vibrant Green Wales Logo with Globe Elements.png"/>
          <p:cNvPicPr preferRelativeResize="0"/>
          <p:nvPr/>
        </p:nvPicPr>
        <p:blipFill>
          <a:blip r:embed="rId3">
            <a:alphaModFix/>
          </a:blip>
          <a:stretch>
            <a:fillRect/>
          </a:stretch>
        </p:blipFill>
        <p:spPr>
          <a:xfrm>
            <a:off x="747850" y="2177677"/>
            <a:ext cx="1986199" cy="1986199"/>
          </a:xfrm>
          <a:prstGeom prst="rect">
            <a:avLst/>
          </a:prstGeom>
          <a:noFill/>
          <a:ln>
            <a:noFill/>
          </a:ln>
        </p:spPr>
      </p:pic>
      <p:pic>
        <p:nvPicPr>
          <p:cNvPr id="179" name="Google Shape;179;p31"/>
          <p:cNvPicPr preferRelativeResize="0"/>
          <p:nvPr/>
        </p:nvPicPr>
        <p:blipFill>
          <a:blip r:embed="rId4">
            <a:alphaModFix/>
          </a:blip>
          <a:stretch>
            <a:fillRect/>
          </a:stretch>
        </p:blipFill>
        <p:spPr>
          <a:xfrm>
            <a:off x="4834775" y="2213200"/>
            <a:ext cx="2531126" cy="1641025"/>
          </a:xfrm>
          <a:prstGeom prst="rect">
            <a:avLst/>
          </a:prstGeom>
          <a:noFill/>
          <a:ln>
            <a:noFill/>
          </a:ln>
        </p:spPr>
      </p:pic>
      <p:pic>
        <p:nvPicPr>
          <p:cNvPr id="180" name="Google Shape;180;p31" title="Vibrant Logo with Interconnecting Circles.png"/>
          <p:cNvPicPr preferRelativeResize="0"/>
          <p:nvPr/>
        </p:nvPicPr>
        <p:blipFill>
          <a:blip r:embed="rId5">
            <a:alphaModFix/>
          </a:blip>
          <a:stretch>
            <a:fillRect/>
          </a:stretch>
        </p:blipFill>
        <p:spPr>
          <a:xfrm>
            <a:off x="2864174" y="2213200"/>
            <a:ext cx="1915151" cy="191515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3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86" name="Google Shape;186;p3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25000" lnSpcReduction="20000"/>
          </a:bodyPr>
          <a:lstStyle/>
          <a:p>
            <a:pPr marL="457200" lvl="0" indent="-257175" algn="l" rtl="0">
              <a:lnSpc>
                <a:spcPct val="150000"/>
              </a:lnSpc>
              <a:spcBef>
                <a:spcPts val="0"/>
              </a:spcBef>
              <a:spcAft>
                <a:spcPts val="0"/>
              </a:spcAft>
              <a:buClr>
                <a:schemeClr val="dk1"/>
              </a:buClr>
              <a:buSzPct val="37500"/>
              <a:buAutoNum type="arabicPeriod"/>
            </a:pPr>
            <a:r>
              <a:rPr lang="en-GB" b="1">
                <a:solidFill>
                  <a:schemeClr val="dk1"/>
                </a:solidFill>
              </a:rPr>
              <a:t>R</a:t>
            </a:r>
            <a:r>
              <a:rPr lang="en-GB" sz="4800" b="1">
                <a:solidFill>
                  <a:schemeClr val="dk1"/>
                </a:solidFill>
              </a:rPr>
              <a:t>eference list</a:t>
            </a:r>
            <a:endParaRPr sz="4800" b="1">
              <a:solidFill>
                <a:schemeClr val="dk1"/>
              </a:solidFill>
            </a:endParaRPr>
          </a:p>
          <a:p>
            <a:pPr marL="457200" lvl="0" indent="-304800" algn="l" rtl="0">
              <a:lnSpc>
                <a:spcPct val="150000"/>
              </a:lnSpc>
              <a:spcBef>
                <a:spcPts val="0"/>
              </a:spcBef>
              <a:spcAft>
                <a:spcPts val="0"/>
              </a:spcAft>
              <a:buClr>
                <a:schemeClr val="dk1"/>
              </a:buClr>
              <a:buSzPct val="100000"/>
              <a:buAutoNum type="arabicPeriod"/>
            </a:pPr>
            <a:r>
              <a:rPr lang="en-GB" sz="4800">
                <a:solidFill>
                  <a:schemeClr val="dk1"/>
                </a:solidFill>
              </a:rPr>
              <a:t>Abrar, M., Nawaz, M.A. and Kiran, F. (2024). </a:t>
            </a:r>
            <a:r>
              <a:rPr lang="en-GB" sz="4800" i="1">
                <a:solidFill>
                  <a:schemeClr val="dk1"/>
                </a:solidFill>
              </a:rPr>
              <a:t>Destination Branding and Bias in Ecotourism</a:t>
            </a:r>
            <a:r>
              <a:rPr lang="en-GB" sz="4800">
                <a:solidFill>
                  <a:schemeClr val="dk1"/>
                </a:solidFill>
              </a:rPr>
              <a:t>. [online] IGI Global. Available at: </a:t>
            </a:r>
            <a:r>
              <a:rPr lang="en-GB" sz="4800" u="sng">
                <a:solidFill>
                  <a:schemeClr val="hlink"/>
                </a:solidFill>
                <a:hlinkClick r:id="rId3"/>
              </a:rPr>
              <a:t>https://www.google.co.in/books/edition/Destination_Branding_and_Bias_in_Ecotour/cQg1EQAAQBAJ?hl=en&amp;gbpv=1&amp;dq=destination+branding&amp;printsec=frontcover</a:t>
            </a:r>
            <a:r>
              <a:rPr lang="en-GB" sz="4800">
                <a:solidFill>
                  <a:schemeClr val="dk1"/>
                </a:solidFill>
              </a:rPr>
              <a:t>  [Accessed 19 May 2025].</a:t>
            </a:r>
            <a:endParaRPr sz="4800">
              <a:solidFill>
                <a:schemeClr val="dk1"/>
              </a:solidFill>
            </a:endParaRPr>
          </a:p>
          <a:p>
            <a:pPr marL="457200" lvl="0" indent="-304800" algn="l" rtl="0">
              <a:lnSpc>
                <a:spcPct val="150000"/>
              </a:lnSpc>
              <a:spcBef>
                <a:spcPts val="0"/>
              </a:spcBef>
              <a:spcAft>
                <a:spcPts val="0"/>
              </a:spcAft>
              <a:buClr>
                <a:schemeClr val="dk1"/>
              </a:buClr>
              <a:buSzPct val="100000"/>
              <a:buAutoNum type="arabicPeriod"/>
            </a:pPr>
            <a:r>
              <a:rPr lang="en-GB" sz="4800">
                <a:solidFill>
                  <a:schemeClr val="dk1"/>
                </a:solidFill>
              </a:rPr>
              <a:t>Ali, B., Gardi, B., Othman, B.J. and Ahmed, S.A. (2021). </a:t>
            </a:r>
            <a:r>
              <a:rPr lang="en-GB" sz="4800" i="1">
                <a:solidFill>
                  <a:schemeClr val="dk1"/>
                </a:solidFill>
              </a:rPr>
              <a:t>Hotel service quality: The impact of service quality on customer satisfaction in hospitality</a:t>
            </a:r>
            <a:r>
              <a:rPr lang="en-GB" sz="4800">
                <a:solidFill>
                  <a:schemeClr val="dk1"/>
                </a:solidFill>
              </a:rPr>
              <a:t>. [online] ResearchGate. Available at: </a:t>
            </a:r>
            <a:r>
              <a:rPr lang="en-GB" sz="4800" u="sng">
                <a:solidFill>
                  <a:schemeClr val="hlink"/>
                </a:solidFill>
                <a:hlinkClick r:id="rId4"/>
              </a:rPr>
              <a:t>https://www.researchgate.net/publication/351780048_Hotel_Service_Quality_The_Impact_of_Service_Quality_on_Customer_Satisfaction_in_Hospitality</a:t>
            </a:r>
            <a:r>
              <a:rPr lang="en-GB" sz="4800">
                <a:solidFill>
                  <a:schemeClr val="dk1"/>
                </a:solidFill>
              </a:rPr>
              <a:t>  [Accessed 20 May 2025].</a:t>
            </a:r>
            <a:endParaRPr sz="4800">
              <a:solidFill>
                <a:schemeClr val="dk1"/>
              </a:solidFill>
            </a:endParaRPr>
          </a:p>
          <a:p>
            <a:pPr marL="457200" lvl="0" indent="-304800" algn="l" rtl="0">
              <a:lnSpc>
                <a:spcPct val="150000"/>
              </a:lnSpc>
              <a:spcBef>
                <a:spcPts val="0"/>
              </a:spcBef>
              <a:spcAft>
                <a:spcPts val="0"/>
              </a:spcAft>
              <a:buClr>
                <a:schemeClr val="dk1"/>
              </a:buClr>
              <a:buSzPct val="100000"/>
              <a:buAutoNum type="arabicPeriod"/>
            </a:pPr>
            <a:r>
              <a:rPr lang="en-GB" sz="4800">
                <a:solidFill>
                  <a:schemeClr val="dk1"/>
                </a:solidFill>
              </a:rPr>
              <a:t>BBC (2022). </a:t>
            </a:r>
            <a:r>
              <a:rPr lang="en-GB" sz="4800" i="1">
                <a:solidFill>
                  <a:schemeClr val="dk1"/>
                </a:solidFill>
              </a:rPr>
              <a:t>Ecotourism - Global tourism - National 4 Geography Revision</a:t>
            </a:r>
            <a:r>
              <a:rPr lang="en-GB" sz="4800">
                <a:solidFill>
                  <a:schemeClr val="dk1"/>
                </a:solidFill>
              </a:rPr>
              <a:t>. [online] BBC Bitesize. Available at: https://www.bbc.co.uk/bitesize/guides/zq4hvcw/revision/7 [Accessed 19 May 2025].</a:t>
            </a:r>
            <a:endParaRPr sz="4800">
              <a:solidFill>
                <a:schemeClr val="dk1"/>
              </a:solidFill>
            </a:endParaRPr>
          </a:p>
          <a:p>
            <a:pPr marL="457200" lvl="0" indent="-304800" algn="l" rtl="0">
              <a:lnSpc>
                <a:spcPct val="150000"/>
              </a:lnSpc>
              <a:spcBef>
                <a:spcPts val="0"/>
              </a:spcBef>
              <a:spcAft>
                <a:spcPts val="0"/>
              </a:spcAft>
              <a:buClr>
                <a:schemeClr val="dk1"/>
              </a:buClr>
              <a:buSzPct val="100000"/>
              <a:buAutoNum type="arabicPeriod"/>
            </a:pPr>
            <a:r>
              <a:rPr lang="en-GB" sz="4800">
                <a:solidFill>
                  <a:schemeClr val="dk1"/>
                </a:solidFill>
              </a:rPr>
              <a:t>BBC Travel (2021). The New normal? Travel in the World of Covid-19. </a:t>
            </a:r>
            <a:r>
              <a:rPr lang="en-GB" sz="4800" i="1">
                <a:solidFill>
                  <a:schemeClr val="dk1"/>
                </a:solidFill>
              </a:rPr>
              <a:t>BBC Travel</a:t>
            </a:r>
            <a:r>
              <a:rPr lang="en-GB" sz="4800">
                <a:solidFill>
                  <a:schemeClr val="dk1"/>
                </a:solidFill>
              </a:rPr>
              <a:t>. [online] Available at: </a:t>
            </a:r>
            <a:r>
              <a:rPr lang="en-GB" sz="4800" u="sng">
                <a:solidFill>
                  <a:schemeClr val="hlink"/>
                </a:solidFill>
                <a:hlinkClick r:id="rId5"/>
              </a:rPr>
              <a:t>https://www.bbc.com/storyworks/travel/travel-on/the-new-normal-travel-in-the-covid-19-world</a:t>
            </a:r>
            <a:r>
              <a:rPr lang="en-GB" sz="4800">
                <a:solidFill>
                  <a:schemeClr val="dk1"/>
                </a:solidFill>
              </a:rPr>
              <a:t>  [Accessed 19 May 2025].</a:t>
            </a:r>
            <a:endParaRPr sz="4800">
              <a:solidFill>
                <a:schemeClr val="dk1"/>
              </a:solidFill>
            </a:endParaRPr>
          </a:p>
          <a:p>
            <a:pPr marL="457200" lvl="0" indent="-304800" algn="l" rtl="0">
              <a:lnSpc>
                <a:spcPct val="150000"/>
              </a:lnSpc>
              <a:spcBef>
                <a:spcPts val="0"/>
              </a:spcBef>
              <a:spcAft>
                <a:spcPts val="0"/>
              </a:spcAft>
              <a:buClr>
                <a:schemeClr val="dk1"/>
              </a:buClr>
              <a:buSzPct val="100000"/>
              <a:buAutoNum type="arabicPeriod"/>
            </a:pPr>
            <a:r>
              <a:rPr lang="en-GB" sz="4800">
                <a:solidFill>
                  <a:schemeClr val="dk1"/>
                </a:solidFill>
              </a:rPr>
              <a:t>Cathedral, D., Visitbritain, D., Pinzutu and Jerram, L. (2025). </a:t>
            </a:r>
            <a:r>
              <a:rPr lang="en-GB" sz="4800" i="1">
                <a:solidFill>
                  <a:schemeClr val="dk1"/>
                </a:solidFill>
              </a:rPr>
              <a:t>British Tourist Authority Trading as VisitBritain and VisitEngland Annual Report and Accounts For the year ended 31 March 2024</a:t>
            </a:r>
            <a:r>
              <a:rPr lang="en-GB" sz="4800">
                <a:solidFill>
                  <a:schemeClr val="dk1"/>
                </a:solidFill>
              </a:rPr>
              <a:t>. [online] Available at: </a:t>
            </a:r>
            <a:r>
              <a:rPr lang="en-GB" sz="4800" u="sng">
                <a:solidFill>
                  <a:schemeClr val="hlink"/>
                </a:solidFill>
                <a:hlinkClick r:id="rId6"/>
              </a:rPr>
              <a:t>https://assets.publishing.service.gov.uk/media/67064e34e84ae1fd8592f034/E03131761_BTA_ARA_2023-24_Accessible_v2.pdf</a:t>
            </a:r>
            <a:r>
              <a:rPr lang="en-GB" sz="4800">
                <a:solidFill>
                  <a:schemeClr val="dk1"/>
                </a:solidFill>
              </a:rPr>
              <a:t>  [Accessed 19 May 2025].</a:t>
            </a:r>
            <a:endParaRPr sz="4800">
              <a:solidFill>
                <a:schemeClr val="dk1"/>
              </a:solidFill>
            </a:endParaRPr>
          </a:p>
          <a:p>
            <a:pPr marL="457200" lvl="0" indent="-304800" algn="l" rtl="0">
              <a:spcBef>
                <a:spcPts val="0"/>
              </a:spcBef>
              <a:spcAft>
                <a:spcPts val="0"/>
              </a:spcAft>
              <a:buSzPct val="100000"/>
              <a:buAutoNum type="arabicPeriod"/>
            </a:pPr>
            <a:endParaRPr sz="48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92" name="Google Shape;192;p3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25000" lnSpcReduction="20000"/>
          </a:bodyPr>
          <a:lstStyle/>
          <a:p>
            <a:pPr marL="457200" lvl="0" indent="0" algn="l" rtl="0">
              <a:lnSpc>
                <a:spcPct val="150000"/>
              </a:lnSpc>
              <a:spcBef>
                <a:spcPts val="0"/>
              </a:spcBef>
              <a:spcAft>
                <a:spcPts val="0"/>
              </a:spcAft>
              <a:buNone/>
            </a:pPr>
            <a:r>
              <a:rPr lang="en-GB" sz="4800">
                <a:solidFill>
                  <a:schemeClr val="dk1"/>
                </a:solidFill>
              </a:rPr>
              <a:t>7. Celtic Manor resort (2025). </a:t>
            </a:r>
            <a:r>
              <a:rPr lang="en-GB" sz="4800" i="1">
                <a:solidFill>
                  <a:schemeClr val="dk1"/>
                </a:solidFill>
              </a:rPr>
              <a:t>Celtic Manor Meetings &amp; Events | Ian Edwards Conference Centre</a:t>
            </a:r>
            <a:r>
              <a:rPr lang="en-GB" sz="4800">
                <a:solidFill>
                  <a:schemeClr val="dk1"/>
                </a:solidFill>
              </a:rPr>
              <a:t>. [online] Celtic Manor Resort. Available at: </a:t>
            </a:r>
            <a:r>
              <a:rPr lang="en-GB" sz="4800" u="sng">
                <a:solidFill>
                  <a:schemeClr val="hlink"/>
                </a:solidFill>
                <a:hlinkClick r:id="rId3"/>
              </a:rPr>
              <a:t>https://www.celtic-manor.com/home/meetings-events/</a:t>
            </a:r>
            <a:r>
              <a:rPr lang="en-GB" sz="4800">
                <a:solidFill>
                  <a:schemeClr val="dk1"/>
                </a:solidFill>
              </a:rPr>
              <a:t>  [Accessed 20 May 2025].</a:t>
            </a:r>
            <a:endParaRPr sz="4800">
              <a:solidFill>
                <a:schemeClr val="dk1"/>
              </a:solidFill>
            </a:endParaRPr>
          </a:p>
          <a:p>
            <a:pPr marL="457200" lvl="0" indent="0" algn="l" rtl="0">
              <a:lnSpc>
                <a:spcPct val="150000"/>
              </a:lnSpc>
              <a:spcBef>
                <a:spcPts val="1200"/>
              </a:spcBef>
              <a:spcAft>
                <a:spcPts val="0"/>
              </a:spcAft>
              <a:buNone/>
            </a:pPr>
            <a:r>
              <a:rPr lang="en-GB" sz="4800">
                <a:solidFill>
                  <a:schemeClr val="dk1"/>
                </a:solidFill>
              </a:rPr>
              <a:t>8. Dmytriyev, S.D. and Freeman, R.E. (2023). </a:t>
            </a:r>
            <a:r>
              <a:rPr lang="en-GB" sz="4800" i="1">
                <a:solidFill>
                  <a:schemeClr val="dk1"/>
                </a:solidFill>
              </a:rPr>
              <a:t>R. Edward Freeman’s Selected Works on Stakeholder Theory and Business Ethics</a:t>
            </a:r>
            <a:r>
              <a:rPr lang="en-GB" sz="4800">
                <a:solidFill>
                  <a:schemeClr val="dk1"/>
                </a:solidFill>
              </a:rPr>
              <a:t>. [online] Springer Nature. Available at: </a:t>
            </a:r>
            <a:r>
              <a:rPr lang="en-GB" sz="4800" u="sng">
                <a:solidFill>
                  <a:schemeClr val="hlink"/>
                </a:solidFill>
                <a:hlinkClick r:id="rId4"/>
              </a:rPr>
              <a:t>https://www.google.co.in/books/edition/R_Edward_Freeman_s_Selected_Works_on_Sta/0HXYEAAAQBAJ?hl=en&amp;gbpv=1&amp;dq=stakeholders+are+important+for+strategy+generation+books+after+2020&amp;printsec=frontcover</a:t>
            </a:r>
            <a:r>
              <a:rPr lang="en-GB" sz="4800">
                <a:solidFill>
                  <a:schemeClr val="dk1"/>
                </a:solidFill>
              </a:rPr>
              <a:t>  [Accessed 19 May 2025].</a:t>
            </a:r>
            <a:endParaRPr sz="4800">
              <a:solidFill>
                <a:schemeClr val="dk1"/>
              </a:solidFill>
            </a:endParaRPr>
          </a:p>
          <a:p>
            <a:pPr marL="457200" lvl="0" indent="0" algn="l" rtl="0">
              <a:lnSpc>
                <a:spcPct val="150000"/>
              </a:lnSpc>
              <a:spcBef>
                <a:spcPts val="1200"/>
              </a:spcBef>
              <a:spcAft>
                <a:spcPts val="0"/>
              </a:spcAft>
              <a:buNone/>
            </a:pPr>
            <a:r>
              <a:rPr lang="en-GB" sz="4800">
                <a:solidFill>
                  <a:schemeClr val="dk1"/>
                </a:solidFill>
              </a:rPr>
              <a:t>9. House of Commons Welsh Affairs Committee (2023). </a:t>
            </a:r>
            <a:r>
              <a:rPr lang="en-GB" sz="4800" i="1">
                <a:solidFill>
                  <a:schemeClr val="dk1"/>
                </a:solidFill>
              </a:rPr>
              <a:t>Wales as a global tourist destination Fourth Report of Session 2022–23</a:t>
            </a:r>
            <a:r>
              <a:rPr lang="en-GB" sz="4800">
                <a:solidFill>
                  <a:schemeClr val="dk1"/>
                </a:solidFill>
              </a:rPr>
              <a:t>. [online] House of Commons Welsh Affairs Committee. Available at: </a:t>
            </a:r>
            <a:r>
              <a:rPr lang="en-GB" sz="4800" u="sng">
                <a:solidFill>
                  <a:schemeClr val="hlink"/>
                </a:solidFill>
                <a:hlinkClick r:id="rId5"/>
              </a:rPr>
              <a:t>https://committees.parliament.uk/publications/40824/documents/198909/default/#:~:text=conclusions%20and%20recommendations:-,Welsh%20brand,location%20as%20a%20holiday%20destination</a:t>
            </a:r>
            <a:r>
              <a:rPr lang="en-GB" sz="4800">
                <a:solidFill>
                  <a:schemeClr val="dk1"/>
                </a:solidFill>
              </a:rPr>
              <a:t>.  [Accessed 18 May 2025].</a:t>
            </a:r>
            <a:endParaRPr sz="4800">
              <a:solidFill>
                <a:schemeClr val="dk1"/>
              </a:solidFill>
            </a:endParaRPr>
          </a:p>
          <a:p>
            <a:pPr marL="457200" lvl="0" indent="0" algn="l" rtl="0">
              <a:lnSpc>
                <a:spcPct val="150000"/>
              </a:lnSpc>
              <a:spcBef>
                <a:spcPts val="1200"/>
              </a:spcBef>
              <a:spcAft>
                <a:spcPts val="0"/>
              </a:spcAft>
              <a:buNone/>
            </a:pPr>
            <a:r>
              <a:rPr lang="en-GB" sz="4800">
                <a:solidFill>
                  <a:schemeClr val="dk1"/>
                </a:solidFill>
              </a:rPr>
              <a:t>10. Kumar, P. (2014). </a:t>
            </a:r>
            <a:r>
              <a:rPr lang="en-GB" sz="4800" i="1">
                <a:solidFill>
                  <a:schemeClr val="dk1"/>
                </a:solidFill>
              </a:rPr>
              <a:t>(PDF) Role of Media in the Promotion of Tourism Industry in India</a:t>
            </a:r>
            <a:r>
              <a:rPr lang="en-GB" sz="4800">
                <a:solidFill>
                  <a:schemeClr val="dk1"/>
                </a:solidFill>
              </a:rPr>
              <a:t>. [online] ResearchGate. Available at: </a:t>
            </a:r>
            <a:r>
              <a:rPr lang="en-GB" sz="4800" u="sng">
                <a:solidFill>
                  <a:schemeClr val="hlink"/>
                </a:solidFill>
                <a:hlinkClick r:id="rId6"/>
              </a:rPr>
              <a:t>https://www.researchgate.net/publication/331872112_Role_of_Media_in_the_Promotion_of_Tourism_Industry_in_India</a:t>
            </a:r>
            <a:r>
              <a:rPr lang="en-GB" sz="4800">
                <a:solidFill>
                  <a:schemeClr val="dk1"/>
                </a:solidFill>
              </a:rPr>
              <a:t>   [Accessed 19 May 2025].</a:t>
            </a:r>
            <a:endParaRPr sz="4800">
              <a:solidFill>
                <a:schemeClr val="dk1"/>
              </a:solidFill>
            </a:endParaRPr>
          </a:p>
          <a:p>
            <a:pPr marL="457200" lvl="0" indent="-257175" algn="l" rtl="0">
              <a:spcBef>
                <a:spcPts val="1200"/>
              </a:spcBef>
              <a:spcAft>
                <a:spcPts val="0"/>
              </a:spcAft>
              <a:buSzPct val="100000"/>
              <a:buAutoNum type="arabicPeriod"/>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98" name="Google Shape;198;p3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25000" lnSpcReduction="20000"/>
          </a:bodyPr>
          <a:lstStyle/>
          <a:p>
            <a:pPr marL="0" lvl="0" indent="0" algn="l" rtl="0">
              <a:lnSpc>
                <a:spcPct val="150000"/>
              </a:lnSpc>
              <a:spcBef>
                <a:spcPts val="0"/>
              </a:spcBef>
              <a:spcAft>
                <a:spcPts val="0"/>
              </a:spcAft>
              <a:buNone/>
            </a:pPr>
            <a:r>
              <a:rPr lang="en-GB" sz="4800">
                <a:solidFill>
                  <a:schemeClr val="dk1"/>
                </a:solidFill>
              </a:rPr>
              <a:t>11. Lupu, R., Komorowski, M., Lewis, J., Mothersdale, G. and Pepper, S. (2023). Greening the Audiovisual Sector: Towards a New Understanding through Innovation Practices in Wales and Beyond. </a:t>
            </a:r>
            <a:r>
              <a:rPr lang="en-GB" sz="4800" i="1">
                <a:solidFill>
                  <a:schemeClr val="dk1"/>
                </a:solidFill>
              </a:rPr>
              <a:t>Sustainability</a:t>
            </a:r>
            <a:r>
              <a:rPr lang="en-GB" sz="4800">
                <a:solidFill>
                  <a:schemeClr val="dk1"/>
                </a:solidFill>
              </a:rPr>
              <a:t>, [online] 15(4), p.2975. doi:</a:t>
            </a:r>
            <a:r>
              <a:rPr lang="en-GB" sz="4800" u="sng">
                <a:solidFill>
                  <a:schemeClr val="hlink"/>
                </a:solidFill>
                <a:hlinkClick r:id="rId3"/>
              </a:rPr>
              <a:t>https://doi.org/10.3390/su15042975</a:t>
            </a:r>
            <a:r>
              <a:rPr lang="en-GB" sz="4800">
                <a:solidFill>
                  <a:schemeClr val="dk1"/>
                </a:solidFill>
              </a:rPr>
              <a:t>. </a:t>
            </a:r>
            <a:endParaRPr sz="4800">
              <a:solidFill>
                <a:schemeClr val="dk1"/>
              </a:solidFill>
            </a:endParaRPr>
          </a:p>
          <a:p>
            <a:pPr marL="0" lvl="0" indent="0" algn="l" rtl="0">
              <a:lnSpc>
                <a:spcPct val="150000"/>
              </a:lnSpc>
              <a:spcBef>
                <a:spcPts val="1200"/>
              </a:spcBef>
              <a:spcAft>
                <a:spcPts val="0"/>
              </a:spcAft>
              <a:buNone/>
            </a:pPr>
            <a:r>
              <a:rPr lang="en-GB" sz="4800">
                <a:solidFill>
                  <a:schemeClr val="dk1"/>
                </a:solidFill>
              </a:rPr>
              <a:t>12. Mahadewi (2023). Hybrid Event: Utilization of Digital Technology in Organizing Events during the COVID-19 Pandemic in Indonesia. </a:t>
            </a:r>
            <a:r>
              <a:rPr lang="en-GB" sz="4800" i="1">
                <a:solidFill>
                  <a:schemeClr val="dk1"/>
                </a:solidFill>
              </a:rPr>
              <a:t>Proceedings</a:t>
            </a:r>
            <a:r>
              <a:rPr lang="en-GB" sz="4800">
                <a:solidFill>
                  <a:schemeClr val="dk1"/>
                </a:solidFill>
              </a:rPr>
              <a:t>, [online] 83(1), p.53. doi:</a:t>
            </a:r>
            <a:r>
              <a:rPr lang="en-GB" sz="4800" u="sng">
                <a:solidFill>
                  <a:schemeClr val="hlink"/>
                </a:solidFill>
                <a:hlinkClick r:id="rId4"/>
              </a:rPr>
              <a:t>https://doi.org/10.3390/proceedings2022083053</a:t>
            </a:r>
            <a:r>
              <a:rPr lang="en-GB" sz="4800">
                <a:solidFill>
                  <a:schemeClr val="dk1"/>
                </a:solidFill>
              </a:rPr>
              <a:t>. </a:t>
            </a:r>
            <a:endParaRPr sz="4800">
              <a:solidFill>
                <a:schemeClr val="dk1"/>
              </a:solidFill>
            </a:endParaRPr>
          </a:p>
          <a:p>
            <a:pPr marL="0" lvl="0" indent="0" algn="l" rtl="0">
              <a:lnSpc>
                <a:spcPct val="150000"/>
              </a:lnSpc>
              <a:spcBef>
                <a:spcPts val="1200"/>
              </a:spcBef>
              <a:spcAft>
                <a:spcPts val="0"/>
              </a:spcAft>
              <a:buNone/>
            </a:pPr>
            <a:r>
              <a:rPr lang="en-GB" sz="4800">
                <a:solidFill>
                  <a:schemeClr val="dk1"/>
                </a:solidFill>
              </a:rPr>
              <a:t>13. Pittman, T. (2023). </a:t>
            </a:r>
            <a:r>
              <a:rPr lang="en-GB" sz="4800" i="1">
                <a:solidFill>
                  <a:schemeClr val="dk1"/>
                </a:solidFill>
              </a:rPr>
              <a:t>Globalized Reality: A Call For Responsible Tourism And Travel To Achieve Net-Zero Emissions</a:t>
            </a:r>
            <a:r>
              <a:rPr lang="en-GB" sz="4800">
                <a:solidFill>
                  <a:schemeClr val="dk1"/>
                </a:solidFill>
              </a:rPr>
              <a:t>. [online] Forbes. Available at: </a:t>
            </a:r>
            <a:r>
              <a:rPr lang="en-GB" sz="4800" u="sng">
                <a:solidFill>
                  <a:schemeClr val="hlink"/>
                </a:solidFill>
                <a:hlinkClick r:id="rId5"/>
              </a:rPr>
              <a:t>https://www.forbes.com/councils/forbesbusinesscouncil/2023/04/07/globalized-reality-a-call-for-responsible-tourism-and-travel-to-achieve-net-zero-emissions/</a:t>
            </a:r>
            <a:r>
              <a:rPr lang="en-GB" sz="4800">
                <a:solidFill>
                  <a:schemeClr val="dk1"/>
                </a:solidFill>
              </a:rPr>
              <a:t>  [Accessed 19 May 2025].</a:t>
            </a:r>
            <a:endParaRPr sz="4800">
              <a:solidFill>
                <a:schemeClr val="dk1"/>
              </a:solidFill>
            </a:endParaRPr>
          </a:p>
          <a:p>
            <a:pPr marL="0" lvl="0" indent="0" algn="l" rtl="0">
              <a:lnSpc>
                <a:spcPct val="150000"/>
              </a:lnSpc>
              <a:spcBef>
                <a:spcPts val="1200"/>
              </a:spcBef>
              <a:spcAft>
                <a:spcPts val="0"/>
              </a:spcAft>
              <a:buNone/>
            </a:pPr>
            <a:r>
              <a:rPr lang="en-GB" sz="4800">
                <a:solidFill>
                  <a:schemeClr val="dk1"/>
                </a:solidFill>
              </a:rPr>
              <a:t>14. Pritchard, A. and Morgan, N.J. (2001). Culture, identity and tourism representation: marketing Cymru or Wales? </a:t>
            </a:r>
            <a:r>
              <a:rPr lang="en-GB" sz="4800" i="1">
                <a:solidFill>
                  <a:schemeClr val="dk1"/>
                </a:solidFill>
              </a:rPr>
              <a:t>Tourism Management</a:t>
            </a:r>
            <a:r>
              <a:rPr lang="en-GB" sz="4800">
                <a:solidFill>
                  <a:schemeClr val="dk1"/>
                </a:solidFill>
              </a:rPr>
              <a:t>, [online] 22(2), pp.167–179. doi:</a:t>
            </a:r>
            <a:r>
              <a:rPr lang="en-GB" sz="4800" u="sng">
                <a:solidFill>
                  <a:schemeClr val="hlink"/>
                </a:solidFill>
                <a:hlinkClick r:id="rId6"/>
              </a:rPr>
              <a:t>https://doi.org/10.1016/s0261-5177(00)00047-9</a:t>
            </a:r>
            <a:r>
              <a:rPr lang="en-GB" sz="4800">
                <a:solidFill>
                  <a:schemeClr val="dk1"/>
                </a:solidFill>
              </a:rPr>
              <a:t>. </a:t>
            </a:r>
            <a:endParaRPr sz="4800">
              <a:solidFill>
                <a:schemeClr val="dk1"/>
              </a:solidFill>
            </a:endParaRPr>
          </a:p>
          <a:p>
            <a:pPr marL="0" lvl="0" indent="0" algn="l" rtl="0">
              <a:spcBef>
                <a:spcPts val="1200"/>
              </a:spcBef>
              <a:spcAft>
                <a:spcPts val="1200"/>
              </a:spcAft>
              <a:buNone/>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3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204" name="Google Shape;204;p35"/>
          <p:cNvSpPr txBox="1">
            <a:spLocks noGrp="1"/>
          </p:cNvSpPr>
          <p:nvPr>
            <p:ph type="body" idx="1"/>
          </p:nvPr>
        </p:nvSpPr>
        <p:spPr>
          <a:xfrm>
            <a:off x="311700" y="1152475"/>
            <a:ext cx="8832300" cy="2782500"/>
          </a:xfrm>
          <a:prstGeom prst="rect">
            <a:avLst/>
          </a:prstGeom>
        </p:spPr>
        <p:txBody>
          <a:bodyPr spcFirstLastPara="1" wrap="square" lIns="91425" tIns="91425" rIns="91425" bIns="91425" anchor="t" anchorCtr="0">
            <a:normAutofit fontScale="25000" lnSpcReduction="20000"/>
          </a:bodyPr>
          <a:lstStyle/>
          <a:p>
            <a:pPr marL="0" lvl="0" indent="0" algn="l" rtl="0">
              <a:lnSpc>
                <a:spcPct val="150000"/>
              </a:lnSpc>
              <a:spcBef>
                <a:spcPts val="0"/>
              </a:spcBef>
              <a:spcAft>
                <a:spcPts val="0"/>
              </a:spcAft>
              <a:buClr>
                <a:schemeClr val="dk1"/>
              </a:buClr>
              <a:buSzPts val="275"/>
              <a:buFont typeface="Arial"/>
              <a:buNone/>
            </a:pPr>
            <a:r>
              <a:rPr lang="en-GB" sz="4800">
                <a:solidFill>
                  <a:schemeClr val="dk1"/>
                </a:solidFill>
              </a:rPr>
              <a:t>15. Telegraph Reporters (2022). </a:t>
            </a:r>
            <a:r>
              <a:rPr lang="en-GB" sz="4800" i="1">
                <a:solidFill>
                  <a:schemeClr val="dk1"/>
                </a:solidFill>
              </a:rPr>
              <a:t>Wales is about more than sheep, rain and rugby ... at least that’s what tourist bosses think</a:t>
            </a:r>
            <a:r>
              <a:rPr lang="en-GB" sz="4800">
                <a:solidFill>
                  <a:schemeClr val="dk1"/>
                </a:solidFill>
              </a:rPr>
              <a:t>. [online] The Telegraph. Available at: </a:t>
            </a:r>
            <a:r>
              <a:rPr lang="en-GB" sz="4800" u="sng">
                <a:solidFill>
                  <a:schemeClr val="hlink"/>
                </a:solidFill>
                <a:hlinkClick r:id="rId3"/>
              </a:rPr>
              <a:t>https://www.telegraph.co.uk/news/2022/06/15/wales-should-push-tourist-attractions-forget-sheep-rugby-say/</a:t>
            </a:r>
            <a:r>
              <a:rPr lang="en-GB" sz="4800">
                <a:solidFill>
                  <a:schemeClr val="dk1"/>
                </a:solidFill>
              </a:rPr>
              <a:t>  [Accessed 19 May 2025].</a:t>
            </a:r>
            <a:endParaRPr sz="4800">
              <a:solidFill>
                <a:schemeClr val="dk1"/>
              </a:solidFill>
            </a:endParaRPr>
          </a:p>
          <a:p>
            <a:pPr marL="0" lvl="0" indent="0" algn="l" rtl="0">
              <a:lnSpc>
                <a:spcPct val="150000"/>
              </a:lnSpc>
              <a:spcBef>
                <a:spcPts val="1200"/>
              </a:spcBef>
              <a:spcAft>
                <a:spcPts val="0"/>
              </a:spcAft>
              <a:buClr>
                <a:schemeClr val="dk1"/>
              </a:buClr>
              <a:buSzPts val="275"/>
              <a:buFont typeface="Arial"/>
              <a:buNone/>
            </a:pPr>
            <a:r>
              <a:rPr lang="en-GB" sz="4800">
                <a:solidFill>
                  <a:schemeClr val="dk1"/>
                </a:solidFill>
              </a:rPr>
              <a:t>16. visitbritain (2023). </a:t>
            </a:r>
            <a:r>
              <a:rPr lang="en-GB" sz="4800" i="1">
                <a:solidFill>
                  <a:schemeClr val="dk1"/>
                </a:solidFill>
              </a:rPr>
              <a:t>Home</a:t>
            </a:r>
            <a:r>
              <a:rPr lang="en-GB" sz="4800">
                <a:solidFill>
                  <a:schemeClr val="dk1"/>
                </a:solidFill>
              </a:rPr>
              <a:t>. [online] VisitBritain. Available at: https://www.visitbritain.org/ [Accessed 19 May 2025].</a:t>
            </a:r>
            <a:endParaRPr sz="4800">
              <a:solidFill>
                <a:schemeClr val="dk1"/>
              </a:solidFill>
            </a:endParaRPr>
          </a:p>
          <a:p>
            <a:pPr marL="0" lvl="0" indent="0" algn="l" rtl="0">
              <a:lnSpc>
                <a:spcPct val="150000"/>
              </a:lnSpc>
              <a:spcBef>
                <a:spcPts val="1200"/>
              </a:spcBef>
              <a:spcAft>
                <a:spcPts val="0"/>
              </a:spcAft>
              <a:buClr>
                <a:schemeClr val="dk1"/>
              </a:buClr>
              <a:buSzPts val="275"/>
              <a:buFont typeface="Arial"/>
              <a:buNone/>
            </a:pPr>
            <a:r>
              <a:rPr lang="en-GB" sz="4800">
                <a:solidFill>
                  <a:schemeClr val="dk1"/>
                </a:solidFill>
              </a:rPr>
              <a:t>17. Visitwales (2024). </a:t>
            </a:r>
            <a:r>
              <a:rPr lang="en-GB" sz="4800" i="1">
                <a:solidFill>
                  <a:schemeClr val="dk1"/>
                </a:solidFill>
              </a:rPr>
              <a:t>Event Wales</a:t>
            </a:r>
            <a:r>
              <a:rPr lang="en-GB" sz="4800">
                <a:solidFill>
                  <a:schemeClr val="dk1"/>
                </a:solidFill>
              </a:rPr>
              <a:t>. [online] Industry. Available at: </a:t>
            </a:r>
            <a:r>
              <a:rPr lang="en-GB" sz="4800" u="sng">
                <a:solidFill>
                  <a:schemeClr val="hlink"/>
                </a:solidFill>
                <a:hlinkClick r:id="rId4"/>
              </a:rPr>
              <a:t>https://industry.visitwales.com/supporting-you/event-wales</a:t>
            </a:r>
            <a:r>
              <a:rPr lang="en-GB" sz="4800">
                <a:solidFill>
                  <a:schemeClr val="dk1"/>
                </a:solidFill>
              </a:rPr>
              <a:t>  [Accessed 19 May 2025].</a:t>
            </a:r>
            <a:endParaRPr sz="4800">
              <a:solidFill>
                <a:schemeClr val="dk1"/>
              </a:solidFill>
            </a:endParaRPr>
          </a:p>
          <a:p>
            <a:pPr marL="0" lvl="0" indent="0" algn="l" rtl="0">
              <a:lnSpc>
                <a:spcPct val="150000"/>
              </a:lnSpc>
              <a:spcBef>
                <a:spcPts val="1200"/>
              </a:spcBef>
              <a:spcAft>
                <a:spcPts val="0"/>
              </a:spcAft>
              <a:buClr>
                <a:schemeClr val="dk1"/>
              </a:buClr>
              <a:buSzPts val="275"/>
              <a:buFont typeface="Arial"/>
              <a:buNone/>
            </a:pPr>
            <a:r>
              <a:rPr lang="en-GB" sz="4800">
                <a:solidFill>
                  <a:schemeClr val="dk1"/>
                </a:solidFill>
              </a:rPr>
              <a:t>18 . Welsh Government (2020). </a:t>
            </a:r>
            <a:r>
              <a:rPr lang="en-GB" sz="4800" i="1">
                <a:solidFill>
                  <a:schemeClr val="dk1"/>
                </a:solidFill>
              </a:rPr>
              <a:t>Welcome to Wales: 2020 – 2025.</a:t>
            </a:r>
            <a:r>
              <a:rPr lang="en-GB" sz="4800">
                <a:solidFill>
                  <a:schemeClr val="dk1"/>
                </a:solidFill>
              </a:rPr>
              <a:t> [online] Wales UK: Welsh Government. Available at: </a:t>
            </a:r>
            <a:r>
              <a:rPr lang="en-GB" sz="4800" u="sng">
                <a:solidFill>
                  <a:schemeClr val="hlink"/>
                </a:solidFill>
                <a:hlinkClick r:id="rId5"/>
              </a:rPr>
              <a:t>https://www.gov.wales/sites/default/files/publications/2020-02/welcome-to-wales-priorities-for-the-visitor-economy-2020-2025.pdf</a:t>
            </a:r>
            <a:r>
              <a:rPr lang="en-GB" sz="4800">
                <a:solidFill>
                  <a:schemeClr val="dk1"/>
                </a:solidFill>
              </a:rPr>
              <a:t>  [Accessed 19 May 2025].</a:t>
            </a:r>
            <a:endParaRPr sz="4800">
              <a:solidFill>
                <a:schemeClr val="dk1"/>
              </a:solidFill>
            </a:endParaRPr>
          </a:p>
          <a:p>
            <a:pPr marL="0" lvl="0" indent="0" algn="l" rtl="0">
              <a:lnSpc>
                <a:spcPct val="150000"/>
              </a:lnSpc>
              <a:spcBef>
                <a:spcPts val="1200"/>
              </a:spcBef>
              <a:spcAft>
                <a:spcPts val="0"/>
              </a:spcAft>
              <a:buClr>
                <a:schemeClr val="dk1"/>
              </a:buClr>
              <a:buSzPts val="275"/>
              <a:buFont typeface="Arial"/>
              <a:buNone/>
            </a:pPr>
            <a:r>
              <a:rPr lang="en-GB" sz="4800">
                <a:solidFill>
                  <a:schemeClr val="dk1"/>
                </a:solidFill>
              </a:rPr>
              <a:t>19 .Welsh Government (2023). </a:t>
            </a:r>
            <a:r>
              <a:rPr lang="en-GB" sz="4800" i="1">
                <a:solidFill>
                  <a:schemeClr val="dk1"/>
                </a:solidFill>
              </a:rPr>
              <a:t>Written Statement: Responsible tourism (20 April 2023) | GOV.WALES</a:t>
            </a:r>
            <a:r>
              <a:rPr lang="en-GB" sz="4800">
                <a:solidFill>
                  <a:schemeClr val="dk1"/>
                </a:solidFill>
              </a:rPr>
              <a:t>. [online] GOV.WALES. Available at: </a:t>
            </a:r>
            <a:r>
              <a:rPr lang="en-GB" sz="4800" u="sng">
                <a:solidFill>
                  <a:schemeClr val="hlink"/>
                </a:solidFill>
                <a:hlinkClick r:id="rId6"/>
              </a:rPr>
              <a:t>https://www.gov.wales/written-statement-responsible-tourism</a:t>
            </a:r>
            <a:r>
              <a:rPr lang="en-GB" sz="4800">
                <a:solidFill>
                  <a:schemeClr val="dk1"/>
                </a:solidFill>
              </a:rPr>
              <a:t>  [Accessed 19 May 2025].</a:t>
            </a:r>
            <a:endParaRPr sz="4800">
              <a:solidFill>
                <a:schemeClr val="dk1"/>
              </a:solidFill>
            </a:endParaRPr>
          </a:p>
          <a:p>
            <a:pPr marL="0" lvl="0" indent="0" algn="l" rtl="0">
              <a:lnSpc>
                <a:spcPct val="150000"/>
              </a:lnSpc>
              <a:spcBef>
                <a:spcPts val="1200"/>
              </a:spcBef>
              <a:spcAft>
                <a:spcPts val="0"/>
              </a:spcAft>
              <a:buClr>
                <a:schemeClr val="dk1"/>
              </a:buClr>
              <a:buSzPts val="275"/>
              <a:buFont typeface="Arial"/>
              <a:buNone/>
            </a:pPr>
            <a:r>
              <a:rPr lang="en-GB" sz="4800">
                <a:solidFill>
                  <a:schemeClr val="dk1"/>
                </a:solidFill>
              </a:rPr>
              <a:t>20  Welsh Government (2024). </a:t>
            </a:r>
            <a:r>
              <a:rPr lang="en-GB" sz="4800" i="1">
                <a:solidFill>
                  <a:schemeClr val="dk1"/>
                </a:solidFill>
              </a:rPr>
              <a:t>Growing tourism for the good of Wales</a:t>
            </a:r>
            <a:r>
              <a:rPr lang="en-GB" sz="4800">
                <a:solidFill>
                  <a:schemeClr val="dk1"/>
                </a:solidFill>
              </a:rPr>
              <a:t>. [online] Industry. Available at: </a:t>
            </a:r>
            <a:r>
              <a:rPr lang="en-GB" sz="4800" u="sng">
                <a:solidFill>
                  <a:schemeClr val="hlink"/>
                </a:solidFill>
                <a:hlinkClick r:id="rId7"/>
              </a:rPr>
              <a:t>https://industry.visitwales.com/supporting-you/growing-tourism-good-wales</a:t>
            </a:r>
            <a:r>
              <a:rPr lang="en-GB" sz="4800">
                <a:solidFill>
                  <a:schemeClr val="dk1"/>
                </a:solidFill>
              </a:rPr>
              <a:t>  [Accessed 18 May 2025].</a:t>
            </a:r>
            <a:endParaRPr sz="4800">
              <a:solidFill>
                <a:schemeClr val="dk1"/>
              </a:solidFill>
            </a:endParaRPr>
          </a:p>
          <a:p>
            <a:pPr marL="0" lvl="0" indent="0" algn="l" rtl="0">
              <a:spcBef>
                <a:spcPts val="1200"/>
              </a:spcBef>
              <a:spcAft>
                <a:spcPts val="0"/>
              </a:spcAft>
              <a:buClr>
                <a:schemeClr val="dk1"/>
              </a:buClr>
              <a:buSzPts val="275"/>
              <a:buFont typeface="Arial"/>
              <a:buNone/>
            </a:pPr>
            <a:endParaRPr sz="4800"/>
          </a:p>
          <a:p>
            <a:pPr marL="0" lvl="0" indent="0" algn="l" rtl="0">
              <a:spcBef>
                <a:spcPts val="1200"/>
              </a:spcBef>
              <a:spcAft>
                <a:spcPts val="0"/>
              </a:spcAft>
              <a:buClr>
                <a:schemeClr val="dk1"/>
              </a:buClr>
              <a:buSzPct val="61111"/>
              <a:buFont typeface="Arial"/>
              <a:buNone/>
            </a:pPr>
            <a:endParaRPr/>
          </a:p>
          <a:p>
            <a:pPr marL="0" lvl="0" indent="0" algn="l" rtl="0">
              <a:spcBef>
                <a:spcPts val="1200"/>
              </a:spcBef>
              <a:spcAft>
                <a:spcPts val="0"/>
              </a:spcAft>
              <a:buClr>
                <a:schemeClr val="dk1"/>
              </a:buClr>
              <a:buSzPct val="61111"/>
              <a:buFont typeface="Arial"/>
              <a:buNone/>
            </a:pPr>
            <a:endParaRPr/>
          </a:p>
          <a:p>
            <a:pPr marL="0" lvl="0" indent="0" algn="l" rtl="0">
              <a:spcBef>
                <a:spcPts val="1200"/>
              </a:spcBef>
              <a:spcAft>
                <a:spcPts val="1200"/>
              </a:spcAft>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3445</Words>
  <Application>Microsoft Office PowerPoint</Application>
  <PresentationFormat>On-screen Show (16:9)</PresentationFormat>
  <Paragraphs>243</Paragraphs>
  <Slides>24</Slides>
  <Notes>23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Aptos</vt:lpstr>
      <vt:lpstr>Arial</vt:lpstr>
      <vt:lpstr>Simple Light</vt:lpstr>
      <vt:lpstr>PowerPoint Presentation</vt:lpstr>
      <vt:lpstr>Green Wales - A Global eco tourism roundtable and cultural immersion -in partnership with Visitwales  Date August  12th-13th Location Celtic Manor Resort  Newport Wales UK Event Organizer  All in Events-Newport UK  </vt:lpstr>
      <vt:lpstr>The wider aim of the Government of Wales on Wales tourism is </vt:lpstr>
      <vt:lpstr>Event context and background </vt:lpstr>
      <vt:lpstr>Objectives of the event </vt:lpstr>
      <vt:lpstr>Content of the event </vt:lpstr>
      <vt:lpstr>Programme chart  Day 1 </vt:lpstr>
      <vt:lpstr>PowerPoint Presentation</vt:lpstr>
      <vt:lpstr>Market Factors (Target market, demand, supply, marketing activities, competition) </vt:lpstr>
      <vt:lpstr>Demand for the event </vt:lpstr>
      <vt:lpstr>Supply and competition </vt:lpstr>
      <vt:lpstr>Marketing Activity: Marketing efforts will include: </vt:lpstr>
      <vt:lpstr>PowerPoint Presentation</vt:lpstr>
      <vt:lpstr>Stakeholder Group Why They Are Important </vt:lpstr>
      <vt:lpstr>Operational Factors </vt:lpstr>
      <vt:lpstr>Skills &amp; Resources Required:</vt:lpstr>
      <vt:lpstr>Situational analysis (SWOT) </vt:lpstr>
      <vt:lpstr>Financial factors </vt:lpstr>
      <vt:lpstr>Financial factors (Estimated income)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Madalina Ghera (2128167)</cp:lastModifiedBy>
  <cp:revision>1</cp:revision>
  <dcterms:modified xsi:type="dcterms:W3CDTF">2025-05-21T10:02:02Z</dcterms:modified>
</cp:coreProperties>
</file>