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</p:sldIdLst>
  <p:sldSz cx="1219169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Relationship Id="rId8" Type="http://schemas.openxmlformats.org/officeDocument/2006/relationships/notesMaster" Target="notesMasters/notesMaster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/Relationships>
</file>

<file path=ppt/notesMasters/_rels/notesMaster1.xml.rels><?xml version='1.0' encoding='UTF-8' standalone='yes'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9C1C7-3DCD-1040-A9CF-14679D8B5DDD}" type="datetimeFigureOut">
              <a:rPr lang="en-US" smtClean="0"/>
              <a:t>10/17/16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5E49A5-4136-284D-997B-48E1D791AD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2521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1.xml.rels><?xml version='1.0' encoding='UTF-8' standalone='yes'?>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3" sz="quarter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idx="5" sz="quarter"/>
          </p:nvPr>
        </p:nvSpPr>
        <p:spPr/>
      </p:sp>
    </p:spTree>
  </p:cSld>
  <p:clrMapOvr>
    <a:masterClrMapping/>
  </p:clrMapOvr>
</p:note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/Relationships>
</file>

<file path=ppt/slides/_rels/slide2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3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4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5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6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7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8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9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10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1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55448" cy="6858000"/>
          </a:xfrm>
          <a:prstGeom prst="rect">
            <a:avLst/>
          </a:prstGeom>
          <a:solidFill>
            <a:srgbClr val="19777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97776"/>
                </a:solidFill>
                <a:latin typeface="Aptos"/>
              </a:defRPr>
            </a:pPr>
            <a:r>
              <a:t>Bowlby’s Attachment Theory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13232" y="1508760"/>
            <a:ext cx="6949440" cy="4937760"/>
          </a:xfrm>
          <a:prstGeom prst="rect">
            <a:avLst/>
          </a:prstGeom>
          <a:noFill/>
        </p:spPr>
        <p:txBody>
          <a:bodyPr wrap="square" lIns="45720">
            <a:spAutoFit/>
          </a:bodyPr>
          <a:lstStyle/>
          <a:p>
            <a:pPr>
              <a:spcAft>
                <a:spcPts val="1100"/>
              </a:spcAft>
              <a:defRPr sz="2300" b="0">
                <a:solidFill>
                  <a:srgbClr val="1B3141"/>
                </a:solidFill>
                <a:latin typeface="Aptos"/>
              </a:defRPr>
            </a:pPr>
            <a:r>
              <a:rPr sz="2100" b="1">
                <a:solidFill>
                  <a:srgbClr val="142F4F"/>
                </a:solidFill>
                <a:latin typeface="Aptos"/>
              </a:rPr>
              <a:t>Supporting Shona in an Early Years Nursery</a:t>
            </a:r>
          </a:p>
          <a:p>
            <a:pPr>
              <a:spcAft>
                <a:spcPts val="600"/>
              </a:spcAft>
            </a:pPr>
            <a:r>
              <a:rPr sz="1700" b="0">
                <a:solidFill>
                  <a:srgbClr val="142F4F"/>
                </a:solidFill>
                <a:latin typeface="Aptos"/>
              </a:rPr>
              <a:t>Psychology in Health and Social Care</a:t>
            </a:r>
          </a:p>
          <a:p>
            <a:pPr>
              <a:spcAft>
                <a:spcPts val="1100"/>
              </a:spcAft>
            </a:pPr>
            <a:r>
              <a:rPr sz="1600" b="0">
                <a:solidFill>
                  <a:srgbClr val="142F4F"/>
                </a:solidFill>
                <a:latin typeface="Aptos"/>
              </a:rPr>
              <a:t>Component 1: Individual Presentation</a:t>
            </a:r>
          </a:p>
          <a:p>
            <a:pPr>
              <a:spcAft>
                <a:spcPts val="600"/>
              </a:spcAft>
            </a:pPr>
            <a:r>
              <a:rPr sz="1900" b="1">
                <a:solidFill>
                  <a:srgbClr val="142F4F"/>
                </a:solidFill>
                <a:latin typeface="Aptos"/>
              </a:rPr>
              <a:t>Student: Md Arif Ahmad</a:t>
            </a:r>
          </a:p>
          <a:p>
            <a:pPr>
              <a:spcAft>
                <a:spcPts val="600"/>
              </a:spcAft>
            </a:pPr>
            <a:r>
              <a:rPr sz="1800" b="1">
                <a:solidFill>
                  <a:srgbClr val="142F4F"/>
                </a:solidFill>
                <a:latin typeface="Aptos"/>
              </a:rPr>
              <a:t>Student ID: 2532915</a:t>
            </a:r>
          </a:p>
          <a:p>
            <a:pPr>
              <a:spcAft>
                <a:spcPts val="600"/>
              </a:spcAft>
            </a:pPr>
            <a:r>
              <a:rPr sz="1800" b="1">
                <a:solidFill>
                  <a:srgbClr val="142F4F"/>
                </a:solidFill>
                <a:latin typeface="Aptos"/>
              </a:rPr>
              <a:t>Module code: LCHS4010</a:t>
            </a:r>
          </a:p>
          <a:p>
            <a:pPr>
              <a:spcAft>
                <a:spcPts val="600"/>
              </a:spcAft>
            </a:pPr>
            <a:r>
              <a:rPr sz="1800" b="1">
                <a:solidFill>
                  <a:srgbClr val="142F4F"/>
                </a:solidFill>
                <a:latin typeface="Aptos"/>
              </a:rPr>
              <a:t>Lecturer: Umma Suleiman</a:t>
            </a:r>
          </a:p>
          <a:p>
            <a:pPr>
              <a:spcAft>
                <a:spcPts val="600"/>
              </a:spcAft>
            </a:pPr>
            <a:r>
              <a:rPr sz="1600" b="0">
                <a:solidFill>
                  <a:srgbClr val="142F4F"/>
                </a:solidFill>
                <a:latin typeface="Aptos"/>
              </a:rPr>
              <a:t>Submission: 2 November 2026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909560" y="1645920"/>
            <a:ext cx="3429000" cy="3840480"/>
          </a:xfrm>
          <a:prstGeom prst="roundRect">
            <a:avLst/>
          </a:prstGeom>
          <a:solidFill>
            <a:srgbClr val="E2F0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8229600" y="2148840"/>
            <a:ext cx="283464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SECURE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RELATIONSHIPS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→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CONFIDENT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EXPLORATION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55680" y="6291072"/>
            <a:ext cx="4572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01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55448" cy="6858000"/>
          </a:xfrm>
          <a:prstGeom prst="rect">
            <a:avLst/>
          </a:prstGeom>
          <a:solidFill>
            <a:srgbClr val="19777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97776"/>
                </a:solidFill>
                <a:latin typeface="Aptos"/>
              </a:defRPr>
            </a:pPr>
            <a:r>
              <a:t>Meet Shona: the nursery scenario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600200"/>
            <a:ext cx="6720840" cy="4343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300" b="0">
                <a:solidFill>
                  <a:srgbClr val="1B3141"/>
                </a:solidFill>
                <a:latin typeface="Aptos"/>
              </a:defRPr>
            </a:pPr>
            <a:r>
              <a:t>• 3 years old; recently started nursery</a:t>
            </a:r>
          </a:p>
          <a:p>
            <a:pPr>
              <a:spcAft>
                <a:spcPts val="1300"/>
              </a:spcAft>
              <a:defRPr sz="2300" b="0">
                <a:solidFill>
                  <a:srgbClr val="1B3141"/>
                </a:solidFill>
                <a:latin typeface="Aptos"/>
              </a:defRPr>
            </a:pPr>
            <a:r>
              <a:t>• Anxious when separated from her carers</a:t>
            </a:r>
          </a:p>
          <a:p>
            <a:pPr>
              <a:spcAft>
                <a:spcPts val="1300"/>
              </a:spcAft>
              <a:defRPr sz="2300" b="0">
                <a:solidFill>
                  <a:srgbClr val="1B3141"/>
                </a:solidFill>
                <a:latin typeface="Aptos"/>
              </a:defRPr>
            </a:pPr>
            <a:r>
              <a:t>• Limited verbal communication</a:t>
            </a:r>
          </a:p>
          <a:p>
            <a:pPr>
              <a:spcAft>
                <a:spcPts val="1300"/>
              </a:spcAft>
              <a:defRPr sz="2300" b="0">
                <a:solidFill>
                  <a:srgbClr val="1B3141"/>
                </a:solidFill>
                <a:latin typeface="Aptos"/>
              </a:defRPr>
            </a:pPr>
            <a:r>
              <a:t>• Finds group play difficult</a:t>
            </a:r>
          </a:p>
          <a:p>
            <a:pPr>
              <a:spcAft>
                <a:spcPts val="1300"/>
              </a:spcAft>
              <a:defRPr sz="2300" b="0">
                <a:solidFill>
                  <a:srgbClr val="1B3141"/>
                </a:solidFill>
                <a:latin typeface="Aptos"/>
              </a:defRPr>
            </a:pPr>
            <a:r>
              <a:t>• Goal: support emotional, social, cognitive and physical wellbeing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909560" y="1645920"/>
            <a:ext cx="3429000" cy="3840480"/>
          </a:xfrm>
          <a:prstGeom prst="roundRect">
            <a:avLst/>
          </a:prstGeom>
          <a:solidFill>
            <a:srgbClr val="E2F0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8229600" y="2148840"/>
            <a:ext cx="283464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OBSERVE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LISTEN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SUPPORT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6035040"/>
            <a:ext cx="1078992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Source: Assessment scenario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155680" y="6291072"/>
            <a:ext cx="4572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02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55448" cy="6858000"/>
          </a:xfrm>
          <a:prstGeom prst="rect">
            <a:avLst/>
          </a:prstGeom>
          <a:solidFill>
            <a:srgbClr val="19777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97776"/>
                </a:solidFill>
                <a:latin typeface="Aptos"/>
              </a:defRPr>
            </a:pPr>
            <a:r>
              <a:t>What is attachment theory?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600200"/>
            <a:ext cx="6720840" cy="4343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700"/>
            </a:pPr>
            <a:r>
              <a:rPr sz="1700"/>
              <a:t>• Attachment is a child’s tendency to seek protection from familiar carers during stress</a:t>
            </a:r>
          </a:p>
          <a:p>
            <a:pPr>
              <a:spcAft>
                <a:spcPts val="900"/>
              </a:spcAft>
            </a:pPr>
            <a:r>
              <a:rPr sz="1700"/>
              <a:t>• A safe haven offers comfort; a secure base supports confident exploration</a:t>
            </a:r>
          </a:p>
          <a:p>
            <a:pPr>
              <a:spcAft>
                <a:spcPts val="900"/>
              </a:spcAft>
            </a:pPr>
            <a:r>
              <a:rPr sz="1700"/>
              <a:t>• Nursery staff can respond sensitively without assuming an attachment diagnosis</a:t>
            </a:r>
          </a:p>
          <a:p>
            <a:pPr>
              <a:spcAft>
                <a:spcPts val="900"/>
              </a:spcAft>
            </a:pPr>
            <a:r>
              <a:rPr sz="1700"/>
              <a:t>• For Shona, feeling safe may come before joining activities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909560" y="1645920"/>
            <a:ext cx="3429000" cy="3840480"/>
          </a:xfrm>
          <a:prstGeom prst="roundRect">
            <a:avLst/>
          </a:prstGeom>
          <a:solidFill>
            <a:srgbClr val="E2F0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8229600" y="2148840"/>
            <a:ext cx="283464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SAFE HAVEN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↕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SECURE BASE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6035040"/>
            <a:ext cx="1078992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(Bowlby, 1969; Bowlby, 1988)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155680" y="6291072"/>
            <a:ext cx="4572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03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55448" cy="6858000"/>
          </a:xfrm>
          <a:prstGeom prst="rect">
            <a:avLst/>
          </a:prstGeom>
          <a:solidFill>
            <a:srgbClr val="19777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97776"/>
                </a:solidFill>
                <a:latin typeface="Aptos"/>
              </a:defRPr>
            </a:pPr>
            <a:r>
              <a:t>Key concepts in early childhood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600200"/>
            <a:ext cx="6720840" cy="4343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800"/>
              </a:spcAft>
              <a:defRPr sz="1700"/>
            </a:pPr>
            <a:r>
              <a:t>• Shona may need time to trust adults in an unfamiliar setting</a:t>
            </a:r>
          </a:p>
          <a:p>
            <a:pPr>
              <a:defRPr sz="1700"/>
            </a:pPr>
            <a:r>
              <a:t>• Calm, repeated responses can make nursery routines more predictable</a:t>
            </a:r>
          </a:p>
          <a:p>
            <a:pPr>
              <a:defRPr sz="1700"/>
            </a:pPr>
            <a:r>
              <a:t>• Once reassured, she may be more willing to explore toys and peers</a:t>
            </a:r>
          </a:p>
          <a:p>
            <a:pPr>
              <a:defRPr sz="1700"/>
            </a:pPr>
            <a:r>
              <a:t>• Distress at goodbye alone does not tell us her attachment pattern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909560" y="1645920"/>
            <a:ext cx="3429000" cy="3840480"/>
          </a:xfrm>
          <a:prstGeom prst="roundRect">
            <a:avLst/>
          </a:prstGeom>
          <a:solidFill>
            <a:srgbClr val="E2F0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8229600" y="2148840"/>
            <a:ext cx="283464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COMFORT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→ TRUST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→ EXPLORE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6035040"/>
            <a:ext cx="1078992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(Ainsworth et al., 1978; Bowlby, 1988)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155680" y="6291072"/>
            <a:ext cx="4572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04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55448" cy="6858000"/>
          </a:xfrm>
          <a:prstGeom prst="rect">
            <a:avLst/>
          </a:prstGeom>
          <a:solidFill>
            <a:srgbClr val="19777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97776"/>
                </a:solidFill>
                <a:latin typeface="Aptos"/>
              </a:defRPr>
            </a:pPr>
            <a:r>
              <a:t>Applying Bowlby to Shona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600200"/>
            <a:ext cx="6720840" cy="4343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700"/>
            </a:pPr>
            <a:r>
              <a:rPr sz="1700"/>
              <a:t>• Shona’s distress at drop-off may reflect uncertainty in a new environment</a:t>
            </a:r>
          </a:p>
          <a:p>
            <a:pPr>
              <a:spcAft>
                <a:spcPts val="900"/>
              </a:spcAft>
            </a:pPr>
            <a:r>
              <a:rPr sz="1700"/>
              <a:t>• A trusted key person could help her settle and begin exploring</a:t>
            </a:r>
          </a:p>
          <a:p>
            <a:pPr>
              <a:spcAft>
                <a:spcPts val="900"/>
              </a:spcAft>
            </a:pPr>
            <a:r>
              <a:rPr sz="1700"/>
              <a:t>• Limited speech might involve stress, language development or hearing needs</a:t>
            </a:r>
          </a:p>
          <a:p>
            <a:pPr>
              <a:spcAft>
                <a:spcPts val="900"/>
              </a:spcAft>
            </a:pPr>
            <a:r>
              <a:rPr sz="1700"/>
              <a:t>• Observe across days and ask carers how Shona communicates at home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909560" y="1645920"/>
            <a:ext cx="3429000" cy="3840480"/>
          </a:xfrm>
          <a:prstGeom prst="roundRect">
            <a:avLst/>
          </a:prstGeom>
          <a:solidFill>
            <a:srgbClr val="E2F0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8229600" y="2148840"/>
            <a:ext cx="283464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BEHAVIOUR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≠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DIAGNOSIS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6035040"/>
            <a:ext cx="1078992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(Bowlby, 1988; Shonkoff and Phillips, 2000)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155680" y="6291072"/>
            <a:ext cx="4572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05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55448" cy="6858000"/>
          </a:xfrm>
          <a:prstGeom prst="rect">
            <a:avLst/>
          </a:prstGeom>
          <a:solidFill>
            <a:srgbClr val="19777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97776"/>
                </a:solidFill>
                <a:latin typeface="Aptos"/>
              </a:defRPr>
            </a:pPr>
            <a:r>
              <a:t>Practical nursery support plan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600200"/>
            <a:ext cx="6720840" cy="4343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700"/>
            </a:pPr>
            <a:r>
              <a:rPr sz="1700"/>
              <a:t>• Assign one key person for predictable greetings and reassurance</a:t>
            </a:r>
          </a:p>
          <a:p>
            <a:pPr>
              <a:spcAft>
                <a:spcPts val="900"/>
              </a:spcAft>
            </a:pPr>
            <a:r>
              <a:rPr sz="1700"/>
              <a:t>• Agree a short, consistent goodbye routine with her carers</a:t>
            </a:r>
          </a:p>
          <a:p>
            <a:pPr>
              <a:spcAft>
                <a:spcPts val="900"/>
              </a:spcAft>
            </a:pPr>
            <a:r>
              <a:rPr sz="1700"/>
              <a:t>• Offer visual choices and a quiet place when she feels overwhelmed</a:t>
            </a:r>
          </a:p>
          <a:p>
            <a:pPr>
              <a:spcAft>
                <a:spcPts val="900"/>
              </a:spcAft>
            </a:pPr>
            <a:r>
              <a:rPr sz="1700"/>
              <a:t>• Introduce play gradually: adult–child, pairs, then small groups</a:t>
            </a:r>
          </a:p>
          <a:p>
            <a:pPr>
              <a:spcAft>
                <a:spcPts val="900"/>
              </a:spcAft>
            </a:pPr>
            <a:r>
              <a:rPr sz="1700"/>
              <a:t>• Review progress with carers; seek specialist advice if concerns continue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909560" y="1645920"/>
            <a:ext cx="3429000" cy="3840480"/>
          </a:xfrm>
          <a:prstGeom prst="roundRect">
            <a:avLst/>
          </a:prstGeom>
          <a:solidFill>
            <a:srgbClr val="E2F0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8229600" y="2148840"/>
            <a:ext cx="283464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KEY PERSON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↓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ROUTINE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↓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PLAY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6035040"/>
            <a:ext cx="1078992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(Bowlby, 1988; National Research Council and Institute of Medicine, 2000)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155680" y="6291072"/>
            <a:ext cx="4572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06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55448" cy="6858000"/>
          </a:xfrm>
          <a:prstGeom prst="rect">
            <a:avLst/>
          </a:prstGeom>
          <a:solidFill>
            <a:srgbClr val="19777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97776"/>
                </a:solidFill>
                <a:latin typeface="Aptos"/>
              </a:defRPr>
            </a:pPr>
            <a:r>
              <a:t>Supporting the whole child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600200"/>
            <a:ext cx="6720840" cy="4343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300" b="0">
                <a:solidFill>
                  <a:srgbClr val="1B3141"/>
                </a:solidFill>
                <a:latin typeface="Aptos"/>
              </a:defRPr>
            </a:pPr>
            <a:r>
              <a:t>• Emotional: name feelings and offer comfort</a:t>
            </a:r>
          </a:p>
          <a:p>
            <a:pPr>
              <a:spcAft>
                <a:spcPts val="1300"/>
              </a:spcAft>
              <a:defRPr sz="2300" b="0">
                <a:solidFill>
                  <a:srgbClr val="1B3141"/>
                </a:solidFill>
                <a:latin typeface="Aptos"/>
              </a:defRPr>
            </a:pPr>
            <a:r>
              <a:t>• Social: model turn-taking with one familiar peer</a:t>
            </a:r>
          </a:p>
          <a:p>
            <a:pPr>
              <a:spcAft>
                <a:spcPts val="1300"/>
              </a:spcAft>
              <a:defRPr sz="2300" b="0">
                <a:solidFill>
                  <a:srgbClr val="1B3141"/>
                </a:solidFill>
                <a:latin typeface="Aptos"/>
              </a:defRPr>
            </a:pPr>
            <a:r>
              <a:t>• Cognitive: use stories, puzzles and child-led exploration</a:t>
            </a:r>
          </a:p>
          <a:p>
            <a:pPr>
              <a:spcAft>
                <a:spcPts val="1300"/>
              </a:spcAft>
              <a:defRPr sz="2300" b="0">
                <a:solidFill>
                  <a:srgbClr val="1B3141"/>
                </a:solidFill>
                <a:latin typeface="Aptos"/>
              </a:defRPr>
            </a:pPr>
            <a:r>
              <a:t>• Physical: include outdoor movement and sensory play</a:t>
            </a:r>
          </a:p>
          <a:p>
            <a:pPr>
              <a:spcAft>
                <a:spcPts val="1300"/>
              </a:spcAft>
              <a:defRPr sz="2300" b="0">
                <a:solidFill>
                  <a:srgbClr val="1B3141"/>
                </a:solidFill>
                <a:latin typeface="Aptos"/>
              </a:defRPr>
            </a:pPr>
            <a:r>
              <a:t>• Partnership: share observations with carers; seek appropriate advice if needed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909560" y="1645920"/>
            <a:ext cx="3429000" cy="3840480"/>
          </a:xfrm>
          <a:prstGeom prst="roundRect">
            <a:avLst/>
          </a:prstGeom>
          <a:solidFill>
            <a:srgbClr val="E2F0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8229600" y="2148840"/>
            <a:ext cx="283464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FEEL SAFE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→ CONNECT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→ LEARN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6035040"/>
            <a:ext cx="1078992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(Shonkoff and Phillips, 2000)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155680" y="6291072"/>
            <a:ext cx="4572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07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55448" cy="6858000"/>
          </a:xfrm>
          <a:prstGeom prst="rect">
            <a:avLst/>
          </a:prstGeom>
          <a:solidFill>
            <a:srgbClr val="19777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97776"/>
                </a:solidFill>
                <a:latin typeface="Aptos"/>
              </a:defRPr>
            </a:pPr>
            <a:r>
              <a:t>Nature and nurture work together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600200"/>
            <a:ext cx="6720840" cy="4343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2300" b="0">
                <a:solidFill>
                  <a:srgbClr val="1B3141"/>
                </a:solidFill>
                <a:latin typeface="Aptos"/>
              </a:defRPr>
            </a:pPr>
            <a:r>
              <a:rPr sz="1700"/>
              <a:t>• Nature: Shona’s temperament, developmental pace and stress sensitivity may influence her response</a:t>
            </a:r>
          </a:p>
          <a:p>
            <a:pPr>
              <a:spcAft>
                <a:spcPts val="900"/>
              </a:spcAft>
            </a:pPr>
            <a:r>
              <a:rPr sz="1700"/>
              <a:t>• Nurture: relationships, language exposure and nursery routines shape her experiences</a:t>
            </a:r>
          </a:p>
          <a:p>
            <a:pPr>
              <a:spcAft>
                <a:spcPts val="900"/>
              </a:spcAft>
            </a:pPr>
            <a:r>
              <a:rPr sz="1700"/>
              <a:t>• Interaction: a sensitive adult can help a cautious child feel safer over time</a:t>
            </a:r>
          </a:p>
          <a:p>
            <a:pPr>
              <a:spcAft>
                <a:spcPts val="900"/>
              </a:spcAft>
            </a:pPr>
            <a:r>
              <a:rPr sz="1700"/>
              <a:t>• Avoid assuming that separation anxiety proves poor parenting or insecure attachment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909560" y="1645920"/>
            <a:ext cx="3429000" cy="3840480"/>
          </a:xfrm>
          <a:prstGeom prst="roundRect">
            <a:avLst/>
          </a:prstGeom>
          <a:solidFill>
            <a:srgbClr val="E2F0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8229600" y="2148840"/>
            <a:ext cx="283464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BIOLOGY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+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EXPERIENCE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=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DEVELOPMENT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6035040"/>
            <a:ext cx="1078992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(National Research Council and Institute of Medicine, 2000)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155680" y="6291072"/>
            <a:ext cx="4572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08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155448" cy="6858000"/>
          </a:xfrm>
          <a:prstGeom prst="rect">
            <a:avLst/>
          </a:prstGeom>
          <a:solidFill>
            <a:srgbClr val="19777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TextBox 2"/>
          <p:cNvSpPr txBox="1"/>
          <p:nvPr/>
        </p:nvSpPr>
        <p:spPr>
          <a:xfrm>
            <a:off x="594360" y="411480"/>
            <a:ext cx="1097280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3100" b="1">
                <a:solidFill>
                  <a:srgbClr val="197776"/>
                </a:solidFill>
                <a:latin typeface="Aptos"/>
              </a:defRPr>
            </a:pPr>
            <a:r>
              <a:t>Critical evaluation and conclusion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600200"/>
            <a:ext cx="6720840" cy="4343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900"/>
              </a:spcAft>
              <a:defRPr sz="1700"/>
            </a:pPr>
            <a:r>
              <a:rPr sz="1700"/>
              <a:t>• Strength: the secure-base idea explains why reassurance may help Shona explore</a:t>
            </a:r>
          </a:p>
          <a:p>
            <a:pPr>
              <a:spcAft>
                <a:spcPts val="900"/>
              </a:spcAft>
            </a:pPr>
            <a:r>
              <a:rPr sz="1700"/>
              <a:t>• Evidence: attachment relates to later outcomes, but does not determine them</a:t>
            </a:r>
          </a:p>
          <a:p>
            <a:pPr>
              <a:spcAft>
                <a:spcPts val="900"/>
              </a:spcAft>
            </a:pPr>
            <a:r>
              <a:rPr sz="1700"/>
              <a:t>• Limitation: Bowlby alone cannot explain speech delay, hearing or group-play difficulties</a:t>
            </a:r>
          </a:p>
          <a:p>
            <a:pPr>
              <a:spcAft>
                <a:spcPts val="900"/>
              </a:spcAft>
            </a:pPr>
            <a:r>
              <a:rPr sz="1700"/>
              <a:t>• Cultural norms and individual temperament affect how distress is expressed</a:t>
            </a:r>
          </a:p>
          <a:p>
            <a:pPr>
              <a:spcAft>
                <a:spcPts val="900"/>
              </a:spcAft>
            </a:pPr>
            <a:r>
              <a:rPr sz="1700"/>
              <a:t>• Judgement: combine sensitive care with observation, carer partnership and referral if needed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909560" y="1645920"/>
            <a:ext cx="3429000" cy="3840480"/>
          </a:xfrm>
          <a:prstGeom prst="roundRect">
            <a:avLst/>
          </a:prstGeom>
          <a:solidFill>
            <a:srgbClr val="E2F0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6" name="TextBox 5"/>
          <p:cNvSpPr txBox="1"/>
          <p:nvPr/>
        </p:nvSpPr>
        <p:spPr>
          <a:xfrm>
            <a:off x="8229600" y="2148840"/>
            <a:ext cx="2834640" cy="3017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RELATIONSHIP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+ EVIDENCE</a:t>
            </a:r>
          </a:p>
          <a:p>
            <a:pPr>
              <a:spcAft>
                <a:spcPts val="1300"/>
              </a:spcAft>
              <a:defRPr sz="2500" b="1">
                <a:solidFill>
                  <a:srgbClr val="197776"/>
                </a:solidFill>
                <a:latin typeface="Aptos"/>
              </a:defRPr>
            </a:pPr>
            <a:r>
              <a:t>+ REFLECTION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31520" y="6035040"/>
            <a:ext cx="1078992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(Fearon et al., 2010; Thompson, 2008; van IJzendoorn and Sagi-Schwartz, 2008)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155680" y="6291072"/>
            <a:ext cx="4572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09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900" b="1">
                <a:solidFill>
                  <a:srgbClr val="197776"/>
                </a:solidFill>
                <a:latin typeface="Aptos"/>
              </a:defRPr>
            </a:pPr>
            <a:r>
              <a:t>References (Harvard style)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143000"/>
            <a:ext cx="10881360" cy="1115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600" b="0">
                <a:solidFill>
                  <a:srgbClr val="1B3141"/>
                </a:solidFill>
                <a:latin typeface="Aptos"/>
              </a:defRPr>
            </a:pPr>
            <a:r>
              <a:t>Ainsworth, M.D.S., Blehar, M.C., Waters, E. and Wall, S. (1978) Patterns of attachment: A psychological study of the Strange Situation. Hillsdale, NJ: Lawrence Erlbaum Associates.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2377440"/>
            <a:ext cx="10881360" cy="1115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600" b="0">
                <a:solidFill>
                  <a:srgbClr val="1B3141"/>
                </a:solidFill>
                <a:latin typeface="Aptos"/>
              </a:defRPr>
            </a:pPr>
            <a:r>
              <a:t>Bowlby, J. (1969) Attachment and loss. Vol. 1: Attachment. London: Hogarth Press.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5800" y="3611880"/>
            <a:ext cx="10881360" cy="1115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600" b="0">
                <a:solidFill>
                  <a:srgbClr val="1B3141"/>
                </a:solidFill>
                <a:latin typeface="Aptos"/>
              </a:defRPr>
            </a:pPr>
            <a:r>
              <a:t>Bowlby, J. (1988) A secure base: Clinical applications of attachment theory. London: Routledge.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85800" y="4846320"/>
            <a:ext cx="10881360" cy="1115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600" b="0">
                <a:solidFill>
                  <a:srgbClr val="1B3141"/>
                </a:solidFill>
                <a:latin typeface="Aptos"/>
              </a:defRPr>
            </a:pPr>
            <a:r>
              <a:t>Fearon, R.P. et al. (2010) ‘The significance of insecure attachment and disorganization in the development of children’s externalizing behavior: A meta-analytic study’, Child Development, 81(2), pp. 435–456. doi:10.1111/j.1467-8624.2009.01405.x.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55680" y="6291072"/>
            <a:ext cx="4572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10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AF8F2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94360" y="32004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2900" b="1">
                <a:solidFill>
                  <a:srgbClr val="197776"/>
                </a:solidFill>
                <a:latin typeface="Aptos"/>
              </a:defRPr>
            </a:pPr>
            <a:r>
              <a:t>References (Harvard style) — continued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143000"/>
            <a:ext cx="10881360" cy="1115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600" b="0">
                <a:solidFill>
                  <a:srgbClr val="1B3141"/>
                </a:solidFill>
                <a:latin typeface="Aptos"/>
              </a:defRPr>
            </a:pPr>
            <a:r>
              <a:t>National Research Council and Institute of Medicine (2000) From neurons to neighborhoods: The science of early childhood development. Edited by J.P. Shonkoff and D.A. Phillips. Washington, DC: National Academies Press. doi:10.17226/9824.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5800" y="2377440"/>
            <a:ext cx="10881360" cy="1115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600" b="0">
                <a:solidFill>
                  <a:srgbClr val="1B3141"/>
                </a:solidFill>
                <a:latin typeface="Aptos"/>
              </a:defRPr>
            </a:pPr>
            <a:r>
              <a:t>Thompson, R.A. (2008) ‘Early attachment and later development: Familiar questions, new answers’, in Cassidy, J. and Shaver, P.R. (eds.) Handbook of attachment: Theory, research, and clinical applications. 2nd edn. New York: Guilford Press, pp. 348–365.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5800" y="3611880"/>
            <a:ext cx="10881360" cy="1115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600" b="0">
                <a:solidFill>
                  <a:srgbClr val="1B3141"/>
                </a:solidFill>
                <a:latin typeface="Aptos"/>
              </a:defRPr>
            </a:pPr>
            <a:r>
              <a:t>van IJzendoorn, M.H. and Sagi-Schwartz, A. (2008) ‘Cross-cultural patterns of attachment: Universal and contextual dimensions’, in Cassidy, J. and Shaver, P.R. (eds.) Handbook of attachment: Theory, research, and clinical applications. 2nd edn. New York: Guilford Press, pp. 880–905.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5680" y="6291072"/>
            <a:ext cx="45720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300"/>
              </a:spcAft>
              <a:defRPr sz="1200" b="0">
                <a:solidFill>
                  <a:srgbClr val="556770"/>
                </a:solidFill>
                <a:latin typeface="Aptos"/>
              </a:defRPr>
            </a:pPr>
            <a:r>
              <a:t>11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