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622" autoAdjust="0"/>
  </p:normalViewPr>
  <p:slideViewPr>
    <p:cSldViewPr snapToGrid="0">
      <p:cViewPr varScale="1">
        <p:scale>
          <a:sx n="75" d="100"/>
          <a:sy n="75" d="100"/>
        </p:scale>
        <p:origin x="67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F449E3-6C5F-4E58-8407-96E4EBE9ECC0}" type="datetimeFigureOut">
              <a:rPr lang="en-IN" smtClean="0"/>
              <a:t>20-07-2026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EC60A9-04E4-4DA1-B705-D28356511299}" type="slidenum">
              <a:rPr lang="en-IN" smtClean="0"/>
              <a:t>‹#›</a:t>
            </a:fld>
            <a:endParaRPr lang="en-IN"/>
          </a:p>
        </p:txBody>
      </p:sp>
    </p:spTree>
    <p:extLst>
      <p:ext uri="{BB962C8B-B14F-4D97-AF65-F5344CB8AC3E}">
        <p14:creationId xmlns:p14="http://schemas.microsoft.com/office/powerpoint/2010/main" val="27297562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looks at quality improvement in the context of the maternity scandal of Shrewsbury and Telford Hospital NHS Trust. Healthcare quality aims to ensure care is safe, effective, timely, equitable, patient-centred and avoids unnecessary harm. A distinction can be drawn between quality assurance, which aims to guarantee that organisations are able to consistently achieve national standards, and Continuous Quality Improvement (CQI), which is designed to constantly review and improve the processes of healthcare organisations. The </a:t>
            </a:r>
            <a:r>
              <a:rPr lang="en-GB" sz="1200" kern="1200" dirty="0" err="1">
                <a:solidFill>
                  <a:schemeClr val="tx1"/>
                </a:solidFill>
                <a:effectLst/>
                <a:latin typeface="+mn-lt"/>
                <a:ea typeface="+mn-ea"/>
                <a:cs typeface="+mn-cs"/>
              </a:rPr>
              <a:t>Ockenden</a:t>
            </a:r>
            <a:r>
              <a:rPr lang="en-GB" sz="1200" kern="1200" dirty="0">
                <a:solidFill>
                  <a:schemeClr val="tx1"/>
                </a:solidFill>
                <a:effectLst/>
                <a:latin typeface="+mn-lt"/>
                <a:ea typeface="+mn-ea"/>
                <a:cs typeface="+mn-cs"/>
              </a:rPr>
              <a:t> Review analysed 1,592 reports of maternity care between 2000 and 2019, uncovering a set of serious governance, leadership and patient safety failures. Further, the 2025 CQC Maternity Survey, which asked 16,755 women about maternity safety, reveals maternity safety is a high priority for the NHS.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2</a:t>
            </a:fld>
            <a:endParaRPr lang="en-IN"/>
          </a:p>
        </p:txBody>
      </p:sp>
    </p:spTree>
    <p:extLst>
      <p:ext uri="{BB962C8B-B14F-4D97-AF65-F5344CB8AC3E}">
        <p14:creationId xmlns:p14="http://schemas.microsoft.com/office/powerpoint/2010/main" val="2035601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maternity scandal in Shrewsbury and Telford is acknowledged to be one of the biggest scandals in UK healthcare. Avoidable harm to mothers and babies was caused by poor maternity care over almost 2 decades, according to the independent </a:t>
            </a:r>
            <a:r>
              <a:rPr lang="en-GB" sz="1200" kern="1200" dirty="0" err="1">
                <a:solidFill>
                  <a:schemeClr val="tx1"/>
                </a:solidFill>
                <a:effectLst/>
                <a:latin typeface="+mn-lt"/>
                <a:ea typeface="+mn-ea"/>
                <a:cs typeface="+mn-cs"/>
              </a:rPr>
              <a:t>Ockenden</a:t>
            </a:r>
            <a:r>
              <a:rPr lang="en-GB" sz="1200" kern="1200" dirty="0">
                <a:solidFill>
                  <a:schemeClr val="tx1"/>
                </a:solidFill>
                <a:effectLst/>
                <a:latin typeface="+mn-lt"/>
                <a:ea typeface="+mn-ea"/>
                <a:cs typeface="+mn-cs"/>
              </a:rPr>
              <a:t> Review. It analysed 1,592 clinical cases, leading to the identification of over 200 preventable deaths in the baby and nine deaths to the mother and many brain injuries to the </a:t>
            </a:r>
            <a:r>
              <a:rPr lang="en-GB" sz="1200" kern="1200" dirty="0" err="1">
                <a:solidFill>
                  <a:schemeClr val="tx1"/>
                </a:solidFill>
                <a:effectLst/>
                <a:latin typeface="+mn-lt"/>
                <a:ea typeface="+mn-ea"/>
                <a:cs typeface="+mn-cs"/>
              </a:rPr>
              <a:t>newborn</a:t>
            </a:r>
            <a:r>
              <a:rPr lang="en-GB" sz="1200" kern="1200" dirty="0">
                <a:solidFill>
                  <a:schemeClr val="tx1"/>
                </a:solidFill>
                <a:effectLst/>
                <a:latin typeface="+mn-lt"/>
                <a:ea typeface="+mn-ea"/>
                <a:cs typeface="+mn-cs"/>
              </a:rPr>
              <a:t>. Common clinical lapses were lacking in </a:t>
            </a:r>
            <a:r>
              <a:rPr lang="en-GB" sz="1200" kern="1200" dirty="0" err="1">
                <a:solidFill>
                  <a:schemeClr val="tx1"/>
                </a:solidFill>
                <a:effectLst/>
                <a:latin typeface="+mn-lt"/>
                <a:ea typeface="+mn-ea"/>
                <a:cs typeface="+mn-cs"/>
              </a:rPr>
              <a:t>fetal</a:t>
            </a:r>
            <a:r>
              <a:rPr lang="en-GB" sz="1200" kern="1200" dirty="0">
                <a:solidFill>
                  <a:schemeClr val="tx1"/>
                </a:solidFill>
                <a:effectLst/>
                <a:latin typeface="+mn-lt"/>
                <a:ea typeface="+mn-ea"/>
                <a:cs typeface="+mn-cs"/>
              </a:rPr>
              <a:t> monitoring, inadequate reporting on the status of the mother's condition, and failure to take prompt action with a Caesarean section in cases of deteriorating conditions. While the NHS is continuing to improve maternity services in 2025, patient safety is a national concern and there is a need for ongoing quality improvement.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3</a:t>
            </a:fld>
            <a:endParaRPr lang="en-IN"/>
          </a:p>
        </p:txBody>
      </p:sp>
    </p:spTree>
    <p:extLst>
      <p:ext uri="{BB962C8B-B14F-4D97-AF65-F5344CB8AC3E}">
        <p14:creationId xmlns:p14="http://schemas.microsoft.com/office/powerpoint/2010/main" val="8111047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Continuous Quality Improvement (CQI) is a process that is continuous, it is used to help patient safety in healthcare organisations by measuring performance, identifying the risks and making evidence-based improvements. CQI promotes frequent clinical audit and multi-disciplinary team working and organisational learning following adverse events. But the </a:t>
            </a:r>
            <a:r>
              <a:rPr lang="en-IN" sz="1200" kern="1200" dirty="0" err="1">
                <a:solidFill>
                  <a:schemeClr val="tx1"/>
                </a:solidFill>
                <a:effectLst/>
                <a:latin typeface="+mn-lt"/>
                <a:ea typeface="+mn-ea"/>
                <a:cs typeface="+mn-cs"/>
              </a:rPr>
              <a:t>Ockenden</a:t>
            </a:r>
            <a:r>
              <a:rPr lang="en-IN" sz="1200" kern="1200" dirty="0">
                <a:solidFill>
                  <a:schemeClr val="tx1"/>
                </a:solidFill>
                <a:effectLst/>
                <a:latin typeface="+mn-lt"/>
                <a:ea typeface="+mn-ea"/>
                <a:cs typeface="+mn-cs"/>
              </a:rPr>
              <a:t> Review showed that a number of warning signs were ignored by the Trust, and that it never learned from past mistakes. As a result the review has recommended 15 Immediate and Essential Actions and 60 Local Actions for Learning to close the gap on mortality and morbidity affecting mothers in England. The Care Quality Commission (CQC) also identified maternity services as a priority in 2025 because of ongoing issues with workforce, building and governance.</a:t>
            </a: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4</a:t>
            </a:fld>
            <a:endParaRPr lang="en-IN"/>
          </a:p>
        </p:txBody>
      </p:sp>
    </p:spTree>
    <p:extLst>
      <p:ext uri="{BB962C8B-B14F-4D97-AF65-F5344CB8AC3E}">
        <p14:creationId xmlns:p14="http://schemas.microsoft.com/office/powerpoint/2010/main" val="2046726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slide uses the Swiss Cheese Model to illustrate how the maternity scandal was a result of several organisational failures. The model suggests that patient harm is seldom caused by a single incident, but rather multiple failures within the health care system that coincide. In this instance, all the following factors have contributed to the downfall of staffing, leadership, communication, governance and poor incident reporting. These system vulnerabilities enabled preventable harm to mothers and </a:t>
            </a:r>
            <a:r>
              <a:rPr lang="en-GB" sz="1200" kern="1200" dirty="0" err="1">
                <a:solidFill>
                  <a:schemeClr val="tx1"/>
                </a:solidFill>
                <a:effectLst/>
                <a:latin typeface="+mn-lt"/>
                <a:ea typeface="+mn-ea"/>
                <a:cs typeface="+mn-cs"/>
              </a:rPr>
              <a:t>newborns</a:t>
            </a:r>
            <a:r>
              <a:rPr lang="en-GB" sz="1200" kern="1200" dirty="0">
                <a:solidFill>
                  <a:schemeClr val="tx1"/>
                </a:solidFill>
                <a:effectLst/>
                <a:latin typeface="+mn-lt"/>
                <a:ea typeface="+mn-ea"/>
                <a:cs typeface="+mn-cs"/>
              </a:rPr>
              <a:t> to happen over and over. The 2025 Care Quality Commission's inspection of maternity services reveals that around 47% of services are not yet good enough or safe, highlighting the ongoing difficulties in NHS maternity services due to systemic failures.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5</a:t>
            </a:fld>
            <a:endParaRPr lang="en-IN"/>
          </a:p>
        </p:txBody>
      </p:sp>
    </p:spTree>
    <p:extLst>
      <p:ext uri="{BB962C8B-B14F-4D97-AF65-F5344CB8AC3E}">
        <p14:creationId xmlns:p14="http://schemas.microsoft.com/office/powerpoint/2010/main" val="231922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RCA (also known as Root Cause Analysis) is a structured investigation that focuses on understanding the underlying causes of adverse events within the health care system instead of an individual. By systematically learning and striving for improvements, RCA helps prevent the recurrence of similar incidents and thus promotes patient safety. The </a:t>
            </a:r>
            <a:r>
              <a:rPr lang="en-GB" sz="1200" kern="1200" dirty="0" err="1">
                <a:solidFill>
                  <a:schemeClr val="tx1"/>
                </a:solidFill>
                <a:effectLst/>
                <a:latin typeface="+mn-lt"/>
                <a:ea typeface="+mn-ea"/>
                <a:cs typeface="+mn-cs"/>
              </a:rPr>
              <a:t>Ockenden</a:t>
            </a:r>
            <a:r>
              <a:rPr lang="en-GB" sz="1200" kern="1200" dirty="0">
                <a:solidFill>
                  <a:schemeClr val="tx1"/>
                </a:solidFill>
                <a:effectLst/>
                <a:latin typeface="+mn-lt"/>
                <a:ea typeface="+mn-ea"/>
                <a:cs typeface="+mn-cs"/>
              </a:rPr>
              <a:t> Review identified numerous serious incidents that were inadequately investigated, with poor opportunities for learning and action by the organisation. The primary driver was ineffective leadership, insufficient staffing, poor communication, insufficient training of staff and weak clinical governance. In 2025, NHS England is continuing to build patient safety programmes to enhance the quality of maternity services by better investigation, accountability and continuous quality improvement.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6</a:t>
            </a:fld>
            <a:endParaRPr lang="en-IN"/>
          </a:p>
        </p:txBody>
      </p:sp>
    </p:spTree>
    <p:extLst>
      <p:ext uri="{BB962C8B-B14F-4D97-AF65-F5344CB8AC3E}">
        <p14:creationId xmlns:p14="http://schemas.microsoft.com/office/powerpoint/2010/main" val="404022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Fishbone Diagram (also known as Ishikawa Diagram) is a useful tool for Root Cause Analysis and organizes factors that lead to failures in healthcare. In this instance, human factors included lack of clinical competence and delayed escalation by health care workers and/or inadequate teamwork. Process-related failures included inadequate documentation, delayed emergency interventions, inadequate </a:t>
            </a:r>
            <a:r>
              <a:rPr lang="en-GB" sz="1200" kern="1200" dirty="0" err="1">
                <a:solidFill>
                  <a:schemeClr val="tx1"/>
                </a:solidFill>
                <a:effectLst/>
                <a:latin typeface="+mn-lt"/>
                <a:ea typeface="+mn-ea"/>
                <a:cs typeface="+mn-cs"/>
              </a:rPr>
              <a:t>fetal</a:t>
            </a:r>
            <a:r>
              <a:rPr lang="en-GB" sz="1200" kern="1200" dirty="0">
                <a:solidFill>
                  <a:schemeClr val="tx1"/>
                </a:solidFill>
                <a:effectLst/>
                <a:latin typeface="+mn-lt"/>
                <a:ea typeface="+mn-ea"/>
                <a:cs typeface="+mn-cs"/>
              </a:rPr>
              <a:t> monitoring and weak incident reporting systems. Organisational causes were staff shortages, ineffective governance, limited leadership accountability and a defensive culture which stifled learning from mistakes. Around 65% of maternity units in England are still in need of improvement, further highlighting the need to understand and tackle root causes across the system to enhance patient safety.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7</a:t>
            </a:fld>
            <a:endParaRPr lang="en-IN"/>
          </a:p>
        </p:txBody>
      </p:sp>
    </p:spTree>
    <p:extLst>
      <p:ext uri="{BB962C8B-B14F-4D97-AF65-F5344CB8AC3E}">
        <p14:creationId xmlns:p14="http://schemas.microsoft.com/office/powerpoint/2010/main" val="3289457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discusses the policy issues that contributed to the maternity failures. NHS maternity services are subject to National policies on clinical governance, Patient Safety, </a:t>
            </a:r>
            <a:r>
              <a:rPr lang="en-IN" sz="1200" kern="1200" dirty="0" err="1">
                <a:solidFill>
                  <a:schemeClr val="tx1"/>
                </a:solidFill>
                <a:effectLst/>
                <a:latin typeface="+mn-lt"/>
                <a:ea typeface="+mn-ea"/>
                <a:cs typeface="+mn-cs"/>
              </a:rPr>
              <a:t>Fetal</a:t>
            </a:r>
            <a:r>
              <a:rPr lang="en-IN" sz="1200" kern="1200" dirty="0">
                <a:solidFill>
                  <a:schemeClr val="tx1"/>
                </a:solidFill>
                <a:effectLst/>
                <a:latin typeface="+mn-lt"/>
                <a:ea typeface="+mn-ea"/>
                <a:cs typeface="+mn-cs"/>
              </a:rPr>
              <a:t> Monitoring, Incident Reporting and Staff Accountability. But, over nearly 20 years the </a:t>
            </a:r>
            <a:r>
              <a:rPr lang="en-IN" sz="1200" kern="1200" dirty="0" err="1">
                <a:solidFill>
                  <a:schemeClr val="tx1"/>
                </a:solidFill>
                <a:effectLst/>
                <a:latin typeface="+mn-lt"/>
                <a:ea typeface="+mn-ea"/>
                <a:cs typeface="+mn-cs"/>
              </a:rPr>
              <a:t>Ockenden</a:t>
            </a:r>
            <a:r>
              <a:rPr lang="en-IN" sz="1200" kern="1200" dirty="0">
                <a:solidFill>
                  <a:schemeClr val="tx1"/>
                </a:solidFill>
                <a:effectLst/>
                <a:latin typeface="+mn-lt"/>
                <a:ea typeface="+mn-ea"/>
                <a:cs typeface="+mn-cs"/>
              </a:rPr>
              <a:t> Review found these policies were ignored and poorly implemented. Poorly developed whistle blowing procedures meant staff were not able to raise concerns and poor leadership meant that staff concerns were not acted upon. These policy failures led to a culture of unsafe practices continuing unabated. The UK Parliament confirmed the safety of mothers as a priority issue in healthcare in 2025 due to continuing inequalities and issues with quality of NHS maternity services.</a:t>
            </a: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8</a:t>
            </a:fld>
            <a:endParaRPr lang="en-IN"/>
          </a:p>
        </p:txBody>
      </p:sp>
    </p:spTree>
    <p:extLst>
      <p:ext uri="{BB962C8B-B14F-4D97-AF65-F5344CB8AC3E}">
        <p14:creationId xmlns:p14="http://schemas.microsoft.com/office/powerpoint/2010/main" val="21145740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root causes and policy failures identified had a substantial effect on the service delivery of healthcare. The quality, safety and responsiveness of maternity care was lowered by ineffective leadership, inadequate staffing and poor governance. Sub-optimal communication, clinical decision making and delayed diagnosis were responsible for avoidable maternal complications, neonatal injuries and avoidable deaths. Additionally, repeated investigations and litigation put pressure on the financial side of the NHS and lowered operational efficiency. The inequalities in access to safe maternity care were disproportionately affected by women from disadvantaged communities. In 2025, NHS England created the National Maternity and Neonatal Taskforce to enhance patient safety and the quality of maternity care in England.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9</a:t>
            </a:fld>
            <a:endParaRPr lang="en-IN"/>
          </a:p>
        </p:txBody>
      </p:sp>
    </p:spTree>
    <p:extLst>
      <p:ext uri="{BB962C8B-B14F-4D97-AF65-F5344CB8AC3E}">
        <p14:creationId xmlns:p14="http://schemas.microsoft.com/office/powerpoint/2010/main" val="18693966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a number of evidence-based recommendations that can help stop other healthcare failures. Healthcare bodies need to improve their clinical governance, including through regular clinical audits, performance monitoring, and leadership accountability. Second, ongoing training of staffs should enhance their competence in </a:t>
            </a:r>
            <a:r>
              <a:rPr lang="en-GB" sz="1200" kern="1200" dirty="0" err="1">
                <a:solidFill>
                  <a:schemeClr val="tx1"/>
                </a:solidFill>
                <a:effectLst/>
                <a:latin typeface="+mn-lt"/>
                <a:ea typeface="+mn-ea"/>
                <a:cs typeface="+mn-cs"/>
              </a:rPr>
              <a:t>fetal</a:t>
            </a:r>
            <a:r>
              <a:rPr lang="en-GB" sz="1200" kern="1200" dirty="0">
                <a:solidFill>
                  <a:schemeClr val="tx1"/>
                </a:solidFill>
                <a:effectLst/>
                <a:latin typeface="+mn-lt"/>
                <a:ea typeface="+mn-ea"/>
                <a:cs typeface="+mn-cs"/>
              </a:rPr>
              <a:t> monitoring, emergency obstetric care and multi-disciplinary team work. Third, organisations need to cultivate an open culture where patient safety issues are reported promptly and whistleblowing is not seen as a risk of blame. Lastly, ongoing Root Cause Analysis and Quality Improvement efforts should lead to ongoing improvements that are implemented as a result of adverse events. NHS England introduced the Maternity Outcomes Signal System (MOSS) in 2025 to identify potential problems earlier.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10</a:t>
            </a:fld>
            <a:endParaRPr lang="en-IN"/>
          </a:p>
        </p:txBody>
      </p:sp>
    </p:spTree>
    <p:extLst>
      <p:ext uri="{BB962C8B-B14F-4D97-AF65-F5344CB8AC3E}">
        <p14:creationId xmlns:p14="http://schemas.microsoft.com/office/powerpoint/2010/main" val="15539770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is the basis for an individual report that will examine the case study in greater detail. This report will start by defining healthcare quality, quality assurance and Continuous Quality Improvement and then introduce the selected maternity scandal. It will then discuss the background of the healthcare quality issue using contemporary evidence and statistics. The Swiss Cheese Model will then be used to describe how a patient's harm occurred as a result of multiple system failures. The Fishbone Diagram and the 5 Whys Framework will be used and applied in the process of Root Cause Analysis. Finally, evidence-based recommendations and conclusions will showcase strategies to enhance patient safety and healthcare quality.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11</a:t>
            </a:fld>
            <a:endParaRPr lang="en-IN"/>
          </a:p>
        </p:txBody>
      </p:sp>
    </p:spTree>
    <p:extLst>
      <p:ext uri="{BB962C8B-B14F-4D97-AF65-F5344CB8AC3E}">
        <p14:creationId xmlns:p14="http://schemas.microsoft.com/office/powerpoint/2010/main" val="29345149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case offers a number of valuable nuggets for health care organisations. In the case of the maternity scandal, it is apparent that patient harm is not usually the result of one individual's error but is more likely to be a result of multiple organisational failures. High quality healthcare services depend on effective leadership and governance, with a positive safety culture. CQI is a tool that assists organisations to detect risks early, track performance and make sustainable evidence-based improvements. Likewise, Root Cause Analysis fosters learning, not blame, and assists organisations to avoid the next incident. A survey of 16,755 women of the 2025 CQC shows that there have been improvements in patient experience, yet there are on-going concerns about the availability of consistently safe maternity care.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12</a:t>
            </a:fld>
            <a:endParaRPr lang="en-IN"/>
          </a:p>
        </p:txBody>
      </p:sp>
    </p:spTree>
    <p:extLst>
      <p:ext uri="{BB962C8B-B14F-4D97-AF65-F5344CB8AC3E}">
        <p14:creationId xmlns:p14="http://schemas.microsoft.com/office/powerpoint/2010/main" val="2278420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 conclude, the Shrewsbury and Telford maternity scandal is a stark reminder of the serious impact of poor quality assurance measures, poor leadership and poor clinical governance. The application of the Swiss Cheese Model and Root Cause Analysis demonstrates that there was a chain of failures across several levels of the organisation that resulted in avoidable harm to mothers and babies. To enhance governance, capability of healthcare workers and to promote transparency in reporting incidents, Continuous Quality Improvement must be incorporated into the daily activities of healthcare organisations. These will improve the safety of patients, quality of services and organisational learning. During 2025, the NHS continued to make reforms to improve accountability, safety and equitable maternity care throughout England as part of its ongoing reform programme.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9CEC60A9-04E4-4DA1-B705-D28356511299}" type="slidenum">
              <a:rPr lang="en-IN" smtClean="0"/>
              <a:t>13</a:t>
            </a:fld>
            <a:endParaRPr lang="en-IN"/>
          </a:p>
        </p:txBody>
      </p:sp>
    </p:spTree>
    <p:extLst>
      <p:ext uri="{BB962C8B-B14F-4D97-AF65-F5344CB8AC3E}">
        <p14:creationId xmlns:p14="http://schemas.microsoft.com/office/powerpoint/2010/main" val="1255184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43148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61041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487736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859924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F66B4A-2343-455B-8FED-8E823E97410B}" type="datetimeFigureOut">
              <a:rPr lang="en-IN" smtClean="0"/>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465636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F66B4A-2343-455B-8FED-8E823E97410B}" type="datetimeFigureOut">
              <a:rPr lang="en-IN" smtClean="0"/>
              <a:t>20-07-2026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2262204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F66B4A-2343-455B-8FED-8E823E97410B}" type="datetimeFigureOut">
              <a:rPr lang="en-IN" smtClean="0"/>
              <a:t>20-07-2026</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8539949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220991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625580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F66B4A-2343-455B-8FED-8E823E97410B}" type="datetimeFigureOut">
              <a:rPr lang="en-IN" smtClean="0"/>
              <a:t>20-07-2026</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1679258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40213608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113648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1314089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FF66B4A-2343-455B-8FED-8E823E97410B}" type="datetimeFigureOut">
              <a:rPr lang="en-IN" smtClean="0"/>
              <a:t>20-07-2026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7868813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FF66B4A-2343-455B-8FED-8E823E97410B}" type="datetimeFigureOut">
              <a:rPr lang="en-IN" smtClean="0"/>
              <a:t>20-07-2026</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3217195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627001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7FF66B4A-2343-455B-8FED-8E823E97410B}" type="datetimeFigureOut">
              <a:rPr lang="en-IN" smtClean="0"/>
              <a:t>20-07-2026</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0D151A2E-DD43-46E0-A51A-C13B7D5F3E46}" type="slidenum">
              <a:rPr lang="en-IN" smtClean="0"/>
              <a:t>‹#›</a:t>
            </a:fld>
            <a:endParaRPr lang="en-IN"/>
          </a:p>
        </p:txBody>
      </p:sp>
    </p:spTree>
    <p:extLst>
      <p:ext uri="{BB962C8B-B14F-4D97-AF65-F5344CB8AC3E}">
        <p14:creationId xmlns:p14="http://schemas.microsoft.com/office/powerpoint/2010/main" val="2918902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7FF66B4A-2343-455B-8FED-8E823E97410B}" type="datetimeFigureOut">
              <a:rPr lang="en-IN" smtClean="0"/>
              <a:t>20-07-2026</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0D151A2E-DD43-46E0-A51A-C13B7D5F3E46}" type="slidenum">
              <a:rPr lang="en-IN" smtClean="0"/>
              <a:t>‹#›</a:t>
            </a:fld>
            <a:endParaRPr lang="en-IN"/>
          </a:p>
        </p:txBody>
      </p:sp>
    </p:spTree>
    <p:extLst>
      <p:ext uri="{BB962C8B-B14F-4D97-AF65-F5344CB8AC3E}">
        <p14:creationId xmlns:p14="http://schemas.microsoft.com/office/powerpoint/2010/main" val="28462464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long-read/the-maternal-care-bundle/" TargetMode="External"/><Relationship Id="rId3" Type="http://schemas.openxmlformats.org/officeDocument/2006/relationships/hyperlink" Target="https://www.cqc.org.uk/publications/surveys/maternity-survey?utm_source=chatgpt.com" TargetMode="External"/><Relationship Id="rId7" Type="http://schemas.openxmlformats.org/officeDocument/2006/relationships/hyperlink" Target="https://www.england.nhs.uk/publication/maternity-experience-survey-2025-national-qualitative-report/" TargetMode="External"/><Relationship Id="rId12" Type="http://schemas.openxmlformats.org/officeDocument/2006/relationships/hyperlink" Target="https://jpnovations.com/blog/quality-improvement-and-patient-safety?utm_source=chatgpt.com" TargetMode="External"/><Relationship Id="rId2" Type="http://schemas.openxmlformats.org/officeDocument/2006/relationships/hyperlink" Target="https://www.bbc.com/news/uk-england-shropshire-60925959" TargetMode="External"/><Relationship Id="rId1" Type="http://schemas.openxmlformats.org/officeDocument/2006/relationships/slideLayout" Target="../slideLayouts/slideLayout2.xml"/><Relationship Id="rId6" Type="http://schemas.openxmlformats.org/officeDocument/2006/relationships/hyperlink" Target="https://commonslibrary.parliament.uk/research-briefings/cbp-10447/" TargetMode="External"/><Relationship Id="rId11" Type="http://schemas.openxmlformats.org/officeDocument/2006/relationships/hyperlink" Target="https://www.reuters.com/business/healthcare-pharmaceuticals/uk-launches-investigation-into-maternity-care-after-multiple-scandals-2025-06-23/" TargetMode="External"/><Relationship Id="rId5" Type="http://schemas.openxmlformats.org/officeDocument/2006/relationships/hyperlink" Target="https://commonslibrary.parliament.uk/research-briefings/cbp-9815/" TargetMode="External"/><Relationship Id="rId10" Type="http://schemas.openxmlformats.org/officeDocument/2006/relationships/hyperlink" Target="https://www.england.nhs.uk/long-read/maternity-patient-experience-survey-2025-national-qualitative-report/?utm_source=chatgpt.com" TargetMode="External"/><Relationship Id="rId4" Type="http://schemas.openxmlformats.org/officeDocument/2006/relationships/hyperlink" Target="https://www.cqc.org.uk/press-release/national-survey-shows-some-improvement-maternity-care-experiences-further-work-needed?utm_source=chatgpt.com" TargetMode="External"/><Relationship Id="rId9" Type="http://schemas.openxmlformats.org/officeDocument/2006/relationships/hyperlink" Target="https://www.england.nhs.uk/publication/?filter-category=maternity&amp;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400" b="1" dirty="0"/>
              <a:t>Quality Improvement in Health and Social Care: Root Cause Analysis of the Shrewsbury and Telford Hospital NHS Trust Maternity Scandal</a:t>
            </a:r>
            <a:endParaRPr lang="en-IN" sz="4400" b="1" dirty="0"/>
          </a:p>
        </p:txBody>
      </p:sp>
      <p:sp>
        <p:nvSpPr>
          <p:cNvPr id="3" name="Subtitle 2"/>
          <p:cNvSpPr>
            <a:spLocks noGrp="1"/>
          </p:cNvSpPr>
          <p:nvPr>
            <p:ph type="subTitle" idx="1"/>
          </p:nvPr>
        </p:nvSpPr>
        <p:spPr/>
        <p:txBody>
          <a:bodyPr/>
          <a:lstStyle/>
          <a:p>
            <a:r>
              <a:rPr lang="en-US" dirty="0"/>
              <a:t>Name of the student:</a:t>
            </a:r>
          </a:p>
          <a:p>
            <a:r>
              <a:rPr lang="en-US" dirty="0"/>
              <a:t>Student id:</a:t>
            </a:r>
            <a:endParaRPr lang="en-IN" dirty="0"/>
          </a:p>
        </p:txBody>
      </p:sp>
    </p:spTree>
    <p:extLst>
      <p:ext uri="{BB962C8B-B14F-4D97-AF65-F5344CB8AC3E}">
        <p14:creationId xmlns:p14="http://schemas.microsoft.com/office/powerpoint/2010/main" val="567038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to Quality Improvement and the Case Study</a:t>
            </a:r>
            <a:endParaRPr lang="en-IN" dirty="0"/>
          </a:p>
        </p:txBody>
      </p:sp>
      <p:sp>
        <p:nvSpPr>
          <p:cNvPr id="3" name="Content Placeholder 2"/>
          <p:cNvSpPr>
            <a:spLocks noGrp="1"/>
          </p:cNvSpPr>
          <p:nvPr>
            <p:ph idx="1"/>
          </p:nvPr>
        </p:nvSpPr>
        <p:spPr>
          <a:xfrm>
            <a:off x="485776" y="2343149"/>
            <a:ext cx="6472237" cy="4257675"/>
          </a:xfrm>
        </p:spPr>
        <p:txBody>
          <a:bodyPr>
            <a:normAutofit fontScale="85000" lnSpcReduction="10000"/>
          </a:bodyPr>
          <a:lstStyle/>
          <a:p>
            <a:pPr lvl="0" algn="just"/>
            <a:r>
              <a:rPr lang="en-IN" dirty="0"/>
              <a:t>Healthcare quality refers to safe, effective, timely, equitable and patient-centred care that improves health outcomes while minimising avoidable harm across healthcare organisations. </a:t>
            </a:r>
          </a:p>
          <a:p>
            <a:pPr lvl="0" algn="just"/>
            <a:r>
              <a:rPr lang="en-IN" dirty="0"/>
              <a:t>Quality assurance ensures services consistently meet professional standards, whereas Continuous Quality Improvement (CQI) continuously evaluates and enhances clinical performance using evidence-based interventions. </a:t>
            </a:r>
          </a:p>
          <a:p>
            <a:pPr lvl="0" algn="just"/>
            <a:r>
              <a:rPr lang="en-IN" dirty="0"/>
              <a:t>The presentation analyses the </a:t>
            </a:r>
            <a:r>
              <a:rPr lang="en-IN" b="1" dirty="0"/>
              <a:t>Shrewsbury and Telford Hospital NHS Trust maternity scandal</a:t>
            </a:r>
            <a:r>
              <a:rPr lang="en-IN" dirty="0"/>
              <a:t>, one of the UK's largest healthcare quality failures investigated through the </a:t>
            </a:r>
            <a:r>
              <a:rPr lang="en-IN" dirty="0" err="1"/>
              <a:t>Ockenden</a:t>
            </a:r>
            <a:r>
              <a:rPr lang="en-IN" dirty="0"/>
              <a:t> Review (Final </a:t>
            </a:r>
            <a:r>
              <a:rPr lang="en-IN" dirty="0" err="1"/>
              <a:t>Ockenden</a:t>
            </a:r>
            <a:r>
              <a:rPr lang="en-IN" dirty="0"/>
              <a:t> Report, 2022). </a:t>
            </a:r>
          </a:p>
          <a:p>
            <a:pPr lvl="0" algn="just"/>
            <a:r>
              <a:rPr lang="en-IN" dirty="0"/>
              <a:t>The independent review examined </a:t>
            </a:r>
            <a:r>
              <a:rPr lang="en-IN" b="1" dirty="0"/>
              <a:t>1,592 maternity cases</a:t>
            </a:r>
            <a:r>
              <a:rPr lang="en-IN" dirty="0"/>
              <a:t> between </a:t>
            </a:r>
            <a:r>
              <a:rPr lang="en-IN" b="1" dirty="0"/>
              <a:t>2000 and 2019</a:t>
            </a:r>
            <a:r>
              <a:rPr lang="en-IN" dirty="0"/>
              <a:t>, identifying widespread failures in clinical governance, leadership and patient safety. </a:t>
            </a:r>
          </a:p>
          <a:p>
            <a:pPr lvl="0" algn="just"/>
            <a:r>
              <a:rPr lang="en-IN" dirty="0"/>
              <a:t>In </a:t>
            </a:r>
            <a:r>
              <a:rPr lang="en-IN" b="1" dirty="0"/>
              <a:t>2025</a:t>
            </a:r>
            <a:r>
              <a:rPr lang="en-IN" dirty="0"/>
              <a:t>, over </a:t>
            </a:r>
            <a:r>
              <a:rPr lang="en-IN" b="1" dirty="0"/>
              <a:t>16,755 women</a:t>
            </a:r>
            <a:r>
              <a:rPr lang="en-IN" dirty="0"/>
              <a:t> participated in the national CQC maternity survey, demonstrating that improving maternity quality remains a national NHS priority. </a:t>
            </a:r>
          </a:p>
        </p:txBody>
      </p:sp>
      <p:pic>
        <p:nvPicPr>
          <p:cNvPr id="4" name="Picture 3"/>
          <p:cNvPicPr>
            <a:picLocks noChangeAspect="1"/>
          </p:cNvPicPr>
          <p:nvPr/>
        </p:nvPicPr>
        <p:blipFill>
          <a:blip r:embed="rId3"/>
          <a:stretch>
            <a:fillRect/>
          </a:stretch>
        </p:blipFill>
        <p:spPr>
          <a:xfrm>
            <a:off x="7309803" y="2343149"/>
            <a:ext cx="4567149" cy="4057651"/>
          </a:xfrm>
          <a:prstGeom prst="rect">
            <a:avLst/>
          </a:prstGeom>
        </p:spPr>
      </p:pic>
      <p:sp>
        <p:nvSpPr>
          <p:cNvPr id="5" name="Rectangle 4"/>
          <p:cNvSpPr/>
          <p:nvPr/>
        </p:nvSpPr>
        <p:spPr>
          <a:xfrm>
            <a:off x="8966442" y="6477713"/>
            <a:ext cx="1253869" cy="246221"/>
          </a:xfrm>
          <a:prstGeom prst="rect">
            <a:avLst/>
          </a:prstGeom>
        </p:spPr>
        <p:txBody>
          <a:bodyPr wrap="none">
            <a:spAutoFit/>
          </a:bodyPr>
          <a:lstStyle/>
          <a:p>
            <a:r>
              <a:rPr lang="en-IN" sz="1000" dirty="0"/>
              <a:t>(BBC News, 2022)</a:t>
            </a:r>
          </a:p>
        </p:txBody>
      </p:sp>
    </p:spTree>
    <p:extLst>
      <p:ext uri="{BB962C8B-B14F-4D97-AF65-F5344CB8AC3E}">
        <p14:creationId xmlns:p14="http://schemas.microsoft.com/office/powerpoint/2010/main" val="2704964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Overview of the Healthcare Quality Concern</a:t>
            </a:r>
            <a:endParaRPr lang="en-IN" dirty="0"/>
          </a:p>
        </p:txBody>
      </p:sp>
      <p:sp>
        <p:nvSpPr>
          <p:cNvPr id="3" name="Content Placeholder 2"/>
          <p:cNvSpPr>
            <a:spLocks noGrp="1"/>
          </p:cNvSpPr>
          <p:nvPr>
            <p:ph idx="1"/>
          </p:nvPr>
        </p:nvSpPr>
        <p:spPr>
          <a:xfrm>
            <a:off x="245534" y="2603499"/>
            <a:ext cx="6841066" cy="3983568"/>
          </a:xfrm>
        </p:spPr>
        <p:txBody>
          <a:bodyPr>
            <a:normAutofit fontScale="92500" lnSpcReduction="20000"/>
          </a:bodyPr>
          <a:lstStyle/>
          <a:p>
            <a:pPr lvl="0" algn="just"/>
            <a:r>
              <a:rPr lang="en-IN" dirty="0"/>
              <a:t>The </a:t>
            </a:r>
            <a:r>
              <a:rPr lang="en-IN" dirty="0" err="1"/>
              <a:t>Ockenden</a:t>
            </a:r>
            <a:r>
              <a:rPr lang="en-IN" dirty="0"/>
              <a:t> Review concluded that avoidable failures in maternity care resulted in preventable maternal and neonatal harm over nearly two decades within the Trust. </a:t>
            </a:r>
          </a:p>
          <a:p>
            <a:pPr lvl="0" algn="just"/>
            <a:r>
              <a:rPr lang="en-IN" dirty="0"/>
              <a:t>Investigators reviewed </a:t>
            </a:r>
            <a:r>
              <a:rPr lang="en-IN" b="1" dirty="0"/>
              <a:t>1,592 clinical incidents</a:t>
            </a:r>
            <a:r>
              <a:rPr lang="en-IN" dirty="0"/>
              <a:t>, making this one of the largest independent maternity investigations undertaken within the NHS </a:t>
            </a:r>
            <a:r>
              <a:rPr lang="en-GB" dirty="0"/>
              <a:t>(Care Quality Commission, 2025a)</a:t>
            </a:r>
            <a:r>
              <a:rPr lang="en-IN" dirty="0"/>
              <a:t>. </a:t>
            </a:r>
          </a:p>
          <a:p>
            <a:pPr lvl="0" algn="just"/>
            <a:r>
              <a:rPr lang="en-IN" dirty="0"/>
              <a:t>The report identified </a:t>
            </a:r>
            <a:r>
              <a:rPr lang="en-IN" b="1" dirty="0"/>
              <a:t>over 200 avoidable baby deaths</a:t>
            </a:r>
            <a:r>
              <a:rPr lang="en-IN" dirty="0"/>
              <a:t>, </a:t>
            </a:r>
            <a:r>
              <a:rPr lang="en-IN" b="1" dirty="0"/>
              <a:t>nine maternal deaths</a:t>
            </a:r>
            <a:r>
              <a:rPr lang="en-IN" dirty="0"/>
              <a:t>, and numerous cases of permanent neonatal brain injury linked to poor care. </a:t>
            </a:r>
          </a:p>
          <a:p>
            <a:pPr lvl="0" algn="just"/>
            <a:r>
              <a:rPr lang="en-IN" dirty="0"/>
              <a:t>Poor </a:t>
            </a:r>
            <a:r>
              <a:rPr lang="en-IN" dirty="0" err="1"/>
              <a:t>fetal</a:t>
            </a:r>
            <a:r>
              <a:rPr lang="en-IN" dirty="0"/>
              <a:t> monitoring, delayed Caesarean sections and failure to escalate deteriorating conditions repeatedly compromised patient safety throughout maternity services. </a:t>
            </a:r>
          </a:p>
          <a:p>
            <a:pPr lvl="0" algn="just"/>
            <a:r>
              <a:rPr lang="en-IN" dirty="0"/>
              <a:t>Recent NHS reviews indicate maternity safety remains under pressure, with improvements continuing to be prioritised nationally through infrastructure and safety reforms. </a:t>
            </a:r>
          </a:p>
          <a:p>
            <a:pPr algn="just"/>
            <a:endParaRPr lang="en-IN" dirty="0"/>
          </a:p>
        </p:txBody>
      </p:sp>
      <p:pic>
        <p:nvPicPr>
          <p:cNvPr id="1026" name="Picture 2" descr="Factors leading to failures in NHS maternity care | Midwifery | The Guardia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7913" y="2823633"/>
            <a:ext cx="4429125" cy="35433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497770" y="6463956"/>
            <a:ext cx="2289409" cy="246221"/>
          </a:xfrm>
          <a:prstGeom prst="rect">
            <a:avLst/>
          </a:prstGeom>
        </p:spPr>
        <p:txBody>
          <a:bodyPr wrap="none">
            <a:spAutoFit/>
          </a:bodyPr>
          <a:lstStyle/>
          <a:p>
            <a:r>
              <a:rPr lang="en-GB" sz="1000" dirty="0"/>
              <a:t>(Care Quality Commission, 2025a)</a:t>
            </a:r>
            <a:endParaRPr lang="en-IN" sz="1000" dirty="0"/>
          </a:p>
        </p:txBody>
      </p:sp>
    </p:spTree>
    <p:extLst>
      <p:ext uri="{BB962C8B-B14F-4D97-AF65-F5344CB8AC3E}">
        <p14:creationId xmlns:p14="http://schemas.microsoft.com/office/powerpoint/2010/main" val="58147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Importance of Continuous Quality Improvement (CQI)</a:t>
            </a:r>
            <a:endParaRPr lang="en-IN" dirty="0"/>
          </a:p>
        </p:txBody>
      </p:sp>
      <p:sp>
        <p:nvSpPr>
          <p:cNvPr id="3" name="Content Placeholder 2"/>
          <p:cNvSpPr>
            <a:spLocks noGrp="1"/>
          </p:cNvSpPr>
          <p:nvPr>
            <p:ph idx="1"/>
          </p:nvPr>
        </p:nvSpPr>
        <p:spPr>
          <a:xfrm>
            <a:off x="357189" y="2603500"/>
            <a:ext cx="6257924" cy="4097338"/>
          </a:xfrm>
        </p:spPr>
        <p:txBody>
          <a:bodyPr>
            <a:normAutofit fontScale="85000" lnSpcReduction="10000"/>
          </a:bodyPr>
          <a:lstStyle/>
          <a:p>
            <a:pPr lvl="0" algn="just"/>
            <a:r>
              <a:rPr lang="en-IN" dirty="0"/>
              <a:t>Continuous Quality Improvement systematically measures healthcare performance and implements ongoing changes that reduce clinical errors and improve patient outcomes. </a:t>
            </a:r>
          </a:p>
          <a:p>
            <a:pPr lvl="0" algn="just"/>
            <a:r>
              <a:rPr lang="en-IN" dirty="0"/>
              <a:t>Effective CQI promotes evidence-based practice, continuous auditing, multidisciplinary teamwork and organisational learning following adverse clinical incidents. </a:t>
            </a:r>
          </a:p>
          <a:p>
            <a:pPr lvl="0" algn="just"/>
            <a:r>
              <a:rPr lang="en-IN" dirty="0"/>
              <a:t>The </a:t>
            </a:r>
            <a:r>
              <a:rPr lang="en-IN" dirty="0" err="1"/>
              <a:t>Ockenden</a:t>
            </a:r>
            <a:r>
              <a:rPr lang="en-IN" dirty="0"/>
              <a:t> Review found repeated failures to learn from previous incidents despite numerous warning signs and internal investigations. </a:t>
            </a:r>
          </a:p>
          <a:p>
            <a:pPr lvl="0" algn="just"/>
            <a:r>
              <a:rPr lang="en-IN" dirty="0"/>
              <a:t>The review introduced </a:t>
            </a:r>
            <a:r>
              <a:rPr lang="en-IN" b="1" dirty="0"/>
              <a:t>15 Immediate and Essential Actions</a:t>
            </a:r>
            <a:r>
              <a:rPr lang="en-IN" dirty="0"/>
              <a:t> alongside </a:t>
            </a:r>
            <a:r>
              <a:rPr lang="en-IN" b="1" dirty="0"/>
              <a:t>60 Local Actions for Learning</a:t>
            </a:r>
            <a:r>
              <a:rPr lang="en-IN" dirty="0"/>
              <a:t> to strengthen maternity safety across England </a:t>
            </a:r>
            <a:r>
              <a:rPr lang="en-GB" dirty="0"/>
              <a:t>(NHS England, 2026a)</a:t>
            </a:r>
            <a:r>
              <a:rPr lang="en-IN" dirty="0"/>
              <a:t>. </a:t>
            </a:r>
          </a:p>
          <a:p>
            <a:pPr lvl="0" algn="just"/>
            <a:r>
              <a:rPr lang="en-IN" dirty="0"/>
              <a:t>In </a:t>
            </a:r>
            <a:r>
              <a:rPr lang="en-IN" b="1" dirty="0"/>
              <a:t>2025</a:t>
            </a:r>
            <a:r>
              <a:rPr lang="en-IN" dirty="0"/>
              <a:t>, the CQC continued identifying maternity safety as a priority because infrastructure, staffing and organisational culture remain significant quality challenges. </a:t>
            </a:r>
          </a:p>
        </p:txBody>
      </p:sp>
      <p:pic>
        <p:nvPicPr>
          <p:cNvPr id="4" name="Picture 3"/>
          <p:cNvPicPr>
            <a:picLocks noChangeAspect="1"/>
          </p:cNvPicPr>
          <p:nvPr/>
        </p:nvPicPr>
        <p:blipFill>
          <a:blip r:embed="rId3"/>
          <a:stretch>
            <a:fillRect/>
          </a:stretch>
        </p:blipFill>
        <p:spPr>
          <a:xfrm>
            <a:off x="7065518" y="2576682"/>
            <a:ext cx="3978720" cy="3695531"/>
          </a:xfrm>
          <a:prstGeom prst="rect">
            <a:avLst/>
          </a:prstGeom>
        </p:spPr>
      </p:pic>
      <p:sp>
        <p:nvSpPr>
          <p:cNvPr id="5" name="Rectangle 4"/>
          <p:cNvSpPr/>
          <p:nvPr/>
        </p:nvSpPr>
        <p:spPr>
          <a:xfrm>
            <a:off x="8295696" y="6272213"/>
            <a:ext cx="1518364" cy="246221"/>
          </a:xfrm>
          <a:prstGeom prst="rect">
            <a:avLst/>
          </a:prstGeom>
        </p:spPr>
        <p:txBody>
          <a:bodyPr wrap="none">
            <a:spAutoFit/>
          </a:bodyPr>
          <a:lstStyle/>
          <a:p>
            <a:r>
              <a:rPr lang="en-GB" sz="1000" dirty="0"/>
              <a:t>(NHS England, 2026a)</a:t>
            </a:r>
            <a:endParaRPr lang="en-IN" sz="1000" dirty="0"/>
          </a:p>
        </p:txBody>
      </p:sp>
    </p:spTree>
    <p:extLst>
      <p:ext uri="{BB962C8B-B14F-4D97-AF65-F5344CB8AC3E}">
        <p14:creationId xmlns:p14="http://schemas.microsoft.com/office/powerpoint/2010/main" val="3552264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Systems-Based Safety Model – Swiss Cheese Model</a:t>
            </a:r>
            <a:endParaRPr lang="en-IN" dirty="0"/>
          </a:p>
        </p:txBody>
      </p:sp>
      <p:sp>
        <p:nvSpPr>
          <p:cNvPr id="3" name="Content Placeholder 2"/>
          <p:cNvSpPr>
            <a:spLocks noGrp="1"/>
          </p:cNvSpPr>
          <p:nvPr>
            <p:ph idx="1"/>
          </p:nvPr>
        </p:nvSpPr>
        <p:spPr>
          <a:xfrm>
            <a:off x="328614" y="2381250"/>
            <a:ext cx="5586411" cy="4476750"/>
          </a:xfrm>
        </p:spPr>
        <p:txBody>
          <a:bodyPr>
            <a:normAutofit fontScale="85000" lnSpcReduction="20000"/>
          </a:bodyPr>
          <a:lstStyle/>
          <a:p>
            <a:pPr lvl="0" algn="just"/>
            <a:r>
              <a:rPr lang="en-IN" dirty="0"/>
              <a:t>James Reason's Swiss Cheese Model explains that patient harm occurs when multiple organisational safety barriers simultaneously fail rather than from one individual mistake. </a:t>
            </a:r>
          </a:p>
          <a:p>
            <a:pPr lvl="0" algn="just"/>
            <a:r>
              <a:rPr lang="en-IN" dirty="0"/>
              <a:t>The model distinguishes active failures committed by frontline staff from latent organisational weaknesses created through ineffective leadership and governance </a:t>
            </a:r>
            <a:r>
              <a:rPr lang="en-GB" dirty="0"/>
              <a:t>(House of Commons Library, 2025)</a:t>
            </a:r>
            <a:r>
              <a:rPr lang="en-IN" dirty="0"/>
              <a:t>. </a:t>
            </a:r>
          </a:p>
          <a:p>
            <a:pPr lvl="0" algn="just"/>
            <a:r>
              <a:rPr lang="en-IN" dirty="0"/>
              <a:t>Within the maternity scandal, failures occurred across staffing, leadership, communication, clinical governance and escalation procedures before patient harm occurred. </a:t>
            </a:r>
          </a:p>
          <a:p>
            <a:pPr lvl="0" algn="just"/>
            <a:r>
              <a:rPr lang="en-IN" dirty="0"/>
              <a:t>Poor incident reporting, inadequate supervision and delayed clinical decisions created aligned weaknesses that allowed preventable maternal and neonatal deaths to occur. </a:t>
            </a:r>
          </a:p>
          <a:p>
            <a:pPr lvl="0" algn="just"/>
            <a:r>
              <a:rPr lang="en-IN" dirty="0"/>
              <a:t>Current CQC evidence shows </a:t>
            </a:r>
            <a:r>
              <a:rPr lang="en-IN" b="1" dirty="0"/>
              <a:t>47%</a:t>
            </a:r>
            <a:r>
              <a:rPr lang="en-IN" dirty="0"/>
              <a:t> of maternity services still require improvement or are inadequate for safety, highlighting continuing system-level challenges. </a:t>
            </a:r>
          </a:p>
          <a:p>
            <a:pPr algn="just"/>
            <a:endParaRPr lang="en-IN" dirty="0"/>
          </a:p>
        </p:txBody>
      </p:sp>
      <p:pic>
        <p:nvPicPr>
          <p:cNvPr id="2050" name="Picture 2" descr="Swiss Cheese Model – SAFEChE: Process Safe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214" y="2381250"/>
            <a:ext cx="5580062" cy="398145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915937" y="6239589"/>
            <a:ext cx="2292615" cy="246221"/>
          </a:xfrm>
          <a:prstGeom prst="rect">
            <a:avLst/>
          </a:prstGeom>
        </p:spPr>
        <p:txBody>
          <a:bodyPr wrap="none">
            <a:spAutoFit/>
          </a:bodyPr>
          <a:lstStyle/>
          <a:p>
            <a:r>
              <a:rPr lang="en-GB" sz="1000" dirty="0"/>
              <a:t>(House of Commons Library, 2025)</a:t>
            </a:r>
            <a:endParaRPr lang="en-IN" sz="1000" dirty="0"/>
          </a:p>
        </p:txBody>
      </p:sp>
    </p:spTree>
    <p:extLst>
      <p:ext uri="{BB962C8B-B14F-4D97-AF65-F5344CB8AC3E}">
        <p14:creationId xmlns:p14="http://schemas.microsoft.com/office/powerpoint/2010/main" val="1035563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Root Cause Analysis (RCA)</a:t>
            </a:r>
            <a:endParaRPr lang="en-IN" dirty="0"/>
          </a:p>
        </p:txBody>
      </p:sp>
      <p:sp>
        <p:nvSpPr>
          <p:cNvPr id="3" name="Content Placeholder 2"/>
          <p:cNvSpPr>
            <a:spLocks noGrp="1"/>
          </p:cNvSpPr>
          <p:nvPr>
            <p:ph idx="1"/>
          </p:nvPr>
        </p:nvSpPr>
        <p:spPr>
          <a:xfrm>
            <a:off x="257176" y="2386012"/>
            <a:ext cx="6415087" cy="4214813"/>
          </a:xfrm>
        </p:spPr>
        <p:txBody>
          <a:bodyPr>
            <a:normAutofit fontScale="85000" lnSpcReduction="10000"/>
          </a:bodyPr>
          <a:lstStyle/>
          <a:p>
            <a:pPr lvl="0" algn="just"/>
            <a:r>
              <a:rPr lang="en-IN" dirty="0"/>
              <a:t>Root Cause Analysis is a structured investigation that identifies underlying organisational factors responsible for adverse healthcare events instead of assigning individual blame. </a:t>
            </a:r>
          </a:p>
          <a:p>
            <a:pPr lvl="0" algn="just"/>
            <a:r>
              <a:rPr lang="en-IN" dirty="0"/>
              <a:t>RCA supports continuous learning by identifying system weaknesses, preventing recurrence and improving organisational accountability and patient safety </a:t>
            </a:r>
            <a:r>
              <a:rPr lang="en-GB" dirty="0"/>
              <a:t>(NHS England, 2026b)</a:t>
            </a:r>
            <a:r>
              <a:rPr lang="en-IN" dirty="0"/>
              <a:t>. </a:t>
            </a:r>
          </a:p>
          <a:p>
            <a:pPr lvl="0" algn="just"/>
            <a:r>
              <a:rPr lang="en-IN" dirty="0"/>
              <a:t>The </a:t>
            </a:r>
            <a:r>
              <a:rPr lang="en-IN" dirty="0" err="1"/>
              <a:t>Ockenden</a:t>
            </a:r>
            <a:r>
              <a:rPr lang="en-IN" dirty="0"/>
              <a:t> Review demonstrated that repeated clinical incidents were inadequately investigated, limiting opportunities for organisational learning. </a:t>
            </a:r>
          </a:p>
          <a:p>
            <a:pPr lvl="0" algn="just"/>
            <a:r>
              <a:rPr lang="en-IN" dirty="0"/>
              <a:t>Leadership failures, ineffective communication, insufficient staffing, inadequate training and poor governance emerged as major organisational root causes. </a:t>
            </a:r>
          </a:p>
          <a:p>
            <a:pPr lvl="0" algn="just"/>
            <a:r>
              <a:rPr lang="en-IN" dirty="0"/>
              <a:t>NHS England continues strengthening national patient safety programmes following recurring maternity investigations and increasing concern regarding maternal outcomes. </a:t>
            </a:r>
          </a:p>
          <a:p>
            <a:pPr algn="just"/>
            <a:endParaRPr lang="en-IN" dirty="0"/>
          </a:p>
        </p:txBody>
      </p:sp>
      <p:pic>
        <p:nvPicPr>
          <p:cNvPr id="3074" name="Picture 2" descr="Root Cause Analysis (RCA) - Prime Process Safety Cen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2287" y="2557462"/>
            <a:ext cx="5157787" cy="3249613"/>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91998" y="5807075"/>
            <a:ext cx="1518364" cy="246221"/>
          </a:xfrm>
          <a:prstGeom prst="rect">
            <a:avLst/>
          </a:prstGeom>
        </p:spPr>
        <p:txBody>
          <a:bodyPr wrap="none">
            <a:spAutoFit/>
          </a:bodyPr>
          <a:lstStyle/>
          <a:p>
            <a:r>
              <a:rPr lang="en-GB" sz="1000" dirty="0"/>
              <a:t>(NHS England, 2026b)</a:t>
            </a:r>
            <a:endParaRPr lang="en-IN" sz="1000" dirty="0"/>
          </a:p>
        </p:txBody>
      </p:sp>
    </p:spTree>
    <p:extLst>
      <p:ext uri="{BB962C8B-B14F-4D97-AF65-F5344CB8AC3E}">
        <p14:creationId xmlns:p14="http://schemas.microsoft.com/office/powerpoint/2010/main" val="21440123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Fishbone (Ishikawa) Diagram – Identifying Root Causes</a:t>
            </a:r>
            <a:endParaRPr lang="en-IN" dirty="0"/>
          </a:p>
        </p:txBody>
      </p:sp>
      <p:sp>
        <p:nvSpPr>
          <p:cNvPr id="3" name="Content Placeholder 2"/>
          <p:cNvSpPr>
            <a:spLocks noGrp="1"/>
          </p:cNvSpPr>
          <p:nvPr>
            <p:ph idx="1"/>
          </p:nvPr>
        </p:nvSpPr>
        <p:spPr>
          <a:xfrm>
            <a:off x="271464" y="2357438"/>
            <a:ext cx="5529261" cy="4329112"/>
          </a:xfrm>
        </p:spPr>
        <p:txBody>
          <a:bodyPr>
            <a:normAutofit fontScale="77500" lnSpcReduction="20000"/>
          </a:bodyPr>
          <a:lstStyle/>
          <a:p>
            <a:pPr lvl="0" algn="just"/>
            <a:r>
              <a:rPr lang="en-IN" dirty="0"/>
              <a:t>The Fishbone Diagram categorises contributory factors, enabling healthcare organisations to identify multiple interconnected causes behind complex patient safety incidents. </a:t>
            </a:r>
          </a:p>
          <a:p>
            <a:pPr lvl="0" algn="just"/>
            <a:r>
              <a:rPr lang="en-IN" dirty="0"/>
              <a:t>People-related factors included inadequate clinical competence, insufficient supervision, ineffective teamwork and delayed escalation by healthcare professionals. </a:t>
            </a:r>
          </a:p>
          <a:p>
            <a:pPr lvl="0" algn="just"/>
            <a:r>
              <a:rPr lang="en-IN" dirty="0"/>
              <a:t>Process failures involved poor </a:t>
            </a:r>
            <a:r>
              <a:rPr lang="en-IN" dirty="0" err="1"/>
              <a:t>fetal</a:t>
            </a:r>
            <a:r>
              <a:rPr lang="en-IN" dirty="0"/>
              <a:t> monitoring, delayed emergency interventions, inconsistent documentation and weak incident reporting procedures across maternity services. </a:t>
            </a:r>
          </a:p>
          <a:p>
            <a:pPr lvl="0" algn="just"/>
            <a:r>
              <a:rPr lang="en-IN" dirty="0"/>
              <a:t>Organisational factors included leadership failures, staffing shortages, ineffective governance, limited accountability and a defensive organisational culture resistant to learning. </a:t>
            </a:r>
          </a:p>
          <a:p>
            <a:pPr lvl="0" algn="just"/>
            <a:r>
              <a:rPr lang="en-IN" dirty="0"/>
              <a:t>In </a:t>
            </a:r>
            <a:r>
              <a:rPr lang="en-IN" b="1" dirty="0"/>
              <a:t>2025</a:t>
            </a:r>
            <a:r>
              <a:rPr lang="en-IN" dirty="0"/>
              <a:t>, maternity experts reported that approximately </a:t>
            </a:r>
            <a:r>
              <a:rPr lang="en-IN" b="1" dirty="0"/>
              <a:t>65% of English maternity units</a:t>
            </a:r>
            <a:r>
              <a:rPr lang="en-IN" dirty="0"/>
              <a:t> required improvement or were considered unsafe, reinforcing the importance of systematic root cause analysis </a:t>
            </a:r>
            <a:r>
              <a:rPr lang="en-GB" dirty="0"/>
              <a:t>(House of Commons Library, 2026)</a:t>
            </a:r>
            <a:r>
              <a:rPr lang="en-IN" dirty="0"/>
              <a:t>. </a:t>
            </a:r>
          </a:p>
          <a:p>
            <a:pPr algn="just"/>
            <a:endParaRPr lang="en-IN" dirty="0"/>
          </a:p>
        </p:txBody>
      </p:sp>
      <p:pic>
        <p:nvPicPr>
          <p:cNvPr id="4" name="Picture 3"/>
          <p:cNvPicPr>
            <a:picLocks noChangeAspect="1"/>
          </p:cNvPicPr>
          <p:nvPr/>
        </p:nvPicPr>
        <p:blipFill>
          <a:blip r:embed="rId3"/>
          <a:stretch>
            <a:fillRect/>
          </a:stretch>
        </p:blipFill>
        <p:spPr>
          <a:xfrm>
            <a:off x="6050725" y="2557463"/>
            <a:ext cx="5917841" cy="3700462"/>
          </a:xfrm>
          <a:prstGeom prst="rect">
            <a:avLst/>
          </a:prstGeom>
        </p:spPr>
      </p:pic>
      <p:sp>
        <p:nvSpPr>
          <p:cNvPr id="5" name="Rectangle 4"/>
          <p:cNvSpPr/>
          <p:nvPr/>
        </p:nvSpPr>
        <p:spPr>
          <a:xfrm>
            <a:off x="7863337" y="6440329"/>
            <a:ext cx="2292615" cy="246221"/>
          </a:xfrm>
          <a:prstGeom prst="rect">
            <a:avLst/>
          </a:prstGeom>
        </p:spPr>
        <p:txBody>
          <a:bodyPr wrap="none">
            <a:spAutoFit/>
          </a:bodyPr>
          <a:lstStyle/>
          <a:p>
            <a:r>
              <a:rPr lang="en-GB" sz="1000" dirty="0"/>
              <a:t>(House of Commons Library, 2026)</a:t>
            </a:r>
            <a:endParaRPr lang="en-IN" sz="1000" dirty="0"/>
          </a:p>
        </p:txBody>
      </p:sp>
    </p:spTree>
    <p:extLst>
      <p:ext uri="{BB962C8B-B14F-4D97-AF65-F5344CB8AC3E}">
        <p14:creationId xmlns:p14="http://schemas.microsoft.com/office/powerpoint/2010/main" val="2059351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Policy Issues Contributing to the Root Causes</a:t>
            </a:r>
            <a:endParaRPr lang="en-IN" dirty="0"/>
          </a:p>
        </p:txBody>
      </p:sp>
      <p:sp>
        <p:nvSpPr>
          <p:cNvPr id="3" name="Content Placeholder 2"/>
          <p:cNvSpPr>
            <a:spLocks noGrp="1"/>
          </p:cNvSpPr>
          <p:nvPr>
            <p:ph idx="1"/>
          </p:nvPr>
        </p:nvSpPr>
        <p:spPr>
          <a:xfrm>
            <a:off x="342901" y="2386013"/>
            <a:ext cx="5943600" cy="4257675"/>
          </a:xfrm>
        </p:spPr>
        <p:txBody>
          <a:bodyPr>
            <a:normAutofit fontScale="85000" lnSpcReduction="10000"/>
          </a:bodyPr>
          <a:lstStyle/>
          <a:p>
            <a:pPr lvl="0" algn="just"/>
            <a:r>
              <a:rPr lang="en-GB" dirty="0"/>
              <a:t>National maternity policies required compliance with NHS clinical governance, </a:t>
            </a:r>
            <a:r>
              <a:rPr lang="en-GB" dirty="0" err="1"/>
              <a:t>fetal</a:t>
            </a:r>
            <a:r>
              <a:rPr lang="en-GB" dirty="0"/>
              <a:t> monitoring and patient safety standards, yet these were repeatedly not implemented within the Trust. </a:t>
            </a:r>
            <a:endParaRPr lang="en-IN" dirty="0"/>
          </a:p>
          <a:p>
            <a:pPr lvl="0" algn="just"/>
            <a:r>
              <a:rPr lang="en-GB" dirty="0"/>
              <a:t>The </a:t>
            </a:r>
            <a:r>
              <a:rPr lang="en-GB" dirty="0" err="1"/>
              <a:t>Ockenden</a:t>
            </a:r>
            <a:r>
              <a:rPr lang="en-GB" dirty="0"/>
              <a:t> Review identified persistent failures to follow national maternity guidelines, delayed escalation and weak organisational accountability over almost </a:t>
            </a:r>
            <a:r>
              <a:rPr lang="en-GB" b="1" dirty="0"/>
              <a:t>20 years </a:t>
            </a:r>
            <a:r>
              <a:rPr lang="en-GB" dirty="0"/>
              <a:t>(Care Quality Commission, 2025b). </a:t>
            </a:r>
            <a:endParaRPr lang="en-IN" dirty="0"/>
          </a:p>
          <a:p>
            <a:pPr lvl="0" algn="just"/>
            <a:r>
              <a:rPr lang="en-GB" dirty="0"/>
              <a:t>Ineffective whistleblowing arrangements and poor incident reporting prevented frontline staff from raising concerns about unsafe maternity practices. </a:t>
            </a:r>
            <a:endParaRPr lang="en-IN" dirty="0"/>
          </a:p>
          <a:p>
            <a:pPr lvl="0" algn="just"/>
            <a:r>
              <a:rPr lang="en-GB" dirty="0"/>
              <a:t>Weak leadership oversight limited organisational learning despite repeated internal investigations and external recommendations for service improvement. </a:t>
            </a:r>
            <a:endParaRPr lang="en-IN" dirty="0"/>
          </a:p>
          <a:p>
            <a:pPr lvl="0" algn="just"/>
            <a:r>
              <a:rPr lang="en-GB" dirty="0"/>
              <a:t>In </a:t>
            </a:r>
            <a:r>
              <a:rPr lang="en-GB" b="1" dirty="0"/>
              <a:t>2025</a:t>
            </a:r>
            <a:r>
              <a:rPr lang="en-GB" dirty="0"/>
              <a:t>, Parliament confirmed maternity safety remains a national policy priority because significant inequalities and quality concerns continue across NHS maternity services. </a:t>
            </a:r>
            <a:endParaRPr lang="en-IN" dirty="0"/>
          </a:p>
          <a:p>
            <a:pPr algn="just"/>
            <a:endParaRPr lang="en-IN" dirty="0"/>
          </a:p>
        </p:txBody>
      </p:sp>
      <p:pic>
        <p:nvPicPr>
          <p:cNvPr id="4098" name="Picture 2" descr="MATERNITY BENEFITS IN INDIA. | RACOLB LEG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7287" y="2657476"/>
            <a:ext cx="5059264" cy="34861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092214" y="6397467"/>
            <a:ext cx="2289409" cy="246221"/>
          </a:xfrm>
          <a:prstGeom prst="rect">
            <a:avLst/>
          </a:prstGeom>
        </p:spPr>
        <p:txBody>
          <a:bodyPr wrap="none">
            <a:spAutoFit/>
          </a:bodyPr>
          <a:lstStyle/>
          <a:p>
            <a:r>
              <a:rPr lang="en-GB" sz="1000" dirty="0"/>
              <a:t>(Care Quality Commission, 2025b)</a:t>
            </a:r>
            <a:endParaRPr lang="en-IN" sz="1000" dirty="0"/>
          </a:p>
        </p:txBody>
      </p:sp>
    </p:spTree>
    <p:extLst>
      <p:ext uri="{BB962C8B-B14F-4D97-AF65-F5344CB8AC3E}">
        <p14:creationId xmlns:p14="http://schemas.microsoft.com/office/powerpoint/2010/main" val="1055993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Impact of Root Causes and Policy Failures on Service Delivery</a:t>
            </a:r>
            <a:endParaRPr lang="en-IN" b="1" dirty="0"/>
          </a:p>
        </p:txBody>
      </p:sp>
      <p:sp>
        <p:nvSpPr>
          <p:cNvPr id="3" name="Content Placeholder 2"/>
          <p:cNvSpPr>
            <a:spLocks noGrp="1"/>
          </p:cNvSpPr>
          <p:nvPr>
            <p:ph idx="1"/>
          </p:nvPr>
        </p:nvSpPr>
        <p:spPr>
          <a:xfrm>
            <a:off x="228601" y="2603500"/>
            <a:ext cx="6529388" cy="4254500"/>
          </a:xfrm>
        </p:spPr>
        <p:txBody>
          <a:bodyPr>
            <a:normAutofit fontScale="85000" lnSpcReduction="10000"/>
          </a:bodyPr>
          <a:lstStyle/>
          <a:p>
            <a:pPr lvl="0" algn="just"/>
            <a:r>
              <a:rPr lang="en-GB" dirty="0"/>
              <a:t>Leadership failures, inadequate staffing and ineffective governance significantly reduced the quality, safety and responsiveness of maternity care provided to women and </a:t>
            </a:r>
            <a:r>
              <a:rPr lang="en-GB" dirty="0" err="1"/>
              <a:t>newborns</a:t>
            </a:r>
            <a:r>
              <a:rPr lang="en-GB" dirty="0"/>
              <a:t>. </a:t>
            </a:r>
            <a:endParaRPr lang="en-IN" dirty="0"/>
          </a:p>
          <a:p>
            <a:pPr lvl="0" algn="just"/>
            <a:r>
              <a:rPr lang="en-GB" dirty="0"/>
              <a:t>Delayed diagnosis, inappropriate clinical decisions and poor communication increased preventable maternal complications, neonatal injuries and avoidable deaths throughout the organisation (NHS England, 2026c). </a:t>
            </a:r>
            <a:endParaRPr lang="en-IN" dirty="0"/>
          </a:p>
          <a:p>
            <a:pPr lvl="0" algn="just"/>
            <a:r>
              <a:rPr lang="en-GB" dirty="0"/>
              <a:t>Poor organisational learning reduced service efficiency by increasing investigations, complaints, litigation costs and repeated adverse clinical events. </a:t>
            </a:r>
            <a:endParaRPr lang="en-IN" dirty="0"/>
          </a:p>
          <a:p>
            <a:pPr lvl="0" algn="just"/>
            <a:r>
              <a:rPr lang="en-GB" dirty="0"/>
              <a:t>Women from vulnerable communities experienced greater inequalities in maternity outcomes, demonstrating the impact of policy failures on healthcare equity. </a:t>
            </a:r>
            <a:endParaRPr lang="en-IN" dirty="0"/>
          </a:p>
          <a:p>
            <a:pPr lvl="0" algn="just"/>
            <a:r>
              <a:rPr lang="en-GB" dirty="0"/>
              <a:t>In </a:t>
            </a:r>
            <a:r>
              <a:rPr lang="en-GB" b="1" dirty="0"/>
              <a:t>2025</a:t>
            </a:r>
            <a:r>
              <a:rPr lang="en-GB" dirty="0"/>
              <a:t>, NHS England announced a national maternity investigation and established a </a:t>
            </a:r>
            <a:r>
              <a:rPr lang="en-GB" b="1" dirty="0"/>
              <a:t>National Maternity and Neonatal Taskforce</a:t>
            </a:r>
            <a:r>
              <a:rPr lang="en-GB" dirty="0"/>
              <a:t> following repeated maternity scandals across England. </a:t>
            </a:r>
            <a:endParaRPr lang="en-IN" dirty="0"/>
          </a:p>
          <a:p>
            <a:pPr algn="just"/>
            <a:endParaRPr lang="en-IN" dirty="0"/>
          </a:p>
        </p:txBody>
      </p:sp>
      <p:pic>
        <p:nvPicPr>
          <p:cNvPr id="5122" name="Picture 2" descr="Top 10 Root Cause Analysis Proces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8800" y="2800350"/>
            <a:ext cx="5078413" cy="321468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91228" y="6015037"/>
            <a:ext cx="1513556" cy="246221"/>
          </a:xfrm>
          <a:prstGeom prst="rect">
            <a:avLst/>
          </a:prstGeom>
        </p:spPr>
        <p:txBody>
          <a:bodyPr wrap="none">
            <a:spAutoFit/>
          </a:bodyPr>
          <a:lstStyle/>
          <a:p>
            <a:r>
              <a:rPr lang="en-GB" sz="1000" dirty="0"/>
              <a:t>(NHS England, 2026c)</a:t>
            </a:r>
            <a:endParaRPr lang="en-IN" sz="1000" dirty="0"/>
          </a:p>
        </p:txBody>
      </p:sp>
    </p:spTree>
    <p:extLst>
      <p:ext uri="{BB962C8B-B14F-4D97-AF65-F5344CB8AC3E}">
        <p14:creationId xmlns:p14="http://schemas.microsoft.com/office/powerpoint/2010/main" val="2635663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Recommendations for Quality Improvement</a:t>
            </a:r>
            <a:endParaRPr lang="en-IN" b="1" dirty="0"/>
          </a:p>
        </p:txBody>
      </p:sp>
      <p:sp>
        <p:nvSpPr>
          <p:cNvPr id="3" name="Content Placeholder 2"/>
          <p:cNvSpPr>
            <a:spLocks noGrp="1"/>
          </p:cNvSpPr>
          <p:nvPr>
            <p:ph idx="1"/>
          </p:nvPr>
        </p:nvSpPr>
        <p:spPr>
          <a:xfrm>
            <a:off x="300038" y="2471739"/>
            <a:ext cx="6715125" cy="4129086"/>
          </a:xfrm>
        </p:spPr>
        <p:txBody>
          <a:bodyPr>
            <a:normAutofit fontScale="85000" lnSpcReduction="10000"/>
          </a:bodyPr>
          <a:lstStyle/>
          <a:p>
            <a:pPr lvl="0" algn="just"/>
            <a:r>
              <a:rPr lang="en-GB" dirty="0"/>
              <a:t>Strengthen clinical governance through routine audits, leadership accountability and regular monitoring of patient safety indicators across maternity services. </a:t>
            </a:r>
            <a:endParaRPr lang="en-IN" dirty="0"/>
          </a:p>
          <a:p>
            <a:pPr lvl="0" algn="just"/>
            <a:r>
              <a:rPr lang="en-GB" dirty="0"/>
              <a:t>Implement comprehensive staff training on </a:t>
            </a:r>
            <a:r>
              <a:rPr lang="en-GB" dirty="0" err="1"/>
              <a:t>fetal</a:t>
            </a:r>
            <a:r>
              <a:rPr lang="en-GB" dirty="0"/>
              <a:t> monitoring, emergency obstetric care, multidisciplinary teamwork and effective communication to improve clinical competence. </a:t>
            </a:r>
            <a:endParaRPr lang="en-IN" dirty="0"/>
          </a:p>
          <a:p>
            <a:pPr lvl="0" algn="just"/>
            <a:r>
              <a:rPr lang="en-GB" dirty="0"/>
              <a:t>Promote an open organisational culture where staff confidently report safety concerns through effective whistleblowing and incident reporting systems. </a:t>
            </a:r>
            <a:endParaRPr lang="en-IN" dirty="0"/>
          </a:p>
          <a:p>
            <a:pPr lvl="0" algn="just"/>
            <a:r>
              <a:rPr lang="en-GB" dirty="0"/>
              <a:t>Conduct continuous Root Cause Analysis and Quality Improvement projects to ensure lessons from adverse incidents are translated into sustainable organisational improvements (Reuters, 2025). </a:t>
            </a:r>
            <a:endParaRPr lang="en-IN" dirty="0"/>
          </a:p>
          <a:p>
            <a:pPr lvl="0" algn="just"/>
            <a:r>
              <a:rPr lang="en-GB" dirty="0"/>
              <a:t>In </a:t>
            </a:r>
            <a:r>
              <a:rPr lang="en-GB" b="1" dirty="0"/>
              <a:t>2025</a:t>
            </a:r>
            <a:r>
              <a:rPr lang="en-GB" dirty="0"/>
              <a:t>, NHS England introduced the </a:t>
            </a:r>
            <a:r>
              <a:rPr lang="en-GB" b="1" dirty="0"/>
              <a:t>Maternity Outcomes Signal System (MOSS)</a:t>
            </a:r>
            <a:r>
              <a:rPr lang="en-GB" dirty="0"/>
              <a:t> to identify abnormal safety trends earlier and reduce avoidable maternal and neonatal harm. </a:t>
            </a:r>
            <a:endParaRPr lang="en-IN" dirty="0"/>
          </a:p>
          <a:p>
            <a:pPr algn="just"/>
            <a:endParaRPr lang="en-IN" dirty="0"/>
          </a:p>
        </p:txBody>
      </p:sp>
      <p:pic>
        <p:nvPicPr>
          <p:cNvPr id="6146" name="Picture 2" descr="Clinical govern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8063" y="2214563"/>
            <a:ext cx="4241800" cy="4241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827607" y="6456363"/>
            <a:ext cx="1088760" cy="246221"/>
          </a:xfrm>
          <a:prstGeom prst="rect">
            <a:avLst/>
          </a:prstGeom>
        </p:spPr>
        <p:txBody>
          <a:bodyPr wrap="none">
            <a:spAutoFit/>
          </a:bodyPr>
          <a:lstStyle/>
          <a:p>
            <a:r>
              <a:rPr lang="en-GB" sz="1000" dirty="0"/>
              <a:t>(Reuters, 2025)</a:t>
            </a:r>
            <a:endParaRPr lang="en-IN" sz="1000" dirty="0"/>
          </a:p>
        </p:txBody>
      </p:sp>
    </p:spTree>
    <p:extLst>
      <p:ext uri="{BB962C8B-B14F-4D97-AF65-F5344CB8AC3E}">
        <p14:creationId xmlns:p14="http://schemas.microsoft.com/office/powerpoint/2010/main" val="972755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Structure of the Individual Report (Component 2)</a:t>
            </a:r>
            <a:endParaRPr lang="en-IN" b="1" dirty="0"/>
          </a:p>
        </p:txBody>
      </p:sp>
      <p:sp>
        <p:nvSpPr>
          <p:cNvPr id="3" name="Content Placeholder 2"/>
          <p:cNvSpPr>
            <a:spLocks noGrp="1"/>
          </p:cNvSpPr>
          <p:nvPr>
            <p:ph idx="1"/>
          </p:nvPr>
        </p:nvSpPr>
        <p:spPr>
          <a:xfrm>
            <a:off x="228601" y="2357439"/>
            <a:ext cx="6442074" cy="4371974"/>
          </a:xfrm>
        </p:spPr>
        <p:txBody>
          <a:bodyPr>
            <a:normAutofit fontScale="92500" lnSpcReduction="20000"/>
          </a:bodyPr>
          <a:lstStyle/>
          <a:p>
            <a:pPr lvl="0" algn="just"/>
            <a:r>
              <a:rPr lang="en-GB" dirty="0"/>
              <a:t>The report will begin by defining healthcare quality, quality assurance and Continuous Quality Improvement while introducing the selected maternity case study. </a:t>
            </a:r>
            <a:endParaRPr lang="en-IN" dirty="0"/>
          </a:p>
          <a:p>
            <a:pPr lvl="0" algn="just"/>
            <a:r>
              <a:rPr lang="en-GB" dirty="0"/>
              <a:t>An overview of the healthcare quality problem will evaluate its causes, consequences and significance using contemporary healthcare literature and official reports. </a:t>
            </a:r>
            <a:endParaRPr lang="en-IN" dirty="0"/>
          </a:p>
          <a:p>
            <a:pPr lvl="0" algn="just"/>
            <a:r>
              <a:rPr lang="en-GB" dirty="0"/>
              <a:t>The Swiss Cheese Model will explain how multiple organisational failures aligned to produce preventable patient harm within the maternity service. </a:t>
            </a:r>
            <a:endParaRPr lang="en-IN" dirty="0"/>
          </a:p>
          <a:p>
            <a:pPr lvl="0" algn="just"/>
            <a:r>
              <a:rPr lang="en-GB" dirty="0"/>
              <a:t>Root Cause Analysis will be conducted using the Fishbone Diagram and supported by the </a:t>
            </a:r>
            <a:r>
              <a:rPr lang="en-GB" b="1" dirty="0"/>
              <a:t>5 Whys Framework</a:t>
            </a:r>
            <a:r>
              <a:rPr lang="en-GB" dirty="0"/>
              <a:t> to identify underlying organisational causes (NHS England, 2026d). </a:t>
            </a:r>
            <a:endParaRPr lang="en-IN" dirty="0"/>
          </a:p>
          <a:p>
            <a:pPr lvl="0" algn="just"/>
            <a:r>
              <a:rPr lang="en-GB" dirty="0"/>
              <a:t>The report will conclude with evidence-based recommendations for strengthening patient safety, governance and continuous quality improvement within healthcare organisations. </a:t>
            </a:r>
            <a:endParaRPr lang="en-IN" dirty="0"/>
          </a:p>
          <a:p>
            <a:pPr algn="just"/>
            <a:endParaRPr lang="en-IN" dirty="0"/>
          </a:p>
        </p:txBody>
      </p:sp>
      <p:pic>
        <p:nvPicPr>
          <p:cNvPr id="7170" name="Picture 2" descr="The 5 Whys Explained: How to Get to the Root Cause Fas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6087" y="2619375"/>
            <a:ext cx="5295900" cy="34194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684855" y="6144697"/>
            <a:ext cx="1518364" cy="246221"/>
          </a:xfrm>
          <a:prstGeom prst="rect">
            <a:avLst/>
          </a:prstGeom>
        </p:spPr>
        <p:txBody>
          <a:bodyPr wrap="none">
            <a:spAutoFit/>
          </a:bodyPr>
          <a:lstStyle/>
          <a:p>
            <a:r>
              <a:rPr lang="en-GB" sz="1000" dirty="0"/>
              <a:t>(NHS England, 2026d)</a:t>
            </a:r>
            <a:endParaRPr lang="en-IN" sz="1000" dirty="0"/>
          </a:p>
        </p:txBody>
      </p:sp>
    </p:spTree>
    <p:extLst>
      <p:ext uri="{BB962C8B-B14F-4D97-AF65-F5344CB8AC3E}">
        <p14:creationId xmlns:p14="http://schemas.microsoft.com/office/powerpoint/2010/main" val="2913615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Learning and Critical Reflection</a:t>
            </a:r>
            <a:endParaRPr lang="en-IN" b="1" dirty="0"/>
          </a:p>
        </p:txBody>
      </p:sp>
      <p:sp>
        <p:nvSpPr>
          <p:cNvPr id="3" name="Content Placeholder 2"/>
          <p:cNvSpPr>
            <a:spLocks noGrp="1"/>
          </p:cNvSpPr>
          <p:nvPr>
            <p:ph idx="1"/>
          </p:nvPr>
        </p:nvSpPr>
        <p:spPr>
          <a:xfrm>
            <a:off x="128588" y="2414589"/>
            <a:ext cx="7329487" cy="4543424"/>
          </a:xfrm>
        </p:spPr>
        <p:txBody>
          <a:bodyPr>
            <a:normAutofit fontScale="92500" lnSpcReduction="20000"/>
          </a:bodyPr>
          <a:lstStyle/>
          <a:p>
            <a:pPr lvl="0" algn="just"/>
            <a:r>
              <a:rPr lang="en-GB" dirty="0"/>
              <a:t>The maternity scandal demonstrates that healthcare failures usually arise from system weaknesses rather than isolated individual clinical mistakes. </a:t>
            </a:r>
            <a:endParaRPr lang="en-IN" dirty="0"/>
          </a:p>
          <a:p>
            <a:pPr lvl="0" algn="just"/>
            <a:r>
              <a:rPr lang="en-GB" dirty="0"/>
              <a:t>Strong leadership, effective governance and organisational learning are essential for maintaining safe, high-quality and patient-centred healthcare services. </a:t>
            </a:r>
            <a:endParaRPr lang="en-IN" dirty="0"/>
          </a:p>
          <a:p>
            <a:pPr lvl="0" algn="just"/>
            <a:r>
              <a:rPr lang="en-GB" dirty="0"/>
              <a:t>Continuous Quality Improvement enables organisations to identify risks proactively and prevent recurrence through evidence-based interventions and regular performance monitoring. </a:t>
            </a:r>
            <a:endParaRPr lang="en-IN" dirty="0"/>
          </a:p>
          <a:p>
            <a:pPr lvl="0" algn="just"/>
            <a:r>
              <a:rPr lang="en-GB" dirty="0"/>
              <a:t>Root Cause Analysis encourages multidisciplinary learning by addressing underlying organisational failures instead of assigning blame to healthcare professionals (Care Quality Commission, 2025c). </a:t>
            </a:r>
            <a:endParaRPr lang="en-IN" dirty="0"/>
          </a:p>
          <a:p>
            <a:pPr lvl="0" algn="just"/>
            <a:r>
              <a:rPr lang="en-GB" dirty="0"/>
              <a:t>In </a:t>
            </a:r>
            <a:r>
              <a:rPr lang="en-GB" b="1" dirty="0"/>
              <a:t>2025</a:t>
            </a:r>
            <a:r>
              <a:rPr lang="en-GB" dirty="0"/>
              <a:t>, the CQC maternity survey received responses from </a:t>
            </a:r>
            <a:r>
              <a:rPr lang="en-GB" b="1" dirty="0"/>
              <a:t>16,755 women</a:t>
            </a:r>
            <a:r>
              <a:rPr lang="en-GB" dirty="0"/>
              <a:t>, showing improvements in communication but highlighting continued challenges in ensuring consistently safe maternity care. </a:t>
            </a:r>
            <a:endParaRPr lang="en-IN" dirty="0"/>
          </a:p>
          <a:p>
            <a:pPr algn="just"/>
            <a:endParaRPr lang="en-IN" dirty="0"/>
          </a:p>
        </p:txBody>
      </p:sp>
      <p:pic>
        <p:nvPicPr>
          <p:cNvPr id="4" name="Picture 3"/>
          <p:cNvPicPr>
            <a:picLocks noChangeAspect="1"/>
          </p:cNvPicPr>
          <p:nvPr/>
        </p:nvPicPr>
        <p:blipFill>
          <a:blip r:embed="rId3"/>
          <a:stretch>
            <a:fillRect/>
          </a:stretch>
        </p:blipFill>
        <p:spPr>
          <a:xfrm>
            <a:off x="7569425" y="2592629"/>
            <a:ext cx="4360638" cy="3722446"/>
          </a:xfrm>
          <a:prstGeom prst="rect">
            <a:avLst/>
          </a:prstGeom>
        </p:spPr>
      </p:pic>
      <p:sp>
        <p:nvSpPr>
          <p:cNvPr id="5" name="Rectangle 4"/>
          <p:cNvSpPr/>
          <p:nvPr/>
        </p:nvSpPr>
        <p:spPr>
          <a:xfrm>
            <a:off x="8607444" y="6444734"/>
            <a:ext cx="2284600" cy="246221"/>
          </a:xfrm>
          <a:prstGeom prst="rect">
            <a:avLst/>
          </a:prstGeom>
        </p:spPr>
        <p:txBody>
          <a:bodyPr wrap="none">
            <a:spAutoFit/>
          </a:bodyPr>
          <a:lstStyle/>
          <a:p>
            <a:r>
              <a:rPr lang="en-GB" sz="1000" dirty="0"/>
              <a:t>(Care Quality Commission, 2025c)</a:t>
            </a:r>
            <a:endParaRPr lang="en-IN" sz="1000" dirty="0"/>
          </a:p>
        </p:txBody>
      </p:sp>
    </p:spTree>
    <p:extLst>
      <p:ext uri="{BB962C8B-B14F-4D97-AF65-F5344CB8AC3E}">
        <p14:creationId xmlns:p14="http://schemas.microsoft.com/office/powerpoint/2010/main" val="410684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Conclusion</a:t>
            </a:r>
            <a:endParaRPr lang="en-IN" b="1" dirty="0"/>
          </a:p>
        </p:txBody>
      </p:sp>
      <p:sp>
        <p:nvSpPr>
          <p:cNvPr id="3" name="Content Placeholder 2"/>
          <p:cNvSpPr>
            <a:spLocks noGrp="1"/>
          </p:cNvSpPr>
          <p:nvPr>
            <p:ph idx="1"/>
          </p:nvPr>
        </p:nvSpPr>
        <p:spPr>
          <a:xfrm>
            <a:off x="328614" y="2386013"/>
            <a:ext cx="6415086" cy="4471987"/>
          </a:xfrm>
        </p:spPr>
        <p:txBody>
          <a:bodyPr>
            <a:normAutofit fontScale="85000" lnSpcReduction="10000"/>
          </a:bodyPr>
          <a:lstStyle/>
          <a:p>
            <a:pPr lvl="0" algn="just"/>
            <a:r>
              <a:rPr lang="en-GB" dirty="0"/>
              <a:t>The Shrewsbury and Telford maternity scandal illustrates the devastating consequences of ineffective quality assurance, leadership failures and weak clinical governance. </a:t>
            </a:r>
            <a:endParaRPr lang="en-IN" dirty="0"/>
          </a:p>
          <a:p>
            <a:pPr lvl="0" algn="just"/>
            <a:r>
              <a:rPr lang="en-GB" dirty="0"/>
              <a:t>Applying the Swiss Cheese Model and Root Cause Analysis demonstrates that multiple organisational failures collectively contributed to avoidable patient harm. </a:t>
            </a:r>
            <a:endParaRPr lang="en-IN" dirty="0"/>
          </a:p>
          <a:p>
            <a:pPr lvl="0" algn="just"/>
            <a:r>
              <a:rPr lang="en-GB" dirty="0"/>
              <a:t>Strengthening policy implementation, clinical governance, workforce capability and incident reporting is essential for improving healthcare quality and patient safety. </a:t>
            </a:r>
            <a:endParaRPr lang="en-IN" dirty="0"/>
          </a:p>
          <a:p>
            <a:pPr lvl="0" algn="just"/>
            <a:r>
              <a:rPr lang="en-GB" dirty="0"/>
              <a:t>Continuous Quality Improvement provides healthcare organisations with a structured approach for preventing future failures and delivering equitable, evidence-based care. </a:t>
            </a:r>
            <a:endParaRPr lang="en-IN" dirty="0"/>
          </a:p>
          <a:p>
            <a:pPr lvl="0" algn="just"/>
            <a:r>
              <a:rPr lang="en-GB" dirty="0"/>
              <a:t>Ongoing national maternity reforms introduced during </a:t>
            </a:r>
            <a:r>
              <a:rPr lang="en-GB" b="1" dirty="0"/>
              <a:t>2025</a:t>
            </a:r>
            <a:r>
              <a:rPr lang="en-GB" dirty="0"/>
              <a:t> demonstrate the NHS commitment to improving safety, accountability and quality across maternity services in England. </a:t>
            </a:r>
            <a:endParaRPr lang="en-IN" dirty="0"/>
          </a:p>
          <a:p>
            <a:pPr algn="just"/>
            <a:endParaRPr lang="en-IN" dirty="0"/>
          </a:p>
        </p:txBody>
      </p:sp>
      <p:pic>
        <p:nvPicPr>
          <p:cNvPr id="8194" name="Picture 2" descr="A Visionary approach to enhance patient safety with utmost ca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3725" y="2269892"/>
            <a:ext cx="5041898" cy="404927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484277" y="6319167"/>
            <a:ext cx="1996059" cy="246221"/>
          </a:xfrm>
          <a:prstGeom prst="rect">
            <a:avLst/>
          </a:prstGeom>
        </p:spPr>
        <p:txBody>
          <a:bodyPr wrap="none">
            <a:spAutoFit/>
          </a:bodyPr>
          <a:lstStyle/>
          <a:p>
            <a:r>
              <a:rPr lang="en-IN" sz="1000" dirty="0"/>
              <a:t>(</a:t>
            </a:r>
            <a:r>
              <a:rPr lang="en-IN" sz="1000" dirty="0" err="1"/>
              <a:t>Jpnovations</a:t>
            </a:r>
            <a:r>
              <a:rPr lang="en-IN" sz="1000" dirty="0"/>
              <a:t> Solutions, 2021) </a:t>
            </a:r>
          </a:p>
        </p:txBody>
      </p:sp>
    </p:spTree>
    <p:extLst>
      <p:ext uri="{BB962C8B-B14F-4D97-AF65-F5344CB8AC3E}">
        <p14:creationId xmlns:p14="http://schemas.microsoft.com/office/powerpoint/2010/main" val="42244569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endParaRPr lang="en-IN" dirty="0"/>
          </a:p>
        </p:txBody>
      </p:sp>
      <p:sp>
        <p:nvSpPr>
          <p:cNvPr id="3" name="Content Placeholder 2"/>
          <p:cNvSpPr>
            <a:spLocks noGrp="1"/>
          </p:cNvSpPr>
          <p:nvPr>
            <p:ph idx="1"/>
          </p:nvPr>
        </p:nvSpPr>
        <p:spPr>
          <a:xfrm>
            <a:off x="400050" y="2314575"/>
            <a:ext cx="11601450" cy="4543425"/>
          </a:xfrm>
        </p:spPr>
        <p:txBody>
          <a:bodyPr>
            <a:normAutofit fontScale="62500" lnSpcReduction="20000"/>
          </a:bodyPr>
          <a:lstStyle/>
          <a:p>
            <a:endParaRPr lang="en-US" dirty="0"/>
          </a:p>
          <a:p>
            <a:r>
              <a:rPr lang="en-US" dirty="0"/>
              <a:t>BBC News (2022) Shrewsbury and Telford maternity scandal: More than 200 baby deaths could have been prevented. Available at: </a:t>
            </a:r>
            <a:r>
              <a:rPr lang="en-US" dirty="0">
                <a:hlinkClick r:id="rId2"/>
              </a:rPr>
              <a:t>https://www.bbc.com/news/uk-england-shropshire-60925959</a:t>
            </a:r>
            <a:endParaRPr lang="en-GB" dirty="0"/>
          </a:p>
          <a:p>
            <a:pPr algn="just"/>
            <a:r>
              <a:rPr lang="en-GB" dirty="0"/>
              <a:t>Care Quality Commission (2025a) Maternity survey 2025. Available at: </a:t>
            </a:r>
            <a:r>
              <a:rPr lang="en-GB" dirty="0">
                <a:hlinkClick r:id="rId3"/>
              </a:rPr>
              <a:t>https://www.cqc.org.uk/publications/surveys/maternity-survey</a:t>
            </a:r>
            <a:r>
              <a:rPr lang="en-GB" dirty="0"/>
              <a:t> </a:t>
            </a:r>
            <a:endParaRPr lang="en-IN" dirty="0"/>
          </a:p>
          <a:p>
            <a:pPr algn="just"/>
            <a:r>
              <a:rPr lang="en-GB" dirty="0"/>
              <a:t>Care Quality Commission (2025b) National survey shows some improvement in maternity care experiences but further work is needed. Available at: </a:t>
            </a:r>
            <a:r>
              <a:rPr lang="en-GB" dirty="0">
                <a:hlinkClick r:id="rId4"/>
              </a:rPr>
              <a:t>https://www.cqc.org.uk/press-release/national-survey-shows-some-improvement-maternity-care-experiences-further-work-needed</a:t>
            </a:r>
            <a:r>
              <a:rPr lang="en-GB" dirty="0"/>
              <a:t> </a:t>
            </a:r>
            <a:endParaRPr lang="en-IN" dirty="0"/>
          </a:p>
          <a:p>
            <a:pPr algn="just"/>
            <a:r>
              <a:rPr lang="en-GB" dirty="0"/>
              <a:t>Care Quality Commission (2025c) Maternity survey: Publications and survey results. Available at: </a:t>
            </a:r>
            <a:r>
              <a:rPr lang="en-GB" dirty="0">
                <a:hlinkClick r:id="rId3"/>
              </a:rPr>
              <a:t>https://www.cqc.org.uk/publications/surveys/maternity-survey</a:t>
            </a:r>
            <a:r>
              <a:rPr lang="en-GB" dirty="0"/>
              <a:t> (Accessed: 14 July 2026).</a:t>
            </a:r>
            <a:endParaRPr lang="en-IN" dirty="0"/>
          </a:p>
          <a:p>
            <a:pPr algn="just"/>
            <a:r>
              <a:rPr lang="en-GB" dirty="0"/>
              <a:t>House of Commons Library (2025) Quality and safety of maternity care (England). Available at: </a:t>
            </a:r>
            <a:r>
              <a:rPr lang="en-GB" dirty="0">
                <a:hlinkClick r:id="rId5"/>
              </a:rPr>
              <a:t>https://commonslibrary.parliament.uk/research-briefings/cbp-9815/</a:t>
            </a:r>
            <a:r>
              <a:rPr lang="en-GB" dirty="0"/>
              <a:t> </a:t>
            </a:r>
            <a:endParaRPr lang="en-IN" dirty="0"/>
          </a:p>
          <a:p>
            <a:pPr algn="just"/>
            <a:r>
              <a:rPr lang="en-GB" dirty="0"/>
              <a:t>House of Commons Library (2026) Maternity services in England. Available at: </a:t>
            </a:r>
            <a:r>
              <a:rPr lang="en-GB" dirty="0">
                <a:hlinkClick r:id="rId6"/>
              </a:rPr>
              <a:t>https://commonslibrary.parliament.uk/research-briefings/cbp-10447/</a:t>
            </a:r>
            <a:r>
              <a:rPr lang="en-GB" dirty="0"/>
              <a:t> </a:t>
            </a:r>
            <a:endParaRPr lang="en-IN" dirty="0"/>
          </a:p>
          <a:p>
            <a:pPr algn="just"/>
            <a:r>
              <a:rPr lang="en-GB" dirty="0"/>
              <a:t>NHS England (2026a) Maternity experience survey 2025: National qualitative report. Available at: </a:t>
            </a:r>
            <a:r>
              <a:rPr lang="en-GB" dirty="0">
                <a:hlinkClick r:id="rId7"/>
              </a:rPr>
              <a:t>https://www.england.nhs.uk/publication/maternity-experience-survey-2025-national-qualitative-report/</a:t>
            </a:r>
            <a:r>
              <a:rPr lang="en-GB" dirty="0"/>
              <a:t> </a:t>
            </a:r>
            <a:endParaRPr lang="en-IN" dirty="0"/>
          </a:p>
          <a:p>
            <a:pPr algn="just"/>
            <a:r>
              <a:rPr lang="en-GB" dirty="0"/>
              <a:t>NHS England (2026b) The maternal care bundle. Available at: </a:t>
            </a:r>
            <a:r>
              <a:rPr lang="en-GB" dirty="0">
                <a:hlinkClick r:id="rId8"/>
              </a:rPr>
              <a:t>https://www.england.nhs.uk/long-read/the-maternal-care-bundle/</a:t>
            </a:r>
            <a:r>
              <a:rPr lang="en-GB" dirty="0"/>
              <a:t> </a:t>
            </a:r>
            <a:endParaRPr lang="en-IN" dirty="0"/>
          </a:p>
          <a:p>
            <a:pPr algn="just"/>
            <a:r>
              <a:rPr lang="en-GB" dirty="0"/>
              <a:t>NHS England (2026c) Maternity publications. Available at: </a:t>
            </a:r>
            <a:r>
              <a:rPr lang="en-GB" dirty="0">
                <a:hlinkClick r:id="rId9"/>
              </a:rPr>
              <a:t>https://www.england.nhs.uk/publication/?filter-category=maternity</a:t>
            </a:r>
            <a:r>
              <a:rPr lang="en-GB" dirty="0"/>
              <a:t> </a:t>
            </a:r>
            <a:endParaRPr lang="en-IN" dirty="0"/>
          </a:p>
          <a:p>
            <a:pPr algn="just"/>
            <a:r>
              <a:rPr lang="en-GB" dirty="0"/>
              <a:t>NHS England (2026d) Maternity patient experience survey 2025: National qualitative report. Available at: </a:t>
            </a:r>
            <a:r>
              <a:rPr lang="en-GB" dirty="0">
                <a:hlinkClick r:id="rId10"/>
              </a:rPr>
              <a:t>https://www.england.nhs.uk/long-read/maternity-patient-experience-survey-2025-national-qualitative-report/</a:t>
            </a:r>
            <a:r>
              <a:rPr lang="en-GB" dirty="0"/>
              <a:t> </a:t>
            </a:r>
            <a:endParaRPr lang="en-IN" dirty="0"/>
          </a:p>
          <a:p>
            <a:pPr algn="just"/>
            <a:r>
              <a:rPr lang="en-GB" dirty="0"/>
              <a:t>Reuters (2025) UK launches investigation into maternity care after multiple scandals. Available at: </a:t>
            </a:r>
            <a:r>
              <a:rPr lang="en-GB" dirty="0">
                <a:hlinkClick r:id="rId11"/>
              </a:rPr>
              <a:t>https://www.reuters.com/business/healthcare-pharmaceuticals/uk-launches-investigation-into-maternity-care-after-multiple-scandals-2025-06-23/</a:t>
            </a:r>
            <a:r>
              <a:rPr lang="en-GB" dirty="0"/>
              <a:t> </a:t>
            </a:r>
          </a:p>
          <a:p>
            <a:pPr algn="just"/>
            <a:r>
              <a:rPr lang="en-US" dirty="0" err="1"/>
              <a:t>Jpnovations</a:t>
            </a:r>
            <a:r>
              <a:rPr lang="en-US" dirty="0"/>
              <a:t> Solutions (2021) Thinking outside the box for quality improvement and patient safety. Available at: </a:t>
            </a:r>
            <a:r>
              <a:rPr lang="en-US" dirty="0">
                <a:hlinkClick r:id="rId12"/>
              </a:rPr>
              <a:t>https://jpnovations.com/blog/quality-improvement-and-patient-safety</a:t>
            </a:r>
            <a:endParaRPr lang="en-IN" dirty="0"/>
          </a:p>
        </p:txBody>
      </p:sp>
    </p:spTree>
    <p:extLst>
      <p:ext uri="{BB962C8B-B14F-4D97-AF65-F5344CB8AC3E}">
        <p14:creationId xmlns:p14="http://schemas.microsoft.com/office/powerpoint/2010/main" val="11444226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47</TotalTime>
  <Words>3542</Words>
  <Application>Microsoft Office PowerPoint</Application>
  <PresentationFormat>Widescreen</PresentationFormat>
  <Paragraphs>125</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Ion Boardroom</vt:lpstr>
      <vt:lpstr>Quality Improvement in Health and Social Care: Root Cause Analysis of the Shrewsbury and Telford Hospital NHS Trust Maternity Scandal</vt:lpstr>
      <vt:lpstr>Introduction to Quality Improvement and the Case Study</vt:lpstr>
      <vt:lpstr>Overview of the Healthcare Quality Concern</vt:lpstr>
      <vt:lpstr>Importance of Continuous Quality Improvement (CQI)</vt:lpstr>
      <vt:lpstr>Systems-Based Safety Model – Swiss Cheese Model</vt:lpstr>
      <vt:lpstr>Root Cause Analysis (RCA)</vt:lpstr>
      <vt:lpstr>Fishbone (Ishikawa) Diagram – Identifying Root Causes</vt:lpstr>
      <vt:lpstr>Policy Issues Contributing to the Root Causes</vt:lpstr>
      <vt:lpstr>Impact of Root Causes and Policy Failures on Service Delivery</vt:lpstr>
      <vt:lpstr>Recommendations for Quality Improvement</vt:lpstr>
      <vt:lpstr>Structure of the Individual Report (Component 2)</vt:lpstr>
      <vt:lpstr>Key Learning and Critical Reflection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Improvement in Health and Social Care: Root Cause Analysis of the Shrewsbury and Telford Hospital NHS Trust Maternity Scandal</dc:title>
  <dc:creator>HP</dc:creator>
  <cp:lastModifiedBy>Bending Moments</cp:lastModifiedBy>
  <cp:revision>6</cp:revision>
  <dcterms:created xsi:type="dcterms:W3CDTF">2026-07-14T06:55:09Z</dcterms:created>
  <dcterms:modified xsi:type="dcterms:W3CDTF">2026-07-20T11:57:21Z</dcterms:modified>
</cp:coreProperties>
</file>