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8"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505" y="-24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4/29/2022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Eliminating wastes and looking at LEAN inefficiencies in the workplace.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Darryl Evans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Chris Wyatt</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chemeClr val="accent5">
                    <a:lumMod val="75000"/>
                  </a:schemeClr>
                </a:solidFill>
              </a:rPr>
              <a:t>Introduction</a:t>
            </a:r>
          </a:p>
          <a:p>
            <a:pPr>
              <a:spcBef>
                <a:spcPct val="50000"/>
              </a:spcBef>
            </a:pPr>
            <a:r>
              <a:rPr lang="en-AU" altLang="en-US" sz="2800" dirty="0"/>
              <a:t>PerkinElmer is a global organisation with 14,000 employees worldwide. PerkinElmer's instruments and solutions are used by researchers and scientists in Life Sciences and Environmental Health to sustain the well being of people globally. In the current global economic climate businesses are all trying to increase productivity and improve efficiency. </a:t>
            </a:r>
            <a:endParaRPr lang="en-US" altLang="en-US" sz="2800" dirty="0"/>
          </a:p>
          <a:p>
            <a:pPr>
              <a:spcBef>
                <a:spcPct val="50000"/>
              </a:spcBef>
            </a:pPr>
            <a:r>
              <a:rPr lang="en-AU" altLang="en-US" sz="2800" dirty="0"/>
              <a:t>The Ultraviolet department is the most established in the site.</a:t>
            </a:r>
          </a:p>
          <a:p>
            <a:pPr>
              <a:spcBef>
                <a:spcPct val="50000"/>
              </a:spcBef>
            </a:pPr>
            <a:endParaRPr lang="en-US" altLang="en-US" sz="2800" dirty="0"/>
          </a:p>
        </p:txBody>
      </p:sp>
      <p:sp>
        <p:nvSpPr>
          <p:cNvPr id="12" name="Text Box 8"/>
          <p:cNvSpPr txBox="1">
            <a:spLocks noChangeArrowheads="1"/>
          </p:cNvSpPr>
          <p:nvPr/>
        </p:nvSpPr>
        <p:spPr bwMode="auto">
          <a:xfrm>
            <a:off x="222301" y="15921762"/>
            <a:ext cx="6415087" cy="12107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chemeClr val="accent5">
                    <a:lumMod val="75000"/>
                  </a:schemeClr>
                </a:solidFill>
              </a:rPr>
              <a:t>Project Aims</a:t>
            </a:r>
          </a:p>
          <a:p>
            <a:pPr>
              <a:spcBef>
                <a:spcPct val="20000"/>
              </a:spcBef>
            </a:pPr>
            <a:r>
              <a:rPr lang="en-AU" altLang="en-US" sz="2800" dirty="0"/>
              <a:t> </a:t>
            </a:r>
          </a:p>
          <a:p>
            <a:pPr marL="457200" indent="-457200">
              <a:spcBef>
                <a:spcPct val="20000"/>
              </a:spcBef>
              <a:buFont typeface="Arial" panose="020B0604020202020204" pitchFamily="34" charset="0"/>
              <a:buChar char="•"/>
            </a:pPr>
            <a:r>
              <a:rPr lang="en-AU" altLang="en-US" sz="2800" dirty="0"/>
              <a:t>Opportunity to introduce Lean to new technicians.</a:t>
            </a:r>
          </a:p>
          <a:p>
            <a:pPr marL="457200" indent="-457200">
              <a:spcBef>
                <a:spcPct val="20000"/>
              </a:spcBef>
              <a:buFont typeface="Arial" panose="020B0604020202020204" pitchFamily="34" charset="0"/>
              <a:buChar char="•"/>
            </a:pPr>
            <a:r>
              <a:rPr lang="en-AU" altLang="en-US" sz="2800" dirty="0"/>
              <a:t>Eliminate Lean wastes.</a:t>
            </a:r>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endParaRPr lang="en-AU" altLang="en-US" sz="2800" dirty="0"/>
          </a:p>
          <a:p>
            <a:pPr>
              <a:spcBef>
                <a:spcPct val="20000"/>
              </a:spcBef>
            </a:pPr>
            <a:r>
              <a:rPr lang="en-GB" sz="1800" dirty="0">
                <a:effectLst/>
                <a:latin typeface="Calibri" panose="020F0502020204030204" pitchFamily="34" charset="0"/>
                <a:ea typeface="Calibri" panose="020F0502020204030204" pitchFamily="34" charset="0"/>
                <a:cs typeface="Times New Roman" panose="02020603050405020304" pitchFamily="18" charset="0"/>
              </a:rPr>
              <a:t>                                                             (Nicholas, 2010)</a:t>
            </a:r>
          </a:p>
          <a:p>
            <a:pPr>
              <a:spcBef>
                <a:spcPct val="20000"/>
              </a:spcBef>
            </a:pPr>
            <a:endParaRPr lang="en-AU" altLang="en-US" sz="2800" dirty="0"/>
          </a:p>
          <a:p>
            <a:pPr marL="457200" indent="-457200">
              <a:spcBef>
                <a:spcPct val="20000"/>
              </a:spcBef>
              <a:buFont typeface="Arial" panose="020B0604020202020204" pitchFamily="34" charset="0"/>
              <a:buChar char="•"/>
            </a:pPr>
            <a:r>
              <a:rPr lang="en-AU" altLang="en-US" sz="2800" dirty="0"/>
              <a:t>Identification of improvements.</a:t>
            </a:r>
          </a:p>
          <a:p>
            <a:pPr marL="457200" indent="-457200">
              <a:spcBef>
                <a:spcPct val="20000"/>
              </a:spcBef>
              <a:buFont typeface="Arial" panose="020B0604020202020204" pitchFamily="34" charset="0"/>
              <a:buChar char="•"/>
            </a:pPr>
            <a:r>
              <a:rPr lang="en-AU" altLang="en-US" sz="2800" dirty="0"/>
              <a:t>Reduce the footprint of the cell.</a:t>
            </a:r>
          </a:p>
          <a:p>
            <a:pPr marL="457200" indent="-457200">
              <a:spcBef>
                <a:spcPct val="20000"/>
              </a:spcBef>
              <a:buFont typeface="Arial" panose="020B0604020202020204" pitchFamily="34" charset="0"/>
              <a:buChar char="•"/>
            </a:pPr>
            <a:r>
              <a:rPr lang="en-AU" altLang="en-US" sz="2800" dirty="0"/>
              <a:t>Look at scrap and rework metrics.</a:t>
            </a:r>
          </a:p>
          <a:p>
            <a:pPr marL="457200" indent="-457200">
              <a:spcBef>
                <a:spcPct val="20000"/>
              </a:spcBef>
              <a:buFont typeface="Arial" panose="020B0604020202020204" pitchFamily="34" charset="0"/>
              <a:buChar char="•"/>
            </a:pPr>
            <a:r>
              <a:rPr lang="en-AU" altLang="en-US" sz="2800" dirty="0"/>
              <a:t>Improve inventory. </a:t>
            </a:r>
          </a:p>
          <a:p>
            <a:pPr>
              <a:spcBef>
                <a:spcPct val="40000"/>
              </a:spcBef>
            </a:pPr>
            <a:r>
              <a:rPr lang="en-AU" altLang="en-US" sz="2800" dirty="0"/>
              <a:t>.</a:t>
            </a:r>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a:p>
            <a:pPr>
              <a:spcBef>
                <a:spcPct val="40000"/>
              </a:spcBef>
            </a:pPr>
            <a:endParaRPr lang="en-AU" altLang="en-US" sz="2800" dirty="0"/>
          </a:p>
        </p:txBody>
      </p:sp>
      <p:sp>
        <p:nvSpPr>
          <p:cNvPr id="22" name="Text Box 10"/>
          <p:cNvSpPr txBox="1">
            <a:spLocks noChangeArrowheads="1"/>
          </p:cNvSpPr>
          <p:nvPr/>
        </p:nvSpPr>
        <p:spPr bwMode="auto">
          <a:xfrm>
            <a:off x="14589705" y="13225729"/>
            <a:ext cx="6415088" cy="14712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3600" b="1" dirty="0"/>
          </a:p>
          <a:p>
            <a:pPr>
              <a:spcBef>
                <a:spcPct val="50000"/>
              </a:spcBef>
            </a:pPr>
            <a:endParaRPr lang="en-AU" altLang="en-US" sz="3600" b="1" dirty="0"/>
          </a:p>
          <a:p>
            <a:pPr>
              <a:spcBef>
                <a:spcPct val="50000"/>
              </a:spcBef>
            </a:pPr>
            <a:endParaRPr lang="en-AU" altLang="en-US" sz="3600" b="1" dirty="0"/>
          </a:p>
          <a:p>
            <a:pPr>
              <a:spcBef>
                <a:spcPct val="50000"/>
              </a:spcBef>
            </a:pPr>
            <a:endParaRPr lang="en-AU" altLang="en-US" sz="3600" b="1" dirty="0"/>
          </a:p>
          <a:p>
            <a:pPr>
              <a:spcBef>
                <a:spcPct val="50000"/>
              </a:spcBef>
            </a:pPr>
            <a:endParaRPr lang="en-AU" altLang="en-US" sz="3600" b="1" dirty="0"/>
          </a:p>
          <a:p>
            <a:pPr>
              <a:spcBef>
                <a:spcPct val="50000"/>
              </a:spcBef>
            </a:pPr>
            <a:endParaRPr lang="en-AU" altLang="en-US" sz="3600" b="1" dirty="0"/>
          </a:p>
          <a:p>
            <a:pPr>
              <a:spcBef>
                <a:spcPct val="50000"/>
              </a:spcBef>
            </a:pPr>
            <a:endParaRPr lang="en-AU" altLang="en-US" sz="3600" b="1" dirty="0"/>
          </a:p>
          <a:p>
            <a:pPr marL="457200" indent="-457200">
              <a:lnSpc>
                <a:spcPct val="150000"/>
              </a:lnSpc>
              <a:spcAft>
                <a:spcPts val="1000"/>
              </a:spcAft>
              <a:buFont typeface="Wingdings" panose="05000000000000000000" pitchFamily="2" charset="2"/>
              <a:buChar char="ü"/>
            </a:pPr>
            <a:r>
              <a:rPr lang="en-GB" sz="2800" b="1" dirty="0">
                <a:effectLst/>
                <a:latin typeface="Arial" panose="020B0604020202020204" pitchFamily="34" charset="0"/>
                <a:ea typeface="Calibri" panose="020F0502020204030204" pitchFamily="34" charset="0"/>
                <a:cs typeface="Arial" panose="020B0604020202020204" pitchFamily="34" charset="0"/>
              </a:rPr>
              <a:t>The floor space for the cell  is now 10m x 8.6 m = 8060m</a:t>
            </a:r>
            <a:r>
              <a:rPr lang="en-GB" sz="2800" b="1" baseline="30000" dirty="0">
                <a:effectLst/>
                <a:latin typeface="Arial" panose="020B0604020202020204" pitchFamily="34" charset="0"/>
                <a:ea typeface="Calibri" panose="020F0502020204030204" pitchFamily="34" charset="0"/>
                <a:cs typeface="Arial" panose="020B0604020202020204" pitchFamily="34" charset="0"/>
              </a:rPr>
              <a:t>2</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50000"/>
              </a:lnSpc>
              <a:spcAft>
                <a:spcPts val="1000"/>
              </a:spcAft>
              <a:buFont typeface="Wingdings" panose="05000000000000000000" pitchFamily="2" charset="2"/>
              <a:buChar char="ü"/>
            </a:pPr>
            <a:r>
              <a:rPr lang="en-GB" sz="2800" b="1" dirty="0">
                <a:latin typeface="Arial" panose="020B0604020202020204" pitchFamily="34" charset="0"/>
                <a:ea typeface="Calibri" panose="020F0502020204030204" pitchFamily="34" charset="0"/>
                <a:cs typeface="Arial" panose="020B0604020202020204" pitchFamily="34" charset="0"/>
              </a:rPr>
              <a:t>P</a:t>
            </a:r>
            <a:r>
              <a:rPr lang="en-GB" sz="2800" b="1" dirty="0">
                <a:effectLst/>
                <a:latin typeface="Arial" panose="020B0604020202020204" pitchFamily="34" charset="0"/>
                <a:ea typeface="Calibri" panose="020F0502020204030204" pitchFamily="34" charset="0"/>
                <a:cs typeface="Arial" panose="020B0604020202020204" pitchFamily="34" charset="0"/>
              </a:rPr>
              <a:t>revious floor space for the cell was 18m x 8.6m = 14508 m</a:t>
            </a:r>
            <a:r>
              <a:rPr lang="en-GB" sz="2800" b="1" baseline="30000" dirty="0">
                <a:effectLst/>
                <a:latin typeface="Arial" panose="020B0604020202020204" pitchFamily="34" charset="0"/>
                <a:ea typeface="Calibri" panose="020F0502020204030204" pitchFamily="34" charset="0"/>
                <a:cs typeface="Arial" panose="020B0604020202020204" pitchFamily="34" charset="0"/>
              </a:rPr>
              <a:t>2</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50000"/>
              </a:lnSpc>
              <a:spcAft>
                <a:spcPts val="1000"/>
              </a:spcAft>
              <a:buFont typeface="Wingdings" panose="05000000000000000000" pitchFamily="2" charset="2"/>
              <a:buChar char="ü"/>
            </a:pPr>
            <a:r>
              <a:rPr lang="en-GB" sz="2800" b="1" dirty="0">
                <a:effectLst/>
                <a:latin typeface="Arial" panose="020B0604020202020204" pitchFamily="34" charset="0"/>
                <a:ea typeface="Calibri" panose="020F0502020204030204" pitchFamily="34" charset="0"/>
                <a:cs typeface="Arial" panose="020B0604020202020204" pitchFamily="34" charset="0"/>
              </a:rPr>
              <a:t>The overall difference is 6448m2 which equates to a 44% reduction.</a:t>
            </a:r>
          </a:p>
          <a:p>
            <a:pPr marL="457200" indent="-457200">
              <a:lnSpc>
                <a:spcPct val="150000"/>
              </a:lnSpc>
              <a:spcAft>
                <a:spcPts val="1000"/>
              </a:spcAft>
              <a:buFont typeface="Wingdings" panose="05000000000000000000" pitchFamily="2" charset="2"/>
              <a:buChar char="ü"/>
            </a:pPr>
            <a:r>
              <a:rPr lang="en-GB" altLang="en-US" sz="2800" b="1" dirty="0">
                <a:latin typeface="Arial" panose="020B0604020202020204" pitchFamily="34" charset="0"/>
                <a:cs typeface="Arial" panose="020B0604020202020204" pitchFamily="34" charset="0"/>
              </a:rPr>
              <a:t>Time saved with improvements is 26 hours.</a:t>
            </a:r>
            <a:endParaRPr lang="en-AU" altLang="en-US" sz="3600" b="1" dirty="0"/>
          </a:p>
          <a:p>
            <a:pPr>
              <a:spcBef>
                <a:spcPct val="50000"/>
              </a:spcBef>
            </a:pPr>
            <a:r>
              <a:rPr lang="en-AU" altLang="en-US" sz="3600" b="1" dirty="0">
                <a:solidFill>
                  <a:schemeClr val="accent5">
                    <a:lumMod val="75000"/>
                  </a:schemeClr>
                </a:solidFill>
              </a:rPr>
              <a:t>  Acknowledgements</a:t>
            </a:r>
          </a:p>
          <a:p>
            <a:pPr>
              <a:spcBef>
                <a:spcPct val="50000"/>
              </a:spcBef>
            </a:pPr>
            <a:r>
              <a:rPr lang="en-US" altLang="en-US" dirty="0"/>
              <a:t>I would like to thank Peter Tatnell and Amarjit Dhadda from PerkinElmer.</a:t>
            </a:r>
          </a:p>
          <a:p>
            <a:pPr>
              <a:spcBef>
                <a:spcPct val="50000"/>
              </a:spcBef>
            </a:pPr>
            <a:r>
              <a:rPr lang="en-US" altLang="en-US" dirty="0"/>
              <a:t>.  </a:t>
            </a:r>
          </a:p>
        </p:txBody>
      </p:sp>
      <p:sp>
        <p:nvSpPr>
          <p:cNvPr id="30" name="Rectangle 29"/>
          <p:cNvSpPr>
            <a:spLocks noChangeArrowheads="1"/>
          </p:cNvSpPr>
          <p:nvPr/>
        </p:nvSpPr>
        <p:spPr bwMode="auto">
          <a:xfrm>
            <a:off x="14652187"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5723530"/>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8" name="Rectangle 37"/>
          <p:cNvSpPr/>
          <p:nvPr/>
        </p:nvSpPr>
        <p:spPr>
          <a:xfrm>
            <a:off x="14906710" y="18221192"/>
            <a:ext cx="1851789" cy="646331"/>
          </a:xfrm>
          <a:prstGeom prst="rect">
            <a:avLst/>
          </a:prstGeom>
        </p:spPr>
        <p:txBody>
          <a:bodyPr wrap="none">
            <a:spAutoFit/>
          </a:bodyPr>
          <a:lstStyle/>
          <a:p>
            <a:pPr>
              <a:spcBef>
                <a:spcPct val="50000"/>
              </a:spcBef>
            </a:pPr>
            <a:r>
              <a:rPr lang="en-AU" altLang="en-US" sz="3600" b="1" dirty="0">
                <a:solidFill>
                  <a:schemeClr val="accent5">
                    <a:lumMod val="75000"/>
                  </a:schemeClr>
                </a:solidFill>
                <a:latin typeface="Arial" panose="020B0604020202020204" pitchFamily="34" charset="0"/>
                <a:cs typeface="Arial" panose="020B0604020202020204" pitchFamily="34" charset="0"/>
              </a:rPr>
              <a:t>Results</a:t>
            </a:r>
          </a:p>
        </p:txBody>
      </p:sp>
      <p:sp>
        <p:nvSpPr>
          <p:cNvPr id="39" name="Rectangle 38"/>
          <p:cNvSpPr/>
          <p:nvPr/>
        </p:nvSpPr>
        <p:spPr>
          <a:xfrm>
            <a:off x="14906710" y="10382014"/>
            <a:ext cx="2954655" cy="646331"/>
          </a:xfrm>
          <a:prstGeom prst="rect">
            <a:avLst/>
          </a:prstGeom>
        </p:spPr>
        <p:txBody>
          <a:bodyPr wrap="none">
            <a:spAutoFit/>
          </a:bodyPr>
          <a:lstStyle/>
          <a:p>
            <a:pPr>
              <a:spcBef>
                <a:spcPct val="50000"/>
              </a:spcBef>
            </a:pPr>
            <a:r>
              <a:rPr lang="en-AU" altLang="en-US" sz="3600" b="1" dirty="0">
                <a:solidFill>
                  <a:schemeClr val="accent5">
                    <a:lumMod val="75000"/>
                  </a:schemeClr>
                </a:solidFill>
                <a:latin typeface="Arial" panose="020B0604020202020204" pitchFamily="34" charset="0"/>
                <a:cs typeface="Arial" panose="020B0604020202020204" pitchFamily="34" charset="0"/>
              </a:rPr>
              <a:t>Conclusions</a:t>
            </a:r>
          </a:p>
        </p:txBody>
      </p:sp>
      <p:pic>
        <p:nvPicPr>
          <p:cNvPr id="46" name="Picture 45">
            <a:extLst>
              <a:ext uri="{FF2B5EF4-FFF2-40B4-BE49-F238E27FC236}">
                <a16:creationId xmlns:a16="http://schemas.microsoft.com/office/drawing/2014/main" id="{C59278C3-4965-441A-BF9A-109609CAAF28}"/>
              </a:ext>
            </a:extLst>
          </p:cNvPr>
          <p:cNvPicPr>
            <a:picLocks noChangeAspect="1"/>
          </p:cNvPicPr>
          <p:nvPr/>
        </p:nvPicPr>
        <p:blipFill>
          <a:blip r:embed="rId4"/>
          <a:stretch>
            <a:fillRect/>
          </a:stretch>
        </p:blipFill>
        <p:spPr>
          <a:xfrm>
            <a:off x="312633" y="2066779"/>
            <a:ext cx="2498310" cy="3511981"/>
          </a:xfrm>
          <a:prstGeom prst="rect">
            <a:avLst/>
          </a:prstGeom>
        </p:spPr>
      </p:pic>
      <p:pic>
        <p:nvPicPr>
          <p:cNvPr id="47" name="Picture 46">
            <a:extLst>
              <a:ext uri="{FF2B5EF4-FFF2-40B4-BE49-F238E27FC236}">
                <a16:creationId xmlns:a16="http://schemas.microsoft.com/office/drawing/2014/main" id="{09C1810F-2A19-4553-94AE-AB7F2FEF0750}"/>
              </a:ext>
            </a:extLst>
          </p:cNvPr>
          <p:cNvPicPr/>
          <p:nvPr/>
        </p:nvPicPr>
        <p:blipFill>
          <a:blip r:embed="rId5">
            <a:extLst>
              <a:ext uri="{28A0092B-C50C-407E-A947-70E740481C1C}">
                <a14:useLocalDpi xmlns:a14="http://schemas.microsoft.com/office/drawing/2010/main" val="0"/>
              </a:ext>
            </a:extLst>
          </a:blip>
          <a:stretch>
            <a:fillRect/>
          </a:stretch>
        </p:blipFill>
        <p:spPr>
          <a:xfrm>
            <a:off x="7410679" y="23705107"/>
            <a:ext cx="6715788" cy="3965867"/>
          </a:xfrm>
          <a:prstGeom prst="rect">
            <a:avLst/>
          </a:prstGeom>
        </p:spPr>
      </p:pic>
      <p:pic>
        <p:nvPicPr>
          <p:cNvPr id="48" name="Picture 47">
            <a:extLst>
              <a:ext uri="{FF2B5EF4-FFF2-40B4-BE49-F238E27FC236}">
                <a16:creationId xmlns:a16="http://schemas.microsoft.com/office/drawing/2014/main" id="{14F11DBD-29EE-4F27-8CE7-0CCD665B0646}"/>
              </a:ext>
            </a:extLst>
          </p:cNvPr>
          <p:cNvPicPr/>
          <p:nvPr/>
        </p:nvPicPr>
        <p:blipFill>
          <a:blip r:embed="rId6">
            <a:extLst>
              <a:ext uri="{28A0092B-C50C-407E-A947-70E740481C1C}">
                <a14:useLocalDpi xmlns:a14="http://schemas.microsoft.com/office/drawing/2010/main" val="0"/>
              </a:ext>
            </a:extLst>
          </a:blip>
          <a:stretch>
            <a:fillRect/>
          </a:stretch>
        </p:blipFill>
        <p:spPr>
          <a:xfrm>
            <a:off x="7465347" y="18118191"/>
            <a:ext cx="6768523" cy="4892458"/>
          </a:xfrm>
          <a:prstGeom prst="rect">
            <a:avLst/>
          </a:prstGeom>
        </p:spPr>
      </p:pic>
      <p:pic>
        <p:nvPicPr>
          <p:cNvPr id="49" name="Picture 48">
            <a:extLst>
              <a:ext uri="{FF2B5EF4-FFF2-40B4-BE49-F238E27FC236}">
                <a16:creationId xmlns:a16="http://schemas.microsoft.com/office/drawing/2014/main" id="{CBFC13F4-9096-43F7-8281-D6FAFC7DE6F2}"/>
              </a:ext>
            </a:extLst>
          </p:cNvPr>
          <p:cNvPicPr/>
          <p:nvPr/>
        </p:nvPicPr>
        <p:blipFill>
          <a:blip r:embed="rId7">
            <a:extLst>
              <a:ext uri="{28A0092B-C50C-407E-A947-70E740481C1C}">
                <a14:useLocalDpi xmlns:a14="http://schemas.microsoft.com/office/drawing/2010/main" val="0"/>
              </a:ext>
            </a:extLst>
          </a:blip>
          <a:stretch>
            <a:fillRect/>
          </a:stretch>
        </p:blipFill>
        <p:spPr>
          <a:xfrm>
            <a:off x="14653820" y="5567308"/>
            <a:ext cx="6415089" cy="4311897"/>
          </a:xfrm>
          <a:prstGeom prst="rect">
            <a:avLst/>
          </a:prstGeom>
        </p:spPr>
      </p:pic>
      <p:pic>
        <p:nvPicPr>
          <p:cNvPr id="52" name="Picture 51">
            <a:extLst>
              <a:ext uri="{FF2B5EF4-FFF2-40B4-BE49-F238E27FC236}">
                <a16:creationId xmlns:a16="http://schemas.microsoft.com/office/drawing/2014/main" id="{007A3680-2D3D-4B1F-B3E9-6EFC1E7E0B37}"/>
              </a:ext>
            </a:extLst>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86674" y="19209080"/>
            <a:ext cx="2646450" cy="2653111"/>
          </a:xfrm>
          <a:prstGeom prst="rect">
            <a:avLst/>
          </a:prstGeom>
          <a:noFill/>
          <a:ln>
            <a:noFill/>
          </a:ln>
        </p:spPr>
      </p:pic>
      <p:sp>
        <p:nvSpPr>
          <p:cNvPr id="57" name="TextBox 56">
            <a:extLst>
              <a:ext uri="{FF2B5EF4-FFF2-40B4-BE49-F238E27FC236}">
                <a16:creationId xmlns:a16="http://schemas.microsoft.com/office/drawing/2014/main" id="{0AF6B228-7EC9-4E46-992E-4EC69633551B}"/>
              </a:ext>
            </a:extLst>
          </p:cNvPr>
          <p:cNvSpPr txBox="1"/>
          <p:nvPr/>
        </p:nvSpPr>
        <p:spPr>
          <a:xfrm>
            <a:off x="7599803" y="6451914"/>
            <a:ext cx="14991346" cy="646331"/>
          </a:xfrm>
          <a:prstGeom prst="rect">
            <a:avLst/>
          </a:prstGeom>
          <a:noFill/>
        </p:spPr>
        <p:txBody>
          <a:bodyPr wrap="square">
            <a:spAutoFit/>
          </a:bodyPr>
          <a:lstStyle/>
          <a:p>
            <a:r>
              <a:rPr lang="en-AU" altLang="en-US" sz="3600" b="1" dirty="0">
                <a:solidFill>
                  <a:schemeClr val="accent5">
                    <a:lumMod val="75000"/>
                  </a:schemeClr>
                </a:solidFill>
                <a:latin typeface="Arial" panose="020B0604020202020204" pitchFamily="34" charset="0"/>
                <a:cs typeface="Arial" panose="020B0604020202020204" pitchFamily="34" charset="0"/>
              </a:rPr>
              <a:t>Methods</a:t>
            </a:r>
            <a:endParaRPr lang="en-GB" sz="3600" dirty="0">
              <a:solidFill>
                <a:schemeClr val="accent5">
                  <a:lumMod val="75000"/>
                </a:schemeClr>
              </a:solidFill>
            </a:endParaRPr>
          </a:p>
        </p:txBody>
      </p:sp>
      <p:pic>
        <p:nvPicPr>
          <p:cNvPr id="58" name="Picture 57">
            <a:extLst>
              <a:ext uri="{FF2B5EF4-FFF2-40B4-BE49-F238E27FC236}">
                <a16:creationId xmlns:a16="http://schemas.microsoft.com/office/drawing/2014/main" id="{DF1943FE-1EA4-4539-B4E5-EFEBE77A95FD}"/>
              </a:ext>
            </a:extLst>
          </p:cNvPr>
          <p:cNvPicPr/>
          <p:nvPr/>
        </p:nvPicPr>
        <p:blipFill>
          <a:blip r:embed="rId9">
            <a:extLst>
              <a:ext uri="{28A0092B-C50C-407E-A947-70E740481C1C}">
                <a14:useLocalDpi xmlns:a14="http://schemas.microsoft.com/office/drawing/2010/main" val="0"/>
              </a:ext>
            </a:extLst>
          </a:blip>
          <a:stretch>
            <a:fillRect/>
          </a:stretch>
        </p:blipFill>
        <p:spPr>
          <a:xfrm>
            <a:off x="7163735" y="10720262"/>
            <a:ext cx="7310334" cy="5010935"/>
          </a:xfrm>
          <a:prstGeom prst="rect">
            <a:avLst/>
          </a:prstGeom>
        </p:spPr>
      </p:pic>
      <p:sp>
        <p:nvSpPr>
          <p:cNvPr id="63" name="Text Box 6">
            <a:extLst>
              <a:ext uri="{FF2B5EF4-FFF2-40B4-BE49-F238E27FC236}">
                <a16:creationId xmlns:a16="http://schemas.microsoft.com/office/drawing/2014/main" id="{41838FD0-866B-4C4A-85C2-E4D28BCBBF34}"/>
              </a:ext>
            </a:extLst>
          </p:cNvPr>
          <p:cNvSpPr txBox="1">
            <a:spLocks noChangeArrowheads="1"/>
          </p:cNvSpPr>
          <p:nvPr/>
        </p:nvSpPr>
        <p:spPr bwMode="auto">
          <a:xfrm>
            <a:off x="7123482" y="15857972"/>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US" altLang="en-US" sz="2800" dirty="0"/>
          </a:p>
          <a:p>
            <a:pPr marL="457200" indent="-457200">
              <a:spcBef>
                <a:spcPct val="50000"/>
              </a:spcBef>
              <a:buFont typeface="Arial" panose="020B0604020202020204" pitchFamily="34" charset="0"/>
              <a:buChar char="•"/>
            </a:pPr>
            <a:r>
              <a:rPr lang="en-US" altLang="en-US" sz="2800" dirty="0"/>
              <a:t>The process was mapped out with SIPOC diagram and a high-level process map.</a:t>
            </a:r>
          </a:p>
        </p:txBody>
      </p:sp>
      <p:sp>
        <p:nvSpPr>
          <p:cNvPr id="64" name="Text Box 6">
            <a:extLst>
              <a:ext uri="{FF2B5EF4-FFF2-40B4-BE49-F238E27FC236}">
                <a16:creationId xmlns:a16="http://schemas.microsoft.com/office/drawing/2014/main" id="{BC3816E0-0122-429D-B17D-B21ADC55E570}"/>
              </a:ext>
            </a:extLst>
          </p:cNvPr>
          <p:cNvSpPr txBox="1">
            <a:spLocks noChangeArrowheads="1"/>
          </p:cNvSpPr>
          <p:nvPr/>
        </p:nvSpPr>
        <p:spPr bwMode="auto">
          <a:xfrm>
            <a:off x="14534988" y="10123744"/>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3600" b="1" dirty="0"/>
          </a:p>
          <a:p>
            <a:pPr marL="457200" indent="-457200">
              <a:spcBef>
                <a:spcPct val="50000"/>
              </a:spcBef>
              <a:buFont typeface="Arial" panose="020B0604020202020204" pitchFamily="34" charset="0"/>
              <a:buChar char="•"/>
            </a:pPr>
            <a:r>
              <a:rPr lang="en-US" altLang="en-US" sz="2800" dirty="0"/>
              <a:t>Teamwork has been paramount to the project.</a:t>
            </a:r>
          </a:p>
          <a:p>
            <a:pPr marL="457200" indent="-457200">
              <a:spcBef>
                <a:spcPct val="50000"/>
              </a:spcBef>
              <a:buFont typeface="Arial" panose="020B0604020202020204" pitchFamily="34" charset="0"/>
              <a:buChar char="•"/>
            </a:pPr>
            <a:r>
              <a:rPr lang="en-US" altLang="en-US" sz="2800" dirty="0"/>
              <a:t>Continuous improvement must be  company wide.</a:t>
            </a:r>
          </a:p>
          <a:p>
            <a:pPr marL="457200" indent="-457200">
              <a:spcBef>
                <a:spcPct val="50000"/>
              </a:spcBef>
              <a:buFont typeface="Arial" panose="020B0604020202020204" pitchFamily="34" charset="0"/>
              <a:buChar char="•"/>
            </a:pPr>
            <a:r>
              <a:rPr lang="en-US" altLang="en-US" sz="2800" dirty="0"/>
              <a:t>Lean initiatives benefit employees. </a:t>
            </a:r>
          </a:p>
          <a:p>
            <a:pPr>
              <a:spcBef>
                <a:spcPct val="50000"/>
              </a:spcBef>
            </a:pPr>
            <a:r>
              <a:rPr lang="en-US" altLang="en-US" sz="2800" dirty="0"/>
              <a:t> </a:t>
            </a:r>
          </a:p>
        </p:txBody>
      </p:sp>
      <p:pic>
        <p:nvPicPr>
          <p:cNvPr id="65" name="Picture 64">
            <a:extLst>
              <a:ext uri="{FF2B5EF4-FFF2-40B4-BE49-F238E27FC236}">
                <a16:creationId xmlns:a16="http://schemas.microsoft.com/office/drawing/2014/main" id="{86F66276-F636-43E8-A3A6-0C520DA5F222}"/>
              </a:ext>
            </a:extLst>
          </p:cNvPr>
          <p:cNvPicPr/>
          <p:nvPr/>
        </p:nvPicPr>
        <p:blipFill>
          <a:blip r:embed="rId10" cstate="print">
            <a:extLst>
              <a:ext uri="{28A0092B-C50C-407E-A947-70E740481C1C}">
                <a14:useLocalDpi xmlns:a14="http://schemas.microsoft.com/office/drawing/2010/main" val="0"/>
              </a:ext>
            </a:extLst>
          </a:blip>
          <a:stretch>
            <a:fillRect/>
          </a:stretch>
        </p:blipFill>
        <p:spPr>
          <a:xfrm>
            <a:off x="14568097" y="14557887"/>
            <a:ext cx="5940425" cy="3574415"/>
          </a:xfrm>
          <a:prstGeom prst="rect">
            <a:avLst/>
          </a:prstGeom>
        </p:spPr>
      </p:pic>
      <p:sp>
        <p:nvSpPr>
          <p:cNvPr id="67" name="Text Box 19">
            <a:extLst>
              <a:ext uri="{FF2B5EF4-FFF2-40B4-BE49-F238E27FC236}">
                <a16:creationId xmlns:a16="http://schemas.microsoft.com/office/drawing/2014/main" id="{0707902B-1AF8-4FD8-B59F-0D8AA41648E9}"/>
              </a:ext>
            </a:extLst>
          </p:cNvPr>
          <p:cNvSpPr txBox="1">
            <a:spLocks noChangeArrowheads="1"/>
          </p:cNvSpPr>
          <p:nvPr/>
        </p:nvSpPr>
        <p:spPr bwMode="auto">
          <a:xfrm>
            <a:off x="7989008" y="22463894"/>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SIPOC diagram.</a:t>
            </a:r>
          </a:p>
        </p:txBody>
      </p:sp>
      <p:sp>
        <p:nvSpPr>
          <p:cNvPr id="68" name="Text Box 19">
            <a:extLst>
              <a:ext uri="{FF2B5EF4-FFF2-40B4-BE49-F238E27FC236}">
                <a16:creationId xmlns:a16="http://schemas.microsoft.com/office/drawing/2014/main" id="{7C27075F-37B7-45DD-B060-5BD820C92ED2}"/>
              </a:ext>
            </a:extLst>
          </p:cNvPr>
          <p:cNvSpPr txBox="1">
            <a:spLocks noChangeArrowheads="1"/>
          </p:cNvSpPr>
          <p:nvPr/>
        </p:nvSpPr>
        <p:spPr bwMode="auto">
          <a:xfrm>
            <a:off x="7239118" y="2799995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High level process map.</a:t>
            </a:r>
          </a:p>
        </p:txBody>
      </p:sp>
      <p:sp>
        <p:nvSpPr>
          <p:cNvPr id="69" name="Text Box 19">
            <a:extLst>
              <a:ext uri="{FF2B5EF4-FFF2-40B4-BE49-F238E27FC236}">
                <a16:creationId xmlns:a16="http://schemas.microsoft.com/office/drawing/2014/main" id="{F1953FAD-6173-4B5F-9F2F-B222BC7F407E}"/>
              </a:ext>
            </a:extLst>
          </p:cNvPr>
          <p:cNvSpPr txBox="1">
            <a:spLocks noChangeArrowheads="1"/>
          </p:cNvSpPr>
          <p:nvPr/>
        </p:nvSpPr>
        <p:spPr bwMode="auto">
          <a:xfrm>
            <a:off x="7239118" y="1530210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Cause and Effect.</a:t>
            </a:r>
          </a:p>
        </p:txBody>
      </p:sp>
      <p:sp>
        <p:nvSpPr>
          <p:cNvPr id="70" name="Text Box 19">
            <a:extLst>
              <a:ext uri="{FF2B5EF4-FFF2-40B4-BE49-F238E27FC236}">
                <a16:creationId xmlns:a16="http://schemas.microsoft.com/office/drawing/2014/main" id="{21D2C8C7-0248-429B-B396-65BE1F05CD9B}"/>
              </a:ext>
            </a:extLst>
          </p:cNvPr>
          <p:cNvSpPr txBox="1">
            <a:spLocks noChangeArrowheads="1"/>
          </p:cNvSpPr>
          <p:nvPr/>
        </p:nvSpPr>
        <p:spPr bwMode="auto">
          <a:xfrm>
            <a:off x="15297856" y="9649010"/>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Value stream map.</a:t>
            </a:r>
          </a:p>
        </p:txBody>
      </p:sp>
      <p:sp>
        <p:nvSpPr>
          <p:cNvPr id="71" name="Text Box 19">
            <a:extLst>
              <a:ext uri="{FF2B5EF4-FFF2-40B4-BE49-F238E27FC236}">
                <a16:creationId xmlns:a16="http://schemas.microsoft.com/office/drawing/2014/main" id="{4761B755-8F38-454E-911C-6C3931EFAAA3}"/>
              </a:ext>
            </a:extLst>
          </p:cNvPr>
          <p:cNvSpPr txBox="1">
            <a:spLocks noChangeArrowheads="1"/>
          </p:cNvSpPr>
          <p:nvPr/>
        </p:nvSpPr>
        <p:spPr bwMode="auto">
          <a:xfrm>
            <a:off x="2571784" y="1543959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Lambda (UV spectrometer).</a:t>
            </a:r>
          </a:p>
        </p:txBody>
      </p:sp>
      <p:pic>
        <p:nvPicPr>
          <p:cNvPr id="72" name="Picture 71">
            <a:extLst>
              <a:ext uri="{FF2B5EF4-FFF2-40B4-BE49-F238E27FC236}">
                <a16:creationId xmlns:a16="http://schemas.microsoft.com/office/drawing/2014/main" id="{2503AD98-627A-4D66-8BA1-598B121AF9CD}"/>
              </a:ext>
            </a:extLst>
          </p:cNvPr>
          <p:cNvPicPr>
            <a:picLocks noChangeAspect="1"/>
          </p:cNvPicPr>
          <p:nvPr/>
        </p:nvPicPr>
        <p:blipFill>
          <a:blip r:embed="rId11"/>
          <a:stretch>
            <a:fillRect/>
          </a:stretch>
        </p:blipFill>
        <p:spPr>
          <a:xfrm>
            <a:off x="564754" y="29010505"/>
            <a:ext cx="1994068" cy="1080120"/>
          </a:xfrm>
          <a:prstGeom prst="rect">
            <a:avLst/>
          </a:prstGeom>
          <a:solidFill>
            <a:sysClr val="window" lastClr="FFFFFF"/>
          </a:solidFill>
        </p:spPr>
      </p:pic>
      <p:sp>
        <p:nvSpPr>
          <p:cNvPr id="42" name="Text Box 6">
            <a:extLst>
              <a:ext uri="{FF2B5EF4-FFF2-40B4-BE49-F238E27FC236}">
                <a16:creationId xmlns:a16="http://schemas.microsoft.com/office/drawing/2014/main" id="{F456E86A-1135-45C6-AA9E-50AE8F310DF1}"/>
              </a:ext>
            </a:extLst>
          </p:cNvPr>
          <p:cNvSpPr txBox="1">
            <a:spLocks noChangeArrowheads="1"/>
          </p:cNvSpPr>
          <p:nvPr/>
        </p:nvSpPr>
        <p:spPr bwMode="auto">
          <a:xfrm>
            <a:off x="7216152" y="6487488"/>
            <a:ext cx="6415087" cy="4843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US" altLang="en-US" sz="2800" dirty="0"/>
          </a:p>
          <a:p>
            <a:pPr>
              <a:spcBef>
                <a:spcPct val="50000"/>
              </a:spcBef>
            </a:pPr>
            <a:r>
              <a:rPr lang="en-US" altLang="en-US" sz="2800" dirty="0"/>
              <a:t>Lean improvement tools have been introduced and all the technicians in the manufacturing cell have participated and had their ideas put forward. </a:t>
            </a:r>
          </a:p>
          <a:p>
            <a:pPr marL="457200" indent="-457200">
              <a:spcBef>
                <a:spcPct val="50000"/>
              </a:spcBef>
              <a:buFont typeface="Arial" panose="020B0604020202020204" pitchFamily="34" charset="0"/>
              <a:buChar char="•"/>
            </a:pPr>
            <a:r>
              <a:rPr lang="en-US" altLang="en-US" sz="2800" dirty="0"/>
              <a:t>Brainstorming with the team was carried using cause and effect and 5Whys. </a:t>
            </a:r>
          </a:p>
        </p:txBody>
      </p:sp>
      <p:cxnSp>
        <p:nvCxnSpPr>
          <p:cNvPr id="10" name="Straight Connector 9">
            <a:extLst>
              <a:ext uri="{FF2B5EF4-FFF2-40B4-BE49-F238E27FC236}">
                <a16:creationId xmlns:a16="http://schemas.microsoft.com/office/drawing/2014/main" id="{2884365F-AFCA-4253-8882-6AEFF71A77F3}"/>
              </a:ext>
            </a:extLst>
          </p:cNvPr>
          <p:cNvCxnSpPr>
            <a:cxnSpLocks/>
          </p:cNvCxnSpPr>
          <p:nvPr/>
        </p:nvCxnSpPr>
        <p:spPr>
          <a:xfrm>
            <a:off x="14480347" y="6446327"/>
            <a:ext cx="226984" cy="22204001"/>
          </a:xfrm>
          <a:prstGeom prst="line">
            <a:avLst/>
          </a:prstGeom>
          <a:ln w="571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702B0C60-B707-4817-B999-23E05A1FD85A}"/>
              </a:ext>
            </a:extLst>
          </p:cNvPr>
          <p:cNvCxnSpPr>
            <a:cxnSpLocks/>
          </p:cNvCxnSpPr>
          <p:nvPr/>
        </p:nvCxnSpPr>
        <p:spPr>
          <a:xfrm>
            <a:off x="6789789" y="6369569"/>
            <a:ext cx="226984" cy="22204001"/>
          </a:xfrm>
          <a:prstGeom prst="line">
            <a:avLst/>
          </a:prstGeom>
          <a:ln w="57150">
            <a:solidFill>
              <a:schemeClr val="accent5">
                <a:lumMod val="75000"/>
              </a:schemeClr>
            </a:solidFill>
          </a:ln>
        </p:spPr>
        <p:style>
          <a:lnRef idx="1">
            <a:schemeClr val="accent1"/>
          </a:lnRef>
          <a:fillRef idx="0">
            <a:schemeClr val="accent1"/>
          </a:fillRef>
          <a:effectRef idx="0">
            <a:schemeClr val="accent1"/>
          </a:effectRef>
          <a:fontRef idx="minor">
            <a:schemeClr val="tx1"/>
          </a:fontRef>
        </p:style>
      </p:cxnSp>
      <p:pic>
        <p:nvPicPr>
          <p:cNvPr id="51" name="Picture 50">
            <a:extLst>
              <a:ext uri="{FF2B5EF4-FFF2-40B4-BE49-F238E27FC236}">
                <a16:creationId xmlns:a16="http://schemas.microsoft.com/office/drawing/2014/main" id="{4C4A2344-5DD3-4536-8030-1D84204730C9}"/>
              </a:ext>
            </a:extLst>
          </p:cNvPr>
          <p:cNvPicPr/>
          <p:nvPr/>
        </p:nvPicPr>
        <p:blipFill>
          <a:blip r:embed="rId12"/>
          <a:stretch>
            <a:fillRect/>
          </a:stretch>
        </p:blipFill>
        <p:spPr>
          <a:xfrm>
            <a:off x="564754" y="12808773"/>
            <a:ext cx="4741303" cy="2907649"/>
          </a:xfrm>
          <a:prstGeom prst="rect">
            <a:avLst/>
          </a:prstGeom>
        </p:spPr>
      </p:pic>
      <p:pic>
        <p:nvPicPr>
          <p:cNvPr id="53" name="Picture 52">
            <a:extLst>
              <a:ext uri="{FF2B5EF4-FFF2-40B4-BE49-F238E27FC236}">
                <a16:creationId xmlns:a16="http://schemas.microsoft.com/office/drawing/2014/main" id="{9AEFF6D9-4ED7-42C6-9A03-53F03073EC67}"/>
              </a:ext>
            </a:extLst>
          </p:cNvPr>
          <p:cNvPicPr/>
          <p:nvPr/>
        </p:nvPicPr>
        <p:blipFill>
          <a:blip r:embed="rId13"/>
          <a:stretch>
            <a:fillRect/>
          </a:stretch>
        </p:blipFill>
        <p:spPr>
          <a:xfrm>
            <a:off x="679743" y="24715062"/>
            <a:ext cx="4790949" cy="3625211"/>
          </a:xfrm>
          <a:prstGeom prst="rect">
            <a:avLst/>
          </a:prstGeom>
        </p:spPr>
      </p:pic>
      <p:sp>
        <p:nvSpPr>
          <p:cNvPr id="60" name="TextBox 59">
            <a:extLst>
              <a:ext uri="{FF2B5EF4-FFF2-40B4-BE49-F238E27FC236}">
                <a16:creationId xmlns:a16="http://schemas.microsoft.com/office/drawing/2014/main" id="{2F722609-3128-448D-84FA-3FDBD003E420}"/>
              </a:ext>
            </a:extLst>
          </p:cNvPr>
          <p:cNvSpPr txBox="1"/>
          <p:nvPr/>
        </p:nvSpPr>
        <p:spPr>
          <a:xfrm>
            <a:off x="4205134" y="28280996"/>
            <a:ext cx="14911136" cy="369332"/>
          </a:xfrm>
          <a:prstGeom prst="rect">
            <a:avLst/>
          </a:prstGeom>
          <a:noFill/>
        </p:spPr>
        <p:txBody>
          <a:bodyPr wrap="square">
            <a:spAutoFit/>
          </a:bodyPr>
          <a:lstStyle/>
          <a:p>
            <a:pPr>
              <a:spcBef>
                <a:spcPct val="20000"/>
              </a:spcBef>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a:latin typeface="Calibri" panose="020F0502020204030204" pitchFamily="34" charset="0"/>
                <a:ea typeface="Calibri" panose="020F0502020204030204" pitchFamily="34" charset="0"/>
                <a:cs typeface="Times New Roman" panose="02020603050405020304" pitchFamily="18" charset="0"/>
              </a:rPr>
              <a:t>Arthur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2010)</a:t>
            </a:r>
            <a:endParaRPr lang="en-AU" altLang="en-US" sz="1800" dirty="0"/>
          </a:p>
        </p:txBody>
      </p:sp>
      <p:sp>
        <p:nvSpPr>
          <p:cNvPr id="61" name="TextBox 60">
            <a:extLst>
              <a:ext uri="{FF2B5EF4-FFF2-40B4-BE49-F238E27FC236}">
                <a16:creationId xmlns:a16="http://schemas.microsoft.com/office/drawing/2014/main" id="{3C6B32BD-D612-43BE-9176-4DC1EC85F529}"/>
              </a:ext>
            </a:extLst>
          </p:cNvPr>
          <p:cNvSpPr txBox="1"/>
          <p:nvPr/>
        </p:nvSpPr>
        <p:spPr>
          <a:xfrm>
            <a:off x="14953446" y="27157741"/>
            <a:ext cx="14911136" cy="1477328"/>
          </a:xfrm>
          <a:prstGeom prst="rect">
            <a:avLst/>
          </a:prstGeom>
          <a:noFill/>
        </p:spPr>
        <p:txBody>
          <a:bodyPr wrap="square">
            <a:spAutoFit/>
          </a:bodyPr>
          <a:lstStyle/>
          <a:p>
            <a:pPr>
              <a:spcBef>
                <a:spcPct val="50000"/>
              </a:spcBef>
            </a:pPr>
            <a:r>
              <a:rPr lang="en-AU" altLang="en-US" sz="3600" b="1" dirty="0">
                <a:solidFill>
                  <a:schemeClr val="accent5">
                    <a:lumMod val="75000"/>
                  </a:schemeClr>
                </a:solidFill>
                <a:latin typeface="Arial" panose="020B0604020202020204" pitchFamily="34" charset="0"/>
                <a:cs typeface="Arial" panose="020B0604020202020204" pitchFamily="34" charset="0"/>
              </a:rPr>
              <a:t>References</a:t>
            </a:r>
          </a:p>
          <a:p>
            <a:pPr>
              <a:spcBef>
                <a:spcPct val="50000"/>
              </a:spcBef>
            </a:pPr>
            <a:r>
              <a:rPr lang="en-GB" sz="1800" dirty="0">
                <a:effectLst/>
                <a:latin typeface="Calibri" panose="020F0502020204030204" pitchFamily="34" charset="0"/>
                <a:ea typeface="Calibri" panose="020F0502020204030204" pitchFamily="34" charset="0"/>
                <a:cs typeface="Times New Roman" panose="02020603050405020304" pitchFamily="18" charset="0"/>
              </a:rPr>
              <a:t>Arthur, J.,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Lean Six Sigma Demystified</a:t>
            </a:r>
          </a:p>
          <a:p>
            <a:pPr>
              <a:spcBef>
                <a:spcPct val="50000"/>
              </a:spcBef>
            </a:pPr>
            <a:r>
              <a:rPr lang="en-GB" sz="1800" dirty="0">
                <a:effectLst/>
                <a:latin typeface="Calibri" panose="020F0502020204030204" pitchFamily="34" charset="0"/>
                <a:ea typeface="Calibri" panose="020F0502020204030204" pitchFamily="34" charset="0"/>
                <a:cs typeface="Times New Roman" panose="02020603050405020304" pitchFamily="18" charset="0"/>
              </a:rPr>
              <a:t>Nicholas, J.,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Lean production for competitive advantage.</a:t>
            </a:r>
            <a:endParaRPr lang="en-AU" altLang="en-US" sz="3600" b="1"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90224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534</TotalTime>
  <Words>322</Words>
  <Application>Microsoft Office PowerPoint</Application>
  <PresentationFormat>Custom</PresentationFormat>
  <Paragraphs>65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Evans, Darryl</cp:lastModifiedBy>
  <cp:revision>47</cp:revision>
  <dcterms:created xsi:type="dcterms:W3CDTF">2016-02-25T08:27:32Z</dcterms:created>
  <dcterms:modified xsi:type="dcterms:W3CDTF">2022-04-29T14:58:52Z</dcterms:modified>
</cp:coreProperties>
</file>