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50" d="100"/>
          <a:sy n="50" d="100"/>
        </p:scale>
        <p:origin x="-1446" y="66"/>
      </p:cViewPr>
      <p:guideLst>
        <p:guide orient="horz" pos="3120"/>
        <p:guide pos="216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EAE12C-445C-4782-9CBD-C39021494414}" type="datetimeFigureOut">
              <a:rPr lang="en-US" smtClean="0"/>
              <a:t>6/14/2022</a:t>
            </a:fld>
            <a:endParaRPr lang="en-US"/>
          </a:p>
        </p:txBody>
      </p:sp>
      <p:sp>
        <p:nvSpPr>
          <p:cNvPr id="4" name="Slide Image Placeholder 3"/>
          <p:cNvSpPr>
            <a:spLocks noGrp="1" noRot="1" noChangeAspect="1"/>
          </p:cNvSpPr>
          <p:nvPr>
            <p:ph type="sldImg" idx="2"/>
          </p:nvPr>
        </p:nvSpPr>
        <p:spPr>
          <a:xfrm>
            <a:off x="2241550" y="685800"/>
            <a:ext cx="23749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3102C50-AA65-47FE-B20C-08184B970CE7}"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Reference list</a:t>
            </a:r>
            <a:endParaRPr lang="en-US" b="0" dirty="0" smtClean="0"/>
          </a:p>
          <a:p>
            <a:pPr rtl="0"/>
            <a:r>
              <a:rPr lang="en-US" sz="1200" b="0" i="0" u="none" strike="noStrike" kern="1200" dirty="0" err="1" smtClean="0">
                <a:solidFill>
                  <a:schemeClr val="tx1"/>
                </a:solidFill>
                <a:latin typeface="+mn-lt"/>
                <a:ea typeface="+mn-ea"/>
                <a:cs typeface="+mn-cs"/>
              </a:rPr>
              <a:t>Djidjor</a:t>
            </a:r>
            <a:r>
              <a:rPr lang="en-US" sz="1200" b="0" i="0" u="none" strike="noStrike" kern="1200" dirty="0" smtClean="0">
                <a:solidFill>
                  <a:schemeClr val="tx1"/>
                </a:solidFill>
                <a:latin typeface="+mn-lt"/>
                <a:ea typeface="+mn-ea"/>
                <a:cs typeface="+mn-cs"/>
              </a:rPr>
              <a:t>, E.K., </a:t>
            </a:r>
            <a:r>
              <a:rPr lang="en-US" sz="1200" b="0" i="0" u="none" strike="noStrike" kern="1200" dirty="0" err="1" smtClean="0">
                <a:solidFill>
                  <a:schemeClr val="tx1"/>
                </a:solidFill>
                <a:latin typeface="+mn-lt"/>
                <a:ea typeface="+mn-ea"/>
                <a:cs typeface="+mn-cs"/>
              </a:rPr>
              <a:t>Ohene-Asah</a:t>
            </a:r>
            <a:r>
              <a:rPr lang="en-US" sz="1200" b="0" i="0" u="none" strike="noStrike" kern="1200" dirty="0" smtClean="0">
                <a:solidFill>
                  <a:schemeClr val="tx1"/>
                </a:solidFill>
                <a:latin typeface="+mn-lt"/>
                <a:ea typeface="+mn-ea"/>
                <a:cs typeface="+mn-cs"/>
              </a:rPr>
              <a:t>, J.W., </a:t>
            </a:r>
            <a:r>
              <a:rPr lang="en-US" sz="1200" b="0" i="0" u="none" strike="noStrike" kern="1200" dirty="0" err="1" smtClean="0">
                <a:solidFill>
                  <a:schemeClr val="tx1"/>
                </a:solidFill>
                <a:latin typeface="+mn-lt"/>
                <a:ea typeface="+mn-ea"/>
                <a:cs typeface="+mn-cs"/>
              </a:rPr>
              <a:t>Iddrisu</a:t>
            </a:r>
            <a:r>
              <a:rPr lang="en-US" sz="1200" b="0" i="0" u="none" strike="noStrike" kern="1200" dirty="0" smtClean="0">
                <a:solidFill>
                  <a:schemeClr val="tx1"/>
                </a:solidFill>
                <a:latin typeface="+mn-lt"/>
                <a:ea typeface="+mn-ea"/>
                <a:cs typeface="+mn-cs"/>
              </a:rPr>
              <a:t>, I.N. and </a:t>
            </a:r>
            <a:r>
              <a:rPr lang="en-US" sz="1200" b="0" i="0" u="none" strike="noStrike" kern="1200" dirty="0" err="1" smtClean="0">
                <a:solidFill>
                  <a:schemeClr val="tx1"/>
                </a:solidFill>
                <a:latin typeface="+mn-lt"/>
                <a:ea typeface="+mn-ea"/>
                <a:cs typeface="+mn-cs"/>
              </a:rPr>
              <a:t>Kudjodji</a:t>
            </a:r>
            <a:r>
              <a:rPr lang="en-US" sz="1200" b="0" i="0" u="none" strike="noStrike" kern="1200" dirty="0" smtClean="0">
                <a:solidFill>
                  <a:schemeClr val="tx1"/>
                </a:solidFill>
                <a:latin typeface="+mn-lt"/>
                <a:ea typeface="+mn-ea"/>
                <a:cs typeface="+mn-cs"/>
              </a:rPr>
              <a:t>, J.D., 2020. An Assessment of Food Hygiene Practices among Food Vendors in Some Selected Basic Schools in the </a:t>
            </a:r>
            <a:r>
              <a:rPr lang="en-US" sz="1200" b="0" i="0" u="none" strike="noStrike" kern="1200" dirty="0" err="1" smtClean="0">
                <a:solidFill>
                  <a:schemeClr val="tx1"/>
                </a:solidFill>
                <a:latin typeface="+mn-lt"/>
                <a:ea typeface="+mn-ea"/>
                <a:cs typeface="+mn-cs"/>
              </a:rPr>
              <a:t>Birim</a:t>
            </a:r>
            <a:r>
              <a:rPr lang="en-US" sz="1200" b="0" i="0" u="none" strike="noStrike" kern="1200" dirty="0" smtClean="0">
                <a:solidFill>
                  <a:schemeClr val="tx1"/>
                </a:solidFill>
                <a:latin typeface="+mn-lt"/>
                <a:ea typeface="+mn-ea"/>
                <a:cs typeface="+mn-cs"/>
              </a:rPr>
              <a:t> Central Municipality. </a:t>
            </a:r>
            <a:r>
              <a:rPr lang="en-US" sz="1200" b="0" i="1" u="none" strike="noStrike" kern="1200" dirty="0" smtClean="0">
                <a:solidFill>
                  <a:schemeClr val="tx1"/>
                </a:solidFill>
                <a:latin typeface="+mn-lt"/>
                <a:ea typeface="+mn-ea"/>
                <a:cs typeface="+mn-cs"/>
              </a:rPr>
              <a:t>Journal of Food Technology Research</a:t>
            </a:r>
            <a:r>
              <a:rPr lang="en-US" sz="1200" b="0" i="0" u="none" strike="noStrike" kern="1200" dirty="0" smtClean="0">
                <a:solidFill>
                  <a:schemeClr val="tx1"/>
                </a:solidFill>
                <a:latin typeface="+mn-lt"/>
                <a:ea typeface="+mn-ea"/>
                <a:cs typeface="+mn-cs"/>
              </a:rPr>
              <a:t>, </a:t>
            </a:r>
            <a:r>
              <a:rPr lang="en-US" sz="1200" b="0" i="1" u="none" strike="noStrike" kern="1200" dirty="0" smtClean="0">
                <a:solidFill>
                  <a:schemeClr val="tx1"/>
                </a:solidFill>
                <a:latin typeface="+mn-lt"/>
                <a:ea typeface="+mn-ea"/>
                <a:cs typeface="+mn-cs"/>
              </a:rPr>
              <a:t>7</a:t>
            </a:r>
            <a:r>
              <a:rPr lang="en-US" sz="1200" b="0" i="0" u="none" strike="noStrike" kern="1200" dirty="0" smtClean="0">
                <a:solidFill>
                  <a:schemeClr val="tx1"/>
                </a:solidFill>
                <a:latin typeface="+mn-lt"/>
                <a:ea typeface="+mn-ea"/>
                <a:cs typeface="+mn-cs"/>
              </a:rPr>
              <a:t>(1), pp.59-68.</a:t>
            </a:r>
            <a:endParaRPr lang="en-US" b="0" dirty="0" smtClean="0"/>
          </a:p>
          <a:p>
            <a:pPr rtl="0"/>
            <a:r>
              <a:rPr lang="en-US" sz="1200" b="0" i="0" u="none" strike="noStrike" kern="1200" dirty="0" smtClean="0">
                <a:solidFill>
                  <a:schemeClr val="tx1"/>
                </a:solidFill>
                <a:latin typeface="+mn-lt"/>
                <a:ea typeface="+mn-ea"/>
                <a:cs typeface="+mn-cs"/>
              </a:rPr>
              <a:t>Mueller, M.P., Wilde, P., </a:t>
            </a:r>
            <a:r>
              <a:rPr lang="en-US" sz="1200" b="0" i="0" u="none" strike="noStrike" kern="1200" dirty="0" err="1" smtClean="0">
                <a:solidFill>
                  <a:schemeClr val="tx1"/>
                </a:solidFill>
                <a:latin typeface="+mn-lt"/>
                <a:ea typeface="+mn-ea"/>
                <a:cs typeface="+mn-cs"/>
              </a:rPr>
              <a:t>Folta</a:t>
            </a:r>
            <a:r>
              <a:rPr lang="en-US" sz="1200" b="0" i="0" u="none" strike="noStrike" kern="1200" dirty="0" smtClean="0">
                <a:solidFill>
                  <a:schemeClr val="tx1"/>
                </a:solidFill>
                <a:latin typeface="+mn-lt"/>
                <a:ea typeface="+mn-ea"/>
                <a:cs typeface="+mn-cs"/>
              </a:rPr>
              <a:t>, S.C., </a:t>
            </a:r>
            <a:r>
              <a:rPr lang="en-US" sz="1200" b="0" i="0" u="none" strike="noStrike" kern="1200" dirty="0" err="1" smtClean="0">
                <a:solidFill>
                  <a:schemeClr val="tx1"/>
                </a:solidFill>
                <a:latin typeface="+mn-lt"/>
                <a:ea typeface="+mn-ea"/>
                <a:cs typeface="+mn-cs"/>
              </a:rPr>
              <a:t>Anzman-Frasca</a:t>
            </a:r>
            <a:r>
              <a:rPr lang="en-US" sz="1200" b="0" i="0" u="none" strike="noStrike" kern="1200" dirty="0" smtClean="0">
                <a:solidFill>
                  <a:schemeClr val="tx1"/>
                </a:solidFill>
                <a:latin typeface="+mn-lt"/>
                <a:ea typeface="+mn-ea"/>
                <a:cs typeface="+mn-cs"/>
              </a:rPr>
              <a:t>, S. and </a:t>
            </a:r>
            <a:r>
              <a:rPr lang="en-US" sz="1200" b="0" i="0" u="none" strike="noStrike" kern="1200" dirty="0" err="1" smtClean="0">
                <a:solidFill>
                  <a:schemeClr val="tx1"/>
                </a:solidFill>
                <a:latin typeface="+mn-lt"/>
                <a:ea typeface="+mn-ea"/>
                <a:cs typeface="+mn-cs"/>
              </a:rPr>
              <a:t>Economos</a:t>
            </a:r>
            <a:r>
              <a:rPr lang="en-US" sz="1200" b="0" i="0" u="none" strike="noStrike" kern="1200" dirty="0" smtClean="0">
                <a:solidFill>
                  <a:schemeClr val="tx1"/>
                </a:solidFill>
                <a:latin typeface="+mn-lt"/>
                <a:ea typeface="+mn-ea"/>
                <a:cs typeface="+mn-cs"/>
              </a:rPr>
              <a:t>, C.D., 2019. Availability of healthier children’s menu items in the top selling quick service restaurant chains (2004–2015). </a:t>
            </a:r>
            <a:r>
              <a:rPr lang="en-US" sz="1200" b="0" i="1" u="none" strike="noStrike" kern="1200" dirty="0" smtClean="0">
                <a:solidFill>
                  <a:schemeClr val="tx1"/>
                </a:solidFill>
                <a:latin typeface="+mn-lt"/>
                <a:ea typeface="+mn-ea"/>
                <a:cs typeface="+mn-cs"/>
              </a:rPr>
              <a:t>American journal of public health</a:t>
            </a:r>
            <a:r>
              <a:rPr lang="en-US" sz="1200" b="0" i="0" u="none" strike="noStrike" kern="1200" dirty="0" smtClean="0">
                <a:solidFill>
                  <a:schemeClr val="tx1"/>
                </a:solidFill>
                <a:latin typeface="+mn-lt"/>
                <a:ea typeface="+mn-ea"/>
                <a:cs typeface="+mn-cs"/>
              </a:rPr>
              <a:t>, </a:t>
            </a:r>
            <a:r>
              <a:rPr lang="en-US" sz="1200" b="0" i="1" u="none" strike="noStrike" kern="1200" dirty="0" smtClean="0">
                <a:solidFill>
                  <a:schemeClr val="tx1"/>
                </a:solidFill>
                <a:latin typeface="+mn-lt"/>
                <a:ea typeface="+mn-ea"/>
                <a:cs typeface="+mn-cs"/>
              </a:rPr>
              <a:t>109</a:t>
            </a:r>
            <a:r>
              <a:rPr lang="en-US" sz="1200" b="0" i="0" u="none" strike="noStrike" kern="1200" dirty="0" smtClean="0">
                <a:solidFill>
                  <a:schemeClr val="tx1"/>
                </a:solidFill>
                <a:latin typeface="+mn-lt"/>
                <a:ea typeface="+mn-ea"/>
                <a:cs typeface="+mn-cs"/>
              </a:rPr>
              <a:t>(2), pp.267-269.</a:t>
            </a:r>
            <a:endParaRPr lang="en-US" b="0" dirty="0" smtClean="0"/>
          </a:p>
          <a:p>
            <a:pPr rtl="0"/>
            <a:r>
              <a:rPr lang="en-US" sz="1200" b="0" i="0" u="none" strike="noStrike" kern="1200" dirty="0" err="1" smtClean="0">
                <a:solidFill>
                  <a:schemeClr val="tx1"/>
                </a:solidFill>
                <a:latin typeface="+mn-lt"/>
                <a:ea typeface="+mn-ea"/>
                <a:cs typeface="+mn-cs"/>
              </a:rPr>
              <a:t>Gavilan</a:t>
            </a:r>
            <a:r>
              <a:rPr lang="en-US" sz="1200" b="0" i="0" u="none" strike="noStrike" kern="1200" dirty="0" smtClean="0">
                <a:solidFill>
                  <a:schemeClr val="tx1"/>
                </a:solidFill>
                <a:latin typeface="+mn-lt"/>
                <a:ea typeface="+mn-ea"/>
                <a:cs typeface="+mn-cs"/>
              </a:rPr>
              <a:t>, D., Balderas-</a:t>
            </a:r>
            <a:r>
              <a:rPr lang="en-US" sz="1200" b="0" i="0" u="none" strike="noStrike" kern="1200" dirty="0" err="1" smtClean="0">
                <a:solidFill>
                  <a:schemeClr val="tx1"/>
                </a:solidFill>
                <a:latin typeface="+mn-lt"/>
                <a:ea typeface="+mn-ea"/>
                <a:cs typeface="+mn-cs"/>
              </a:rPr>
              <a:t>Cejudo</a:t>
            </a:r>
            <a:r>
              <a:rPr lang="en-US" sz="1200" b="0" i="0" u="none" strike="noStrike" kern="1200" dirty="0" smtClean="0">
                <a:solidFill>
                  <a:schemeClr val="tx1"/>
                </a:solidFill>
                <a:latin typeface="+mn-lt"/>
                <a:ea typeface="+mn-ea"/>
                <a:cs typeface="+mn-cs"/>
              </a:rPr>
              <a:t>, A., </a:t>
            </a:r>
            <a:r>
              <a:rPr lang="en-US" sz="1200" b="0" i="0" u="none" strike="noStrike" kern="1200" dirty="0" err="1" smtClean="0">
                <a:solidFill>
                  <a:schemeClr val="tx1"/>
                </a:solidFill>
                <a:latin typeface="+mn-lt"/>
                <a:ea typeface="+mn-ea"/>
                <a:cs typeface="+mn-cs"/>
              </a:rPr>
              <a:t>Fernández-Lores</a:t>
            </a:r>
            <a:r>
              <a:rPr lang="en-US" sz="1200" b="0" i="0" u="none" strike="noStrike" kern="1200" dirty="0" smtClean="0">
                <a:solidFill>
                  <a:schemeClr val="tx1"/>
                </a:solidFill>
                <a:latin typeface="+mn-lt"/>
                <a:ea typeface="+mn-ea"/>
                <a:cs typeface="+mn-cs"/>
              </a:rPr>
              <a:t>, S. and Martinez-Navarro, G., 2021. Innovation in online food delivery: </a:t>
            </a:r>
            <a:r>
              <a:rPr lang="en-US" sz="1200" b="0" i="0" u="none" strike="noStrike" kern="1200" dirty="0" err="1" smtClean="0">
                <a:solidFill>
                  <a:schemeClr val="tx1"/>
                </a:solidFill>
                <a:latin typeface="+mn-lt"/>
                <a:ea typeface="+mn-ea"/>
                <a:cs typeface="+mn-cs"/>
              </a:rPr>
              <a:t>Learnings</a:t>
            </a:r>
            <a:r>
              <a:rPr lang="en-US" sz="1200" b="0" i="0" u="none" strike="noStrike" kern="1200" dirty="0" smtClean="0">
                <a:solidFill>
                  <a:schemeClr val="tx1"/>
                </a:solidFill>
                <a:latin typeface="+mn-lt"/>
                <a:ea typeface="+mn-ea"/>
                <a:cs typeface="+mn-cs"/>
              </a:rPr>
              <a:t> from COVID-19. </a:t>
            </a:r>
            <a:r>
              <a:rPr lang="en-US" sz="1200" b="0" i="1" u="none" strike="noStrike" kern="1200" dirty="0" smtClean="0">
                <a:solidFill>
                  <a:schemeClr val="tx1"/>
                </a:solidFill>
                <a:latin typeface="+mn-lt"/>
                <a:ea typeface="+mn-ea"/>
                <a:cs typeface="+mn-cs"/>
              </a:rPr>
              <a:t>International journal of gastronomy and food science</a:t>
            </a:r>
            <a:r>
              <a:rPr lang="en-US" sz="1200" b="0" i="0" u="none" strike="noStrike" kern="1200" dirty="0" smtClean="0">
                <a:solidFill>
                  <a:schemeClr val="tx1"/>
                </a:solidFill>
                <a:latin typeface="+mn-lt"/>
                <a:ea typeface="+mn-ea"/>
                <a:cs typeface="+mn-cs"/>
              </a:rPr>
              <a:t>, </a:t>
            </a:r>
            <a:r>
              <a:rPr lang="en-US" sz="1200" b="0" i="1" u="none" strike="noStrike" kern="1200" dirty="0" smtClean="0">
                <a:solidFill>
                  <a:schemeClr val="tx1"/>
                </a:solidFill>
                <a:latin typeface="+mn-lt"/>
                <a:ea typeface="+mn-ea"/>
                <a:cs typeface="+mn-cs"/>
              </a:rPr>
              <a:t>24</a:t>
            </a:r>
            <a:r>
              <a:rPr lang="en-US" sz="1200" b="0" i="0" u="none" strike="noStrike" kern="1200" dirty="0" smtClean="0">
                <a:solidFill>
                  <a:schemeClr val="tx1"/>
                </a:solidFill>
                <a:latin typeface="+mn-lt"/>
                <a:ea typeface="+mn-ea"/>
                <a:cs typeface="+mn-cs"/>
              </a:rPr>
              <a:t>, p.100330.</a:t>
            </a:r>
            <a:endParaRPr lang="en-US" b="0" dirty="0" smtClean="0"/>
          </a:p>
          <a:p>
            <a:pPr rtl="0"/>
            <a:r>
              <a:rPr lang="en-US" sz="1200" b="0" i="0" u="none" strike="noStrike" kern="1200" dirty="0" err="1" smtClean="0">
                <a:solidFill>
                  <a:schemeClr val="tx1"/>
                </a:solidFill>
                <a:latin typeface="+mn-lt"/>
                <a:ea typeface="+mn-ea"/>
                <a:cs typeface="+mn-cs"/>
              </a:rPr>
              <a:t>Yetiz</a:t>
            </a:r>
            <a:r>
              <a:rPr lang="en-US" sz="1200" b="0" i="0" u="none" strike="noStrike" kern="1200" dirty="0" smtClean="0">
                <a:solidFill>
                  <a:schemeClr val="tx1"/>
                </a:solidFill>
                <a:latin typeface="+mn-lt"/>
                <a:ea typeface="+mn-ea"/>
                <a:cs typeface="+mn-cs"/>
              </a:rPr>
              <a:t>, F., </a:t>
            </a:r>
            <a:r>
              <a:rPr lang="en-US" sz="1200" b="0" i="0" u="none" strike="noStrike" kern="1200" dirty="0" err="1" smtClean="0">
                <a:solidFill>
                  <a:schemeClr val="tx1"/>
                </a:solidFill>
                <a:latin typeface="+mn-lt"/>
                <a:ea typeface="+mn-ea"/>
                <a:cs typeface="+mn-cs"/>
              </a:rPr>
              <a:t>Süsay</a:t>
            </a:r>
            <a:r>
              <a:rPr lang="en-US" sz="1200" b="0" i="0" u="none" strike="noStrike" kern="1200" dirty="0" smtClean="0">
                <a:solidFill>
                  <a:schemeClr val="tx1"/>
                </a:solidFill>
                <a:latin typeface="+mn-lt"/>
                <a:ea typeface="+mn-ea"/>
                <a:cs typeface="+mn-cs"/>
              </a:rPr>
              <a:t>, A. and </a:t>
            </a:r>
            <a:r>
              <a:rPr lang="en-US" sz="1200" b="0" i="0" u="none" strike="noStrike" kern="1200" dirty="0" err="1" smtClean="0">
                <a:solidFill>
                  <a:schemeClr val="tx1"/>
                </a:solidFill>
                <a:latin typeface="+mn-lt"/>
                <a:ea typeface="+mn-ea"/>
                <a:cs typeface="+mn-cs"/>
              </a:rPr>
              <a:t>Ünal</a:t>
            </a:r>
            <a:r>
              <a:rPr lang="en-US" sz="1200" b="0" i="0" u="none" strike="noStrike" kern="1200" dirty="0" smtClean="0">
                <a:solidFill>
                  <a:schemeClr val="tx1"/>
                </a:solidFill>
                <a:latin typeface="+mn-lt"/>
                <a:ea typeface="+mn-ea"/>
                <a:cs typeface="+mn-cs"/>
              </a:rPr>
              <a:t>, A.E., 2022. Psychological and Economic Aspects of BIST Tourism Index with Hotel Restaurant Credits: Turkey Example. </a:t>
            </a:r>
            <a:r>
              <a:rPr lang="en-US" sz="1200" b="0" i="1" u="none" strike="noStrike" kern="1200" dirty="0" smtClean="0">
                <a:solidFill>
                  <a:schemeClr val="tx1"/>
                </a:solidFill>
                <a:latin typeface="+mn-lt"/>
                <a:ea typeface="+mn-ea"/>
                <a:cs typeface="+mn-cs"/>
              </a:rPr>
              <a:t>Journal of Economic Policy Researches</a:t>
            </a:r>
            <a:r>
              <a:rPr lang="en-US" sz="1200" b="0" i="0" u="none" strike="noStrike" kern="1200" dirty="0" smtClean="0">
                <a:solidFill>
                  <a:schemeClr val="tx1"/>
                </a:solidFill>
                <a:latin typeface="+mn-lt"/>
                <a:ea typeface="+mn-ea"/>
                <a:cs typeface="+mn-cs"/>
              </a:rPr>
              <a:t>, </a:t>
            </a:r>
            <a:r>
              <a:rPr lang="en-US" sz="1200" b="0" i="1" u="none" strike="noStrike" kern="1200" dirty="0" smtClean="0">
                <a:solidFill>
                  <a:schemeClr val="tx1"/>
                </a:solidFill>
                <a:latin typeface="+mn-lt"/>
                <a:ea typeface="+mn-ea"/>
                <a:cs typeface="+mn-cs"/>
              </a:rPr>
              <a:t>9</a:t>
            </a:r>
            <a:r>
              <a:rPr lang="en-US" sz="1200" b="0" i="0" u="none" strike="noStrike" kern="1200" dirty="0" smtClean="0">
                <a:solidFill>
                  <a:schemeClr val="tx1"/>
                </a:solidFill>
                <a:latin typeface="+mn-lt"/>
                <a:ea typeface="+mn-ea"/>
                <a:cs typeface="+mn-cs"/>
              </a:rPr>
              <a:t>(1), pp.187-204.</a:t>
            </a:r>
            <a:endParaRPr lang="en-US" b="0" dirty="0" smtClean="0"/>
          </a:p>
          <a:p>
            <a:pPr rtl="0"/>
            <a:r>
              <a:rPr lang="en-US" b="0" dirty="0" smtClean="0"/>
              <a:t> </a:t>
            </a:r>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43102C50-AA65-47FE-B20C-08184B970CE7}" type="slidenum">
              <a:rPr lang="en-US" smtClean="0"/>
              <a:t>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3077282"/>
            <a:ext cx="5829300" cy="2123369"/>
          </a:xfrm>
        </p:spPr>
        <p:txBody>
          <a:bodyPr/>
          <a:lstStyle/>
          <a:p>
            <a:r>
              <a:rPr lang="en-US" smtClean="0"/>
              <a:t>Click to edit Master title style</a:t>
            </a:r>
            <a:endParaRPr lang="en-US"/>
          </a:p>
        </p:txBody>
      </p:sp>
      <p:sp>
        <p:nvSpPr>
          <p:cNvPr id="3" name="Subtitle 2"/>
          <p:cNvSpPr>
            <a:spLocks noGrp="1"/>
          </p:cNvSpPr>
          <p:nvPr>
            <p:ph type="subTitle" idx="1"/>
          </p:nvPr>
        </p:nvSpPr>
        <p:spPr>
          <a:xfrm>
            <a:off x="1028700" y="5613400"/>
            <a:ext cx="4800600" cy="2531533"/>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6365523"/>
            <a:ext cx="5829300" cy="1967442"/>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541735" y="4198586"/>
            <a:ext cx="5829300" cy="216693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42900" y="2311401"/>
            <a:ext cx="3028950" cy="65375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3486150" y="2311401"/>
            <a:ext cx="3028950" cy="65375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6/14/2022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342900" y="2217385"/>
            <a:ext cx="3030141"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42900" y="3141486"/>
            <a:ext cx="3030141"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3483769" y="2217385"/>
            <a:ext cx="3031331"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483769" y="3141486"/>
            <a:ext cx="3031331"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6/14/2022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6/14/2022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394405"/>
            <a:ext cx="2256235" cy="1678517"/>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2681287" y="394406"/>
            <a:ext cx="3833813" cy="845449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342900" y="2072923"/>
            <a:ext cx="2256235" cy="677598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934200"/>
            <a:ext cx="4114800" cy="818622"/>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344216" y="885119"/>
            <a:ext cx="4114800"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344216" y="7752822"/>
            <a:ext cx="4114800" cy="116257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396700"/>
            <a:ext cx="1543050" cy="845220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342900" y="396700"/>
            <a:ext cx="4514850" cy="845220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96699"/>
            <a:ext cx="6172200" cy="1651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342900" y="2311401"/>
            <a:ext cx="6172200" cy="653750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342900" y="9181395"/>
            <a:ext cx="1600200" cy="527403"/>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6/14/2022</a:t>
            </a:fld>
            <a:endParaRPr lang="en-US"/>
          </a:p>
        </p:txBody>
      </p:sp>
      <p:sp>
        <p:nvSpPr>
          <p:cNvPr id="5" name="Footer Placeholder 4"/>
          <p:cNvSpPr>
            <a:spLocks noGrp="1"/>
          </p:cNvSpPr>
          <p:nvPr>
            <p:ph type="ftr" sz="quarter" idx="3"/>
          </p:nvPr>
        </p:nvSpPr>
        <p:spPr>
          <a:xfrm>
            <a:off x="2343150" y="9181395"/>
            <a:ext cx="2171700" cy="52740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914900" y="9181395"/>
            <a:ext cx="1600200" cy="527403"/>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mailto:Trinity@gmail.com" TargetMode="External"/><Relationship Id="rId7"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5.jpeg"/><Relationship Id="rId5" Type="http://schemas.openxmlformats.org/officeDocument/2006/relationships/image" Target="../media/image10.jpeg"/><Relationship Id="rId10" Type="http://schemas.openxmlformats.org/officeDocument/2006/relationships/image" Target="../media/image7.jpeg"/><Relationship Id="rId4" Type="http://schemas.openxmlformats.org/officeDocument/2006/relationships/image" Target="../media/image9.jpeg"/><Relationship Id="rId9"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a:srcRect/>
          <a:stretch>
            <a:fillRect/>
          </a:stretch>
        </p:blipFill>
        <p:spPr bwMode="auto">
          <a:xfrm>
            <a:off x="1905000" y="0"/>
            <a:ext cx="3429000" cy="1219200"/>
          </a:xfrm>
          <a:prstGeom prst="rect">
            <a:avLst/>
          </a:prstGeom>
          <a:noFill/>
          <a:ln w="9525">
            <a:noFill/>
            <a:miter lim="800000"/>
            <a:headEnd/>
            <a:tailEnd/>
          </a:ln>
          <a:effectLst/>
        </p:spPr>
      </p:pic>
      <p:sp>
        <p:nvSpPr>
          <p:cNvPr id="1029" name="Rectangle 5"/>
          <p:cNvSpPr>
            <a:spLocks noChangeArrowheads="1"/>
          </p:cNvSpPr>
          <p:nvPr/>
        </p:nvSpPr>
        <p:spPr bwMode="auto">
          <a:xfrm>
            <a:off x="0" y="1219200"/>
            <a:ext cx="3797835" cy="172354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STARTERS</a:t>
            </a:r>
            <a:r>
              <a:rPr kumimoji="0" lang="en-GB" sz="3600" b="1"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en-US" sz="3600" b="1"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Smoked kipper pâté with Melba toasts</a:t>
            </a:r>
            <a:r>
              <a:rPr kumimoji="0" lang="en-GB" sz="1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r>
              <a:rPr kumimoji="0" lang="en-GB" sz="1000"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Veg</a:t>
            </a:r>
            <a:r>
              <a:rPr kumimoji="0" lang="en-GB" sz="1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$8.39  (80.20 Kcal)</a:t>
            </a:r>
            <a:endParaRPr kumimoji="0" lang="en-US" sz="10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Beetroot with herby </a:t>
            </a:r>
            <a:r>
              <a:rPr kumimoji="0" lang="en-GB" sz="1000" b="0" i="0" u="none" strike="noStrike" cap="none" normalizeH="0" baseline="0" dirty="0" err="1" smtClean="0">
                <a:ln>
                  <a:noFill/>
                </a:ln>
                <a:solidFill>
                  <a:srgbClr val="202124"/>
                </a:solidFill>
                <a:effectLst/>
                <a:latin typeface="Times New Roman" pitchFamily="18" charset="0"/>
                <a:ea typeface="Calibri" pitchFamily="34" charset="0"/>
                <a:cs typeface="Times New Roman" pitchFamily="18" charset="0"/>
              </a:rPr>
              <a:t>tzatziki</a:t>
            </a:r>
            <a:r>
              <a:rPr kumimoji="0" lang="en-GB" sz="1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r>
              <a:rPr kumimoji="0" lang="en-GB" sz="1000"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Veg</a:t>
            </a:r>
            <a:r>
              <a:rPr kumimoji="0" lang="en-GB" sz="1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$4.30 (11.56 Kcal)</a:t>
            </a:r>
            <a:endParaRPr kumimoji="0" lang="en-US" sz="10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Chilli and lime whitebait (</a:t>
            </a:r>
            <a:r>
              <a:rPr kumimoji="0" lang="en-GB" sz="1000" b="0" i="0" u="none" strike="noStrike" cap="none" normalizeH="0" baseline="0" dirty="0" err="1" smtClean="0">
                <a:ln>
                  <a:noFill/>
                </a:ln>
                <a:solidFill>
                  <a:srgbClr val="202124"/>
                </a:solidFill>
                <a:effectLst/>
                <a:latin typeface="Times New Roman" pitchFamily="18" charset="0"/>
                <a:ea typeface="Calibri" pitchFamily="34" charset="0"/>
                <a:cs typeface="Times New Roman" pitchFamily="18" charset="0"/>
              </a:rPr>
              <a:t>veg</a:t>
            </a:r>
            <a:r>
              <a:rPr kumimoji="0" lang="en-GB" sz="10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 $3.47 (78.90</a:t>
            </a:r>
            <a:r>
              <a:rPr kumimoji="0" lang="en-GB" sz="1000" b="0" i="0" u="none" strike="noStrike" cap="none" normalizeH="0" dirty="0" smtClean="0">
                <a:ln>
                  <a:noFill/>
                </a:ln>
                <a:solidFill>
                  <a:srgbClr val="202124"/>
                </a:solidFill>
                <a:effectLst/>
                <a:latin typeface="Times New Roman" pitchFamily="18" charset="0"/>
                <a:ea typeface="Calibri" pitchFamily="34" charset="0"/>
                <a:cs typeface="Times New Roman" pitchFamily="18" charset="0"/>
              </a:rPr>
              <a:t> Kcal)</a:t>
            </a:r>
            <a:endParaRPr kumimoji="0" lang="en-US" sz="10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Prawn tom yum soup</a:t>
            </a:r>
            <a:r>
              <a:rPr kumimoji="0" lang="en-GB" sz="1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(Non-</a:t>
            </a:r>
            <a:r>
              <a:rPr kumimoji="0" lang="en-GB" sz="1000"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veg</a:t>
            </a:r>
            <a:r>
              <a:rPr kumimoji="0" lang="en-GB" sz="10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$7.89 (86.90 Kcal)</a:t>
            </a:r>
            <a:endParaRPr kumimoji="0" lang="en-US" sz="10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Scrambled eggs (Non- </a:t>
            </a:r>
            <a:r>
              <a:rPr kumimoji="0" lang="en-GB" sz="1000" b="0" i="0" u="none" strike="noStrike" cap="none" normalizeH="0" baseline="0" dirty="0" err="1" smtClean="0">
                <a:ln>
                  <a:noFill/>
                </a:ln>
                <a:solidFill>
                  <a:srgbClr val="202124"/>
                </a:solidFill>
                <a:effectLst/>
                <a:latin typeface="Times New Roman" pitchFamily="18" charset="0"/>
                <a:ea typeface="Calibri" pitchFamily="34" charset="0"/>
                <a:cs typeface="Times New Roman" pitchFamily="18" charset="0"/>
              </a:rPr>
              <a:t>veg</a:t>
            </a:r>
            <a:r>
              <a:rPr kumimoji="0" lang="en-GB" sz="10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 $5.66 (67.50</a:t>
            </a:r>
            <a:r>
              <a:rPr kumimoji="0" lang="en-GB" sz="1000" b="0" i="0" u="none" strike="noStrike" cap="none" normalizeH="0" dirty="0" smtClean="0">
                <a:ln>
                  <a:noFill/>
                </a:ln>
                <a:solidFill>
                  <a:srgbClr val="202124"/>
                </a:solidFill>
                <a:effectLst/>
                <a:latin typeface="Times New Roman" pitchFamily="18" charset="0"/>
                <a:ea typeface="Calibri" pitchFamily="34" charset="0"/>
                <a:cs typeface="Times New Roman" pitchFamily="18" charset="0"/>
              </a:rPr>
              <a:t> kcal)</a:t>
            </a:r>
            <a:endParaRPr kumimoji="0" lang="en-US" sz="10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Cured salmon with prawns, pickled salad (Non-</a:t>
            </a:r>
            <a:r>
              <a:rPr kumimoji="0" lang="en-GB" sz="1000" b="0" i="0" u="none" strike="noStrike" cap="none" normalizeH="0" baseline="0" dirty="0" err="1" smtClean="0">
                <a:ln>
                  <a:noFill/>
                </a:ln>
                <a:solidFill>
                  <a:srgbClr val="202124"/>
                </a:solidFill>
                <a:effectLst/>
                <a:latin typeface="Times New Roman" pitchFamily="18" charset="0"/>
                <a:ea typeface="Calibri" pitchFamily="34" charset="0"/>
                <a:cs typeface="Times New Roman" pitchFamily="18" charset="0"/>
              </a:rPr>
              <a:t>veg</a:t>
            </a:r>
            <a:r>
              <a:rPr kumimoji="0" lang="en-GB" sz="10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 $9.88 (84.66</a:t>
            </a:r>
            <a:r>
              <a:rPr kumimoji="0" lang="en-GB" sz="1000" b="0" i="0" u="none" strike="noStrike" cap="none" normalizeH="0" dirty="0" smtClean="0">
                <a:ln>
                  <a:noFill/>
                </a:ln>
                <a:solidFill>
                  <a:srgbClr val="202124"/>
                </a:solidFill>
                <a:effectLst/>
                <a:latin typeface="Times New Roman" pitchFamily="18" charset="0"/>
                <a:ea typeface="Calibri" pitchFamily="34" charset="0"/>
                <a:cs typeface="Times New Roman" pitchFamily="18" charset="0"/>
              </a:rPr>
              <a:t> Kcal)</a:t>
            </a:r>
            <a:endParaRPr kumimoji="0" lang="en-GB" sz="10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1031" name="Rectangle 7"/>
          <p:cNvSpPr>
            <a:spLocks noChangeArrowheads="1"/>
          </p:cNvSpPr>
          <p:nvPr/>
        </p:nvSpPr>
        <p:spPr bwMode="auto">
          <a:xfrm>
            <a:off x="0" y="3048000"/>
            <a:ext cx="3695242" cy="150810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MAIN DISHES (Non-</a:t>
            </a:r>
            <a:r>
              <a:rPr kumimoji="0" lang="en-GB" sz="2000" b="1" i="0" u="none" strike="noStrike" cap="none" normalizeH="0" baseline="0" dirty="0" err="1" smtClean="0">
                <a:ln>
                  <a:noFill/>
                </a:ln>
                <a:solidFill>
                  <a:srgbClr val="202124"/>
                </a:solidFill>
                <a:effectLst/>
                <a:latin typeface="Times New Roman" pitchFamily="18" charset="0"/>
                <a:ea typeface="Calibri" pitchFamily="34" charset="0"/>
                <a:cs typeface="Times New Roman" pitchFamily="18" charset="0"/>
              </a:rPr>
              <a:t>veg</a:t>
            </a:r>
            <a:r>
              <a:rPr kumimoji="0" lang="en-GB" sz="2000" b="1"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 items)</a:t>
            </a:r>
            <a:endParaRPr kumimoji="0" lang="en-US" sz="2000" b="1"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effectLst/>
                <a:latin typeface="Times New Roman" pitchFamily="18" charset="0"/>
                <a:ea typeface="Calibri" pitchFamily="34" charset="0"/>
                <a:cs typeface="Times New Roman" pitchFamily="18" charset="0"/>
              </a:rPr>
              <a:t>Beef Enchiladas $8.99 (</a:t>
            </a:r>
            <a:r>
              <a:rPr lang="en-GB" sz="900" dirty="0" smtClean="0">
                <a:latin typeface="Times New Roman" pitchFamily="18" charset="0"/>
                <a:ea typeface="Calibri" pitchFamily="34" charset="0"/>
                <a:cs typeface="Times New Roman" pitchFamily="18" charset="0"/>
              </a:rPr>
              <a:t>11.56 Kcal)</a:t>
            </a:r>
            <a:endParaRPr kumimoji="0" lang="en-US" sz="900" b="0" i="0" u="none" strike="noStrike" cap="none" normalizeH="0" baseline="0" dirty="0" smtClean="0">
              <a:ln>
                <a:noFill/>
              </a:ln>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effectLst/>
                <a:latin typeface="Times New Roman" pitchFamily="18" charset="0"/>
                <a:ea typeface="Calibri" pitchFamily="34" charset="0"/>
                <a:cs typeface="Times New Roman" pitchFamily="18" charset="0"/>
              </a:rPr>
              <a:t>Crab Cakes with Remoulded Sauce $7.89  (</a:t>
            </a:r>
            <a:r>
              <a:rPr lang="en-GB" sz="900" dirty="0" smtClean="0">
                <a:solidFill>
                  <a:srgbClr val="202124"/>
                </a:solidFill>
                <a:latin typeface="Times New Roman" pitchFamily="18" charset="0"/>
                <a:ea typeface="Calibri" pitchFamily="34" charset="0"/>
                <a:cs typeface="Times New Roman" pitchFamily="18" charset="0"/>
              </a:rPr>
              <a:t>67.50 kcal)</a:t>
            </a:r>
            <a:endParaRPr kumimoji="0" lang="en-US" sz="900" b="0" i="0" u="none" strike="noStrike" cap="none" normalizeH="0" baseline="0" dirty="0" smtClean="0">
              <a:ln>
                <a:noFill/>
              </a:ln>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effectLst/>
                <a:latin typeface="Times New Roman" pitchFamily="18" charset="0"/>
                <a:ea typeface="Calibri" pitchFamily="34" charset="0"/>
                <a:cs typeface="Times New Roman" pitchFamily="18" charset="0"/>
              </a:rPr>
              <a:t> Chicken, Broccoli, and Cottage Cheese Casserole $8.67 </a:t>
            </a:r>
            <a:r>
              <a:rPr lang="en-GB" sz="900" dirty="0" smtClean="0">
                <a:latin typeface="Times New Roman" pitchFamily="18" charset="0"/>
                <a:ea typeface="Calibri" pitchFamily="34" charset="0"/>
                <a:cs typeface="Times New Roman" pitchFamily="18" charset="0"/>
              </a:rPr>
              <a:t>(86.90 Kcal)</a:t>
            </a:r>
            <a:endParaRPr kumimoji="0" lang="en-US" sz="900" b="0" i="0" u="none" strike="noStrike" cap="none" normalizeH="0" baseline="0" dirty="0" smtClean="0">
              <a:ln>
                <a:noFill/>
              </a:ln>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effectLst/>
                <a:latin typeface="Times New Roman" pitchFamily="18" charset="0"/>
                <a:ea typeface="Calibri" pitchFamily="34" charset="0"/>
                <a:cs typeface="Times New Roman" pitchFamily="18" charset="0"/>
              </a:rPr>
              <a:t>Ground Beef Green Chilli Casserole $7.99 </a:t>
            </a:r>
            <a:r>
              <a:rPr lang="en-GB" sz="900" dirty="0" smtClean="0">
                <a:latin typeface="Times New Roman" pitchFamily="18" charset="0"/>
                <a:ea typeface="Calibri" pitchFamily="34" charset="0"/>
                <a:cs typeface="Times New Roman" pitchFamily="18" charset="0"/>
              </a:rPr>
              <a:t>(11.56 Kcal)</a:t>
            </a:r>
            <a:endParaRPr kumimoji="0" lang="en-US" sz="900" b="0" i="0" u="none" strike="noStrike" cap="none" normalizeH="0" baseline="0" dirty="0" smtClean="0">
              <a:ln>
                <a:noFill/>
              </a:ln>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effectLst/>
                <a:latin typeface="Times New Roman" pitchFamily="18" charset="0"/>
                <a:ea typeface="Calibri" pitchFamily="34" charset="0"/>
                <a:cs typeface="Times New Roman" pitchFamily="18" charset="0"/>
              </a:rPr>
              <a:t>Chicken Pot Pie $8.96 </a:t>
            </a:r>
            <a:r>
              <a:rPr lang="en-GB" sz="900" dirty="0" smtClean="0">
                <a:latin typeface="Times New Roman" pitchFamily="18" charset="0"/>
                <a:ea typeface="Calibri" pitchFamily="34" charset="0"/>
                <a:cs typeface="Times New Roman" pitchFamily="18" charset="0"/>
              </a:rPr>
              <a:t>(80.20 Kcal)</a:t>
            </a:r>
            <a:endParaRPr kumimoji="0" lang="en-US" sz="900" b="0" i="0" u="none" strike="noStrike" cap="none" normalizeH="0" baseline="0" dirty="0" smtClean="0">
              <a:ln>
                <a:noFill/>
              </a:ln>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effectLst/>
                <a:latin typeface="Times New Roman" pitchFamily="18" charset="0"/>
                <a:ea typeface="Calibri" pitchFamily="34" charset="0"/>
                <a:cs typeface="Times New Roman" pitchFamily="18" charset="0"/>
              </a:rPr>
              <a:t>Spaghetti </a:t>
            </a:r>
            <a:r>
              <a:rPr kumimoji="0" lang="en-GB" sz="900" b="0" i="0" u="none" strike="noStrike" cap="none" normalizeH="0" baseline="0" dirty="0" err="1" smtClean="0">
                <a:ln>
                  <a:noFill/>
                </a:ln>
                <a:effectLst/>
                <a:latin typeface="Times New Roman" pitchFamily="18" charset="0"/>
                <a:ea typeface="Calibri" pitchFamily="34" charset="0"/>
                <a:cs typeface="Times New Roman" pitchFamily="18" charset="0"/>
              </a:rPr>
              <a:t>carbonara</a:t>
            </a:r>
            <a:r>
              <a:rPr kumimoji="0" lang="en-GB" sz="900" b="0" i="0" u="none" strike="noStrike" cap="none" normalizeH="0" baseline="0" dirty="0" smtClean="0">
                <a:ln>
                  <a:noFill/>
                </a:ln>
                <a:effectLst/>
                <a:latin typeface="Times New Roman" pitchFamily="18" charset="0"/>
                <a:ea typeface="Calibri" pitchFamily="34" charset="0"/>
                <a:cs typeface="Times New Roman" pitchFamily="18" charset="0"/>
              </a:rPr>
              <a:t> </a:t>
            </a:r>
            <a:r>
              <a:rPr lang="en-GB" sz="900" dirty="0" smtClean="0">
                <a:solidFill>
                  <a:srgbClr val="202124"/>
                </a:solidFill>
                <a:latin typeface="Times New Roman" pitchFamily="18" charset="0"/>
                <a:ea typeface="Calibri" pitchFamily="34" charset="0"/>
                <a:cs typeface="Times New Roman" pitchFamily="18" charset="0"/>
              </a:rPr>
              <a:t>(67.50 kcal)</a:t>
            </a:r>
            <a:endParaRPr kumimoji="0" lang="en-US" sz="900" b="0" i="0" u="none" strike="noStrike" cap="none" normalizeH="0" baseline="0" dirty="0" smtClean="0">
              <a:ln>
                <a:noFill/>
              </a:ln>
              <a:effectLst/>
              <a:latin typeface="Times New Roman" pitchFamily="18" charset="0"/>
              <a:cs typeface="Times New Roman" pitchFamily="18" charset="0"/>
            </a:endParaRPr>
          </a:p>
          <a:p>
            <a:pPr eaLnBrk="0" fontAlgn="base" hangingPunct="0">
              <a:spcBef>
                <a:spcPct val="0"/>
              </a:spcBef>
              <a:spcAft>
                <a:spcPct val="0"/>
              </a:spcAft>
            </a:pPr>
            <a:r>
              <a:rPr kumimoji="0" lang="en-GB" sz="900" b="0" i="0" u="none" strike="noStrike" cap="none" normalizeH="0" baseline="0" dirty="0" smtClean="0">
                <a:ln>
                  <a:noFill/>
                </a:ln>
                <a:effectLst/>
                <a:latin typeface="Times New Roman" pitchFamily="18" charset="0"/>
                <a:ea typeface="Calibri" pitchFamily="34" charset="0"/>
                <a:cs typeface="Times New Roman" pitchFamily="18" charset="0"/>
              </a:rPr>
              <a:t>Greek Lamb Gyros with </a:t>
            </a:r>
            <a:r>
              <a:rPr kumimoji="0" lang="en-GB" sz="900" b="0" i="0" u="none" strike="noStrike" cap="none" normalizeH="0" baseline="0" dirty="0" err="1" smtClean="0">
                <a:ln>
                  <a:noFill/>
                </a:ln>
                <a:effectLst/>
                <a:latin typeface="Times New Roman" pitchFamily="18" charset="0"/>
                <a:ea typeface="Calibri" pitchFamily="34" charset="0"/>
                <a:cs typeface="Times New Roman" pitchFamily="18" charset="0"/>
              </a:rPr>
              <a:t>Tzatziki</a:t>
            </a:r>
            <a:r>
              <a:rPr kumimoji="0" lang="en-GB" sz="900" b="0" i="0" u="none" strike="noStrike" cap="none" normalizeH="0" baseline="0" dirty="0" smtClean="0">
                <a:ln>
                  <a:noFill/>
                </a:ln>
                <a:effectLst/>
                <a:latin typeface="Times New Roman" pitchFamily="18" charset="0"/>
                <a:ea typeface="Calibri" pitchFamily="34" charset="0"/>
                <a:cs typeface="Times New Roman" pitchFamily="18" charset="0"/>
              </a:rPr>
              <a:t> Sauce $7.98 </a:t>
            </a:r>
            <a:r>
              <a:rPr lang="en-GB" sz="900" dirty="0" smtClean="0">
                <a:solidFill>
                  <a:srgbClr val="202124"/>
                </a:solidFill>
                <a:latin typeface="Times New Roman" pitchFamily="18" charset="0"/>
                <a:ea typeface="Calibri" pitchFamily="34" charset="0"/>
                <a:cs typeface="Times New Roman" pitchFamily="18" charset="0"/>
              </a:rPr>
              <a:t>(84.66 Kcal)</a:t>
            </a:r>
            <a:endParaRPr kumimoji="0" lang="en-US" sz="900" b="0" i="0" u="none" strike="noStrike" cap="none" normalizeH="0" baseline="0" dirty="0" smtClean="0">
              <a:ln>
                <a:noFill/>
              </a:ln>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effectLst/>
                <a:latin typeface="Times New Roman" pitchFamily="18" charset="0"/>
                <a:ea typeface="Times New Roman" pitchFamily="18" charset="0"/>
                <a:cs typeface="Times New Roman" pitchFamily="18" charset="0"/>
              </a:rPr>
              <a:t>Coconut Shrimp with Mango Dipping Sauce $9.87 </a:t>
            </a:r>
            <a:r>
              <a:rPr lang="en-GB" sz="900" dirty="0" smtClean="0">
                <a:latin typeface="Times New Roman" pitchFamily="18" charset="0"/>
                <a:ea typeface="Calibri" pitchFamily="34" charset="0"/>
                <a:cs typeface="Times New Roman" pitchFamily="18" charset="0"/>
              </a:rPr>
              <a:t>(86.90 Kcal)</a:t>
            </a:r>
            <a:endParaRPr kumimoji="0" lang="en-US" sz="900" b="0" i="0" u="none" strike="noStrike" cap="none" normalizeH="0" baseline="0" dirty="0" smtClean="0">
              <a:ln>
                <a:noFill/>
              </a:ln>
              <a:effectLst/>
              <a:latin typeface="Times New Roman" pitchFamily="18" charset="0"/>
              <a:cs typeface="Times New Roman" pitchFamily="18" charset="0"/>
            </a:endParaRPr>
          </a:p>
        </p:txBody>
      </p:sp>
      <p:sp>
        <p:nvSpPr>
          <p:cNvPr id="1032" name="Rectangle 8"/>
          <p:cNvSpPr>
            <a:spLocks noChangeArrowheads="1"/>
          </p:cNvSpPr>
          <p:nvPr/>
        </p:nvSpPr>
        <p:spPr bwMode="auto">
          <a:xfrm>
            <a:off x="0" y="4495800"/>
            <a:ext cx="3187604" cy="150810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MAIN DISHES (</a:t>
            </a:r>
            <a:r>
              <a:rPr kumimoji="0" lang="en-US" sz="2000" b="1" i="0" u="none" strike="noStrike" cap="none" normalizeH="0" baseline="0" dirty="0" err="1" smtClean="0">
                <a:ln>
                  <a:noFill/>
                </a:ln>
                <a:solidFill>
                  <a:srgbClr val="202124"/>
                </a:solidFill>
                <a:effectLst/>
                <a:latin typeface="Times New Roman" pitchFamily="18" charset="0"/>
                <a:ea typeface="Times New Roman" pitchFamily="18" charset="0"/>
                <a:cs typeface="Times New Roman" pitchFamily="18" charset="0"/>
              </a:rPr>
              <a:t>Veg</a:t>
            </a:r>
            <a:r>
              <a:rPr kumimoji="0" lang="en-US" sz="2000" b="1"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 items)</a:t>
            </a:r>
            <a:endParaRPr kumimoji="0" lang="en-US" sz="2000" b="1"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9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 Extra Vegetable Fried Rice</a:t>
            </a:r>
            <a:r>
              <a:rPr kumimoji="0" lang="en-GB" sz="9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$7.98  </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Crispy Baked Falafel $6.44 </a:t>
            </a:r>
            <a:r>
              <a:rPr lang="en-GB" sz="900" dirty="0" smtClean="0">
                <a:solidFill>
                  <a:srgbClr val="202124"/>
                </a:solidFill>
                <a:latin typeface="Times New Roman" pitchFamily="18" charset="0"/>
                <a:ea typeface="Calibri" pitchFamily="34" charset="0"/>
                <a:cs typeface="Times New Roman" pitchFamily="18" charset="0"/>
              </a:rPr>
              <a:t>(84.66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Vegetable Lasagne $4.88 </a:t>
            </a:r>
            <a:r>
              <a:rPr lang="en-GB" sz="900" dirty="0" smtClean="0">
                <a:solidFill>
                  <a:srgbClr val="202124"/>
                </a:solidFill>
                <a:latin typeface="Times New Roman" pitchFamily="18" charset="0"/>
                <a:ea typeface="Calibri" pitchFamily="34" charset="0"/>
                <a:cs typeface="Times New Roman" pitchFamily="18" charset="0"/>
              </a:rPr>
              <a:t>(78.90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Pinto </a:t>
            </a:r>
            <a:r>
              <a:rPr kumimoji="0" lang="en-GB" sz="900" b="0" i="0" u="none" strike="noStrike" cap="none" normalizeH="0" baseline="0" dirty="0" err="1" smtClean="0">
                <a:ln>
                  <a:noFill/>
                </a:ln>
                <a:solidFill>
                  <a:srgbClr val="202124"/>
                </a:solidFill>
                <a:effectLst/>
                <a:latin typeface="Times New Roman" pitchFamily="18" charset="0"/>
                <a:ea typeface="Calibri" pitchFamily="34" charset="0"/>
                <a:cs typeface="Times New Roman" pitchFamily="18" charset="0"/>
              </a:rPr>
              <a:t>Posole</a:t>
            </a:r>
            <a:r>
              <a:rPr kumimoji="0" lang="en-GB" sz="9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 $3.33  (</a:t>
            </a:r>
            <a:r>
              <a:rPr lang="en-GB" sz="900" dirty="0" smtClean="0">
                <a:latin typeface="Times New Roman" pitchFamily="18" charset="0"/>
                <a:ea typeface="Calibri" pitchFamily="34" charset="0"/>
                <a:cs typeface="Times New Roman" pitchFamily="18" charset="0"/>
              </a:rPr>
              <a:t>11.56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Peanut Slaw with Soba Noodles</a:t>
            </a:r>
            <a:r>
              <a:rPr kumimoji="0" lang="en-GB" sz="9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$4.54 </a:t>
            </a:r>
            <a:r>
              <a:rPr lang="en-GB" sz="900" dirty="0" smtClean="0">
                <a:latin typeface="Times New Roman" pitchFamily="18" charset="0"/>
                <a:ea typeface="Calibri" pitchFamily="34" charset="0"/>
                <a:cs typeface="Times New Roman" pitchFamily="18" charset="0"/>
              </a:rPr>
              <a:t>(</a:t>
            </a:r>
            <a:r>
              <a:rPr lang="en-GB" sz="900" dirty="0" smtClean="0">
                <a:solidFill>
                  <a:srgbClr val="202124"/>
                </a:solidFill>
                <a:latin typeface="Times New Roman" pitchFamily="18" charset="0"/>
                <a:ea typeface="Calibri" pitchFamily="34" charset="0"/>
                <a:cs typeface="Times New Roman" pitchFamily="18" charset="0"/>
              </a:rPr>
              <a:t>67.50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Epic Vegetarian Tacos</a:t>
            </a:r>
            <a:r>
              <a:rPr kumimoji="0" lang="en-GB" sz="9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$5.67 </a:t>
            </a:r>
            <a:r>
              <a:rPr lang="en-GB" sz="900" dirty="0" smtClean="0">
                <a:latin typeface="Times New Roman" pitchFamily="18" charset="0"/>
                <a:ea typeface="Calibri" pitchFamily="34" charset="0"/>
                <a:cs typeface="Times New Roman" pitchFamily="18" charset="0"/>
              </a:rPr>
              <a:t>(86.90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Best Lentil Soup</a:t>
            </a:r>
            <a:r>
              <a:rPr kumimoji="0" lang="en-GB" sz="9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$4.98  (</a:t>
            </a:r>
            <a:r>
              <a:rPr lang="en-GB" sz="900" dirty="0" smtClean="0">
                <a:solidFill>
                  <a:srgbClr val="202124"/>
                </a:solidFill>
                <a:latin typeface="Times New Roman" pitchFamily="18" charset="0"/>
                <a:ea typeface="Calibri" pitchFamily="34" charset="0"/>
                <a:cs typeface="Times New Roman" pitchFamily="18" charset="0"/>
              </a:rPr>
              <a:t>67.50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GB" sz="900" b="0" i="0" u="none" strike="noStrike" cap="none" normalizeH="0" baseline="0" dirty="0" smtClean="0">
                <a:ln>
                  <a:noFill/>
                </a:ln>
                <a:solidFill>
                  <a:srgbClr val="202124"/>
                </a:solidFill>
                <a:effectLst/>
                <a:latin typeface="Times New Roman" pitchFamily="18" charset="0"/>
                <a:ea typeface="Calibri" pitchFamily="34" charset="0"/>
                <a:cs typeface="Times New Roman" pitchFamily="18" charset="0"/>
              </a:rPr>
              <a:t>Vegetable Paella</a:t>
            </a:r>
            <a:r>
              <a:rPr kumimoji="0" lang="en-GB" sz="9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$3.45 (</a:t>
            </a:r>
            <a:r>
              <a:rPr lang="en-GB" sz="900" dirty="0" smtClean="0">
                <a:latin typeface="Times New Roman" pitchFamily="18" charset="0"/>
                <a:ea typeface="Calibri" pitchFamily="34" charset="0"/>
                <a:cs typeface="Times New Roman" pitchFamily="18" charset="0"/>
              </a:rPr>
              <a:t>11.56 Kcal)</a:t>
            </a:r>
            <a:endParaRPr kumimoji="0" lang="en-GB" sz="9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1033" name="Rectangle 9"/>
          <p:cNvSpPr>
            <a:spLocks noChangeArrowheads="1"/>
          </p:cNvSpPr>
          <p:nvPr/>
        </p:nvSpPr>
        <p:spPr bwMode="auto">
          <a:xfrm>
            <a:off x="0" y="6096000"/>
            <a:ext cx="2180405" cy="150810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WINE OPTIONS </a:t>
            </a:r>
            <a:endParaRPr kumimoji="0" lang="en-US" sz="2000" b="1"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Riesling  $2.55 </a:t>
            </a:r>
            <a:r>
              <a:rPr lang="en-GB" sz="900" dirty="0" smtClean="0">
                <a:latin typeface="Times New Roman" pitchFamily="18" charset="0"/>
                <a:ea typeface="Calibri" pitchFamily="34" charset="0"/>
                <a:cs typeface="Times New Roman" pitchFamily="18" charset="0"/>
              </a:rPr>
              <a:t>(86.90 Kcal) </a:t>
            </a:r>
            <a:r>
              <a:rPr lang="en-GB" sz="900" dirty="0" smtClean="0">
                <a:solidFill>
                  <a:srgbClr val="202124"/>
                </a:solidFill>
                <a:latin typeface="Times New Roman" pitchFamily="18" charset="0"/>
                <a:ea typeface="Calibri" pitchFamily="34" charset="0"/>
                <a:cs typeface="Times New Roman" pitchFamily="18" charset="0"/>
              </a:rPr>
              <a:t>84.66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Sauvignon Blanc  $2.35 </a:t>
            </a:r>
            <a:r>
              <a:rPr lang="en-US" sz="900" dirty="0" smtClean="0">
                <a:solidFill>
                  <a:srgbClr val="202124"/>
                </a:solidFill>
                <a:latin typeface="Times New Roman" pitchFamily="18" charset="0"/>
                <a:ea typeface="Times New Roman" pitchFamily="18" charset="0"/>
                <a:cs typeface="Times New Roman" pitchFamily="18" charset="0"/>
              </a:rPr>
              <a:t>(8</a:t>
            </a:r>
            <a:r>
              <a:rPr lang="en-GB" sz="900" dirty="0" smtClean="0">
                <a:solidFill>
                  <a:srgbClr val="202124"/>
                </a:solidFill>
                <a:latin typeface="Times New Roman" pitchFamily="18" charset="0"/>
                <a:ea typeface="Calibri" pitchFamily="34" charset="0"/>
                <a:cs typeface="Times New Roman" pitchFamily="18" charset="0"/>
              </a:rPr>
              <a:t>4.50 Kcal)</a:t>
            </a: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 </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Pinot </a:t>
            </a:r>
            <a:r>
              <a:rPr kumimoji="0" lang="en-US" sz="900" b="0" i="0" u="none" strike="noStrike" cap="none" normalizeH="0" baseline="0" dirty="0" err="1" smtClean="0">
                <a:ln>
                  <a:noFill/>
                </a:ln>
                <a:solidFill>
                  <a:srgbClr val="202124"/>
                </a:solidFill>
                <a:effectLst/>
                <a:latin typeface="Times New Roman" pitchFamily="18" charset="0"/>
                <a:ea typeface="Times New Roman" pitchFamily="18" charset="0"/>
                <a:cs typeface="Times New Roman" pitchFamily="18" charset="0"/>
              </a:rPr>
              <a:t>Grigio</a:t>
            </a: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 $2.88 </a:t>
            </a:r>
            <a:r>
              <a:rPr lang="en-GB" sz="900" dirty="0" smtClean="0">
                <a:latin typeface="Times New Roman" pitchFamily="18" charset="0"/>
                <a:ea typeface="Calibri" pitchFamily="34" charset="0"/>
                <a:cs typeface="Times New Roman" pitchFamily="18" charset="0"/>
              </a:rPr>
              <a:t>(</a:t>
            </a:r>
            <a:r>
              <a:rPr lang="en-GB" sz="900" dirty="0" smtClean="0">
                <a:solidFill>
                  <a:srgbClr val="202124"/>
                </a:solidFill>
                <a:latin typeface="Times New Roman" pitchFamily="18" charset="0"/>
                <a:ea typeface="Calibri" pitchFamily="34" charset="0"/>
                <a:cs typeface="Times New Roman" pitchFamily="18" charset="0"/>
              </a:rPr>
              <a:t>67.50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Syrah $2.66 (</a:t>
            </a:r>
            <a:r>
              <a:rPr lang="en-GB" sz="900" dirty="0" smtClean="0">
                <a:solidFill>
                  <a:srgbClr val="202124"/>
                </a:solidFill>
                <a:latin typeface="Times New Roman" pitchFamily="18" charset="0"/>
                <a:ea typeface="Calibri" pitchFamily="34" charset="0"/>
                <a:cs typeface="Times New Roman" pitchFamily="18" charset="0"/>
              </a:rPr>
              <a:t>78.90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Cabernet Sauvignon $2.67 </a:t>
            </a:r>
            <a:r>
              <a:rPr lang="en-US" sz="900" dirty="0" smtClean="0">
                <a:solidFill>
                  <a:srgbClr val="202124"/>
                </a:solidFill>
                <a:latin typeface="Times New Roman" pitchFamily="18" charset="0"/>
                <a:ea typeface="Times New Roman" pitchFamily="18" charset="0"/>
                <a:cs typeface="Times New Roman" pitchFamily="18" charset="0"/>
              </a:rPr>
              <a:t>(8</a:t>
            </a:r>
            <a:r>
              <a:rPr lang="en-GB" sz="900" dirty="0" smtClean="0">
                <a:solidFill>
                  <a:srgbClr val="202124"/>
                </a:solidFill>
                <a:latin typeface="Times New Roman" pitchFamily="18" charset="0"/>
                <a:ea typeface="Calibri" pitchFamily="34" charset="0"/>
                <a:cs typeface="Times New Roman" pitchFamily="18" charset="0"/>
              </a:rPr>
              <a:t>4.67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Chardonnay $2.35 (</a:t>
            </a:r>
            <a:r>
              <a:rPr lang="en-GB" sz="900" dirty="0" smtClean="0">
                <a:solidFill>
                  <a:srgbClr val="202124"/>
                </a:solidFill>
                <a:latin typeface="Times New Roman" pitchFamily="18" charset="0"/>
                <a:ea typeface="Calibri" pitchFamily="34" charset="0"/>
                <a:cs typeface="Times New Roman" pitchFamily="18" charset="0"/>
              </a:rPr>
              <a:t>84.66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Zinfandel $2.33 </a:t>
            </a:r>
            <a:r>
              <a:rPr lang="en-GB" sz="900" dirty="0" smtClean="0">
                <a:latin typeface="Times New Roman" pitchFamily="18" charset="0"/>
                <a:ea typeface="Calibri" pitchFamily="34" charset="0"/>
                <a:cs typeface="Times New Roman" pitchFamily="18" charset="0"/>
              </a:rPr>
              <a:t>(</a:t>
            </a:r>
            <a:r>
              <a:rPr lang="en-GB" sz="900" dirty="0" smtClean="0">
                <a:solidFill>
                  <a:srgbClr val="202124"/>
                </a:solidFill>
                <a:latin typeface="Times New Roman" pitchFamily="18" charset="0"/>
                <a:ea typeface="Calibri" pitchFamily="34" charset="0"/>
                <a:cs typeface="Times New Roman" pitchFamily="18" charset="0"/>
              </a:rPr>
              <a:t>67.50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Pinot Noir $2.20 (</a:t>
            </a:r>
            <a:r>
              <a:rPr lang="en-GB" sz="900" dirty="0" smtClean="0">
                <a:solidFill>
                  <a:srgbClr val="202124"/>
                </a:solidFill>
                <a:latin typeface="Times New Roman" pitchFamily="18" charset="0"/>
                <a:ea typeface="Calibri" pitchFamily="34" charset="0"/>
                <a:cs typeface="Times New Roman" pitchFamily="18" charset="0"/>
              </a:rPr>
              <a:t>78.90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1034" name="Rectangle 10"/>
          <p:cNvSpPr>
            <a:spLocks noChangeArrowheads="1"/>
          </p:cNvSpPr>
          <p:nvPr/>
        </p:nvSpPr>
        <p:spPr bwMode="auto">
          <a:xfrm>
            <a:off x="0" y="7620000"/>
            <a:ext cx="2246128" cy="150810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BEVERAGES </a:t>
            </a:r>
            <a:endParaRPr kumimoji="0" lang="en-US" sz="2000" b="1"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Soy milk or almond milk $2.35 (8</a:t>
            </a:r>
            <a:r>
              <a:rPr lang="en-GB" sz="900" dirty="0" smtClean="0">
                <a:solidFill>
                  <a:srgbClr val="202124"/>
                </a:solidFill>
                <a:latin typeface="Times New Roman" pitchFamily="18" charset="0"/>
                <a:ea typeface="Calibri" pitchFamily="34" charset="0"/>
                <a:cs typeface="Times New Roman" pitchFamily="18" charset="0"/>
              </a:rPr>
              <a:t>4.66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Black coffee $2.20 </a:t>
            </a:r>
            <a:r>
              <a:rPr lang="en-GB" sz="900" dirty="0" smtClean="0">
                <a:latin typeface="Times New Roman" pitchFamily="18" charset="0"/>
                <a:ea typeface="Calibri" pitchFamily="34" charset="0"/>
                <a:cs typeface="Times New Roman" pitchFamily="18" charset="0"/>
              </a:rPr>
              <a:t>(</a:t>
            </a:r>
            <a:r>
              <a:rPr lang="en-GB" sz="900" dirty="0" smtClean="0">
                <a:solidFill>
                  <a:srgbClr val="202124"/>
                </a:solidFill>
                <a:latin typeface="Times New Roman" pitchFamily="18" charset="0"/>
                <a:ea typeface="Calibri" pitchFamily="34" charset="0"/>
                <a:cs typeface="Times New Roman" pitchFamily="18" charset="0"/>
              </a:rPr>
              <a:t>67.50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Fat-free milk $2.33 </a:t>
            </a:r>
            <a:r>
              <a:rPr lang="en-GB" sz="900" dirty="0" smtClean="0">
                <a:solidFill>
                  <a:srgbClr val="202124"/>
                </a:solidFill>
                <a:latin typeface="Times New Roman" pitchFamily="18" charset="0"/>
                <a:ea typeface="Calibri" pitchFamily="34" charset="0"/>
                <a:cs typeface="Times New Roman" pitchFamily="18" charset="0"/>
              </a:rPr>
              <a:t>78.90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Orange or lemon juice $2.55 </a:t>
            </a:r>
            <a:r>
              <a:rPr lang="en-US" sz="900" dirty="0" smtClean="0">
                <a:solidFill>
                  <a:srgbClr val="202124"/>
                </a:solidFill>
                <a:latin typeface="Times New Roman" pitchFamily="18" charset="0"/>
                <a:ea typeface="Times New Roman" pitchFamily="18" charset="0"/>
                <a:cs typeface="Times New Roman" pitchFamily="18" charset="0"/>
              </a:rPr>
              <a:t>(8</a:t>
            </a:r>
            <a:r>
              <a:rPr lang="en-GB" sz="900" dirty="0" smtClean="0">
                <a:solidFill>
                  <a:srgbClr val="202124"/>
                </a:solidFill>
                <a:latin typeface="Times New Roman" pitchFamily="18" charset="0"/>
                <a:ea typeface="Calibri" pitchFamily="34" charset="0"/>
                <a:cs typeface="Times New Roman" pitchFamily="18" charset="0"/>
              </a:rPr>
              <a:t>4.50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Homemade smoothies $2.67 (</a:t>
            </a:r>
            <a:r>
              <a:rPr lang="en-GB" sz="900" dirty="0" smtClean="0">
                <a:solidFill>
                  <a:srgbClr val="202124"/>
                </a:solidFill>
                <a:latin typeface="Times New Roman" pitchFamily="18" charset="0"/>
                <a:ea typeface="Calibri" pitchFamily="34" charset="0"/>
                <a:cs typeface="Times New Roman" pitchFamily="18" charset="0"/>
              </a:rPr>
              <a:t>78.90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Hot chocolate $2.88 </a:t>
            </a:r>
            <a:r>
              <a:rPr lang="en-GB" sz="900" dirty="0" smtClean="0">
                <a:latin typeface="Times New Roman" pitchFamily="18" charset="0"/>
                <a:ea typeface="Calibri" pitchFamily="34" charset="0"/>
                <a:cs typeface="Times New Roman" pitchFamily="18" charset="0"/>
              </a:rPr>
              <a:t>(</a:t>
            </a:r>
            <a:r>
              <a:rPr lang="en-GB" sz="900" dirty="0" smtClean="0">
                <a:solidFill>
                  <a:srgbClr val="202124"/>
                </a:solidFill>
                <a:latin typeface="Times New Roman" pitchFamily="18" charset="0"/>
                <a:ea typeface="Calibri" pitchFamily="34" charset="0"/>
                <a:cs typeface="Times New Roman" pitchFamily="18" charset="0"/>
              </a:rPr>
              <a:t>67.50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Green tea $2.55 </a:t>
            </a:r>
            <a:r>
              <a:rPr lang="en-US" sz="900" dirty="0" smtClean="0">
                <a:solidFill>
                  <a:srgbClr val="202124"/>
                </a:solidFill>
                <a:latin typeface="Times New Roman" pitchFamily="18" charset="0"/>
                <a:ea typeface="Times New Roman" pitchFamily="18" charset="0"/>
                <a:cs typeface="Times New Roman" pitchFamily="18" charset="0"/>
              </a:rPr>
              <a:t>(8</a:t>
            </a:r>
            <a:r>
              <a:rPr lang="en-GB" sz="900" dirty="0" smtClean="0">
                <a:solidFill>
                  <a:srgbClr val="202124"/>
                </a:solidFill>
                <a:latin typeface="Times New Roman" pitchFamily="18" charset="0"/>
                <a:ea typeface="Calibri" pitchFamily="34" charset="0"/>
                <a:cs typeface="Times New Roman" pitchFamily="18" charset="0"/>
              </a:rPr>
              <a:t>4.66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a:p>
            <a:pPr lvl="0" eaLnBrk="0" fontAlgn="base" hangingPunct="0">
              <a:spcBef>
                <a:spcPct val="0"/>
              </a:spcBef>
              <a:spcAft>
                <a:spcPct val="0"/>
              </a:spcAft>
            </a:pPr>
            <a:r>
              <a:rPr kumimoji="0" lang="en-US" sz="900" b="0" i="0" u="none" strike="noStrike" cap="none" normalizeH="0" baseline="0" dirty="0" smtClean="0">
                <a:ln>
                  <a:noFill/>
                </a:ln>
                <a:solidFill>
                  <a:srgbClr val="202124"/>
                </a:solidFill>
                <a:effectLst/>
                <a:latin typeface="Times New Roman" pitchFamily="18" charset="0"/>
                <a:ea typeface="Times New Roman" pitchFamily="18" charset="0"/>
                <a:cs typeface="Times New Roman" pitchFamily="18" charset="0"/>
              </a:rPr>
              <a:t>Mint tea $2.67 (</a:t>
            </a:r>
            <a:r>
              <a:rPr lang="en-GB" sz="900" dirty="0" smtClean="0">
                <a:solidFill>
                  <a:srgbClr val="202124"/>
                </a:solidFill>
                <a:latin typeface="Times New Roman" pitchFamily="18" charset="0"/>
                <a:ea typeface="Calibri" pitchFamily="34" charset="0"/>
                <a:cs typeface="Times New Roman" pitchFamily="18" charset="0"/>
              </a:rPr>
              <a:t>78.90 Kcal)</a:t>
            </a:r>
            <a:endParaRPr kumimoji="0" lang="en-US" sz="900" b="0" i="0" u="none" strike="noStrike" cap="none" normalizeH="0" baseline="0" dirty="0" smtClean="0">
              <a:ln>
                <a:noFill/>
              </a:ln>
              <a:solidFill>
                <a:schemeClr val="tx1"/>
              </a:solidFill>
              <a:effectLst/>
              <a:latin typeface="Times New Roman" pitchFamily="18" charset="0"/>
              <a:cs typeface="Times New Roman" pitchFamily="18" charset="0"/>
            </a:endParaRPr>
          </a:p>
        </p:txBody>
      </p:sp>
      <p:sp>
        <p:nvSpPr>
          <p:cNvPr id="1036" name="AutoShape 12" descr="Easy Starter Recipes For Dinner Party Starters | olivemagazine"/>
          <p:cNvSpPr>
            <a:spLocks noChangeAspect="1" noChangeArrowheads="1"/>
          </p:cNvSpPr>
          <p:nvPr/>
        </p:nvSpPr>
        <p:spPr bwMode="auto">
          <a:xfrm>
            <a:off x="155575" y="-136525"/>
            <a:ext cx="298450" cy="298450"/>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37" name="Picture 13" descr="C:\Users\User\Downloads\download.jpg"/>
          <p:cNvPicPr>
            <a:picLocks noChangeAspect="1" noChangeArrowheads="1"/>
          </p:cNvPicPr>
          <p:nvPr/>
        </p:nvPicPr>
        <p:blipFill>
          <a:blip r:embed="rId3"/>
          <a:srcRect/>
          <a:stretch>
            <a:fillRect/>
          </a:stretch>
        </p:blipFill>
        <p:spPr bwMode="auto">
          <a:xfrm>
            <a:off x="4038600" y="1295400"/>
            <a:ext cx="2705100" cy="2038350"/>
          </a:xfrm>
          <a:prstGeom prst="rect">
            <a:avLst/>
          </a:prstGeom>
          <a:noFill/>
        </p:spPr>
      </p:pic>
      <p:pic>
        <p:nvPicPr>
          <p:cNvPr id="1038" name="Picture 14" descr="C:\Users\User\Downloads\15-Amazing-Main-Dishes-copy-2.jpg"/>
          <p:cNvPicPr>
            <a:picLocks noChangeAspect="1" noChangeArrowheads="1"/>
          </p:cNvPicPr>
          <p:nvPr/>
        </p:nvPicPr>
        <p:blipFill>
          <a:blip r:embed="rId4"/>
          <a:srcRect/>
          <a:stretch>
            <a:fillRect/>
          </a:stretch>
        </p:blipFill>
        <p:spPr bwMode="auto">
          <a:xfrm>
            <a:off x="3429000" y="3505200"/>
            <a:ext cx="3276600" cy="2057400"/>
          </a:xfrm>
          <a:prstGeom prst="rect">
            <a:avLst/>
          </a:prstGeom>
          <a:noFill/>
        </p:spPr>
      </p:pic>
      <p:pic>
        <p:nvPicPr>
          <p:cNvPr id="1039" name="Picture 15" descr="C:\Users\User\Downloads\AdobeStock_270448728.jpeg"/>
          <p:cNvPicPr>
            <a:picLocks noChangeAspect="1" noChangeArrowheads="1"/>
          </p:cNvPicPr>
          <p:nvPr/>
        </p:nvPicPr>
        <p:blipFill>
          <a:blip r:embed="rId5" cstate="print"/>
          <a:srcRect/>
          <a:stretch>
            <a:fillRect/>
          </a:stretch>
        </p:blipFill>
        <p:spPr bwMode="auto">
          <a:xfrm>
            <a:off x="3962400" y="5715000"/>
            <a:ext cx="2743200" cy="1828800"/>
          </a:xfrm>
          <a:prstGeom prst="rect">
            <a:avLst/>
          </a:prstGeom>
          <a:noFill/>
        </p:spPr>
      </p:pic>
      <p:pic>
        <p:nvPicPr>
          <p:cNvPr id="1042" name="Picture 18" descr="C:\Users\User\Downloads\download (1).jpg"/>
          <p:cNvPicPr>
            <a:picLocks noChangeAspect="1" noChangeArrowheads="1"/>
          </p:cNvPicPr>
          <p:nvPr/>
        </p:nvPicPr>
        <p:blipFill>
          <a:blip r:embed="rId6"/>
          <a:srcRect/>
          <a:stretch>
            <a:fillRect/>
          </a:stretch>
        </p:blipFill>
        <p:spPr bwMode="auto">
          <a:xfrm>
            <a:off x="2362200" y="5715000"/>
            <a:ext cx="1481137" cy="1828800"/>
          </a:xfrm>
          <a:prstGeom prst="rect">
            <a:avLst/>
          </a:prstGeom>
          <a:noFill/>
        </p:spPr>
      </p:pic>
      <p:pic>
        <p:nvPicPr>
          <p:cNvPr id="1043" name="Picture 19" descr="C:\Users\User\Downloads\873._Types_of_Decorations_and_Accompaniments_for_Non-Alcoholic_Beverages-AJAR.id-01.jpg"/>
          <p:cNvPicPr>
            <a:picLocks noChangeAspect="1" noChangeArrowheads="1"/>
          </p:cNvPicPr>
          <p:nvPr/>
        </p:nvPicPr>
        <p:blipFill>
          <a:blip r:embed="rId7" cstate="print"/>
          <a:srcRect/>
          <a:stretch>
            <a:fillRect/>
          </a:stretch>
        </p:blipFill>
        <p:spPr bwMode="auto">
          <a:xfrm>
            <a:off x="2514600" y="7696200"/>
            <a:ext cx="4114800" cy="1981200"/>
          </a:xfrm>
          <a:prstGeom prst="rect">
            <a:avLst/>
          </a:prstGeom>
          <a:noFill/>
        </p:spPr>
      </p:pic>
      <p:pic>
        <p:nvPicPr>
          <p:cNvPr id="2050" name="Picture 2" descr="C:\Users\User\Downloads\download (2).jpg"/>
          <p:cNvPicPr>
            <a:picLocks noChangeAspect="1" noChangeArrowheads="1"/>
          </p:cNvPicPr>
          <p:nvPr/>
        </p:nvPicPr>
        <p:blipFill>
          <a:blip r:embed="rId8"/>
          <a:srcRect/>
          <a:stretch>
            <a:fillRect/>
          </a:stretch>
        </p:blipFill>
        <p:spPr bwMode="auto">
          <a:xfrm>
            <a:off x="304800" y="228600"/>
            <a:ext cx="1371600" cy="990600"/>
          </a:xfrm>
          <a:prstGeom prst="rect">
            <a:avLst/>
          </a:prstGeom>
          <a:noFill/>
        </p:spPr>
      </p:pic>
      <p:pic>
        <p:nvPicPr>
          <p:cNvPr id="2051" name="Picture 3" descr="C:\Users\User\Downloads\download.png"/>
          <p:cNvPicPr>
            <a:picLocks noChangeAspect="1" noChangeArrowheads="1"/>
          </p:cNvPicPr>
          <p:nvPr/>
        </p:nvPicPr>
        <p:blipFill>
          <a:blip r:embed="rId9"/>
          <a:srcRect/>
          <a:stretch>
            <a:fillRect/>
          </a:stretch>
        </p:blipFill>
        <p:spPr bwMode="auto">
          <a:xfrm>
            <a:off x="5562600" y="0"/>
            <a:ext cx="1295400" cy="10668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3429000" cy="954107"/>
          </a:xfrm>
          <a:prstGeom prst="rect">
            <a:avLst/>
          </a:prstGeom>
        </p:spPr>
        <p:txBody>
          <a:bodyPr wrap="square">
            <a:spAutoFit/>
          </a:bodyPr>
          <a:lstStyle/>
          <a:p>
            <a:r>
              <a:rPr lang="en-US" sz="1100" b="1" dirty="0" smtClean="0">
                <a:latin typeface="Times New Roman" pitchFamily="18" charset="0"/>
                <a:cs typeface="Times New Roman" pitchFamily="18" charset="0"/>
              </a:rPr>
              <a:t>Food hygiene statement</a:t>
            </a:r>
            <a:r>
              <a:rPr lang="en-US" sz="2000" b="1" dirty="0" smtClean="0">
                <a:latin typeface="Times New Roman" pitchFamily="18" charset="0"/>
                <a:cs typeface="Times New Roman" pitchFamily="18" charset="0"/>
              </a:rPr>
              <a:t> </a:t>
            </a:r>
          </a:p>
          <a:p>
            <a:r>
              <a:rPr lang="en-US" dirty="0" smtClean="0"/>
              <a:t/>
            </a:r>
            <a:br>
              <a:rPr lang="en-US" dirty="0" smtClean="0"/>
            </a:br>
            <a:endParaRPr lang="en-US" dirty="0"/>
          </a:p>
        </p:txBody>
      </p:sp>
      <p:sp>
        <p:nvSpPr>
          <p:cNvPr id="5" name="Rectangle 4"/>
          <p:cNvSpPr/>
          <p:nvPr/>
        </p:nvSpPr>
        <p:spPr>
          <a:xfrm>
            <a:off x="0" y="457200"/>
            <a:ext cx="5105400" cy="1107996"/>
          </a:xfrm>
          <a:prstGeom prst="rect">
            <a:avLst/>
          </a:prstGeom>
        </p:spPr>
        <p:txBody>
          <a:bodyPr wrap="square">
            <a:spAutoFit/>
          </a:bodyPr>
          <a:lstStyle/>
          <a:p>
            <a:pPr algn="just"/>
            <a:r>
              <a:rPr lang="en-US" sz="1000" dirty="0" smtClean="0">
                <a:latin typeface="Times New Roman" pitchFamily="18" charset="0"/>
                <a:cs typeface="Times New Roman" pitchFamily="18" charset="0"/>
              </a:rPr>
              <a:t>The hotel ensures the highest standard in the food safety and follows various procedures and strategies are being adopted, therefore the combination of food does not become unhealthy for the people and it safe for consumption.</a:t>
            </a:r>
          </a:p>
          <a:p>
            <a:r>
              <a:rPr lang="en-US" dirty="0" smtClean="0"/>
              <a:t/>
            </a:r>
            <a:br>
              <a:rPr lang="en-US" dirty="0" smtClean="0"/>
            </a:br>
            <a:endParaRPr lang="en-US" dirty="0"/>
          </a:p>
        </p:txBody>
      </p:sp>
      <p:sp>
        <p:nvSpPr>
          <p:cNvPr id="6" name="Rectangle 5"/>
          <p:cNvSpPr/>
          <p:nvPr/>
        </p:nvSpPr>
        <p:spPr>
          <a:xfrm>
            <a:off x="0" y="1066800"/>
            <a:ext cx="3429000" cy="815608"/>
          </a:xfrm>
          <a:prstGeom prst="rect">
            <a:avLst/>
          </a:prstGeom>
        </p:spPr>
        <p:txBody>
          <a:bodyPr>
            <a:spAutoFit/>
          </a:bodyPr>
          <a:lstStyle/>
          <a:p>
            <a:r>
              <a:rPr lang="en-US" sz="1100" b="1" dirty="0" smtClean="0">
                <a:latin typeface="Times New Roman" pitchFamily="18" charset="0"/>
                <a:cs typeface="Times New Roman" pitchFamily="18" charset="0"/>
              </a:rPr>
              <a:t>Food safety and storage</a:t>
            </a:r>
          </a:p>
          <a:p>
            <a:r>
              <a:rPr lang="en-US" dirty="0" smtClean="0"/>
              <a:t/>
            </a:r>
            <a:br>
              <a:rPr lang="en-US" dirty="0" smtClean="0"/>
            </a:br>
            <a:endParaRPr lang="en-US" dirty="0"/>
          </a:p>
        </p:txBody>
      </p:sp>
      <p:sp>
        <p:nvSpPr>
          <p:cNvPr id="7" name="Rectangle 6"/>
          <p:cNvSpPr/>
          <p:nvPr/>
        </p:nvSpPr>
        <p:spPr>
          <a:xfrm>
            <a:off x="0" y="1371600"/>
            <a:ext cx="5029200" cy="1015663"/>
          </a:xfrm>
          <a:prstGeom prst="rect">
            <a:avLst/>
          </a:prstGeom>
        </p:spPr>
        <p:txBody>
          <a:bodyPr wrap="square">
            <a:spAutoFit/>
          </a:bodyPr>
          <a:lstStyle/>
          <a:p>
            <a:pPr algn="just" fontAlgn="base">
              <a:buFont typeface="Arial" pitchFamily="34" charset="0"/>
              <a:buChar char="•"/>
            </a:pPr>
            <a:r>
              <a:rPr lang="en-US" sz="1000" dirty="0" smtClean="0">
                <a:latin typeface="Times New Roman" pitchFamily="18" charset="0"/>
                <a:cs typeface="Times New Roman" pitchFamily="18" charset="0"/>
              </a:rPr>
              <a:t>Keeping of high risk food at 5 °C or above or below 60 °C in order to avoid the danger zone of temperature as well as food poising.  </a:t>
            </a:r>
          </a:p>
          <a:p>
            <a:pPr algn="just" fontAlgn="base">
              <a:buFont typeface="Arial" pitchFamily="34" charset="0"/>
              <a:buChar char="•"/>
            </a:pPr>
            <a:r>
              <a:rPr lang="en-US" sz="1000" dirty="0" smtClean="0">
                <a:latin typeface="Times New Roman" pitchFamily="18" charset="0"/>
                <a:cs typeface="Times New Roman" pitchFamily="18" charset="0"/>
              </a:rPr>
              <a:t>Storing of the raw foods below the cooked meals or food</a:t>
            </a:r>
          </a:p>
          <a:p>
            <a:pPr algn="just" fontAlgn="base">
              <a:buFont typeface="Arial" pitchFamily="34" charset="0"/>
              <a:buChar char="•"/>
            </a:pPr>
            <a:r>
              <a:rPr lang="en-US" sz="1000" dirty="0" smtClean="0">
                <a:latin typeface="Times New Roman" pitchFamily="18" charset="0"/>
                <a:cs typeface="Times New Roman" pitchFamily="18" charset="0"/>
              </a:rPr>
              <a:t>Storing of food in covered as well as in appropriate containers</a:t>
            </a:r>
          </a:p>
          <a:p>
            <a:pPr algn="just" fontAlgn="base">
              <a:buFont typeface="Arial" pitchFamily="34" charset="0"/>
              <a:buChar char="•"/>
            </a:pPr>
            <a:r>
              <a:rPr lang="en-US" sz="1000" dirty="0" smtClean="0">
                <a:latin typeface="Times New Roman" pitchFamily="18" charset="0"/>
                <a:cs typeface="Times New Roman" pitchFamily="18" charset="0"/>
              </a:rPr>
              <a:t>Avoiding refreezing of various thawed foods</a:t>
            </a:r>
          </a:p>
          <a:p>
            <a:pPr algn="just" fontAlgn="base">
              <a:buFont typeface="Arial" pitchFamily="34" charset="0"/>
              <a:buChar char="•"/>
            </a:pPr>
            <a:r>
              <a:rPr lang="en-US" sz="1000" dirty="0" smtClean="0">
                <a:latin typeface="Times New Roman" pitchFamily="18" charset="0"/>
                <a:cs typeface="Times New Roman" pitchFamily="18" charset="0"/>
              </a:rPr>
              <a:t>Checking and observing the use by dates on the various products</a:t>
            </a:r>
            <a:endParaRPr lang="en-US" sz="1000" dirty="0">
              <a:latin typeface="Times New Roman" pitchFamily="18" charset="0"/>
              <a:cs typeface="Times New Roman" pitchFamily="18" charset="0"/>
            </a:endParaRPr>
          </a:p>
        </p:txBody>
      </p:sp>
      <p:sp>
        <p:nvSpPr>
          <p:cNvPr id="8" name="Rectangle 7"/>
          <p:cNvSpPr/>
          <p:nvPr/>
        </p:nvSpPr>
        <p:spPr>
          <a:xfrm>
            <a:off x="0" y="2438400"/>
            <a:ext cx="5334000" cy="1184940"/>
          </a:xfrm>
          <a:prstGeom prst="rect">
            <a:avLst/>
          </a:prstGeom>
        </p:spPr>
        <p:txBody>
          <a:bodyPr wrap="square">
            <a:spAutoFit/>
          </a:bodyPr>
          <a:lstStyle/>
          <a:p>
            <a:r>
              <a:rPr lang="en-US" sz="1100" b="1" dirty="0" smtClean="0">
                <a:latin typeface="Times New Roman" pitchFamily="18" charset="0"/>
                <a:cs typeface="Times New Roman" pitchFamily="18" charset="0"/>
              </a:rPr>
              <a:t>Time availability </a:t>
            </a:r>
          </a:p>
          <a:p>
            <a:r>
              <a:rPr lang="en-US" sz="1000" dirty="0" smtClean="0">
                <a:latin typeface="Times New Roman" pitchFamily="18" charset="0"/>
                <a:cs typeface="Times New Roman" pitchFamily="18" charset="0"/>
              </a:rPr>
              <a:t>The menu of our hotel focuses on Du Jour menu which provides flexibility and customization to everyday menu even throughout the day. The menu provides various types of options for starters, main dishes, special wines, beverages and many more. In our hotel, customers experience various types of meals and food each and every day with very reasonable prices. </a:t>
            </a:r>
          </a:p>
          <a:p>
            <a:r>
              <a:rPr lang="en-US" sz="1000" dirty="0" smtClean="0">
                <a:latin typeface="Times New Roman" pitchFamily="18" charset="0"/>
                <a:cs typeface="Times New Roman" pitchFamily="18" charset="0"/>
              </a:rPr>
              <a:t/>
            </a:r>
            <a:br>
              <a:rPr lang="en-US" sz="1000" dirty="0" smtClean="0">
                <a:latin typeface="Times New Roman" pitchFamily="18" charset="0"/>
                <a:cs typeface="Times New Roman" pitchFamily="18" charset="0"/>
              </a:rPr>
            </a:br>
            <a:endParaRPr lang="en-US" sz="1000" dirty="0">
              <a:latin typeface="Times New Roman" pitchFamily="18" charset="0"/>
              <a:cs typeface="Times New Roman" pitchFamily="18" charset="0"/>
            </a:endParaRPr>
          </a:p>
        </p:txBody>
      </p:sp>
      <p:sp>
        <p:nvSpPr>
          <p:cNvPr id="9" name="Rectangle 8"/>
          <p:cNvSpPr/>
          <p:nvPr/>
        </p:nvSpPr>
        <p:spPr>
          <a:xfrm>
            <a:off x="0" y="3352800"/>
            <a:ext cx="5334000" cy="2046714"/>
          </a:xfrm>
          <a:prstGeom prst="rect">
            <a:avLst/>
          </a:prstGeom>
        </p:spPr>
        <p:txBody>
          <a:bodyPr wrap="square">
            <a:spAutoFit/>
          </a:bodyPr>
          <a:lstStyle/>
          <a:p>
            <a:r>
              <a:rPr lang="en-US" sz="1100" b="1" dirty="0" smtClean="0">
                <a:latin typeface="Times New Roman" pitchFamily="18" charset="0"/>
                <a:cs typeface="Times New Roman" pitchFamily="18" charset="0"/>
              </a:rPr>
              <a:t>Food delivery options</a:t>
            </a:r>
          </a:p>
          <a:p>
            <a:r>
              <a:rPr lang="en-US" sz="1000" dirty="0" smtClean="0">
                <a:latin typeface="Times New Roman" pitchFamily="18" charset="0"/>
                <a:cs typeface="Times New Roman" pitchFamily="18" charset="0"/>
              </a:rPr>
              <a:t>Our company focuses on providing an appropriate delivery option for the customers, therefore customers can easily enjoy our food by placing orders and by sitting at their homes without facing any kind of problems or challenges. Our company has a food delivery app, where customers can place their order regarding their choice and preference</a:t>
            </a:r>
            <a:r>
              <a:rPr lang="en-US" sz="1000" dirty="0" smtClean="0">
                <a:latin typeface="Times New Roman" pitchFamily="18" charset="0"/>
                <a:cs typeface="Times New Roman" pitchFamily="18" charset="0"/>
              </a:rPr>
              <a:t>.. </a:t>
            </a:r>
            <a:r>
              <a:rPr lang="en-US" sz="1000" dirty="0" smtClean="0">
                <a:latin typeface="Times New Roman" pitchFamily="18" charset="0"/>
                <a:cs typeface="Times New Roman" pitchFamily="18" charset="0"/>
              </a:rPr>
              <a:t>Our company also provides free delivery to the customers who order above $3.99. </a:t>
            </a:r>
          </a:p>
          <a:p>
            <a:r>
              <a:rPr lang="en-US" sz="1000" dirty="0" smtClean="0"/>
              <a:t/>
            </a:r>
            <a:br>
              <a:rPr lang="en-US" sz="1000" dirty="0" smtClean="0"/>
            </a:br>
            <a:endParaRPr lang="en-US" sz="1000" dirty="0" smtClean="0">
              <a:latin typeface="Times New Roman" pitchFamily="18" charset="0"/>
              <a:cs typeface="Times New Roman" pitchFamily="18" charset="0"/>
            </a:endParaRPr>
          </a:p>
          <a:p>
            <a:r>
              <a:rPr lang="en-US" sz="1000" dirty="0" smtClean="0">
                <a:latin typeface="Times New Roman" pitchFamily="18" charset="0"/>
                <a:cs typeface="Times New Roman" pitchFamily="18" charset="0"/>
              </a:rPr>
              <a:t> </a:t>
            </a:r>
          </a:p>
          <a:p>
            <a:r>
              <a:rPr lang="en-US" dirty="0" smtClean="0"/>
              <a:t/>
            </a:r>
            <a:br>
              <a:rPr lang="en-US" dirty="0" smtClean="0"/>
            </a:br>
            <a:endParaRPr lang="en-US" dirty="0"/>
          </a:p>
        </p:txBody>
      </p:sp>
      <p:sp>
        <p:nvSpPr>
          <p:cNvPr id="10" name="Rectangle 9"/>
          <p:cNvSpPr/>
          <p:nvPr/>
        </p:nvSpPr>
        <p:spPr>
          <a:xfrm>
            <a:off x="0" y="4267200"/>
            <a:ext cx="5486400" cy="2431435"/>
          </a:xfrm>
          <a:prstGeom prst="rect">
            <a:avLst/>
          </a:prstGeom>
        </p:spPr>
        <p:txBody>
          <a:bodyPr wrap="square">
            <a:spAutoFit/>
          </a:bodyPr>
          <a:lstStyle/>
          <a:p>
            <a:r>
              <a:rPr lang="en-US" sz="1100" b="1" dirty="0" smtClean="0">
                <a:latin typeface="Times New Roman" pitchFamily="18" charset="0"/>
                <a:cs typeface="Times New Roman" pitchFamily="18" charset="0"/>
              </a:rPr>
              <a:t>Contact details</a:t>
            </a:r>
            <a:r>
              <a:rPr lang="en-US" b="1" dirty="0" smtClean="0"/>
              <a:t> </a:t>
            </a:r>
            <a:endParaRPr lang="en-US" dirty="0" smtClean="0"/>
          </a:p>
          <a:p>
            <a:r>
              <a:rPr lang="en-US" sz="1000" dirty="0" smtClean="0">
                <a:latin typeface="Times New Roman" pitchFamily="18" charset="0"/>
                <a:cs typeface="Times New Roman" pitchFamily="18" charset="0"/>
              </a:rPr>
              <a:t>Our customer can reach us for order or for any kind of help or support by giving us a call on the official number of the hotel and the customer can also reach us through the official mail by registering their details on the page. Our hotel has several social media platforms and pages, where customers can reach us easily without facing any kind of problem and challenges. </a:t>
            </a:r>
          </a:p>
          <a:p>
            <a:r>
              <a:rPr lang="en-US" sz="1000" dirty="0" smtClean="0">
                <a:latin typeface="Times New Roman" pitchFamily="18" charset="0"/>
                <a:cs typeface="Times New Roman" pitchFamily="18" charset="0"/>
              </a:rPr>
              <a:t>Our email address: </a:t>
            </a:r>
            <a:r>
              <a:rPr lang="en-US" sz="1000" u="sng" dirty="0" smtClean="0">
                <a:latin typeface="Times New Roman" pitchFamily="18" charset="0"/>
                <a:cs typeface="Times New Roman" pitchFamily="18" charset="0"/>
                <a:hlinkClick r:id="rId3"/>
              </a:rPr>
              <a:t>Trinity@gmail.com</a:t>
            </a:r>
            <a:endParaRPr lang="en-US" sz="1000" dirty="0" smtClean="0">
              <a:latin typeface="Times New Roman" pitchFamily="18" charset="0"/>
              <a:cs typeface="Times New Roman" pitchFamily="18" charset="0"/>
            </a:endParaRPr>
          </a:p>
          <a:p>
            <a:r>
              <a:rPr lang="en-US" sz="1000" dirty="0" smtClean="0">
                <a:latin typeface="Times New Roman" pitchFamily="18" charset="0"/>
                <a:cs typeface="Times New Roman" pitchFamily="18" charset="0"/>
              </a:rPr>
              <a:t>Our contact number: 45929929293 or 35262723882</a:t>
            </a:r>
          </a:p>
          <a:p>
            <a:r>
              <a:rPr lang="en-US" sz="1000" dirty="0" smtClean="0">
                <a:latin typeface="Times New Roman" pitchFamily="18" charset="0"/>
                <a:cs typeface="Times New Roman" pitchFamily="18" charset="0"/>
              </a:rPr>
              <a:t>Social media platform: Trinity hotels at </a:t>
            </a:r>
            <a:r>
              <a:rPr lang="en-US" sz="1000" dirty="0" err="1" smtClean="0">
                <a:latin typeface="Times New Roman" pitchFamily="18" charset="0"/>
                <a:cs typeface="Times New Roman" pitchFamily="18" charset="0"/>
              </a:rPr>
              <a:t>Facebook</a:t>
            </a:r>
            <a:r>
              <a:rPr lang="en-US" sz="1000" dirty="0" smtClean="0">
                <a:latin typeface="Times New Roman" pitchFamily="18" charset="0"/>
                <a:cs typeface="Times New Roman" pitchFamily="18" charset="0"/>
              </a:rPr>
              <a:t> and </a:t>
            </a:r>
            <a:r>
              <a:rPr lang="en-US" sz="1000" dirty="0" err="1" smtClean="0">
                <a:latin typeface="Times New Roman" pitchFamily="18" charset="0"/>
                <a:cs typeface="Times New Roman" pitchFamily="18" charset="0"/>
              </a:rPr>
              <a:t>Instagram</a:t>
            </a:r>
            <a:r>
              <a:rPr lang="en-US" sz="1000" dirty="0" smtClean="0">
                <a:latin typeface="Times New Roman" pitchFamily="18" charset="0"/>
                <a:cs typeface="Times New Roman" pitchFamily="18" charset="0"/>
              </a:rPr>
              <a:t> </a:t>
            </a:r>
          </a:p>
          <a:p>
            <a:r>
              <a:rPr lang="en-US" sz="1000" dirty="0" smtClean="0">
                <a:latin typeface="Times New Roman" pitchFamily="18" charset="0"/>
                <a:cs typeface="Times New Roman" pitchFamily="18" charset="0"/>
              </a:rPr>
              <a:t>Our delivery partner: </a:t>
            </a:r>
            <a:r>
              <a:rPr lang="en-US" sz="1000" dirty="0" err="1" smtClean="0">
                <a:latin typeface="Times New Roman" pitchFamily="18" charset="0"/>
                <a:cs typeface="Times New Roman" pitchFamily="18" charset="0"/>
              </a:rPr>
              <a:t>Justeat</a:t>
            </a:r>
            <a:r>
              <a:rPr lang="en-US" sz="1000" dirty="0" smtClean="0">
                <a:latin typeface="Times New Roman" pitchFamily="18" charset="0"/>
                <a:cs typeface="Times New Roman" pitchFamily="18" charset="0"/>
              </a:rPr>
              <a:t> or </a:t>
            </a:r>
            <a:r>
              <a:rPr lang="en-US" sz="1000" dirty="0" err="1" smtClean="0">
                <a:latin typeface="Times New Roman" pitchFamily="18" charset="0"/>
                <a:cs typeface="Times New Roman" pitchFamily="18" charset="0"/>
              </a:rPr>
              <a:t>uberEats</a:t>
            </a:r>
            <a:r>
              <a:rPr lang="en-US" sz="1000" dirty="0" smtClean="0">
                <a:latin typeface="Times New Roman" pitchFamily="18" charset="0"/>
                <a:cs typeface="Times New Roman" pitchFamily="18" charset="0"/>
              </a:rPr>
              <a:t> </a:t>
            </a:r>
          </a:p>
          <a:p>
            <a:r>
              <a:rPr lang="en-US" dirty="0" smtClean="0"/>
              <a:t> </a:t>
            </a:r>
          </a:p>
          <a:p>
            <a:r>
              <a:rPr lang="en-US" dirty="0" smtClean="0"/>
              <a:t/>
            </a:r>
            <a:br>
              <a:rPr lang="en-US" dirty="0" smtClean="0"/>
            </a:br>
            <a:endParaRPr lang="en-US" dirty="0"/>
          </a:p>
        </p:txBody>
      </p:sp>
      <p:sp>
        <p:nvSpPr>
          <p:cNvPr id="11" name="Rectangle 10"/>
          <p:cNvSpPr/>
          <p:nvPr/>
        </p:nvSpPr>
        <p:spPr>
          <a:xfrm>
            <a:off x="0" y="5943600"/>
            <a:ext cx="4876800" cy="2000548"/>
          </a:xfrm>
          <a:prstGeom prst="rect">
            <a:avLst/>
          </a:prstGeom>
        </p:spPr>
        <p:txBody>
          <a:bodyPr wrap="square">
            <a:spAutoFit/>
          </a:bodyPr>
          <a:lstStyle/>
          <a:p>
            <a:r>
              <a:rPr lang="en-US" sz="1100" b="1" dirty="0" smtClean="0">
                <a:latin typeface="Times New Roman" pitchFamily="18" charset="0"/>
                <a:cs typeface="Times New Roman" pitchFamily="18" charset="0"/>
              </a:rPr>
              <a:t>Takeaway</a:t>
            </a:r>
            <a:r>
              <a:rPr lang="en-US" sz="1100" dirty="0" smtClean="0">
                <a:latin typeface="Times New Roman" pitchFamily="18" charset="0"/>
                <a:cs typeface="Times New Roman" pitchFamily="18" charset="0"/>
              </a:rPr>
              <a:t> </a:t>
            </a:r>
          </a:p>
          <a:p>
            <a:r>
              <a:rPr lang="en-US" sz="1000" dirty="0" smtClean="0">
                <a:latin typeface="Times New Roman" pitchFamily="18" charset="0"/>
                <a:cs typeface="Times New Roman" pitchFamily="18" charset="0"/>
              </a:rPr>
              <a:t>Our company also offers the facility of takeaway, where customers can place their order through the official pages, app, social media platforms and by calling us. After placing the order, the customers needs to collect their respective order from our hotel.</a:t>
            </a:r>
          </a:p>
          <a:p>
            <a:r>
              <a:rPr lang="en-US" sz="1000" dirty="0" smtClean="0">
                <a:latin typeface="Times New Roman" pitchFamily="18" charset="0"/>
                <a:cs typeface="Times New Roman" pitchFamily="18" charset="0"/>
              </a:rPr>
              <a:t>Our address: 1/2 Coast in Swansea , south </a:t>
            </a:r>
            <a:r>
              <a:rPr lang="en-US" sz="1000" dirty="0" smtClean="0">
                <a:latin typeface="Times New Roman" pitchFamily="18" charset="0"/>
                <a:cs typeface="Times New Roman" pitchFamily="18" charset="0"/>
              </a:rPr>
              <a:t>Wales</a:t>
            </a:r>
            <a:r>
              <a:rPr lang="en-US" sz="1000" dirty="0" smtClean="0">
                <a:latin typeface="Times New Roman" pitchFamily="18" charset="0"/>
                <a:cs typeface="Times New Roman" pitchFamily="18" charset="0"/>
              </a:rPr>
              <a:t>.</a:t>
            </a:r>
          </a:p>
          <a:p>
            <a:r>
              <a:rPr lang="en-US" sz="1000" dirty="0" smtClean="0">
                <a:latin typeface="Times New Roman" pitchFamily="18" charset="0"/>
                <a:cs typeface="Times New Roman" pitchFamily="18" charset="0"/>
              </a:rPr>
              <a:t>Pin code - 2921</a:t>
            </a:r>
          </a:p>
          <a:p>
            <a:r>
              <a:rPr lang="en-US" sz="1000" dirty="0" smtClean="0">
                <a:latin typeface="Times New Roman" pitchFamily="18" charset="0"/>
                <a:cs typeface="Times New Roman" pitchFamily="18" charset="0"/>
              </a:rPr>
              <a:t>Landmark - Near City market. South </a:t>
            </a:r>
            <a:r>
              <a:rPr lang="en-US" sz="1000" dirty="0" smtClean="0">
                <a:latin typeface="Times New Roman" pitchFamily="18" charset="0"/>
                <a:cs typeface="Times New Roman" pitchFamily="18" charset="0"/>
              </a:rPr>
              <a:t>Wales</a:t>
            </a:r>
            <a:r>
              <a:rPr lang="en-US" sz="1000" dirty="0" smtClean="0">
                <a:latin typeface="Times New Roman" pitchFamily="18" charset="0"/>
                <a:cs typeface="Times New Roman" pitchFamily="18" charset="0"/>
              </a:rPr>
              <a:t>. </a:t>
            </a:r>
          </a:p>
          <a:p>
            <a:r>
              <a:rPr lang="en-US" dirty="0" smtClean="0"/>
              <a:t> </a:t>
            </a:r>
          </a:p>
          <a:p>
            <a:r>
              <a:rPr lang="en-US" dirty="0" smtClean="0"/>
              <a:t/>
            </a:r>
            <a:br>
              <a:rPr lang="en-US" dirty="0" smtClean="0"/>
            </a:br>
            <a:endParaRPr lang="en-US" dirty="0"/>
          </a:p>
        </p:txBody>
      </p:sp>
      <p:sp>
        <p:nvSpPr>
          <p:cNvPr id="12" name="Rectangle 11"/>
          <p:cNvSpPr/>
          <p:nvPr/>
        </p:nvSpPr>
        <p:spPr>
          <a:xfrm>
            <a:off x="228600" y="8763000"/>
            <a:ext cx="5029200" cy="1431161"/>
          </a:xfrm>
          <a:prstGeom prst="rect">
            <a:avLst/>
          </a:prstGeom>
        </p:spPr>
        <p:txBody>
          <a:bodyPr wrap="square">
            <a:spAutoFit/>
          </a:bodyPr>
          <a:lstStyle/>
          <a:p>
            <a:r>
              <a:rPr lang="en-US" sz="1100" b="1" dirty="0" smtClean="0">
                <a:latin typeface="Times New Roman" pitchFamily="18" charset="0"/>
                <a:cs typeface="Times New Roman" pitchFamily="18" charset="0"/>
              </a:rPr>
              <a:t>Payment option </a:t>
            </a:r>
          </a:p>
          <a:p>
            <a:r>
              <a:rPr lang="en-US" sz="1000" dirty="0" smtClean="0">
                <a:latin typeface="Times New Roman" pitchFamily="18" charset="0"/>
                <a:cs typeface="Times New Roman" pitchFamily="18" charset="0"/>
              </a:rPr>
              <a:t>The company offers various types of payment options such as cash, credit card, UPI, </a:t>
            </a:r>
            <a:r>
              <a:rPr lang="en-US" sz="1000" dirty="0" err="1" smtClean="0">
                <a:latin typeface="Times New Roman" pitchFamily="18" charset="0"/>
                <a:cs typeface="Times New Roman" pitchFamily="18" charset="0"/>
              </a:rPr>
              <a:t>debiot</a:t>
            </a:r>
            <a:r>
              <a:rPr lang="en-US" sz="1000" dirty="0" smtClean="0">
                <a:latin typeface="Times New Roman" pitchFamily="18" charset="0"/>
                <a:cs typeface="Times New Roman" pitchFamily="18" charset="0"/>
              </a:rPr>
              <a:t> card, smart card, cashless delivery and many more. After the pandemic of </a:t>
            </a:r>
            <a:r>
              <a:rPr lang="en-US" sz="1000" dirty="0" err="1" smtClean="0">
                <a:latin typeface="Times New Roman" pitchFamily="18" charset="0"/>
                <a:cs typeface="Times New Roman" pitchFamily="18" charset="0"/>
              </a:rPr>
              <a:t>Covid</a:t>
            </a:r>
            <a:r>
              <a:rPr lang="en-US" sz="1000" dirty="0" smtClean="0">
                <a:latin typeface="Times New Roman" pitchFamily="18" charset="0"/>
                <a:cs typeface="Times New Roman" pitchFamily="18" charset="0"/>
              </a:rPr>
              <a:t> 19, the company focused on contactless delivery, therefore cashless delivery is more suitable at this time. The delivery partner will leave the order in a suitable place based on the customer </a:t>
            </a:r>
            <a:r>
              <a:rPr lang="en-US" sz="1000" dirty="0" smtClean="0">
                <a:latin typeface="Times New Roman" pitchFamily="18" charset="0"/>
                <a:cs typeface="Times New Roman" pitchFamily="18" charset="0"/>
              </a:rPr>
              <a:t>choice</a:t>
            </a:r>
            <a:endParaRPr lang="en-US" dirty="0" smtClean="0"/>
          </a:p>
          <a:p>
            <a:r>
              <a:rPr lang="en-US" dirty="0" smtClean="0"/>
              <a:t/>
            </a:r>
            <a:br>
              <a:rPr lang="en-US" dirty="0" smtClean="0"/>
            </a:br>
            <a:endParaRPr lang="en-US" dirty="0"/>
          </a:p>
        </p:txBody>
      </p:sp>
      <p:pic>
        <p:nvPicPr>
          <p:cNvPr id="1026" name="Picture 2" descr="C:\Users\User\Downloads\food-delivery-logo-design-retro-scooter-vector-illustration-132298439.jpg"/>
          <p:cNvPicPr>
            <a:picLocks noChangeAspect="1" noChangeArrowheads="1"/>
          </p:cNvPicPr>
          <p:nvPr/>
        </p:nvPicPr>
        <p:blipFill>
          <a:blip r:embed="rId4" cstate="print"/>
          <a:srcRect/>
          <a:stretch>
            <a:fillRect/>
          </a:stretch>
        </p:blipFill>
        <p:spPr bwMode="auto">
          <a:xfrm>
            <a:off x="5410200" y="3581400"/>
            <a:ext cx="1447800" cy="1191768"/>
          </a:xfrm>
          <a:prstGeom prst="rect">
            <a:avLst/>
          </a:prstGeom>
          <a:noFill/>
        </p:spPr>
      </p:pic>
      <p:pic>
        <p:nvPicPr>
          <p:cNvPr id="1027" name="Picture 3" descr="C:\Users\User\Downloads\depositphotos_51432449-stock-illustration-order-now-stamp.jpg"/>
          <p:cNvPicPr>
            <a:picLocks noChangeAspect="1" noChangeArrowheads="1"/>
          </p:cNvPicPr>
          <p:nvPr/>
        </p:nvPicPr>
        <p:blipFill>
          <a:blip r:embed="rId5" cstate="print"/>
          <a:srcRect/>
          <a:stretch>
            <a:fillRect/>
          </a:stretch>
        </p:blipFill>
        <p:spPr bwMode="auto">
          <a:xfrm>
            <a:off x="3124200" y="7086600"/>
            <a:ext cx="1600200" cy="1600200"/>
          </a:xfrm>
          <a:prstGeom prst="rect">
            <a:avLst/>
          </a:prstGeom>
          <a:noFill/>
        </p:spPr>
      </p:pic>
      <p:pic>
        <p:nvPicPr>
          <p:cNvPr id="1028" name="Picture 4"/>
          <p:cNvPicPr>
            <a:picLocks noChangeAspect="1" noChangeArrowheads="1"/>
          </p:cNvPicPr>
          <p:nvPr/>
        </p:nvPicPr>
        <p:blipFill>
          <a:blip r:embed="rId6"/>
          <a:srcRect/>
          <a:stretch>
            <a:fillRect/>
          </a:stretch>
        </p:blipFill>
        <p:spPr bwMode="auto">
          <a:xfrm>
            <a:off x="5105400" y="6781800"/>
            <a:ext cx="1495425" cy="1562100"/>
          </a:xfrm>
          <a:prstGeom prst="rect">
            <a:avLst/>
          </a:prstGeom>
          <a:noFill/>
          <a:ln w="9525">
            <a:noFill/>
            <a:miter lim="800000"/>
            <a:headEnd/>
            <a:tailEnd/>
          </a:ln>
          <a:effectLst/>
        </p:spPr>
      </p:pic>
      <p:pic>
        <p:nvPicPr>
          <p:cNvPr id="1029" name="Picture 5" descr="C:\Users\User\Downloads\images.jpg"/>
          <p:cNvPicPr>
            <a:picLocks noChangeAspect="1" noChangeArrowheads="1"/>
          </p:cNvPicPr>
          <p:nvPr/>
        </p:nvPicPr>
        <p:blipFill>
          <a:blip r:embed="rId7"/>
          <a:srcRect/>
          <a:stretch>
            <a:fillRect/>
          </a:stretch>
        </p:blipFill>
        <p:spPr bwMode="auto">
          <a:xfrm>
            <a:off x="5257800" y="8458200"/>
            <a:ext cx="1447800" cy="1290637"/>
          </a:xfrm>
          <a:prstGeom prst="rect">
            <a:avLst/>
          </a:prstGeom>
          <a:noFill/>
        </p:spPr>
      </p:pic>
      <p:pic>
        <p:nvPicPr>
          <p:cNvPr id="1030" name="Picture 6"/>
          <p:cNvPicPr>
            <a:picLocks noChangeAspect="1" noChangeArrowheads="1"/>
          </p:cNvPicPr>
          <p:nvPr/>
        </p:nvPicPr>
        <p:blipFill>
          <a:blip r:embed="rId8"/>
          <a:srcRect/>
          <a:stretch>
            <a:fillRect/>
          </a:stretch>
        </p:blipFill>
        <p:spPr bwMode="auto">
          <a:xfrm>
            <a:off x="4800600" y="5181600"/>
            <a:ext cx="2057400" cy="1238250"/>
          </a:xfrm>
          <a:prstGeom prst="rect">
            <a:avLst/>
          </a:prstGeom>
          <a:noFill/>
          <a:ln w="9525">
            <a:noFill/>
            <a:miter lim="800000"/>
            <a:headEnd/>
            <a:tailEnd/>
          </a:ln>
          <a:effectLst/>
        </p:spPr>
      </p:pic>
      <p:pic>
        <p:nvPicPr>
          <p:cNvPr id="1031" name="Picture 7"/>
          <p:cNvPicPr>
            <a:picLocks noChangeAspect="1" noChangeArrowheads="1"/>
          </p:cNvPicPr>
          <p:nvPr/>
        </p:nvPicPr>
        <p:blipFill>
          <a:blip r:embed="rId9"/>
          <a:srcRect/>
          <a:stretch>
            <a:fillRect/>
          </a:stretch>
        </p:blipFill>
        <p:spPr bwMode="auto">
          <a:xfrm>
            <a:off x="152400" y="7467600"/>
            <a:ext cx="2771775" cy="1123950"/>
          </a:xfrm>
          <a:prstGeom prst="rect">
            <a:avLst/>
          </a:prstGeom>
          <a:noFill/>
          <a:ln w="9525">
            <a:noFill/>
            <a:miter lim="800000"/>
            <a:headEnd/>
            <a:tailEnd/>
          </a:ln>
          <a:effectLst/>
        </p:spPr>
      </p:pic>
      <p:pic>
        <p:nvPicPr>
          <p:cNvPr id="19" name="Picture 2" descr="C:\Users\User\Downloads\download (2).jpg"/>
          <p:cNvPicPr>
            <a:picLocks noChangeAspect="1" noChangeArrowheads="1"/>
          </p:cNvPicPr>
          <p:nvPr/>
        </p:nvPicPr>
        <p:blipFill>
          <a:blip r:embed="rId10"/>
          <a:srcRect/>
          <a:stretch>
            <a:fillRect/>
          </a:stretch>
        </p:blipFill>
        <p:spPr bwMode="auto">
          <a:xfrm>
            <a:off x="5257800" y="228600"/>
            <a:ext cx="1371600" cy="990600"/>
          </a:xfrm>
          <a:prstGeom prst="rect">
            <a:avLst/>
          </a:prstGeom>
          <a:noFill/>
        </p:spPr>
      </p:pic>
      <p:pic>
        <p:nvPicPr>
          <p:cNvPr id="1032" name="Picture 8" descr="C:\Users\User\Downloads\stockfresh_7084770_kitchen-food-sanitation-icon_sizeXS-min.jpg"/>
          <p:cNvPicPr>
            <a:picLocks noChangeAspect="1" noChangeArrowheads="1"/>
          </p:cNvPicPr>
          <p:nvPr/>
        </p:nvPicPr>
        <p:blipFill>
          <a:blip r:embed="rId11"/>
          <a:srcRect/>
          <a:stretch>
            <a:fillRect/>
          </a:stretch>
        </p:blipFill>
        <p:spPr bwMode="auto">
          <a:xfrm>
            <a:off x="5257799" y="1524000"/>
            <a:ext cx="1600201" cy="18288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162</TotalTime>
  <Words>596</Words>
  <Application>Microsoft Office PowerPoint</Application>
  <PresentationFormat>A4 Paper (210x297 mm)</PresentationFormat>
  <Paragraphs>88</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Slide 1</vt:lpstr>
      <vt:lpstr>Slide 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User</cp:lastModifiedBy>
  <cp:revision>51</cp:revision>
  <dcterms:created xsi:type="dcterms:W3CDTF">2006-08-16T00:00:00Z</dcterms:created>
  <dcterms:modified xsi:type="dcterms:W3CDTF">2022-06-14T07:30:38Z</dcterms:modified>
</cp:coreProperties>
</file>