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50DC2-BF1C-8D4E-43C3-4EE76BD907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FCDCB9-4F94-11D3-4229-56D839B50B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F52BD8-BC2D-E473-1E82-E56D2F864E3D}"/>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5" name="Footer Placeholder 4">
            <a:extLst>
              <a:ext uri="{FF2B5EF4-FFF2-40B4-BE49-F238E27FC236}">
                <a16:creationId xmlns:a16="http://schemas.microsoft.com/office/drawing/2014/main" id="{D881C1BD-13A6-550B-9146-A01048AC83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05CD55-90A6-F609-8665-578E9986A542}"/>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4128257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C05A7-EF91-7FD2-850F-7497CD006E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2BE03-2621-25A1-C4ED-484C9E1E30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AE4BAC-7406-C449-E635-93D8914DCE59}"/>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5" name="Footer Placeholder 4">
            <a:extLst>
              <a:ext uri="{FF2B5EF4-FFF2-40B4-BE49-F238E27FC236}">
                <a16:creationId xmlns:a16="http://schemas.microsoft.com/office/drawing/2014/main" id="{4C06C36A-77F7-9FD7-68ED-C7FF1CA4D0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16BE99-6CA0-0DE8-C6B3-27FDDD8A5D2C}"/>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3076958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DC1F5-ACD4-8FCC-FFA0-D3DD3D3DE8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D6A0F3-0D7D-B9F3-8B46-E05B89A2F57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0676E3-5A09-240C-40D3-662B8B39BD4E}"/>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5" name="Footer Placeholder 4">
            <a:extLst>
              <a:ext uri="{FF2B5EF4-FFF2-40B4-BE49-F238E27FC236}">
                <a16:creationId xmlns:a16="http://schemas.microsoft.com/office/drawing/2014/main" id="{78190D75-A926-D286-D7E6-758296A454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7A95F0-02CA-10C5-0A90-4C5AAA7C9C5C}"/>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1586040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FA89B-2169-5698-8C7C-C2E60E51AB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FFCBE0-B257-D06D-D8E6-DD128603DC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D92581-25E7-5A42-293C-27239CE71E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32DDEF-1CC4-A8A2-AE4E-37C1496C03B6}"/>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6" name="Footer Placeholder 5">
            <a:extLst>
              <a:ext uri="{FF2B5EF4-FFF2-40B4-BE49-F238E27FC236}">
                <a16:creationId xmlns:a16="http://schemas.microsoft.com/office/drawing/2014/main" id="{9C8D009E-0DAF-DF55-B95F-45599E6644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35697E-1683-00B8-A0D4-5D496EDC18F4}"/>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836978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E6877-A528-5CC5-97A3-690F97AD10F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B3EFB4-D437-51F5-C196-805BD9A69D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10953C-28E7-A610-5F18-12315B2A23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46A702-0612-D124-5D43-CB4B681418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E5A2BC-A726-8C77-EFD5-05DB3F4E1A5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0290FF5-A96D-B402-421B-68A846B8E277}"/>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8" name="Footer Placeholder 7">
            <a:extLst>
              <a:ext uri="{FF2B5EF4-FFF2-40B4-BE49-F238E27FC236}">
                <a16:creationId xmlns:a16="http://schemas.microsoft.com/office/drawing/2014/main" id="{222AC3FE-23AF-101F-7DD4-250A7286FE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C1CC30D-F7D7-3B60-9B48-140EC6C5C293}"/>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2760061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367BD-69CD-8984-CACB-E59F46488CE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674731-6F76-038B-BD00-278F371CB56D}"/>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4" name="Footer Placeholder 3">
            <a:extLst>
              <a:ext uri="{FF2B5EF4-FFF2-40B4-BE49-F238E27FC236}">
                <a16:creationId xmlns:a16="http://schemas.microsoft.com/office/drawing/2014/main" id="{EC5FF914-D928-0E16-5455-D2AB5A7C001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AA3AC4-53EC-08EA-C706-A2ABD9CDEE1C}"/>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1964251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41B84B-2B26-59BA-6212-FA7C6445617E}"/>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3" name="Footer Placeholder 2">
            <a:extLst>
              <a:ext uri="{FF2B5EF4-FFF2-40B4-BE49-F238E27FC236}">
                <a16:creationId xmlns:a16="http://schemas.microsoft.com/office/drawing/2014/main" id="{CF129937-D64F-6F0B-FD4B-449108A2036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42988-B9B9-1D6A-3D34-D80D6FCCCEB1}"/>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3850418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CE45A-BA3C-C7FA-0091-F16E98CD1B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2A0BFE6-764D-32D8-6C92-6A1770E58A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E3A07A1-68E4-7668-DBA1-80803D8251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AB5177-8C94-CCCD-56D3-AA7688F3FBC9}"/>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6" name="Footer Placeholder 5">
            <a:extLst>
              <a:ext uri="{FF2B5EF4-FFF2-40B4-BE49-F238E27FC236}">
                <a16:creationId xmlns:a16="http://schemas.microsoft.com/office/drawing/2014/main" id="{FC6B82A0-E624-C3BE-C79A-A9F3C2FE72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26E8E7-08BB-DC8C-7A56-72764B22CE7F}"/>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2691541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C75B1-D0A1-346C-10AD-1FF62C081A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9DD126F-F167-4E1A-6C15-D086DBDD58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504985E-40B9-FAE5-AF6B-278B8BA572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DD0B20-8792-6D5C-2C5B-E3CE13CB1438}"/>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6" name="Footer Placeholder 5">
            <a:extLst>
              <a:ext uri="{FF2B5EF4-FFF2-40B4-BE49-F238E27FC236}">
                <a16:creationId xmlns:a16="http://schemas.microsoft.com/office/drawing/2014/main" id="{E768ABF5-93A0-6DC7-AB63-8B6A0376EC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302503-3DFF-542C-6536-242E83826952}"/>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2534323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9B15F-817A-A10D-6490-2628357FAE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3D3EF5-3E23-FD73-95D2-CE90A24884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095A45-FDB8-09C7-8A4D-F1CF46322F04}"/>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5" name="Footer Placeholder 4">
            <a:extLst>
              <a:ext uri="{FF2B5EF4-FFF2-40B4-BE49-F238E27FC236}">
                <a16:creationId xmlns:a16="http://schemas.microsoft.com/office/drawing/2014/main" id="{8AB4CAE9-CF72-56F3-7AC9-CB0174BDEB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9900BE-B7DD-9ECB-201B-6B47D04DB9DA}"/>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154297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7F0A41-6233-4791-95D3-C8A7418629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9F88F5-EAE7-33BA-9056-BB6F786755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CF2FA9-86AC-1E1A-F217-CA14EBA72C94}"/>
              </a:ext>
            </a:extLst>
          </p:cNvPr>
          <p:cNvSpPr>
            <a:spLocks noGrp="1"/>
          </p:cNvSpPr>
          <p:nvPr>
            <p:ph type="dt" sz="half" idx="10"/>
          </p:nvPr>
        </p:nvSpPr>
        <p:spPr/>
        <p:txBody>
          <a:bodyPr/>
          <a:lstStyle/>
          <a:p>
            <a:fld id="{D17F271D-B2A8-4F2F-A72B-9B3F98AA96CB}" type="datetimeFigureOut">
              <a:rPr lang="en-GB" smtClean="0"/>
              <a:t>08/12/2025</a:t>
            </a:fld>
            <a:endParaRPr lang="en-GB"/>
          </a:p>
        </p:txBody>
      </p:sp>
      <p:sp>
        <p:nvSpPr>
          <p:cNvPr id="5" name="Footer Placeholder 4">
            <a:extLst>
              <a:ext uri="{FF2B5EF4-FFF2-40B4-BE49-F238E27FC236}">
                <a16:creationId xmlns:a16="http://schemas.microsoft.com/office/drawing/2014/main" id="{5C6DE6B5-2CCE-80FC-4077-CEDBCFBBBB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AA22F-95B8-C43F-1B24-823CC2D2536D}"/>
              </a:ext>
            </a:extLst>
          </p:cNvPr>
          <p:cNvSpPr>
            <a:spLocks noGrp="1"/>
          </p:cNvSpPr>
          <p:nvPr>
            <p:ph type="sldNum" sz="quarter" idx="12"/>
          </p:nvPr>
        </p:nvSpPr>
        <p:spPr/>
        <p:txBody>
          <a:bodyPr/>
          <a:lstStyle/>
          <a:p>
            <a:fld id="{C7B6B39C-FD9C-41C9-BCC1-0EC68D4347A8}" type="slidenum">
              <a:rPr lang="en-GB" smtClean="0"/>
              <a:t>‹#›</a:t>
            </a:fld>
            <a:endParaRPr lang="en-GB"/>
          </a:p>
        </p:txBody>
      </p:sp>
    </p:spTree>
    <p:extLst>
      <p:ext uri="{BB962C8B-B14F-4D97-AF65-F5344CB8AC3E}">
        <p14:creationId xmlns:p14="http://schemas.microsoft.com/office/powerpoint/2010/main" val="3751765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4D7B91-CDAA-F6EE-8D8D-700F5CA386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F2A2BC-F57B-1E74-F04D-6B6CBB4306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5A7FDD-2FAC-CCA9-55B4-16D4CFE4E5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17F271D-B2A8-4F2F-A72B-9B3F98AA96CB}" type="datetimeFigureOut">
              <a:rPr lang="en-GB" smtClean="0"/>
              <a:t>08/12/2025</a:t>
            </a:fld>
            <a:endParaRPr lang="en-GB"/>
          </a:p>
        </p:txBody>
      </p:sp>
      <p:sp>
        <p:nvSpPr>
          <p:cNvPr id="5" name="Footer Placeholder 4">
            <a:extLst>
              <a:ext uri="{FF2B5EF4-FFF2-40B4-BE49-F238E27FC236}">
                <a16:creationId xmlns:a16="http://schemas.microsoft.com/office/drawing/2014/main" id="{139E798E-0220-182E-F283-46AC06DE83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0519150-A8EE-FCBF-9305-A0CA873088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7B6B39C-FD9C-41C9-BCC1-0EC68D4347A8}" type="slidenum">
              <a:rPr lang="en-GB" smtClean="0"/>
              <a:t>‹#›</a:t>
            </a:fld>
            <a:endParaRPr lang="en-GB"/>
          </a:p>
        </p:txBody>
      </p:sp>
    </p:spTree>
    <p:extLst>
      <p:ext uri="{BB962C8B-B14F-4D97-AF65-F5344CB8AC3E}">
        <p14:creationId xmlns:p14="http://schemas.microsoft.com/office/powerpoint/2010/main" val="2323534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5DAA40F-4F28-4316-934E-C55D7C3AA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6D467C8-A8E0-468B-B88D-9CEEE37BF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3345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5038874-5A73-5CFB-649A-AF3A99C6B192}"/>
              </a:ext>
            </a:extLst>
          </p:cNvPr>
          <p:cNvSpPr>
            <a:spLocks noGrp="1"/>
          </p:cNvSpPr>
          <p:nvPr>
            <p:ph type="title"/>
          </p:nvPr>
        </p:nvSpPr>
        <p:spPr>
          <a:xfrm>
            <a:off x="640081" y="329184"/>
            <a:ext cx="6241568" cy="1783080"/>
          </a:xfrm>
        </p:spPr>
        <p:txBody>
          <a:bodyPr anchor="b">
            <a:normAutofit/>
          </a:bodyPr>
          <a:lstStyle/>
          <a:p>
            <a:r>
              <a:rPr lang="en-GB" sz="3200" dirty="0">
                <a:latin typeface="Arial Black" panose="020B0A04020102020204" pitchFamily="34" charset="0"/>
              </a:rPr>
              <a:t>Current Situation at StitchCo</a:t>
            </a:r>
          </a:p>
        </p:txBody>
      </p:sp>
      <p:sp>
        <p:nvSpPr>
          <p:cNvPr id="14" name="sketch line">
            <a:extLst>
              <a:ext uri="{FF2B5EF4-FFF2-40B4-BE49-F238E27FC236}">
                <a16:creationId xmlns:a16="http://schemas.microsoft.com/office/drawing/2014/main" id="{62677C27-4325-4BE2-B2C9-B721DA9E3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475" y="2362200"/>
            <a:ext cx="4056549" cy="18288"/>
          </a:xfrm>
          <a:custGeom>
            <a:avLst/>
            <a:gdLst>
              <a:gd name="connsiteX0" fmla="*/ 0 w 4056549"/>
              <a:gd name="connsiteY0" fmla="*/ 0 h 18288"/>
              <a:gd name="connsiteX1" fmla="*/ 676092 w 4056549"/>
              <a:gd name="connsiteY1" fmla="*/ 0 h 18288"/>
              <a:gd name="connsiteX2" fmla="*/ 1271052 w 4056549"/>
              <a:gd name="connsiteY2" fmla="*/ 0 h 18288"/>
              <a:gd name="connsiteX3" fmla="*/ 1947144 w 4056549"/>
              <a:gd name="connsiteY3" fmla="*/ 0 h 18288"/>
              <a:gd name="connsiteX4" fmla="*/ 2501539 w 4056549"/>
              <a:gd name="connsiteY4" fmla="*/ 0 h 18288"/>
              <a:gd name="connsiteX5" fmla="*/ 3137065 w 4056549"/>
              <a:gd name="connsiteY5" fmla="*/ 0 h 18288"/>
              <a:gd name="connsiteX6" fmla="*/ 4056549 w 4056549"/>
              <a:gd name="connsiteY6" fmla="*/ 0 h 18288"/>
              <a:gd name="connsiteX7" fmla="*/ 4056549 w 4056549"/>
              <a:gd name="connsiteY7" fmla="*/ 18288 h 18288"/>
              <a:gd name="connsiteX8" fmla="*/ 3380458 w 4056549"/>
              <a:gd name="connsiteY8" fmla="*/ 18288 h 18288"/>
              <a:gd name="connsiteX9" fmla="*/ 2663801 w 4056549"/>
              <a:gd name="connsiteY9" fmla="*/ 18288 h 18288"/>
              <a:gd name="connsiteX10" fmla="*/ 2068840 w 4056549"/>
              <a:gd name="connsiteY10" fmla="*/ 18288 h 18288"/>
              <a:gd name="connsiteX11" fmla="*/ 1311618 w 4056549"/>
              <a:gd name="connsiteY11" fmla="*/ 18288 h 18288"/>
              <a:gd name="connsiteX12" fmla="*/ 716657 w 4056549"/>
              <a:gd name="connsiteY12" fmla="*/ 18288 h 18288"/>
              <a:gd name="connsiteX13" fmla="*/ 0 w 4056549"/>
              <a:gd name="connsiteY13" fmla="*/ 18288 h 18288"/>
              <a:gd name="connsiteX14" fmla="*/ 0 w 4056549"/>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6549" h="18288" fill="none" extrusionOk="0">
                <a:moveTo>
                  <a:pt x="0" y="0"/>
                </a:moveTo>
                <a:cubicBezTo>
                  <a:pt x="324395" y="-12272"/>
                  <a:pt x="437185" y="20747"/>
                  <a:pt x="676092" y="0"/>
                </a:cubicBezTo>
                <a:cubicBezTo>
                  <a:pt x="914999" y="-20747"/>
                  <a:pt x="980886" y="20074"/>
                  <a:pt x="1271052" y="0"/>
                </a:cubicBezTo>
                <a:cubicBezTo>
                  <a:pt x="1561218" y="-20074"/>
                  <a:pt x="1609815" y="19965"/>
                  <a:pt x="1947144" y="0"/>
                </a:cubicBezTo>
                <a:cubicBezTo>
                  <a:pt x="2284473" y="-19965"/>
                  <a:pt x="2317816" y="-23682"/>
                  <a:pt x="2501539" y="0"/>
                </a:cubicBezTo>
                <a:cubicBezTo>
                  <a:pt x="2685262" y="23682"/>
                  <a:pt x="2879461" y="12712"/>
                  <a:pt x="3137065" y="0"/>
                </a:cubicBezTo>
                <a:cubicBezTo>
                  <a:pt x="3394669" y="-12712"/>
                  <a:pt x="3618306" y="-41742"/>
                  <a:pt x="4056549" y="0"/>
                </a:cubicBezTo>
                <a:cubicBezTo>
                  <a:pt x="4056201" y="6465"/>
                  <a:pt x="4056979" y="10922"/>
                  <a:pt x="4056549" y="18288"/>
                </a:cubicBezTo>
                <a:cubicBezTo>
                  <a:pt x="3807729" y="-7540"/>
                  <a:pt x="3536237" y="12619"/>
                  <a:pt x="3380458" y="18288"/>
                </a:cubicBezTo>
                <a:cubicBezTo>
                  <a:pt x="3224679" y="23957"/>
                  <a:pt x="2967497" y="23368"/>
                  <a:pt x="2663801" y="18288"/>
                </a:cubicBezTo>
                <a:cubicBezTo>
                  <a:pt x="2360105" y="13208"/>
                  <a:pt x="2359716" y="-8821"/>
                  <a:pt x="2068840" y="18288"/>
                </a:cubicBezTo>
                <a:cubicBezTo>
                  <a:pt x="1777964" y="45397"/>
                  <a:pt x="1641909" y="31681"/>
                  <a:pt x="1311618" y="18288"/>
                </a:cubicBezTo>
                <a:cubicBezTo>
                  <a:pt x="981327" y="4895"/>
                  <a:pt x="990410" y="11155"/>
                  <a:pt x="716657" y="18288"/>
                </a:cubicBezTo>
                <a:cubicBezTo>
                  <a:pt x="442904" y="25421"/>
                  <a:pt x="330722" y="13665"/>
                  <a:pt x="0" y="18288"/>
                </a:cubicBezTo>
                <a:cubicBezTo>
                  <a:pt x="75" y="12069"/>
                  <a:pt x="515" y="5650"/>
                  <a:pt x="0" y="0"/>
                </a:cubicBezTo>
                <a:close/>
              </a:path>
              <a:path w="4056549" h="18288" stroke="0" extrusionOk="0">
                <a:moveTo>
                  <a:pt x="0" y="0"/>
                </a:moveTo>
                <a:cubicBezTo>
                  <a:pt x="175099" y="13469"/>
                  <a:pt x="459673" y="14529"/>
                  <a:pt x="594961" y="0"/>
                </a:cubicBezTo>
                <a:cubicBezTo>
                  <a:pt x="730249" y="-14529"/>
                  <a:pt x="873178" y="22015"/>
                  <a:pt x="1149356" y="0"/>
                </a:cubicBezTo>
                <a:cubicBezTo>
                  <a:pt x="1425534" y="-22015"/>
                  <a:pt x="1498871" y="-21513"/>
                  <a:pt x="1744316" y="0"/>
                </a:cubicBezTo>
                <a:cubicBezTo>
                  <a:pt x="1989761" y="21513"/>
                  <a:pt x="2112991" y="-46"/>
                  <a:pt x="2420408" y="0"/>
                </a:cubicBezTo>
                <a:cubicBezTo>
                  <a:pt x="2727825" y="46"/>
                  <a:pt x="2880256" y="-10040"/>
                  <a:pt x="3137065" y="0"/>
                </a:cubicBezTo>
                <a:cubicBezTo>
                  <a:pt x="3393874" y="10040"/>
                  <a:pt x="3704325" y="-6685"/>
                  <a:pt x="4056549" y="0"/>
                </a:cubicBezTo>
                <a:cubicBezTo>
                  <a:pt x="4055732" y="6895"/>
                  <a:pt x="4055770" y="11206"/>
                  <a:pt x="4056549" y="18288"/>
                </a:cubicBezTo>
                <a:cubicBezTo>
                  <a:pt x="3812770" y="11959"/>
                  <a:pt x="3533996" y="-5717"/>
                  <a:pt x="3299327" y="18288"/>
                </a:cubicBezTo>
                <a:cubicBezTo>
                  <a:pt x="3064658" y="42293"/>
                  <a:pt x="2940381" y="24492"/>
                  <a:pt x="2744931" y="18288"/>
                </a:cubicBezTo>
                <a:cubicBezTo>
                  <a:pt x="2549481" y="12084"/>
                  <a:pt x="2252169" y="51841"/>
                  <a:pt x="1987709" y="18288"/>
                </a:cubicBezTo>
                <a:cubicBezTo>
                  <a:pt x="1723249" y="-15265"/>
                  <a:pt x="1438946" y="3423"/>
                  <a:pt x="1230487" y="18288"/>
                </a:cubicBezTo>
                <a:cubicBezTo>
                  <a:pt x="1022028" y="33153"/>
                  <a:pt x="795957" y="18596"/>
                  <a:pt x="676092" y="18288"/>
                </a:cubicBezTo>
                <a:cubicBezTo>
                  <a:pt x="556227" y="17980"/>
                  <a:pt x="334853" y="39451"/>
                  <a:pt x="0" y="18288"/>
                </a:cubicBezTo>
                <a:cubicBezTo>
                  <a:pt x="95" y="14343"/>
                  <a:pt x="742" y="686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BEAAEF5-A03A-7B8A-66E3-039EAA3B02DD}"/>
              </a:ext>
            </a:extLst>
          </p:cNvPr>
          <p:cNvSpPr>
            <a:spLocks noGrp="1"/>
          </p:cNvSpPr>
          <p:nvPr>
            <p:ph idx="1"/>
          </p:nvPr>
        </p:nvSpPr>
        <p:spPr>
          <a:xfrm>
            <a:off x="640081" y="2706624"/>
            <a:ext cx="6241568" cy="3483864"/>
          </a:xfrm>
        </p:spPr>
        <p:txBody>
          <a:bodyPr>
            <a:normAutofit/>
          </a:bodyPr>
          <a:lstStyle/>
          <a:p>
            <a:r>
              <a:rPr lang="en-US" sz="1400" dirty="0">
                <a:solidFill>
                  <a:srgbClr val="FFFFFF"/>
                </a:solidFill>
                <a:latin typeface="Arial" panose="020B0604020202020204" pitchFamily="34" charset="0"/>
                <a:cs typeface="Arial" panose="020B0604020202020204" pitchFamily="34" charset="0"/>
              </a:rPr>
              <a:t>The shift from traditional piecework to fully automated production lines caught the StitchCo workforce off guard, bringing much anxiety and fear as a result. Many of the workers were unable to deal with the abrupt change and thought that their current set of skills would be rendered worthless after the transition occurred. They felt that they had lost their identities, and they confidence in their roles was drastically diminished.</a:t>
            </a:r>
          </a:p>
          <a:p>
            <a:endParaRPr lang="en-US" sz="1400" dirty="0">
              <a:solidFill>
                <a:srgbClr val="FFFFFF"/>
              </a:solidFill>
              <a:latin typeface="Arial" panose="020B0604020202020204" pitchFamily="34" charset="0"/>
              <a:cs typeface="Arial" panose="020B0604020202020204" pitchFamily="34" charset="0"/>
            </a:endParaRPr>
          </a:p>
          <a:p>
            <a:r>
              <a:rPr lang="en-US" sz="1400" dirty="0">
                <a:solidFill>
                  <a:srgbClr val="FFFFFF"/>
                </a:solidFill>
                <a:latin typeface="Arial" panose="020B0604020202020204" pitchFamily="34" charset="0"/>
                <a:cs typeface="Arial" panose="020B0604020202020204" pitchFamily="34" charset="0"/>
              </a:rPr>
              <a:t>Due to management's failure to provide employees with adequate information and understanding about the purpose and benefits of automation, employees filled the void with their own assumptions. These misconceptions only added more friction to the process of change, causing employees to withdraw emotionally from the process and become less engaged with their work, resulting in a decline in overall performance levels.</a:t>
            </a:r>
            <a:endParaRPr lang="en-GB" sz="1400" dirty="0">
              <a:solidFill>
                <a:srgbClr val="FFFFFF"/>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4CF3F65-C55C-E56C-1E77-8F416CD4AC6F}"/>
              </a:ext>
            </a:extLst>
          </p:cNvPr>
          <p:cNvPicPr>
            <a:picLocks noChangeAspect="1"/>
          </p:cNvPicPr>
          <p:nvPr/>
        </p:nvPicPr>
        <p:blipFill>
          <a:blip r:embed="rId4"/>
          <a:stretch>
            <a:fillRect/>
          </a:stretch>
        </p:blipFill>
        <p:spPr>
          <a:xfrm>
            <a:off x="7834304" y="453167"/>
            <a:ext cx="4014216" cy="2613572"/>
          </a:xfrm>
          <a:prstGeom prst="rect">
            <a:avLst/>
          </a:prstGeom>
        </p:spPr>
      </p:pic>
      <p:pic>
        <p:nvPicPr>
          <p:cNvPr id="4" name="Picture 3">
            <a:extLst>
              <a:ext uri="{FF2B5EF4-FFF2-40B4-BE49-F238E27FC236}">
                <a16:creationId xmlns:a16="http://schemas.microsoft.com/office/drawing/2014/main" id="{816372F7-FF7A-D574-B51F-1B9ACF463818}"/>
              </a:ext>
            </a:extLst>
          </p:cNvPr>
          <p:cNvPicPr>
            <a:picLocks noChangeAspect="1"/>
          </p:cNvPicPr>
          <p:nvPr/>
        </p:nvPicPr>
        <p:blipFill>
          <a:blip r:embed="rId5"/>
          <a:stretch>
            <a:fillRect/>
          </a:stretch>
        </p:blipFill>
        <p:spPr>
          <a:xfrm>
            <a:off x="7834304" y="3804420"/>
            <a:ext cx="4014216" cy="2110700"/>
          </a:xfrm>
          <a:prstGeom prst="rect">
            <a:avLst/>
          </a:prstGeom>
        </p:spPr>
      </p:pic>
      <p:pic>
        <p:nvPicPr>
          <p:cNvPr id="6" name="Înregistrare nouă (2)">
            <a:hlinkClick r:id="" action="ppaction://media"/>
            <a:extLst>
              <a:ext uri="{FF2B5EF4-FFF2-40B4-BE49-F238E27FC236}">
                <a16:creationId xmlns:a16="http://schemas.microsoft.com/office/drawing/2014/main" id="{FC88B8BD-C040-6C7D-85C3-F1BDB9C9413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187950" y="6096000"/>
            <a:ext cx="406400" cy="406400"/>
          </a:xfrm>
          <a:prstGeom prst="rect">
            <a:avLst/>
          </a:prstGeom>
        </p:spPr>
      </p:pic>
    </p:spTree>
    <p:extLst>
      <p:ext uri="{BB962C8B-B14F-4D97-AF65-F5344CB8AC3E}">
        <p14:creationId xmlns:p14="http://schemas.microsoft.com/office/powerpoint/2010/main" val="277021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79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5DAA40F-4F28-4316-934E-C55D7C3AA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6D467C8-A8E0-468B-B88D-9CEEE37BF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3345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988403D-32D8-7A64-1BE1-13213A4D7675}"/>
              </a:ext>
            </a:extLst>
          </p:cNvPr>
          <p:cNvSpPr>
            <a:spLocks noGrp="1"/>
          </p:cNvSpPr>
          <p:nvPr>
            <p:ph type="title"/>
          </p:nvPr>
        </p:nvSpPr>
        <p:spPr>
          <a:xfrm>
            <a:off x="640081" y="329184"/>
            <a:ext cx="6241568" cy="1783080"/>
          </a:xfrm>
        </p:spPr>
        <p:txBody>
          <a:bodyPr anchor="b">
            <a:normAutofit/>
          </a:bodyPr>
          <a:lstStyle/>
          <a:p>
            <a:r>
              <a:rPr lang="en-GB" sz="3200" dirty="0">
                <a:latin typeface="Arial Black" panose="020B0A04020102020204" pitchFamily="34" charset="0"/>
              </a:rPr>
              <a:t>Structural &amp; Cultural Breakdown</a:t>
            </a:r>
          </a:p>
        </p:txBody>
      </p:sp>
      <p:sp>
        <p:nvSpPr>
          <p:cNvPr id="14" name="sketch line">
            <a:extLst>
              <a:ext uri="{FF2B5EF4-FFF2-40B4-BE49-F238E27FC236}">
                <a16:creationId xmlns:a16="http://schemas.microsoft.com/office/drawing/2014/main" id="{62677C27-4325-4BE2-B2C9-B721DA9E3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475" y="2362200"/>
            <a:ext cx="4056549" cy="18288"/>
          </a:xfrm>
          <a:custGeom>
            <a:avLst/>
            <a:gdLst>
              <a:gd name="connsiteX0" fmla="*/ 0 w 4056549"/>
              <a:gd name="connsiteY0" fmla="*/ 0 h 18288"/>
              <a:gd name="connsiteX1" fmla="*/ 676092 w 4056549"/>
              <a:gd name="connsiteY1" fmla="*/ 0 h 18288"/>
              <a:gd name="connsiteX2" fmla="*/ 1271052 w 4056549"/>
              <a:gd name="connsiteY2" fmla="*/ 0 h 18288"/>
              <a:gd name="connsiteX3" fmla="*/ 1947144 w 4056549"/>
              <a:gd name="connsiteY3" fmla="*/ 0 h 18288"/>
              <a:gd name="connsiteX4" fmla="*/ 2501539 w 4056549"/>
              <a:gd name="connsiteY4" fmla="*/ 0 h 18288"/>
              <a:gd name="connsiteX5" fmla="*/ 3137065 w 4056549"/>
              <a:gd name="connsiteY5" fmla="*/ 0 h 18288"/>
              <a:gd name="connsiteX6" fmla="*/ 4056549 w 4056549"/>
              <a:gd name="connsiteY6" fmla="*/ 0 h 18288"/>
              <a:gd name="connsiteX7" fmla="*/ 4056549 w 4056549"/>
              <a:gd name="connsiteY7" fmla="*/ 18288 h 18288"/>
              <a:gd name="connsiteX8" fmla="*/ 3380458 w 4056549"/>
              <a:gd name="connsiteY8" fmla="*/ 18288 h 18288"/>
              <a:gd name="connsiteX9" fmla="*/ 2663801 w 4056549"/>
              <a:gd name="connsiteY9" fmla="*/ 18288 h 18288"/>
              <a:gd name="connsiteX10" fmla="*/ 2068840 w 4056549"/>
              <a:gd name="connsiteY10" fmla="*/ 18288 h 18288"/>
              <a:gd name="connsiteX11" fmla="*/ 1311618 w 4056549"/>
              <a:gd name="connsiteY11" fmla="*/ 18288 h 18288"/>
              <a:gd name="connsiteX12" fmla="*/ 716657 w 4056549"/>
              <a:gd name="connsiteY12" fmla="*/ 18288 h 18288"/>
              <a:gd name="connsiteX13" fmla="*/ 0 w 4056549"/>
              <a:gd name="connsiteY13" fmla="*/ 18288 h 18288"/>
              <a:gd name="connsiteX14" fmla="*/ 0 w 4056549"/>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6549" h="18288" fill="none" extrusionOk="0">
                <a:moveTo>
                  <a:pt x="0" y="0"/>
                </a:moveTo>
                <a:cubicBezTo>
                  <a:pt x="324395" y="-12272"/>
                  <a:pt x="437185" y="20747"/>
                  <a:pt x="676092" y="0"/>
                </a:cubicBezTo>
                <a:cubicBezTo>
                  <a:pt x="914999" y="-20747"/>
                  <a:pt x="980886" y="20074"/>
                  <a:pt x="1271052" y="0"/>
                </a:cubicBezTo>
                <a:cubicBezTo>
                  <a:pt x="1561218" y="-20074"/>
                  <a:pt x="1609815" y="19965"/>
                  <a:pt x="1947144" y="0"/>
                </a:cubicBezTo>
                <a:cubicBezTo>
                  <a:pt x="2284473" y="-19965"/>
                  <a:pt x="2317816" y="-23682"/>
                  <a:pt x="2501539" y="0"/>
                </a:cubicBezTo>
                <a:cubicBezTo>
                  <a:pt x="2685262" y="23682"/>
                  <a:pt x="2879461" y="12712"/>
                  <a:pt x="3137065" y="0"/>
                </a:cubicBezTo>
                <a:cubicBezTo>
                  <a:pt x="3394669" y="-12712"/>
                  <a:pt x="3618306" y="-41742"/>
                  <a:pt x="4056549" y="0"/>
                </a:cubicBezTo>
                <a:cubicBezTo>
                  <a:pt x="4056201" y="6465"/>
                  <a:pt x="4056979" y="10922"/>
                  <a:pt x="4056549" y="18288"/>
                </a:cubicBezTo>
                <a:cubicBezTo>
                  <a:pt x="3807729" y="-7540"/>
                  <a:pt x="3536237" y="12619"/>
                  <a:pt x="3380458" y="18288"/>
                </a:cubicBezTo>
                <a:cubicBezTo>
                  <a:pt x="3224679" y="23957"/>
                  <a:pt x="2967497" y="23368"/>
                  <a:pt x="2663801" y="18288"/>
                </a:cubicBezTo>
                <a:cubicBezTo>
                  <a:pt x="2360105" y="13208"/>
                  <a:pt x="2359716" y="-8821"/>
                  <a:pt x="2068840" y="18288"/>
                </a:cubicBezTo>
                <a:cubicBezTo>
                  <a:pt x="1777964" y="45397"/>
                  <a:pt x="1641909" y="31681"/>
                  <a:pt x="1311618" y="18288"/>
                </a:cubicBezTo>
                <a:cubicBezTo>
                  <a:pt x="981327" y="4895"/>
                  <a:pt x="990410" y="11155"/>
                  <a:pt x="716657" y="18288"/>
                </a:cubicBezTo>
                <a:cubicBezTo>
                  <a:pt x="442904" y="25421"/>
                  <a:pt x="330722" y="13665"/>
                  <a:pt x="0" y="18288"/>
                </a:cubicBezTo>
                <a:cubicBezTo>
                  <a:pt x="75" y="12069"/>
                  <a:pt x="515" y="5650"/>
                  <a:pt x="0" y="0"/>
                </a:cubicBezTo>
                <a:close/>
              </a:path>
              <a:path w="4056549" h="18288" stroke="0" extrusionOk="0">
                <a:moveTo>
                  <a:pt x="0" y="0"/>
                </a:moveTo>
                <a:cubicBezTo>
                  <a:pt x="175099" y="13469"/>
                  <a:pt x="459673" y="14529"/>
                  <a:pt x="594961" y="0"/>
                </a:cubicBezTo>
                <a:cubicBezTo>
                  <a:pt x="730249" y="-14529"/>
                  <a:pt x="873178" y="22015"/>
                  <a:pt x="1149356" y="0"/>
                </a:cubicBezTo>
                <a:cubicBezTo>
                  <a:pt x="1425534" y="-22015"/>
                  <a:pt x="1498871" y="-21513"/>
                  <a:pt x="1744316" y="0"/>
                </a:cubicBezTo>
                <a:cubicBezTo>
                  <a:pt x="1989761" y="21513"/>
                  <a:pt x="2112991" y="-46"/>
                  <a:pt x="2420408" y="0"/>
                </a:cubicBezTo>
                <a:cubicBezTo>
                  <a:pt x="2727825" y="46"/>
                  <a:pt x="2880256" y="-10040"/>
                  <a:pt x="3137065" y="0"/>
                </a:cubicBezTo>
                <a:cubicBezTo>
                  <a:pt x="3393874" y="10040"/>
                  <a:pt x="3704325" y="-6685"/>
                  <a:pt x="4056549" y="0"/>
                </a:cubicBezTo>
                <a:cubicBezTo>
                  <a:pt x="4055732" y="6895"/>
                  <a:pt x="4055770" y="11206"/>
                  <a:pt x="4056549" y="18288"/>
                </a:cubicBezTo>
                <a:cubicBezTo>
                  <a:pt x="3812770" y="11959"/>
                  <a:pt x="3533996" y="-5717"/>
                  <a:pt x="3299327" y="18288"/>
                </a:cubicBezTo>
                <a:cubicBezTo>
                  <a:pt x="3064658" y="42293"/>
                  <a:pt x="2940381" y="24492"/>
                  <a:pt x="2744931" y="18288"/>
                </a:cubicBezTo>
                <a:cubicBezTo>
                  <a:pt x="2549481" y="12084"/>
                  <a:pt x="2252169" y="51841"/>
                  <a:pt x="1987709" y="18288"/>
                </a:cubicBezTo>
                <a:cubicBezTo>
                  <a:pt x="1723249" y="-15265"/>
                  <a:pt x="1438946" y="3423"/>
                  <a:pt x="1230487" y="18288"/>
                </a:cubicBezTo>
                <a:cubicBezTo>
                  <a:pt x="1022028" y="33153"/>
                  <a:pt x="795957" y="18596"/>
                  <a:pt x="676092" y="18288"/>
                </a:cubicBezTo>
                <a:cubicBezTo>
                  <a:pt x="556227" y="17980"/>
                  <a:pt x="334853" y="39451"/>
                  <a:pt x="0" y="18288"/>
                </a:cubicBezTo>
                <a:cubicBezTo>
                  <a:pt x="95" y="14343"/>
                  <a:pt x="742" y="686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5B84CF3-6862-5214-6B71-0E9ECD8D8D60}"/>
              </a:ext>
            </a:extLst>
          </p:cNvPr>
          <p:cNvSpPr>
            <a:spLocks noGrp="1"/>
          </p:cNvSpPr>
          <p:nvPr>
            <p:ph idx="1"/>
          </p:nvPr>
        </p:nvSpPr>
        <p:spPr>
          <a:xfrm>
            <a:off x="640081" y="2706624"/>
            <a:ext cx="6241568" cy="3483864"/>
          </a:xfrm>
        </p:spPr>
        <p:txBody>
          <a:bodyPr>
            <a:noAutofit/>
          </a:bodyPr>
          <a:lstStyle/>
          <a:p>
            <a:r>
              <a:rPr lang="en-US" sz="1400" dirty="0">
                <a:solidFill>
                  <a:srgbClr val="FFFFFF"/>
                </a:solidFill>
                <a:latin typeface="Arial" panose="020B0604020202020204" pitchFamily="34" charset="0"/>
                <a:cs typeface="Arial" panose="020B0604020202020204" pitchFamily="34" charset="0"/>
              </a:rPr>
              <a:t>The culture of StitchCo has been traditionally centred around the values of individual craftsmanship, independence and speed. The shift from piecework to automation has created a cultural dichotomy between the traditional values of independence, speed and craftsmanship and the culture of teamwork, flexibility, and digital skills needed to function in an automated production environment, causing ongoing confusion and frustration for many employees.</a:t>
            </a:r>
          </a:p>
          <a:p>
            <a:endParaRPr lang="en-US" sz="1400" dirty="0">
              <a:solidFill>
                <a:srgbClr val="FFFFFF"/>
              </a:solidFill>
              <a:latin typeface="Arial" panose="020B0604020202020204" pitchFamily="34" charset="0"/>
              <a:cs typeface="Arial" panose="020B0604020202020204" pitchFamily="34" charset="0"/>
            </a:endParaRPr>
          </a:p>
          <a:p>
            <a:r>
              <a:rPr lang="en-US" sz="1400" dirty="0">
                <a:solidFill>
                  <a:srgbClr val="FFFFFF"/>
                </a:solidFill>
                <a:latin typeface="Arial" panose="020B0604020202020204" pitchFamily="34" charset="0"/>
                <a:cs typeface="Arial" panose="020B0604020202020204" pitchFamily="34" charset="0"/>
              </a:rPr>
              <a:t>The failure of the organisation to effectively integrate its culture, structure and people into the new technological model resulted in problems with a lack of clarity regarding employee roles, an increase in conflict between employees and reduced employee motivation. The failure of the business to properly align the existing work processes to the requirements of automated workflows has resulted in dramatic decreases in overall performance by the employees who have not been able to effectively adapt to the demands of an automated workflow environment.</a:t>
            </a:r>
            <a:endParaRPr lang="en-GB" sz="1400" dirty="0">
              <a:solidFill>
                <a:srgbClr val="FFFFFF"/>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F2E7EF9-CEF2-B2CF-EB17-A255B4C2A607}"/>
              </a:ext>
            </a:extLst>
          </p:cNvPr>
          <p:cNvPicPr>
            <a:picLocks noChangeAspect="1"/>
          </p:cNvPicPr>
          <p:nvPr/>
        </p:nvPicPr>
        <p:blipFill>
          <a:blip r:embed="rId4"/>
          <a:stretch>
            <a:fillRect/>
          </a:stretch>
        </p:blipFill>
        <p:spPr>
          <a:xfrm>
            <a:off x="7834304" y="424314"/>
            <a:ext cx="4014216" cy="2671278"/>
          </a:xfrm>
          <a:prstGeom prst="rect">
            <a:avLst/>
          </a:prstGeom>
        </p:spPr>
      </p:pic>
      <p:pic>
        <p:nvPicPr>
          <p:cNvPr id="5" name="Picture 4">
            <a:extLst>
              <a:ext uri="{FF2B5EF4-FFF2-40B4-BE49-F238E27FC236}">
                <a16:creationId xmlns:a16="http://schemas.microsoft.com/office/drawing/2014/main" id="{0E5DE7FF-A3EA-0CC4-0A9B-162E9B3D991D}"/>
              </a:ext>
            </a:extLst>
          </p:cNvPr>
          <p:cNvPicPr>
            <a:picLocks noChangeAspect="1"/>
          </p:cNvPicPr>
          <p:nvPr/>
        </p:nvPicPr>
        <p:blipFill>
          <a:blip r:embed="rId5"/>
          <a:stretch>
            <a:fillRect/>
          </a:stretch>
        </p:blipFill>
        <p:spPr>
          <a:xfrm>
            <a:off x="7834304" y="3735790"/>
            <a:ext cx="4014216" cy="2247960"/>
          </a:xfrm>
          <a:prstGeom prst="rect">
            <a:avLst/>
          </a:prstGeom>
        </p:spPr>
      </p:pic>
      <p:pic>
        <p:nvPicPr>
          <p:cNvPr id="6" name="Înregistrare nouă 2 (2)">
            <a:hlinkClick r:id="" action="ppaction://media"/>
            <a:extLst>
              <a:ext uri="{FF2B5EF4-FFF2-40B4-BE49-F238E27FC236}">
                <a16:creationId xmlns:a16="http://schemas.microsoft.com/office/drawing/2014/main" id="{0AA2EDCE-FAD6-526D-5FFC-40F6DFD0936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591175" y="6265863"/>
            <a:ext cx="406400" cy="406400"/>
          </a:xfrm>
          <a:prstGeom prst="rect">
            <a:avLst/>
          </a:prstGeom>
        </p:spPr>
      </p:pic>
    </p:spTree>
    <p:extLst>
      <p:ext uri="{BB962C8B-B14F-4D97-AF65-F5344CB8AC3E}">
        <p14:creationId xmlns:p14="http://schemas.microsoft.com/office/powerpoint/2010/main" val="3857102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3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TotalTime>
  <Words>305</Words>
  <PresentationFormat>Widescreen</PresentationFormat>
  <Paragraphs>8</Paragraphs>
  <Slides>2</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Arial Black</vt:lpstr>
      <vt:lpstr>Office Theme</vt:lpstr>
      <vt:lpstr>Current Situation at StitchCo</vt:lpstr>
      <vt:lpstr>Structural &amp; Cultural Breakdown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2025-12-08T12:52:21Z</dcterms:created>
  <dcterms:modified xsi:type="dcterms:W3CDTF">2025-12-08T22:28:19Z</dcterms:modified>
</cp:coreProperties>
</file>