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sldIdLst>
    <p:sldId id="256" r:id="rId5"/>
    <p:sldId id="259" r:id="rId6"/>
    <p:sldId id="262" r:id="rId7"/>
    <p:sldId id="261" r:id="rId8"/>
    <p:sldId id="271" r:id="rId9"/>
    <p:sldId id="257" r:id="rId10"/>
    <p:sldId id="268" r:id="rId11"/>
    <p:sldId id="269" r:id="rId12"/>
    <p:sldId id="277" r:id="rId13"/>
    <p:sldId id="267" r:id="rId14"/>
    <p:sldId id="266" r:id="rId15"/>
    <p:sldId id="270" r:id="rId16"/>
    <p:sldId id="272" r:id="rId17"/>
    <p:sldId id="273" r:id="rId18"/>
    <p:sldId id="274" r:id="rId19"/>
    <p:sldId id="275" r:id="rId20"/>
    <p:sldId id="281" r:id="rId21"/>
    <p:sldId id="279" r:id="rId22"/>
    <p:sldId id="260" r:id="rId23"/>
    <p:sldId id="280" r:id="rId24"/>
    <p:sldId id="278" r:id="rId25"/>
    <p:sldId id="284" r:id="rId26"/>
    <p:sldId id="282" r:id="rId27"/>
    <p:sldId id="283" r:id="rId28"/>
    <p:sldId id="285" r:id="rId29"/>
    <p:sldId id="452" r:id="rId30"/>
    <p:sldId id="462" r:id="rId31"/>
    <p:sldId id="453" r:id="rId32"/>
    <p:sldId id="463" r:id="rId33"/>
    <p:sldId id="464" r:id="rId34"/>
    <p:sldId id="410" r:id="rId35"/>
    <p:sldId id="305" r:id="rId36"/>
    <p:sldId id="438" r:id="rId37"/>
    <p:sldId id="466"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244" autoAdjust="0"/>
    <p:restoredTop sz="69219" autoAdjust="0"/>
  </p:normalViewPr>
  <p:slideViewPr>
    <p:cSldViewPr snapToGrid="0">
      <p:cViewPr varScale="1">
        <p:scale>
          <a:sx n="74" d="100"/>
          <a:sy n="74" d="100"/>
        </p:scale>
        <p:origin x="3032" y="17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17/02/2021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app.college.police.uk/app-content/investigations/investigative-interviewing/#peace-framework"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4782163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22599416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1457365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20718544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2D319D2-08A3-483E-9B41-87E7CA12C24B}"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13370679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32821623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18</a:t>
            </a:fld>
            <a:endParaRPr lang="en-GB"/>
          </a:p>
        </p:txBody>
      </p:sp>
    </p:spTree>
    <p:extLst>
      <p:ext uri="{BB962C8B-B14F-4D97-AF65-F5344CB8AC3E}">
        <p14:creationId xmlns:p14="http://schemas.microsoft.com/office/powerpoint/2010/main" val="38617376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Common / Battery Examples: </a:t>
            </a:r>
            <a:endParaRPr lang="en-GB" dirty="0"/>
          </a:p>
          <a:p>
            <a:r>
              <a:rPr lang="en-GB" sz="1200" kern="1200" dirty="0">
                <a:solidFill>
                  <a:schemeClr val="tx1"/>
                </a:solidFill>
                <a:effectLst/>
                <a:latin typeface="+mn-lt"/>
                <a:ea typeface="+mn-ea"/>
                <a:cs typeface="+mn-cs"/>
              </a:rPr>
              <a:t>  grazes </a:t>
            </a:r>
            <a:endParaRPr lang="en-GB" dirty="0">
              <a:effectLst/>
            </a:endParaRPr>
          </a:p>
          <a:p>
            <a:r>
              <a:rPr lang="en-GB" sz="1200" kern="1200" dirty="0">
                <a:solidFill>
                  <a:schemeClr val="tx1"/>
                </a:solidFill>
                <a:effectLst/>
                <a:latin typeface="+mn-lt"/>
                <a:ea typeface="+mn-ea"/>
                <a:cs typeface="+mn-cs"/>
              </a:rPr>
              <a:t>  scratches </a:t>
            </a:r>
            <a:endParaRPr lang="en-GB" dirty="0">
              <a:effectLst/>
            </a:endParaRPr>
          </a:p>
          <a:p>
            <a:r>
              <a:rPr lang="en-GB" sz="1200" kern="1200" dirty="0">
                <a:solidFill>
                  <a:schemeClr val="tx1"/>
                </a:solidFill>
                <a:effectLst/>
                <a:latin typeface="+mn-lt"/>
                <a:ea typeface="+mn-ea"/>
                <a:cs typeface="+mn-cs"/>
              </a:rPr>
              <a:t>  abrasions </a:t>
            </a:r>
            <a:endParaRPr lang="en-GB" dirty="0">
              <a:effectLst/>
            </a:endParaRPr>
          </a:p>
          <a:p>
            <a:r>
              <a:rPr lang="en-GB" sz="1200" kern="1200" dirty="0">
                <a:solidFill>
                  <a:schemeClr val="tx1"/>
                </a:solidFill>
                <a:effectLst/>
                <a:latin typeface="+mn-lt"/>
                <a:ea typeface="+mn-ea"/>
                <a:cs typeface="+mn-cs"/>
              </a:rPr>
              <a:t>  minor bruising </a:t>
            </a:r>
            <a:endParaRPr lang="en-GB" dirty="0">
              <a:effectLst/>
            </a:endParaRPr>
          </a:p>
          <a:p>
            <a:r>
              <a:rPr lang="en-GB" sz="1200" kern="1200" dirty="0">
                <a:solidFill>
                  <a:schemeClr val="tx1"/>
                </a:solidFill>
                <a:effectLst/>
                <a:latin typeface="+mn-lt"/>
                <a:ea typeface="+mn-ea"/>
                <a:cs typeface="+mn-cs"/>
              </a:rPr>
              <a:t>  swellings </a:t>
            </a:r>
            <a:endParaRPr lang="en-GB" dirty="0">
              <a:effectLst/>
            </a:endParaRPr>
          </a:p>
          <a:p>
            <a:r>
              <a:rPr lang="en-GB" sz="1200" kern="1200" dirty="0">
                <a:solidFill>
                  <a:schemeClr val="tx1"/>
                </a:solidFill>
                <a:effectLst/>
                <a:latin typeface="+mn-lt"/>
                <a:ea typeface="+mn-ea"/>
                <a:cs typeface="+mn-cs"/>
              </a:rPr>
              <a:t>  reddening of the skin </a:t>
            </a:r>
            <a:endParaRPr lang="en-GB" dirty="0">
              <a:effectLst/>
            </a:endParaRPr>
          </a:p>
          <a:p>
            <a:r>
              <a:rPr lang="en-GB" sz="1200" kern="1200" dirty="0">
                <a:solidFill>
                  <a:schemeClr val="tx1"/>
                </a:solidFill>
                <a:effectLst/>
                <a:latin typeface="+mn-lt"/>
                <a:ea typeface="+mn-ea"/>
                <a:cs typeface="+mn-cs"/>
              </a:rPr>
              <a:t>  superficial cuts </a:t>
            </a:r>
            <a:endParaRPr lang="en-GB" dirty="0">
              <a:effectLst/>
            </a:endParaRPr>
          </a:p>
          <a:p>
            <a:r>
              <a:rPr lang="en-GB" sz="1200" kern="1200" dirty="0">
                <a:solidFill>
                  <a:schemeClr val="tx1"/>
                </a:solidFill>
                <a:effectLst/>
                <a:latin typeface="+mn-lt"/>
                <a:ea typeface="+mn-ea"/>
                <a:cs typeface="+mn-cs"/>
              </a:rPr>
              <a:t>  a black eye </a:t>
            </a:r>
            <a:endParaRPr lang="en-GB" dirty="0">
              <a:effectLst/>
            </a:endParaRPr>
          </a:p>
          <a:p>
            <a:endParaRPr lang="en-GB" dirty="0"/>
          </a:p>
          <a:p>
            <a:r>
              <a:rPr lang="en-GB" sz="1200" b="1" kern="1200" dirty="0">
                <a:solidFill>
                  <a:schemeClr val="tx1"/>
                </a:solidFill>
                <a:effectLst/>
                <a:latin typeface="+mn-lt"/>
                <a:ea typeface="+mn-ea"/>
                <a:cs typeface="+mn-cs"/>
              </a:rPr>
              <a:t>ABH Examples: </a:t>
            </a:r>
            <a:endParaRPr lang="en-GB" dirty="0"/>
          </a:p>
          <a:p>
            <a:r>
              <a:rPr lang="en-GB" sz="1200" kern="1200" dirty="0">
                <a:solidFill>
                  <a:schemeClr val="tx1"/>
                </a:solidFill>
                <a:effectLst/>
                <a:latin typeface="+mn-lt"/>
                <a:ea typeface="+mn-ea"/>
                <a:cs typeface="+mn-cs"/>
              </a:rPr>
              <a:t>  loss or breaking of tooth or teeth </a:t>
            </a:r>
            <a:endParaRPr lang="en-GB" dirty="0">
              <a:effectLst/>
            </a:endParaRPr>
          </a:p>
          <a:p>
            <a:r>
              <a:rPr lang="en-GB" sz="1200" kern="1200" dirty="0">
                <a:solidFill>
                  <a:schemeClr val="tx1"/>
                </a:solidFill>
                <a:effectLst/>
                <a:latin typeface="+mn-lt"/>
                <a:ea typeface="+mn-ea"/>
                <a:cs typeface="+mn-cs"/>
              </a:rPr>
              <a:t>  temporary loss of sensory functions, which may include loss of consciousness </a:t>
            </a:r>
            <a:endParaRPr lang="en-GB" dirty="0">
              <a:effectLst/>
            </a:endParaRPr>
          </a:p>
          <a:p>
            <a:r>
              <a:rPr lang="en-GB" sz="1200" kern="1200" dirty="0">
                <a:solidFill>
                  <a:schemeClr val="tx1"/>
                </a:solidFill>
                <a:effectLst/>
                <a:latin typeface="+mn-lt"/>
                <a:ea typeface="+mn-ea"/>
                <a:cs typeface="+mn-cs"/>
              </a:rPr>
              <a:t>  extensive or multiple bruising </a:t>
            </a:r>
            <a:endParaRPr lang="en-GB" dirty="0">
              <a:effectLst/>
            </a:endParaRPr>
          </a:p>
          <a:p>
            <a:r>
              <a:rPr lang="en-GB" sz="1200" kern="1200" dirty="0">
                <a:solidFill>
                  <a:schemeClr val="tx1"/>
                </a:solidFill>
                <a:effectLst/>
                <a:latin typeface="+mn-lt"/>
                <a:ea typeface="+mn-ea"/>
                <a:cs typeface="+mn-cs"/>
              </a:rPr>
              <a:t>  displaced broken nose </a:t>
            </a:r>
            <a:endParaRPr lang="en-GB" dirty="0">
              <a:effectLst/>
            </a:endParaRPr>
          </a:p>
          <a:p>
            <a:r>
              <a:rPr lang="en-GB" sz="1200" kern="1200" dirty="0">
                <a:solidFill>
                  <a:schemeClr val="tx1"/>
                </a:solidFill>
                <a:effectLst/>
                <a:latin typeface="+mn-lt"/>
                <a:ea typeface="+mn-ea"/>
                <a:cs typeface="+mn-cs"/>
              </a:rPr>
              <a:t>  minor fractures </a:t>
            </a:r>
            <a:endParaRPr lang="en-GB" dirty="0">
              <a:effectLst/>
            </a:endParaRPr>
          </a:p>
          <a:p>
            <a:r>
              <a:rPr lang="en-GB" sz="1200" kern="1200" dirty="0">
                <a:solidFill>
                  <a:schemeClr val="tx1"/>
                </a:solidFill>
                <a:effectLst/>
                <a:latin typeface="+mn-lt"/>
                <a:ea typeface="+mn-ea"/>
                <a:cs typeface="+mn-cs"/>
              </a:rPr>
              <a:t>  minor, but not merely superficial cuts of a sort probably requiring medical treatment, for example stitches </a:t>
            </a:r>
            <a:endParaRPr lang="en-GB" dirty="0">
              <a:effectLst/>
            </a:endParaRPr>
          </a:p>
          <a:p>
            <a:r>
              <a:rPr lang="en-GB" sz="1200" kern="1200" dirty="0">
                <a:solidFill>
                  <a:schemeClr val="tx1"/>
                </a:solidFill>
                <a:effectLst/>
                <a:latin typeface="+mn-lt"/>
                <a:ea typeface="+mn-ea"/>
                <a:cs typeface="+mn-cs"/>
              </a:rPr>
              <a:t>  psychiatric injury that is more than mere emotions such as fear, distress, or panic. In any case where psychiatric injury is relied upon, as the basis for an allegation of assault occasioning actual bodily harm, and the matter is not admitted by the defence, then expert evidence must be called by the prosecution.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Grievous Bodily Harm (GBH): </a:t>
            </a:r>
            <a:r>
              <a:rPr lang="en-GB" sz="1200" kern="1200" dirty="0">
                <a:solidFill>
                  <a:schemeClr val="tx1"/>
                </a:solidFill>
                <a:effectLst/>
                <a:latin typeface="+mn-lt"/>
                <a:ea typeface="+mn-ea"/>
                <a:cs typeface="+mn-cs"/>
              </a:rPr>
              <a:t>Grievous bodily harm means really serious bodily harm.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someone is assaulted in this manner they suffer injuries of a more substantial nature such as broken limbs or substantial loss of blood.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GBH with intent: </a:t>
            </a:r>
          </a:p>
          <a:p>
            <a:r>
              <a:rPr lang="en-GB" sz="1200" b="1" kern="1200" dirty="0">
                <a:solidFill>
                  <a:schemeClr val="tx1"/>
                </a:solidFill>
                <a:effectLst/>
                <a:latin typeface="+mn-lt"/>
                <a:ea typeface="+mn-ea"/>
                <a:cs typeface="+mn-cs"/>
              </a:rPr>
              <a:t>Examples: </a:t>
            </a:r>
            <a:endParaRPr lang="en-GB" dirty="0"/>
          </a:p>
          <a:p>
            <a:r>
              <a:rPr lang="en-GB" sz="1200" kern="1200" dirty="0">
                <a:solidFill>
                  <a:schemeClr val="tx1"/>
                </a:solidFill>
                <a:effectLst/>
                <a:latin typeface="+mn-lt"/>
                <a:ea typeface="+mn-ea"/>
                <a:cs typeface="+mn-cs"/>
              </a:rPr>
              <a:t>  a repeated or planned attack </a:t>
            </a:r>
            <a:endParaRPr lang="en-GB" dirty="0">
              <a:effectLst/>
            </a:endParaRPr>
          </a:p>
          <a:p>
            <a:r>
              <a:rPr lang="en-GB" sz="1200" kern="1200" dirty="0">
                <a:solidFill>
                  <a:schemeClr val="tx1"/>
                </a:solidFill>
                <a:effectLst/>
                <a:latin typeface="+mn-lt"/>
                <a:ea typeface="+mn-ea"/>
                <a:cs typeface="+mn-cs"/>
              </a:rPr>
              <a:t>  prior attacks </a:t>
            </a:r>
            <a:endParaRPr lang="en-GB" dirty="0">
              <a:effectLst/>
            </a:endParaRPr>
          </a:p>
          <a:p>
            <a:r>
              <a:rPr lang="en-GB" sz="1200" kern="1200" dirty="0">
                <a:solidFill>
                  <a:schemeClr val="tx1"/>
                </a:solidFill>
                <a:effectLst/>
                <a:latin typeface="+mn-lt"/>
                <a:ea typeface="+mn-ea"/>
                <a:cs typeface="+mn-cs"/>
              </a:rPr>
              <a:t>  the deliberate selection of a weapon or adaptation of an article to cause injury (e.g. breaking a glass before an attack; hammering nails into a piece of wood) </a:t>
            </a:r>
            <a:endParaRPr lang="en-GB" dirty="0">
              <a:effectLst/>
            </a:endParaRPr>
          </a:p>
          <a:p>
            <a:r>
              <a:rPr lang="en-GB" sz="1200" kern="1200" dirty="0">
                <a:solidFill>
                  <a:schemeClr val="tx1"/>
                </a:solidFill>
                <a:effectLst/>
                <a:latin typeface="+mn-lt"/>
                <a:ea typeface="+mn-ea"/>
                <a:cs typeface="+mn-cs"/>
              </a:rPr>
              <a:t>  using an offensive weapon against the victim </a:t>
            </a:r>
            <a:endParaRPr lang="en-GB" dirty="0">
              <a:effectLst/>
            </a:endParaRPr>
          </a:p>
          <a:p>
            <a:r>
              <a:rPr lang="en-GB" sz="1200" kern="1200" dirty="0">
                <a:solidFill>
                  <a:schemeClr val="tx1"/>
                </a:solidFill>
                <a:effectLst/>
                <a:latin typeface="+mn-lt"/>
                <a:ea typeface="+mn-ea"/>
                <a:cs typeface="+mn-cs"/>
              </a:rPr>
              <a:t>  kicking the victim’s head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20</a:t>
            </a:fld>
            <a:endParaRPr lang="en-GB"/>
          </a:p>
        </p:txBody>
      </p:sp>
    </p:spTree>
    <p:extLst>
      <p:ext uri="{BB962C8B-B14F-4D97-AF65-F5344CB8AC3E}">
        <p14:creationId xmlns:p14="http://schemas.microsoft.com/office/powerpoint/2010/main" val="27826486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22</a:t>
            </a:fld>
            <a:endParaRPr lang="en-GB"/>
          </a:p>
        </p:txBody>
      </p:sp>
    </p:spTree>
    <p:extLst>
      <p:ext uri="{BB962C8B-B14F-4D97-AF65-F5344CB8AC3E}">
        <p14:creationId xmlns:p14="http://schemas.microsoft.com/office/powerpoint/2010/main" val="4544661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23</a:t>
            </a:fld>
            <a:endParaRPr lang="en-GB"/>
          </a:p>
        </p:txBody>
      </p:sp>
    </p:spTree>
    <p:extLst>
      <p:ext uri="{BB962C8B-B14F-4D97-AF65-F5344CB8AC3E}">
        <p14:creationId xmlns:p14="http://schemas.microsoft.com/office/powerpoint/2010/main" val="37261298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24</a:t>
            </a:fld>
            <a:endParaRPr lang="en-GB"/>
          </a:p>
        </p:txBody>
      </p:sp>
    </p:spTree>
    <p:extLst>
      <p:ext uri="{BB962C8B-B14F-4D97-AF65-F5344CB8AC3E}">
        <p14:creationId xmlns:p14="http://schemas.microsoft.com/office/powerpoint/2010/main" val="3882937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25</a:t>
            </a:fld>
            <a:endParaRPr lang="en-GB"/>
          </a:p>
        </p:txBody>
      </p:sp>
    </p:spTree>
    <p:extLst>
      <p:ext uri="{BB962C8B-B14F-4D97-AF65-F5344CB8AC3E}">
        <p14:creationId xmlns:p14="http://schemas.microsoft.com/office/powerpoint/2010/main" val="30227708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sz="1200" b="0" i="0" u="none" strike="noStrike" kern="1200" dirty="0">
                <a:solidFill>
                  <a:schemeClr val="tx1"/>
                </a:solidFill>
                <a:effectLst/>
                <a:latin typeface="+mn-lt"/>
                <a:ea typeface="+mn-ea"/>
                <a:cs typeface="+mn-cs"/>
              </a:rPr>
              <a:t>The manner in which investigators approach witnesses, from the point of initial contact, during interviews and through to the conclusion of any subsequent prosecution case, can have a significant bearing on their perceptions of how the criminal justice system operates.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Inappropriate or ill-considered methods of dealing with a witness may hamper the investigation and delay or prevent the supply of relevant material to the investigator.</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Investigating officers should set objectives to ensure that the members of the enquiry team, and any other police staff who could have initial contact with witnesses, understand the action expected of them when they encounter a potential witness.</a:t>
            </a:r>
          </a:p>
          <a:p>
            <a:endParaRPr lang="en-GB" sz="1200" b="0" i="0" u="none" strike="noStrike" kern="1200" dirty="0">
              <a:solidFill>
                <a:schemeClr val="tx1"/>
              </a:solidFill>
              <a:effectLst/>
              <a:latin typeface="+mn-lt"/>
              <a:ea typeface="+mn-ea"/>
              <a:cs typeface="+mn-cs"/>
            </a:endParaRPr>
          </a:p>
          <a:p>
            <a:r>
              <a:rPr lang="en-US" altLang="en-US" dirty="0">
                <a:solidFill>
                  <a:srgbClr val="002060"/>
                </a:solidFill>
                <a:latin typeface="Arial" panose="020B0604020202020204" pitchFamily="34" charset="0"/>
                <a:cs typeface="Arial" panose="020B0604020202020204" pitchFamily="34" charset="0"/>
              </a:rPr>
              <a:t>As a response officer you should give: </a:t>
            </a:r>
          </a:p>
          <a:p>
            <a:r>
              <a:rPr lang="en-US" altLang="en-US" dirty="0">
                <a:solidFill>
                  <a:srgbClr val="002060"/>
                </a:solidFill>
                <a:latin typeface="Arial" panose="020B0604020202020204" pitchFamily="34" charset="0"/>
                <a:cs typeface="Arial" panose="020B0604020202020204" pitchFamily="34" charset="0"/>
              </a:rPr>
              <a:t>Reassurance</a:t>
            </a:r>
          </a:p>
          <a:p>
            <a:r>
              <a:rPr lang="en-US" altLang="en-US" dirty="0">
                <a:solidFill>
                  <a:srgbClr val="002060"/>
                </a:solidFill>
                <a:latin typeface="Arial" panose="020B0604020202020204" pitchFamily="34" charset="0"/>
                <a:cs typeface="Arial" panose="020B0604020202020204" pitchFamily="34" charset="0"/>
              </a:rPr>
              <a:t>Emotional vent </a:t>
            </a:r>
          </a:p>
          <a:p>
            <a:r>
              <a:rPr lang="en-US" altLang="en-US" dirty="0">
                <a:solidFill>
                  <a:srgbClr val="002060"/>
                </a:solidFill>
                <a:latin typeface="Arial" panose="020B0604020202020204" pitchFamily="34" charset="0"/>
                <a:cs typeface="Arial" panose="020B0604020202020204" pitchFamily="34" charset="0"/>
              </a:rPr>
              <a:t>Explanation &amp; advice</a:t>
            </a:r>
          </a:p>
          <a:p>
            <a:r>
              <a:rPr lang="en-US" altLang="en-US" dirty="0">
                <a:solidFill>
                  <a:srgbClr val="002060"/>
                </a:solidFill>
                <a:latin typeface="Arial" panose="020B0604020202020204" pitchFamily="34" charset="0"/>
                <a:cs typeface="Arial" panose="020B0604020202020204" pitchFamily="34" charset="0"/>
              </a:rPr>
              <a:t>Regain control</a:t>
            </a:r>
          </a:p>
          <a:p>
            <a:r>
              <a:rPr lang="en-US" altLang="en-US" dirty="0">
                <a:solidFill>
                  <a:srgbClr val="002060"/>
                </a:solidFill>
                <a:latin typeface="Arial" panose="020B0604020202020204" pitchFamily="34" charset="0"/>
                <a:cs typeface="Arial" panose="020B0604020202020204" pitchFamily="34" charset="0"/>
              </a:rPr>
              <a:t>A single point of contact</a:t>
            </a:r>
          </a:p>
          <a:p>
            <a:r>
              <a:rPr lang="en-US" altLang="en-US" dirty="0">
                <a:solidFill>
                  <a:srgbClr val="002060"/>
                </a:solidFill>
                <a:latin typeface="Arial" panose="020B0604020202020204" pitchFamily="34" charset="0"/>
                <a:cs typeface="Arial" panose="020B0604020202020204" pitchFamily="34" charset="0"/>
              </a:rPr>
              <a:t>Quality of service</a:t>
            </a:r>
          </a:p>
          <a:p>
            <a:r>
              <a:rPr lang="en-US" altLang="en-US" dirty="0">
                <a:solidFill>
                  <a:srgbClr val="002060"/>
                </a:solidFill>
                <a:latin typeface="Arial" panose="020B0604020202020204" pitchFamily="34" charset="0"/>
                <a:cs typeface="Arial" panose="020B0604020202020204" pitchFamily="34" charset="0"/>
              </a:rPr>
              <a:t>Updates</a:t>
            </a:r>
          </a:p>
          <a:p>
            <a:r>
              <a:rPr lang="en-US" altLang="en-US" dirty="0">
                <a:solidFill>
                  <a:srgbClr val="002060"/>
                </a:solidFill>
                <a:latin typeface="Arial" panose="020B0604020202020204" pitchFamily="34" charset="0"/>
                <a:cs typeface="Arial" panose="020B0604020202020204" pitchFamily="34" charset="0"/>
              </a:rPr>
              <a:t>Medical needs</a:t>
            </a:r>
          </a:p>
          <a:p>
            <a:r>
              <a:rPr lang="en-US" altLang="en-US" dirty="0">
                <a:solidFill>
                  <a:srgbClr val="002060"/>
                </a:solidFill>
                <a:latin typeface="Arial" charset="0"/>
                <a:cs typeface="Times New Roman" pitchFamily="18" charset="0"/>
              </a:rPr>
              <a:t>Allows them access to </a:t>
            </a:r>
            <a:r>
              <a:rPr lang="en-US" altLang="en-US" b="1" dirty="0">
                <a:solidFill>
                  <a:srgbClr val="002060"/>
                </a:solidFill>
                <a:latin typeface="Arial" charset="0"/>
                <a:cs typeface="Times New Roman" pitchFamily="18" charset="0"/>
              </a:rPr>
              <a:t>appropriate </a:t>
            </a:r>
            <a:r>
              <a:rPr lang="en-US" altLang="en-US" dirty="0">
                <a:solidFill>
                  <a:srgbClr val="002060"/>
                </a:solidFill>
                <a:latin typeface="Arial" charset="0"/>
                <a:cs typeface="Times New Roman" pitchFamily="18" charset="0"/>
              </a:rPr>
              <a:t>support agencies / do your </a:t>
            </a:r>
            <a:r>
              <a:rPr lang="en-US" altLang="en-US" dirty="0" err="1">
                <a:solidFill>
                  <a:srgbClr val="002060"/>
                </a:solidFill>
                <a:latin typeface="Arial" charset="0"/>
                <a:cs typeface="Times New Roman" pitchFamily="18" charset="0"/>
              </a:rPr>
              <a:t>referals</a:t>
            </a:r>
            <a:r>
              <a:rPr lang="en-US" altLang="en-US" dirty="0">
                <a:solidFill>
                  <a:srgbClr val="002060"/>
                </a:solidFill>
                <a:latin typeface="Arial" charset="0"/>
                <a:cs typeface="Times New Roman" pitchFamily="18" charset="0"/>
              </a:rPr>
              <a:t>. </a:t>
            </a:r>
          </a:p>
          <a:p>
            <a:r>
              <a:rPr lang="en-US" altLang="en-US" dirty="0">
                <a:solidFill>
                  <a:srgbClr val="002060"/>
                </a:solidFill>
                <a:latin typeface="Arial" charset="0"/>
                <a:cs typeface="Times New Roman" pitchFamily="18" charset="0"/>
              </a:rPr>
              <a:t>Allows them access to crime prevention</a:t>
            </a:r>
            <a:r>
              <a:rPr lang="en-US" dirty="0">
                <a:solidFill>
                  <a:srgbClr val="002060"/>
                </a:solidFill>
                <a:latin typeface="Arial" panose="020B0604020202020204" pitchFamily="34" charset="0"/>
                <a:ea typeface="Calibri" panose="020F0502020204030204" pitchFamily="34" charset="0"/>
              </a:rPr>
              <a:t>, </a:t>
            </a:r>
            <a:r>
              <a:rPr lang="en-GB" dirty="0">
                <a:solidFill>
                  <a:srgbClr val="002060"/>
                </a:solidFill>
                <a:latin typeface="Arial" panose="020B0604020202020204" pitchFamily="34" charset="0"/>
                <a:ea typeface="Calibri" panose="020F0502020204030204" pitchFamily="34" charset="0"/>
              </a:rPr>
              <a:t>safety and security</a:t>
            </a:r>
            <a:r>
              <a:rPr lang="en-GB" dirty="0">
                <a:solidFill>
                  <a:srgbClr val="1F4E79"/>
                </a:solidFill>
                <a:latin typeface="Arial" panose="020B0604020202020204" pitchFamily="34" charset="0"/>
                <a:ea typeface="Calibri" panose="020F0502020204030204" pitchFamily="34" charset="0"/>
              </a:rPr>
              <a:t> </a:t>
            </a:r>
            <a:r>
              <a:rPr lang="en-US" altLang="en-US" dirty="0">
                <a:solidFill>
                  <a:srgbClr val="002060"/>
                </a:solidFill>
                <a:latin typeface="Arial" charset="0"/>
                <a:cs typeface="Times New Roman" pitchFamily="18" charset="0"/>
              </a:rPr>
              <a:t>advice </a:t>
            </a:r>
          </a:p>
          <a:p>
            <a:r>
              <a:rPr lang="en-US" altLang="en-US" dirty="0">
                <a:solidFill>
                  <a:srgbClr val="002060"/>
                </a:solidFill>
                <a:latin typeface="Arial" charset="0"/>
                <a:cs typeface="Times New Roman" pitchFamily="18" charset="0"/>
              </a:rPr>
              <a:t>More crime/ASB &amp; community intelligence reported</a:t>
            </a:r>
          </a:p>
          <a:p>
            <a:r>
              <a:rPr lang="en-US" altLang="en-US" dirty="0">
                <a:solidFill>
                  <a:srgbClr val="002060"/>
                </a:solidFill>
                <a:latin typeface="Arial" charset="0"/>
                <a:cs typeface="Times New Roman" pitchFamily="18" charset="0"/>
              </a:rPr>
              <a:t>Helps identify signal crimes</a:t>
            </a:r>
          </a:p>
          <a:p>
            <a:r>
              <a:rPr lang="en-US" altLang="en-US" dirty="0">
                <a:solidFill>
                  <a:srgbClr val="002060"/>
                </a:solidFill>
                <a:latin typeface="Arial" charset="0"/>
                <a:cs typeface="Times New Roman" pitchFamily="18" charset="0"/>
              </a:rPr>
              <a:t>Helps narrow ‘reassurance gap’</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26</a:t>
            </a:fld>
            <a:endParaRPr lang="en-GB"/>
          </a:p>
        </p:txBody>
      </p:sp>
    </p:spTree>
    <p:extLst>
      <p:ext uri="{BB962C8B-B14F-4D97-AF65-F5344CB8AC3E}">
        <p14:creationId xmlns:p14="http://schemas.microsoft.com/office/powerpoint/2010/main" val="33869960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a:t>
            </a:r>
            <a:r>
              <a:rPr lang="en-GB" dirty="0" err="1"/>
              <a:t>assets.publishing.service.gov.uk</a:t>
            </a:r>
            <a:r>
              <a:rPr lang="en-GB" dirty="0"/>
              <a:t>/government/uploads/system/uploads/</a:t>
            </a:r>
            <a:r>
              <a:rPr lang="en-GB" dirty="0" err="1"/>
              <a:t>attachment_data</a:t>
            </a:r>
            <a:r>
              <a:rPr lang="en-GB" dirty="0"/>
              <a:t>/file/470212/code-of-practice-for-victims-of-</a:t>
            </a:r>
            <a:r>
              <a:rPr lang="en-GB" dirty="0" err="1"/>
              <a:t>crime.PDF</a:t>
            </a:r>
            <a:endParaRPr lang="en-GB" dirty="0"/>
          </a:p>
          <a:p>
            <a:endParaRPr lang="en-GB" dirty="0"/>
          </a:p>
          <a:p>
            <a:r>
              <a:rPr lang="en-GB" dirty="0">
                <a:solidFill>
                  <a:srgbClr val="002060"/>
                </a:solidFill>
                <a:latin typeface="Arial" pitchFamily="34" charset="0"/>
              </a:rPr>
              <a:t>Main aims:</a:t>
            </a:r>
          </a:p>
          <a:p>
            <a:endParaRPr lang="en-GB" dirty="0">
              <a:solidFill>
                <a:srgbClr val="002060"/>
              </a:solidFill>
              <a:latin typeface="Arial" pitchFamily="34" charset="0"/>
            </a:endParaRPr>
          </a:p>
          <a:p>
            <a:pPr algn="ctr"/>
            <a:r>
              <a:rPr lang="en-GB" dirty="0">
                <a:solidFill>
                  <a:srgbClr val="002060"/>
                </a:solidFill>
                <a:latin typeface="Arial" pitchFamily="34" charset="0"/>
              </a:rPr>
              <a:t>To inform and protect victims of crime and their families</a:t>
            </a:r>
          </a:p>
          <a:p>
            <a:pPr algn="ctr"/>
            <a:r>
              <a:rPr lang="en-GB" dirty="0">
                <a:solidFill>
                  <a:srgbClr val="002060"/>
                </a:solidFill>
                <a:latin typeface="Arial" pitchFamily="34" charset="0"/>
              </a:rPr>
              <a:t>To ensure they receive appropriate support </a:t>
            </a:r>
          </a:p>
          <a:p>
            <a:pPr algn="ctr"/>
            <a:r>
              <a:rPr lang="en-GB" dirty="0">
                <a:solidFill>
                  <a:srgbClr val="002060"/>
                </a:solidFill>
                <a:latin typeface="Arial" pitchFamily="34" charset="0"/>
              </a:rPr>
              <a:t>To put victims at the heart of the criminal justice system</a:t>
            </a:r>
            <a:r>
              <a:rPr lang="en-GB" sz="1400" dirty="0">
                <a:solidFill>
                  <a:srgbClr val="002060"/>
                </a:solidFill>
                <a:latin typeface="Arial" pitchFamily="34" charset="0"/>
              </a:rPr>
              <a:t>. </a:t>
            </a:r>
          </a:p>
          <a:p>
            <a:r>
              <a:rPr lang="en-GB" sz="1200" b="1" kern="1200" dirty="0">
                <a:solidFill>
                  <a:srgbClr val="002060"/>
                </a:solidFill>
                <a:latin typeface="Arial" pitchFamily="34" charset="0"/>
              </a:rPr>
              <a:t>Key entitlements:</a:t>
            </a:r>
          </a:p>
          <a:p>
            <a:pPr marL="342900" indent="-342900">
              <a:buFont typeface="Arial" panose="020B0604020202020204" pitchFamily="34" charset="0"/>
              <a:buChar char="•"/>
            </a:pPr>
            <a:r>
              <a:rPr lang="en-GB" sz="1100" kern="1200" dirty="0">
                <a:solidFill>
                  <a:srgbClr val="002060"/>
                </a:solidFill>
                <a:latin typeface="Arial" pitchFamily="34" charset="0"/>
              </a:rPr>
              <a:t> </a:t>
            </a:r>
            <a:r>
              <a:rPr lang="en-GB" sz="1200" kern="1200" dirty="0">
                <a:solidFill>
                  <a:srgbClr val="002060"/>
                </a:solidFill>
                <a:latin typeface="Arial" pitchFamily="34" charset="0"/>
              </a:rPr>
              <a:t>Victim Personal Statements for all victims </a:t>
            </a:r>
          </a:p>
          <a:p>
            <a:pPr marL="342900" indent="-342900">
              <a:buFont typeface="Arial" panose="020B0604020202020204" pitchFamily="34" charset="0"/>
              <a:buChar char="•"/>
            </a:pPr>
            <a:r>
              <a:rPr lang="en-GB" sz="1200" kern="1200" dirty="0">
                <a:solidFill>
                  <a:srgbClr val="002060"/>
                </a:solidFill>
                <a:latin typeface="Arial" pitchFamily="34" charset="0"/>
              </a:rPr>
              <a:t> Needs assessment written</a:t>
            </a:r>
          </a:p>
          <a:p>
            <a:pPr marL="342900" indent="-342900">
              <a:buFont typeface="Arial" panose="020B0604020202020204" pitchFamily="34" charset="0"/>
              <a:buChar char="•"/>
            </a:pPr>
            <a:r>
              <a:rPr lang="en-GB" sz="1200" kern="1200" dirty="0">
                <a:solidFill>
                  <a:srgbClr val="002060"/>
                </a:solidFill>
                <a:latin typeface="Arial" pitchFamily="34" charset="0"/>
              </a:rPr>
              <a:t> Updates asap or within 5 days of reporting a crime</a:t>
            </a:r>
          </a:p>
          <a:p>
            <a:pPr marL="342900" indent="-342900">
              <a:buFont typeface="Arial" panose="020B0604020202020204" pitchFamily="34" charset="0"/>
              <a:buChar char="•"/>
            </a:pPr>
            <a:r>
              <a:rPr lang="en-GB" sz="1200" kern="1200" dirty="0">
                <a:solidFill>
                  <a:srgbClr val="002060"/>
                </a:solidFill>
                <a:latin typeface="Arial" pitchFamily="34" charset="0"/>
              </a:rPr>
              <a:t> Explanation within 5 working days of a decision not to    </a:t>
            </a:r>
          </a:p>
          <a:p>
            <a:r>
              <a:rPr lang="en-GB" sz="1200" kern="1200" dirty="0">
                <a:solidFill>
                  <a:srgbClr val="002060"/>
                </a:solidFill>
                <a:latin typeface="Arial" pitchFamily="34" charset="0"/>
              </a:rPr>
              <a:t>     investigate a crime</a:t>
            </a:r>
          </a:p>
          <a:p>
            <a:pPr marL="342900" indent="-342900">
              <a:buFont typeface="Arial" panose="020B0604020202020204" pitchFamily="34" charset="0"/>
              <a:buChar char="•"/>
            </a:pPr>
            <a:r>
              <a:rPr lang="en-GB" sz="1200" kern="1200" dirty="0">
                <a:solidFill>
                  <a:srgbClr val="002060"/>
                </a:solidFill>
                <a:latin typeface="Arial" pitchFamily="34" charset="0"/>
              </a:rPr>
              <a:t>Informed by police within 5 days of a suspect being    </a:t>
            </a:r>
          </a:p>
          <a:p>
            <a:r>
              <a:rPr lang="en-GB" sz="1200" kern="1200" dirty="0">
                <a:solidFill>
                  <a:srgbClr val="002060"/>
                </a:solidFill>
                <a:latin typeface="Arial" pitchFamily="34" charset="0"/>
              </a:rPr>
              <a:t>    arrested, interviewed under caution, released without charge, </a:t>
            </a:r>
          </a:p>
          <a:p>
            <a:r>
              <a:rPr lang="en-GB" sz="1200" kern="1200" dirty="0">
                <a:solidFill>
                  <a:srgbClr val="002060"/>
                </a:solidFill>
                <a:latin typeface="Arial" pitchFamily="34" charset="0"/>
              </a:rPr>
              <a:t>    released on bail or if police bail conditions are changed</a:t>
            </a:r>
          </a:p>
          <a:p>
            <a:pPr marL="342900" indent="-342900">
              <a:buFont typeface="Arial" panose="020B0604020202020204" pitchFamily="34" charset="0"/>
              <a:buChar char="•"/>
            </a:pPr>
            <a:r>
              <a:rPr lang="en-US" altLang="en-US" sz="1200" dirty="0">
                <a:solidFill>
                  <a:srgbClr val="002060"/>
                </a:solidFill>
                <a:latin typeface="Arial" panose="020B0604020202020204" pitchFamily="34" charset="0"/>
                <a:cs typeface="Arial" panose="020B0604020202020204" pitchFamily="34" charset="0"/>
              </a:rPr>
              <a:t>Extra help when giving evidence in court (special measures) if they are vulnerable or intimidated or a child or young person</a:t>
            </a:r>
          </a:p>
          <a:p>
            <a:pPr marL="342900" indent="-342900">
              <a:buFont typeface="Arial" panose="020B0604020202020204" pitchFamily="34" charset="0"/>
              <a:buChar char="•"/>
            </a:pPr>
            <a:endParaRPr lang="en-US" altLang="en-US" sz="1200" dirty="0">
              <a:solidFill>
                <a:srgbClr val="002060"/>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altLang="en-US" sz="1200" dirty="0">
              <a:solidFill>
                <a:srgbClr val="002060"/>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altLang="en-US" sz="1200" b="1" u="sng" dirty="0">
                <a:solidFill>
                  <a:srgbClr val="0033CC"/>
                </a:solidFill>
                <a:latin typeface="Arial" panose="020B0604020202020204" pitchFamily="34" charset="0"/>
                <a:cs typeface="Arial" panose="020B0604020202020204" pitchFamily="34" charset="0"/>
              </a:rPr>
              <a:t>Benefits of Victims Code</a:t>
            </a:r>
          </a:p>
          <a:p>
            <a:pPr marL="342900" indent="-342900">
              <a:buFont typeface="Arial" panose="020B0604020202020204" pitchFamily="34" charset="0"/>
              <a:buChar char="•"/>
            </a:pPr>
            <a:endParaRPr lang="en-GB" altLang="en-US" sz="1200" b="1" u="sng" dirty="0">
              <a:solidFill>
                <a:srgbClr val="0033CC"/>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altLang="en-US" sz="1200" b="1" u="sng" dirty="0">
              <a:solidFill>
                <a:srgbClr val="0033CC"/>
              </a:solidFill>
              <a:latin typeface="Arial" panose="020B0604020202020204" pitchFamily="34" charset="0"/>
              <a:cs typeface="Arial" panose="020B0604020202020204" pitchFamily="34" charset="0"/>
            </a:endParaRPr>
          </a:p>
          <a:p>
            <a:pPr algn="ctr"/>
            <a:r>
              <a:rPr lang="en-GB" altLang="en-US" sz="1200" dirty="0">
                <a:solidFill>
                  <a:srgbClr val="002060"/>
                </a:solidFill>
                <a:latin typeface="Arial" panose="020B0604020202020204" pitchFamily="34" charset="0"/>
                <a:cs typeface="Arial" panose="020B0604020202020204" pitchFamily="34" charset="0"/>
              </a:rPr>
              <a:t>Helps in ‘Achieving Best Evidence’ in criminal proceedings</a:t>
            </a:r>
          </a:p>
          <a:p>
            <a:pPr algn="ctr"/>
            <a:endParaRPr lang="en-GB" altLang="en-US" sz="1200" dirty="0">
              <a:solidFill>
                <a:srgbClr val="002060"/>
              </a:solidFill>
              <a:latin typeface="Arial" panose="020B0604020202020204" pitchFamily="34" charset="0"/>
              <a:cs typeface="Arial" panose="020B0604020202020204" pitchFamily="34" charset="0"/>
            </a:endParaRPr>
          </a:p>
          <a:p>
            <a:pPr algn="ctr"/>
            <a:r>
              <a:rPr lang="en-GB" altLang="en-US" sz="1200" dirty="0">
                <a:solidFill>
                  <a:srgbClr val="002060"/>
                </a:solidFill>
                <a:latin typeface="Arial" panose="020B0604020202020204" pitchFamily="34" charset="0"/>
                <a:cs typeface="Arial" panose="020B0604020202020204" pitchFamily="34" charset="0"/>
              </a:rPr>
              <a:t>Ensures victims &amp; witnesses feel confident to go to court</a:t>
            </a:r>
          </a:p>
          <a:p>
            <a:pPr algn="ctr"/>
            <a:endParaRPr lang="en-GB" altLang="en-US" sz="1200" dirty="0">
              <a:solidFill>
                <a:srgbClr val="002060"/>
              </a:solidFill>
              <a:latin typeface="Arial" panose="020B0604020202020204" pitchFamily="34" charset="0"/>
              <a:cs typeface="Arial" panose="020B0604020202020204" pitchFamily="34" charset="0"/>
            </a:endParaRPr>
          </a:p>
          <a:p>
            <a:pPr algn="ctr"/>
            <a:r>
              <a:rPr lang="en-GB" altLang="en-US" sz="1200" dirty="0">
                <a:solidFill>
                  <a:srgbClr val="002060"/>
                </a:solidFill>
                <a:latin typeface="Arial" panose="020B0604020202020204" pitchFamily="34" charset="0"/>
                <a:cs typeface="Arial" panose="020B0604020202020204" pitchFamily="34" charset="0"/>
              </a:rPr>
              <a:t>Complies with legislation</a:t>
            </a:r>
          </a:p>
          <a:p>
            <a:pPr marL="342900" indent="-342900">
              <a:buFont typeface="Arial" panose="020B0604020202020204" pitchFamily="34" charset="0"/>
              <a:buChar char="•"/>
            </a:pPr>
            <a:endParaRPr lang="en-GB" altLang="en-US" sz="1200" dirty="0">
              <a:solidFill>
                <a:srgbClr val="002060"/>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27</a:t>
            </a:fld>
            <a:endParaRPr lang="en-GB"/>
          </a:p>
        </p:txBody>
      </p:sp>
    </p:spTree>
    <p:extLst>
      <p:ext uri="{BB962C8B-B14F-4D97-AF65-F5344CB8AC3E}">
        <p14:creationId xmlns:p14="http://schemas.microsoft.com/office/powerpoint/2010/main" val="18705693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altLang="en-US" dirty="0">
                <a:latin typeface="Arial" charset="0"/>
              </a:rPr>
              <a:t>•  </a:t>
            </a:r>
            <a:r>
              <a:rPr lang="en-GB" altLang="en-US" dirty="0">
                <a:solidFill>
                  <a:srgbClr val="002060"/>
                </a:solidFill>
                <a:latin typeface="Arial" charset="0"/>
              </a:rPr>
              <a:t>places victim at the centre of policing</a:t>
            </a:r>
          </a:p>
          <a:p>
            <a:pPr>
              <a:lnSpc>
                <a:spcPct val="90000"/>
              </a:lnSpc>
            </a:pPr>
            <a:r>
              <a:rPr lang="en-GB" altLang="en-US" dirty="0">
                <a:solidFill>
                  <a:srgbClr val="002060"/>
                </a:solidFill>
                <a:latin typeface="Arial" charset="0"/>
              </a:rPr>
              <a:t>•  makes them feel more involved in the </a:t>
            </a:r>
          </a:p>
          <a:p>
            <a:pPr>
              <a:lnSpc>
                <a:spcPct val="90000"/>
              </a:lnSpc>
            </a:pPr>
            <a:r>
              <a:rPr lang="en-GB" altLang="en-US" dirty="0">
                <a:solidFill>
                  <a:srgbClr val="002060"/>
                </a:solidFill>
                <a:latin typeface="Arial" charset="0"/>
              </a:rPr>
              <a:t>   handling of their case</a:t>
            </a:r>
          </a:p>
          <a:p>
            <a:pPr>
              <a:lnSpc>
                <a:spcPct val="90000"/>
              </a:lnSpc>
            </a:pPr>
            <a:r>
              <a:rPr lang="en-GB" altLang="en-US" dirty="0">
                <a:solidFill>
                  <a:srgbClr val="002060"/>
                </a:solidFill>
                <a:latin typeface="Arial" charset="0"/>
              </a:rPr>
              <a:t>•  uses their views to inform decisions on</a:t>
            </a:r>
          </a:p>
          <a:p>
            <a:pPr>
              <a:lnSpc>
                <a:spcPct val="90000"/>
              </a:lnSpc>
            </a:pPr>
            <a:r>
              <a:rPr lang="en-GB" altLang="en-US" dirty="0">
                <a:solidFill>
                  <a:srgbClr val="002060"/>
                </a:solidFill>
                <a:latin typeface="Arial" charset="0"/>
              </a:rPr>
              <a:t>   bail &amp; bail conditions</a:t>
            </a:r>
          </a:p>
          <a:p>
            <a:pPr>
              <a:lnSpc>
                <a:spcPct val="90000"/>
              </a:lnSpc>
            </a:pPr>
            <a:r>
              <a:rPr lang="en-GB" altLang="en-US" dirty="0">
                <a:solidFill>
                  <a:srgbClr val="002060"/>
                </a:solidFill>
                <a:latin typeface="Arial" charset="0"/>
              </a:rPr>
              <a:t>•  identifies direct intimidation or fear of </a:t>
            </a:r>
          </a:p>
          <a:p>
            <a:pPr>
              <a:lnSpc>
                <a:spcPct val="90000"/>
              </a:lnSpc>
            </a:pPr>
            <a:r>
              <a:rPr lang="en-GB" altLang="en-US" dirty="0">
                <a:solidFill>
                  <a:srgbClr val="002060"/>
                </a:solidFill>
                <a:latin typeface="Arial" charset="0"/>
              </a:rPr>
              <a:t>   intimidation. </a:t>
            </a:r>
          </a:p>
          <a:p>
            <a:pPr>
              <a:lnSpc>
                <a:spcPct val="90000"/>
              </a:lnSpc>
            </a:pPr>
            <a:r>
              <a:rPr lang="en-GB" altLang="en-US" dirty="0">
                <a:solidFill>
                  <a:srgbClr val="002060"/>
                </a:solidFill>
                <a:latin typeface="Arial" charset="0"/>
              </a:rPr>
              <a:t>•  builds public confidence in the CJS </a:t>
            </a:r>
          </a:p>
          <a:p>
            <a:pPr>
              <a:lnSpc>
                <a:spcPct val="90000"/>
              </a:lnSpc>
            </a:pPr>
            <a:r>
              <a:rPr lang="en-GB" altLang="en-US" dirty="0">
                <a:solidFill>
                  <a:srgbClr val="002060"/>
                </a:solidFill>
                <a:latin typeface="Arial" charset="0"/>
              </a:rPr>
              <a:t>   overall.</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28</a:t>
            </a:fld>
            <a:endParaRPr lang="en-GB"/>
          </a:p>
        </p:txBody>
      </p:sp>
    </p:spTree>
    <p:extLst>
      <p:ext uri="{BB962C8B-B14F-4D97-AF65-F5344CB8AC3E}">
        <p14:creationId xmlns:p14="http://schemas.microsoft.com/office/powerpoint/2010/main" val="35970383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29</a:t>
            </a:fld>
            <a:endParaRPr lang="en-GB"/>
          </a:p>
        </p:txBody>
      </p:sp>
    </p:spTree>
    <p:extLst>
      <p:ext uri="{BB962C8B-B14F-4D97-AF65-F5344CB8AC3E}">
        <p14:creationId xmlns:p14="http://schemas.microsoft.com/office/powerpoint/2010/main" val="23165443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333333"/>
              </a:solidFill>
              <a:latin typeface="Arial" panose="020B0604020202020204" pitchFamily="34" charset="0"/>
            </a:endParaRPr>
          </a:p>
          <a:p>
            <a:r>
              <a:rPr lang="en-GB" sz="1200" b="0" i="0" u="none" strike="noStrike" kern="1200" dirty="0">
                <a:solidFill>
                  <a:schemeClr val="tx1"/>
                </a:solidFill>
                <a:effectLst/>
                <a:latin typeface="+mn-lt"/>
                <a:ea typeface="+mn-ea"/>
                <a:cs typeface="+mn-cs"/>
              </a:rPr>
              <a:t>Interviews are a means by which an investigator can both obtain and impart information. Many witnesses fear the consequences of providing information. They, therefore, need to be confident that the investigator will deal with the information they provide appropriately. If the investigator establishes trust with the interviewee beforehand, they are more likely to give a full and accurate account. Witnesses have a right to expect that they will be listened to and will receive fair treatment. It is the information provided by witnesses and victims that enables a suspect’s version of events to be validated or challenged.</a:t>
            </a:r>
          </a:p>
          <a:p>
            <a:r>
              <a:rPr lang="en-GB" sz="1200" b="0" i="0" u="none" strike="noStrike" kern="1200" dirty="0">
                <a:solidFill>
                  <a:schemeClr val="tx1"/>
                </a:solidFill>
                <a:effectLst/>
                <a:latin typeface="+mn-lt"/>
                <a:ea typeface="+mn-ea"/>
                <a:cs typeface="+mn-cs"/>
              </a:rPr>
              <a:t>Witnesses should be interviewed in accordance with the </a:t>
            </a:r>
            <a:r>
              <a:rPr lang="en-GB" sz="1200" b="0" i="0" u="sng" strike="noStrike" kern="1200" dirty="0">
                <a:solidFill>
                  <a:schemeClr val="tx1"/>
                </a:solidFill>
                <a:effectLst/>
                <a:latin typeface="+mn-lt"/>
                <a:ea typeface="+mn-ea"/>
                <a:cs typeface="+mn-cs"/>
                <a:hlinkClick r:id="rId3" tooltip="PEACE framework"/>
              </a:rPr>
              <a:t>PEACE model</a:t>
            </a:r>
            <a:r>
              <a:rPr lang="en-GB" sz="1200" b="0" i="0" u="none" strike="noStrike"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30</a:t>
            </a:fld>
            <a:endParaRPr lang="en-GB"/>
          </a:p>
        </p:txBody>
      </p:sp>
    </p:spTree>
    <p:extLst>
      <p:ext uri="{BB962C8B-B14F-4D97-AF65-F5344CB8AC3E}">
        <p14:creationId xmlns:p14="http://schemas.microsoft.com/office/powerpoint/2010/main" val="16487937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2744788" y="255588"/>
            <a:ext cx="1231900" cy="925512"/>
          </a:xfrm>
          <a:noFill/>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latin typeface="Arial" charset="0"/>
                <a:ea typeface="ＭＳ Ｐゴシック" pitchFamily="34" charset="-128"/>
              </a:rPr>
              <a:t>State:</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F8DEC6D2-B7A5-41B9-9C4C-BE99DCF57F10}" type="slidenum">
              <a:rPr lang="en-GB" altLang="en-US" sz="1200" smtClean="0"/>
              <a:pPr algn="r" eaLnBrk="1" hangingPunct="1">
                <a:spcBef>
                  <a:spcPct val="0"/>
                </a:spcBef>
              </a:pPr>
              <a:t>32</a:t>
            </a:fld>
            <a:endParaRPr lang="en-GB" altLang="en-US" sz="1200"/>
          </a:p>
        </p:txBody>
      </p:sp>
    </p:spTree>
    <p:extLst>
      <p:ext uri="{BB962C8B-B14F-4D97-AF65-F5344CB8AC3E}">
        <p14:creationId xmlns:p14="http://schemas.microsoft.com/office/powerpoint/2010/main" val="38694246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solidFill>
                  <a:srgbClr val="333333"/>
                </a:solidFill>
                <a:latin typeface="Arial" panose="020B0604020202020204" pitchFamily="34" charset="0"/>
              </a:rPr>
              <a:t>These include the use of video-recorded interviews as evidence-in-chief. They are also eligible to use communication aids, such as computer-aided speech programs and symbols on boards or in books, where necessary.</a:t>
            </a:r>
            <a:endParaRPr lang="en-GB" b="0" i="0" u="none" strike="noStrike" dirty="0">
              <a:solidFill>
                <a:srgbClr val="333333"/>
              </a:solidFill>
              <a:effectLst/>
              <a:latin typeface="Arial" panose="020B0604020202020204" pitchFamily="34" charset="0"/>
            </a:endParaRPr>
          </a:p>
          <a:p>
            <a:pPr algn="ctr"/>
            <a:endParaRPr lang="en-GB" altLang="en-US" dirty="0">
              <a:solidFill>
                <a:srgbClr val="002060"/>
              </a:solidFill>
              <a:latin typeface="Arial" panose="020B0604020202020204" pitchFamily="34" charset="0"/>
              <a:cs typeface="Arial" panose="020B0604020202020204" pitchFamily="34" charset="0"/>
            </a:endParaRPr>
          </a:p>
          <a:p>
            <a:pPr algn="ctr"/>
            <a:endParaRPr lang="en-GB" altLang="en-US" dirty="0">
              <a:solidFill>
                <a:srgbClr val="002060"/>
              </a:solidFill>
              <a:latin typeface="Arial" panose="020B0604020202020204" pitchFamily="34" charset="0"/>
              <a:cs typeface="Arial" panose="020B0604020202020204" pitchFamily="34" charset="0"/>
            </a:endParaRPr>
          </a:p>
          <a:p>
            <a:pPr algn="ctr"/>
            <a:r>
              <a:rPr lang="en-GB" altLang="en-US" dirty="0">
                <a:solidFill>
                  <a:srgbClr val="002060"/>
                </a:solidFill>
                <a:latin typeface="Arial" panose="020B0604020202020204" pitchFamily="34" charset="0"/>
                <a:cs typeface="Arial" panose="020B0604020202020204" pitchFamily="34" charset="0"/>
              </a:rPr>
              <a:t>Screening the witness from the accused </a:t>
            </a:r>
          </a:p>
          <a:p>
            <a:pPr algn="ctr"/>
            <a:endParaRPr lang="en-GB" altLang="en-US" dirty="0">
              <a:solidFill>
                <a:srgbClr val="002060"/>
              </a:solidFill>
              <a:latin typeface="Arial" panose="020B0604020202020204" pitchFamily="34" charset="0"/>
              <a:cs typeface="Arial" panose="020B0604020202020204" pitchFamily="34" charset="0"/>
            </a:endParaRPr>
          </a:p>
          <a:p>
            <a:pPr algn="ctr"/>
            <a:r>
              <a:rPr lang="en-GB" altLang="en-US" dirty="0">
                <a:solidFill>
                  <a:srgbClr val="002060"/>
                </a:solidFill>
                <a:latin typeface="Arial" panose="020B0604020202020204" pitchFamily="34" charset="0"/>
                <a:cs typeface="Arial" panose="020B0604020202020204" pitchFamily="34" charset="0"/>
              </a:rPr>
              <a:t>Giving evidence by means of a live TV link </a:t>
            </a:r>
          </a:p>
          <a:p>
            <a:pPr algn="ctr"/>
            <a:endParaRPr lang="en-GB" altLang="en-US" dirty="0">
              <a:solidFill>
                <a:srgbClr val="002060"/>
              </a:solidFill>
              <a:latin typeface="Arial" panose="020B0604020202020204" pitchFamily="34" charset="0"/>
              <a:cs typeface="Arial" panose="020B0604020202020204" pitchFamily="34" charset="0"/>
            </a:endParaRPr>
          </a:p>
          <a:p>
            <a:pPr algn="ctr"/>
            <a:r>
              <a:rPr lang="en-GB" altLang="en-US" dirty="0">
                <a:solidFill>
                  <a:srgbClr val="002060"/>
                </a:solidFill>
                <a:latin typeface="Arial" panose="020B0604020202020204" pitchFamily="34" charset="0"/>
                <a:cs typeface="Arial" panose="020B0604020202020204" pitchFamily="34" charset="0"/>
              </a:rPr>
              <a:t>Video recorded interview</a:t>
            </a:r>
          </a:p>
          <a:p>
            <a:pPr algn="ctr"/>
            <a:endParaRPr lang="en-GB" altLang="en-US" dirty="0">
              <a:solidFill>
                <a:srgbClr val="002060"/>
              </a:solidFill>
              <a:latin typeface="Arial" panose="020B0604020202020204" pitchFamily="34" charset="0"/>
              <a:cs typeface="Arial" panose="020B0604020202020204" pitchFamily="34" charset="0"/>
            </a:endParaRPr>
          </a:p>
          <a:p>
            <a:pPr algn="ctr"/>
            <a:r>
              <a:rPr lang="en-GB" altLang="en-US" dirty="0">
                <a:solidFill>
                  <a:srgbClr val="002060"/>
                </a:solidFill>
                <a:latin typeface="Arial" panose="020B0604020202020204" pitchFamily="34" charset="0"/>
                <a:cs typeface="Arial" panose="020B0604020202020204" pitchFamily="34" charset="0"/>
              </a:rPr>
              <a:t>Removal of wigs and gowns</a:t>
            </a:r>
          </a:p>
          <a:p>
            <a:pPr algn="ctr"/>
            <a:endParaRPr lang="en-GB" altLang="en-US" dirty="0">
              <a:solidFill>
                <a:srgbClr val="002060"/>
              </a:solidFill>
              <a:latin typeface="Arial" panose="020B0604020202020204" pitchFamily="34" charset="0"/>
              <a:cs typeface="Arial" panose="020B0604020202020204" pitchFamily="34" charset="0"/>
            </a:endParaRPr>
          </a:p>
          <a:p>
            <a:pPr algn="ctr"/>
            <a:r>
              <a:rPr lang="en-GB" altLang="en-US" dirty="0">
                <a:solidFill>
                  <a:srgbClr val="002060"/>
                </a:solidFill>
                <a:latin typeface="Arial" panose="020B0604020202020204" pitchFamily="34" charset="0"/>
                <a:cs typeface="Arial" panose="020B0604020202020204" pitchFamily="34" charset="0"/>
              </a:rPr>
              <a:t>Giving evidence in private</a:t>
            </a:r>
          </a:p>
          <a:p>
            <a:pPr algn="ctr"/>
            <a:endParaRPr lang="en-GB" altLang="en-US" dirty="0">
              <a:solidFill>
                <a:srgbClr val="002060"/>
              </a:solidFill>
              <a:latin typeface="Arial" panose="020B0604020202020204" pitchFamily="34" charset="0"/>
              <a:cs typeface="Arial" panose="020B0604020202020204" pitchFamily="34" charset="0"/>
            </a:endParaRPr>
          </a:p>
          <a:p>
            <a:pPr algn="ctr"/>
            <a:r>
              <a:rPr lang="en-GB" altLang="en-US" dirty="0">
                <a:solidFill>
                  <a:srgbClr val="002060"/>
                </a:solidFill>
                <a:latin typeface="Arial" panose="020B0604020202020204" pitchFamily="34" charset="0"/>
                <a:cs typeface="Arial" panose="020B0604020202020204" pitchFamily="34" charset="0"/>
              </a:rPr>
              <a:t>Examination of witness     through intermediary</a:t>
            </a:r>
          </a:p>
          <a:p>
            <a:pPr algn="ctr"/>
            <a:r>
              <a:rPr lang="en-GB" altLang="en-US" dirty="0">
                <a:solidFill>
                  <a:srgbClr val="002060"/>
                </a:solidFill>
                <a:latin typeface="Arial" panose="020B0604020202020204" pitchFamily="34" charset="0"/>
                <a:cs typeface="Arial" panose="020B0604020202020204" pitchFamily="34" charset="0"/>
              </a:rPr>
              <a:t> </a:t>
            </a:r>
          </a:p>
          <a:p>
            <a:pPr algn="ctr"/>
            <a:r>
              <a:rPr lang="en-GB" altLang="en-US" dirty="0">
                <a:solidFill>
                  <a:srgbClr val="002060"/>
                </a:solidFill>
                <a:latin typeface="Arial" panose="020B0604020202020204" pitchFamily="34" charset="0"/>
                <a:cs typeface="Arial" panose="020B0604020202020204" pitchFamily="34" charset="0"/>
              </a:rPr>
              <a:t>Aids to communication</a:t>
            </a:r>
          </a:p>
          <a:p>
            <a:pPr algn="ctr"/>
            <a:endParaRPr lang="en-GB" altLang="en-US" dirty="0">
              <a:solidFill>
                <a:srgbClr val="002060"/>
              </a:solidFill>
              <a:latin typeface="Arial" panose="020B0604020202020204" pitchFamily="34" charset="0"/>
              <a:cs typeface="Arial" panose="020B0604020202020204" pitchFamily="34" charset="0"/>
            </a:endParaRPr>
          </a:p>
          <a:p>
            <a:pPr algn="ctr"/>
            <a:r>
              <a:rPr lang="en-GB" altLang="en-US" dirty="0">
                <a:solidFill>
                  <a:srgbClr val="002060"/>
                </a:solidFill>
                <a:latin typeface="Arial" panose="020B0604020202020204" pitchFamily="34" charset="0"/>
                <a:cs typeface="Arial" panose="020B0604020202020204" pitchFamily="34" charset="0"/>
              </a:rPr>
              <a:t>Using video recording for giving evidence</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33</a:t>
            </a:fld>
            <a:endParaRPr lang="en-GB"/>
          </a:p>
        </p:txBody>
      </p:sp>
    </p:spTree>
    <p:extLst>
      <p:ext uri="{BB962C8B-B14F-4D97-AF65-F5344CB8AC3E}">
        <p14:creationId xmlns:p14="http://schemas.microsoft.com/office/powerpoint/2010/main" val="22345240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2744788" y="255588"/>
            <a:ext cx="1231900" cy="925512"/>
          </a:xfrm>
          <a:noFill/>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latin typeface="Arial" charset="0"/>
                <a:ea typeface="ＭＳ Ｐゴシック" pitchFamily="34" charset="-128"/>
              </a:rPr>
              <a:t>State:</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F8DEC6D2-B7A5-41B9-9C4C-BE99DCF57F10}" type="slidenum">
              <a:rPr lang="en-GB" altLang="en-US" sz="1200" smtClean="0"/>
              <a:pPr algn="r" eaLnBrk="1" hangingPunct="1">
                <a:spcBef>
                  <a:spcPct val="0"/>
                </a:spcBef>
              </a:pPr>
              <a:t>34</a:t>
            </a:fld>
            <a:endParaRPr lang="en-GB" altLang="en-US" sz="1200"/>
          </a:p>
        </p:txBody>
      </p:sp>
    </p:spTree>
    <p:extLst>
      <p:ext uri="{BB962C8B-B14F-4D97-AF65-F5344CB8AC3E}">
        <p14:creationId xmlns:p14="http://schemas.microsoft.com/office/powerpoint/2010/main" val="33479193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app.college.police.uk/app-content/investigations/victims-and-witnesses/#witness-identification-strategy"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hyperlink" Target="https://www.app.college.police.uk/app-content/investigations/victims-and-witnesses/#witness-interview-strategy" TargetMode="External"/><Relationship Id="rId4" Type="http://schemas.openxmlformats.org/officeDocument/2006/relationships/hyperlink" Target="https://www.app.college.police.uk/app-content/investigations/victims-and-witnesses/#initial-contact-strategy"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9.png"/><Relationship Id="rId4" Type="http://schemas.microsoft.com/office/2007/relationships/hdphoto" Target="../media/hdphoto1.wdp"/></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app.college.police.uk/app-content/investigations/victims-and-witnesses/#witness-identification-strategy" TargetMode="External"/><Relationship Id="rId7"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hyperlink" Target="https://www.app.college.police.uk/app-content/investigations/investigative-interviewing/#peace-framework" TargetMode="External"/><Relationship Id="rId5" Type="http://schemas.openxmlformats.org/officeDocument/2006/relationships/hyperlink" Target="https://www.app.college.police.uk/app-content/investigations/victims-and-witnesses/#witness-interview-strategy" TargetMode="External"/><Relationship Id="rId4" Type="http://schemas.openxmlformats.org/officeDocument/2006/relationships/hyperlink" Target="https://www.app.college.police.uk/app-content/investigations/victims-and-witnesses/#initial-contact-strategy"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microsoft.com/office/2007/relationships/hdphoto" Target="../media/hdphoto2.wdp"/></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374754" y="647720"/>
            <a:ext cx="8342526" cy="3208000"/>
          </a:xfrm>
        </p:spPr>
        <p:txBody>
          <a:bodyPr>
            <a:normAutofit/>
          </a:bodyPr>
          <a:lstStyle/>
          <a:p>
            <a:pPr algn="r"/>
            <a:r>
              <a:rPr lang="en-GB" sz="3200" dirty="0">
                <a:latin typeface="Arial" panose="020B0604020202020204" pitchFamily="34" charset="0"/>
                <a:cs typeface="Arial" panose="020B0604020202020204" pitchFamily="34" charset="0"/>
              </a:rPr>
              <a:t>Operational Policing </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Workshop: Thursday 18</a:t>
            </a:r>
            <a:r>
              <a:rPr lang="en-GB" sz="3200" baseline="30000" dirty="0">
                <a:latin typeface="Arial" panose="020B0604020202020204" pitchFamily="34" charset="0"/>
                <a:cs typeface="Arial" panose="020B0604020202020204" pitchFamily="34" charset="0"/>
              </a:rPr>
              <a:t>th</a:t>
            </a:r>
            <a:r>
              <a:rPr lang="en-GB" sz="3200" dirty="0">
                <a:latin typeface="Arial" panose="020B0604020202020204" pitchFamily="34" charset="0"/>
                <a:cs typeface="Arial" panose="020B0604020202020204" pitchFamily="34" charset="0"/>
              </a:rPr>
              <a:t> February</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09:00hrs-11:00hrs</a:t>
            </a:r>
            <a:br>
              <a:rPr lang="en-GB" sz="32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Rhiannon Lloyd  </a:t>
            </a:r>
            <a:br>
              <a:rPr lang="en-GB" sz="3200" dirty="0">
                <a:latin typeface="Arial" panose="020B0604020202020204" pitchFamily="34" charset="0"/>
                <a:cs typeface="Arial" panose="020B0604020202020204" pitchFamily="34" charset="0"/>
              </a:rPr>
            </a:br>
            <a:endParaRPr lang="en-GB" sz="3200"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2" descr="Teaching students to think critically (opinion)">
            <a:extLst>
              <a:ext uri="{FF2B5EF4-FFF2-40B4-BE49-F238E27FC236}">
                <a16:creationId xmlns:a16="http://schemas.microsoft.com/office/drawing/2014/main" id="{E28802FD-FCA6-F84C-A187-9F4151AC5E9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86861" y="1133943"/>
            <a:ext cx="2987929" cy="398904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3235AC2-CD5B-6D42-A384-8BC9D314742E}"/>
              </a:ext>
            </a:extLst>
          </p:cNvPr>
          <p:cNvSpPr txBox="1"/>
          <p:nvPr/>
        </p:nvSpPr>
        <p:spPr>
          <a:xfrm>
            <a:off x="2672862" y="183071"/>
            <a:ext cx="8264770" cy="646331"/>
          </a:xfrm>
          <a:prstGeom prst="rect">
            <a:avLst/>
          </a:prstGeom>
          <a:noFill/>
        </p:spPr>
        <p:txBody>
          <a:bodyPr wrap="square" rtlCol="0">
            <a:spAutoFit/>
          </a:bodyPr>
          <a:lstStyle/>
          <a:p>
            <a:r>
              <a:rPr lang="en-GB" sz="3600" u="sng" dirty="0">
                <a:latin typeface="Arial" panose="020B0604020202020204" pitchFamily="34" charset="0"/>
                <a:cs typeface="Arial" panose="020B0604020202020204" pitchFamily="34" charset="0"/>
              </a:rPr>
              <a:t>Learning Outcomes </a:t>
            </a:r>
          </a:p>
        </p:txBody>
      </p:sp>
      <p:sp>
        <p:nvSpPr>
          <p:cNvPr id="4" name="Rectangle 3">
            <a:extLst>
              <a:ext uri="{FF2B5EF4-FFF2-40B4-BE49-F238E27FC236}">
                <a16:creationId xmlns:a16="http://schemas.microsoft.com/office/drawing/2014/main" id="{8F8FDA7C-5140-274E-98D5-D6B6C9BAC48B}"/>
              </a:ext>
            </a:extLst>
          </p:cNvPr>
          <p:cNvSpPr/>
          <p:nvPr/>
        </p:nvSpPr>
        <p:spPr>
          <a:xfrm>
            <a:off x="3692769" y="1133943"/>
            <a:ext cx="5064370" cy="2954655"/>
          </a:xfrm>
          <a:prstGeom prst="rect">
            <a:avLst/>
          </a:prstGeom>
        </p:spPr>
        <p:txBody>
          <a:bodyPr wrap="square">
            <a:spAutoFit/>
          </a:bodyPr>
          <a:lstStyle/>
          <a:p>
            <a:pPr algn="just"/>
            <a:endParaRPr lang="en-US" b="1" dirty="0">
              <a:latin typeface="Calibri" panose="020F0502020204030204" pitchFamily="34" charset="0"/>
              <a:ea typeface="Times New Roman" panose="02020603050405020304" pitchFamily="18" charset="0"/>
              <a:cs typeface="Arial" panose="020B0604020202020204" pitchFamily="34" charset="0"/>
            </a:endParaRPr>
          </a:p>
          <a:p>
            <a:pPr marL="342900" indent="-342900">
              <a:buFont typeface="+mj-lt"/>
              <a:buAutoNum type="arabicPeriod"/>
            </a:pPr>
            <a:r>
              <a:rPr lang="en-US" sz="2400" dirty="0">
                <a:latin typeface="Arial" panose="020B0604020202020204" pitchFamily="34" charset="0"/>
                <a:ea typeface="Times New Roman" panose="02020603050405020304" pitchFamily="18" charset="0"/>
                <a:cs typeface="Arial" panose="020B0604020202020204" pitchFamily="34" charset="0"/>
              </a:rPr>
              <a:t>Recall key topics from lectures/tutorials conducted so far </a:t>
            </a:r>
            <a:br>
              <a:rPr lang="en-US" sz="2400" dirty="0">
                <a:latin typeface="Arial" panose="020B0604020202020204" pitchFamily="34" charset="0"/>
                <a:ea typeface="Times New Roman" panose="02020603050405020304" pitchFamily="18" charset="0"/>
                <a:cs typeface="Arial" panose="020B0604020202020204" pitchFamily="34" charset="0"/>
              </a:rPr>
            </a:br>
            <a:endParaRPr lang="en-US" sz="2400" dirty="0">
              <a:latin typeface="Arial" panose="020B0604020202020204" pitchFamily="34" charset="0"/>
              <a:ea typeface="Times New Roman" panose="02020603050405020304" pitchFamily="18" charset="0"/>
              <a:cs typeface="Arial" panose="020B0604020202020204" pitchFamily="34" charset="0"/>
            </a:endParaRPr>
          </a:p>
          <a:p>
            <a:pPr marL="342900" indent="-342900">
              <a:buFont typeface="+mj-lt"/>
              <a:buAutoNum type="arabicPeriod"/>
            </a:pPr>
            <a:r>
              <a:rPr lang="en-US" sz="2400" dirty="0">
                <a:latin typeface="Arial" panose="020B0604020202020204" pitchFamily="34" charset="0"/>
                <a:ea typeface="Times New Roman" panose="02020603050405020304" pitchFamily="18" charset="0"/>
                <a:cs typeface="Arial" panose="020B0604020202020204" pitchFamily="34" charset="0"/>
              </a:rPr>
              <a:t>To discuss the structure of the written exam which will be on Tuesday 9</a:t>
            </a:r>
            <a:r>
              <a:rPr lang="en-US" sz="2400" baseline="30000" dirty="0">
                <a:latin typeface="Arial" panose="020B0604020202020204" pitchFamily="34" charset="0"/>
                <a:ea typeface="Times New Roman" panose="02020603050405020304" pitchFamily="18" charset="0"/>
                <a:cs typeface="Arial" panose="020B0604020202020204" pitchFamily="34" charset="0"/>
              </a:rPr>
              <a:t>th</a:t>
            </a:r>
            <a:r>
              <a:rPr lang="en-US" sz="2400" dirty="0">
                <a:latin typeface="Arial" panose="020B0604020202020204" pitchFamily="34" charset="0"/>
                <a:ea typeface="Times New Roman" panose="02020603050405020304" pitchFamily="18" charset="0"/>
                <a:cs typeface="Arial" panose="020B0604020202020204" pitchFamily="34" charset="0"/>
              </a:rPr>
              <a:t> March at 09:00hrs </a:t>
            </a:r>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214622-58BC-7E47-BE65-747C1C12EA92}"/>
              </a:ext>
            </a:extLst>
          </p:cNvPr>
          <p:cNvSpPr/>
          <p:nvPr/>
        </p:nvSpPr>
        <p:spPr>
          <a:xfrm>
            <a:off x="4048428" y="1527069"/>
            <a:ext cx="4572000" cy="3803862"/>
          </a:xfrm>
          <a:prstGeom prst="rect">
            <a:avLst/>
          </a:prstGeom>
        </p:spPr>
        <p:txBody>
          <a:bodyPr>
            <a:spAutoFit/>
          </a:bodyPr>
          <a:lstStyle/>
          <a:p>
            <a:pPr marL="285750" indent="-285750">
              <a:lnSpc>
                <a:spcPct val="107000"/>
              </a:lnSpc>
              <a:spcAft>
                <a:spcPts val="1200"/>
              </a:spcAft>
              <a:buFont typeface="Arial" panose="020B0604020202020204" pitchFamily="34" charset="0"/>
              <a:buChar char="•"/>
            </a:pPr>
            <a:r>
              <a:rPr lang="en-GB" b="1" dirty="0">
                <a:solidFill>
                  <a:schemeClr val="tx2"/>
                </a:solidFill>
                <a:latin typeface="Arial" panose="020B0604020202020204" pitchFamily="34" charset="0"/>
                <a:ea typeface="Times New Roman" panose="02020603050405020304" pitchFamily="18" charset="0"/>
                <a:cs typeface="Arial" panose="020B0604020202020204" pitchFamily="34" charset="0"/>
              </a:rPr>
              <a:t>Date: Tuesday 9</a:t>
            </a:r>
            <a:r>
              <a:rPr lang="en-GB" b="1" baseline="30000" dirty="0">
                <a:solidFill>
                  <a:schemeClr val="tx2"/>
                </a:solidFill>
                <a:latin typeface="Arial" panose="020B0604020202020204" pitchFamily="34" charset="0"/>
                <a:ea typeface="Times New Roman" panose="02020603050405020304" pitchFamily="18" charset="0"/>
                <a:cs typeface="Arial" panose="020B0604020202020204" pitchFamily="34" charset="0"/>
              </a:rPr>
              <a:t>th</a:t>
            </a:r>
            <a:r>
              <a:rPr lang="en-GB" b="1" dirty="0">
                <a:solidFill>
                  <a:schemeClr val="tx2"/>
                </a:solidFill>
                <a:latin typeface="Arial" panose="020B0604020202020204" pitchFamily="34" charset="0"/>
                <a:ea typeface="Times New Roman" panose="02020603050405020304" pitchFamily="18" charset="0"/>
                <a:cs typeface="Arial" panose="020B0604020202020204" pitchFamily="34" charset="0"/>
              </a:rPr>
              <a:t> March 2021 </a:t>
            </a:r>
          </a:p>
          <a:p>
            <a:pPr marL="285750" indent="-285750">
              <a:lnSpc>
                <a:spcPct val="107000"/>
              </a:lnSpc>
              <a:spcAft>
                <a:spcPts val="1200"/>
              </a:spcAft>
              <a:buFont typeface="Arial" panose="020B0604020202020204" pitchFamily="34" charset="0"/>
              <a:buChar char="•"/>
            </a:pPr>
            <a:r>
              <a:rPr lang="en-GB" b="1" dirty="0">
                <a:latin typeface="Arial" panose="020B0604020202020204" pitchFamily="34" charset="0"/>
                <a:ea typeface="Times New Roman" panose="02020603050405020304" pitchFamily="18" charset="0"/>
                <a:cs typeface="Arial" panose="020B0604020202020204" pitchFamily="34" charset="0"/>
              </a:rPr>
              <a:t>Time: 09:00hrs-11:00hrs</a:t>
            </a:r>
          </a:p>
          <a:p>
            <a:pPr marL="285750" indent="-285750">
              <a:lnSpc>
                <a:spcPct val="107000"/>
              </a:lnSpc>
              <a:spcAft>
                <a:spcPts val="1200"/>
              </a:spcAft>
              <a:buFont typeface="Arial" panose="020B0604020202020204" pitchFamily="34" charset="0"/>
              <a:buChar char="•"/>
            </a:pPr>
            <a:r>
              <a:rPr lang="en-GB" b="1" dirty="0">
                <a:solidFill>
                  <a:schemeClr val="tx2"/>
                </a:solidFill>
                <a:latin typeface="Arial" panose="020B0604020202020204" pitchFamily="34" charset="0"/>
                <a:ea typeface="Times New Roman" panose="02020603050405020304" pitchFamily="18" charset="0"/>
                <a:cs typeface="Arial" panose="020B0604020202020204" pitchFamily="34" charset="0"/>
              </a:rPr>
              <a:t>Duration:  2 hours </a:t>
            </a:r>
            <a:endParaRPr lang="en-GB" dirty="0">
              <a:solidFill>
                <a:schemeClr val="tx2"/>
              </a:solidFill>
              <a:latin typeface="Arial" panose="020B0604020202020204" pitchFamily="34" charset="0"/>
              <a:ea typeface="Calibri" panose="020F0502020204030204" pitchFamily="34" charset="0"/>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b="1" dirty="0">
                <a:latin typeface="Arial" panose="020B0604020202020204" pitchFamily="34" charset="0"/>
                <a:ea typeface="Times New Roman" panose="02020603050405020304" pitchFamily="18" charset="0"/>
                <a:cs typeface="Arial" panose="020B0604020202020204" pitchFamily="34" charset="0"/>
              </a:rPr>
              <a:t>Answer </a:t>
            </a:r>
            <a:r>
              <a:rPr lang="en-GB" b="1" u="sng" dirty="0">
                <a:latin typeface="Arial" panose="020B0604020202020204" pitchFamily="34" charset="0"/>
                <a:ea typeface="Times New Roman" panose="02020603050405020304" pitchFamily="18" charset="0"/>
                <a:cs typeface="Arial" panose="020B0604020202020204" pitchFamily="34" charset="0"/>
              </a:rPr>
              <a:t>ALL</a:t>
            </a:r>
            <a:r>
              <a:rPr lang="en-GB" b="1" dirty="0">
                <a:latin typeface="Arial" panose="020B0604020202020204" pitchFamily="34" charset="0"/>
                <a:ea typeface="Times New Roman" panose="02020603050405020304" pitchFamily="18" charset="0"/>
                <a:cs typeface="Arial" panose="020B0604020202020204" pitchFamily="34" charset="0"/>
              </a:rPr>
              <a:t> 5 questions</a:t>
            </a:r>
            <a:endParaRPr lang="en-GB"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b="1" dirty="0">
                <a:latin typeface="Arial" panose="020B0604020202020204" pitchFamily="34" charset="0"/>
                <a:ea typeface="Times New Roman" panose="02020603050405020304" pitchFamily="18" charset="0"/>
                <a:cs typeface="Arial" panose="020B0604020202020204" pitchFamily="34" charset="0"/>
              </a:rPr>
              <a:t>     (each question is worth 20 marks)</a:t>
            </a:r>
            <a:endParaRPr lang="en-GB" dirty="0">
              <a:latin typeface="Arial" panose="020B0604020202020204" pitchFamily="34" charset="0"/>
              <a:ea typeface="Calibri" panose="020F0502020204030204" pitchFamily="34" charset="0"/>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b="1" dirty="0">
                <a:solidFill>
                  <a:schemeClr val="tx2"/>
                </a:solidFill>
                <a:latin typeface="Arial" panose="020B0604020202020204" pitchFamily="34" charset="0"/>
                <a:ea typeface="Times New Roman" panose="02020603050405020304" pitchFamily="18" charset="0"/>
                <a:cs typeface="Arial" panose="020B0604020202020204" pitchFamily="34" charset="0"/>
              </a:rPr>
              <a:t>Answers to be on separate sheets of A4 and to be uploaded onto Moodle via the Turnitin link straight after exam finishes</a:t>
            </a:r>
            <a:endParaRPr lang="en-GB" dirty="0">
              <a:solidFill>
                <a:schemeClr val="tx2"/>
              </a:solidFill>
              <a:latin typeface="Arial" panose="020B0604020202020204" pitchFamily="34" charset="0"/>
              <a:ea typeface="Calibri" panose="020F0502020204030204" pitchFamily="34" charset="0"/>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b="1" cap="all" dirty="0">
                <a:latin typeface="Arial" panose="020B0604020202020204" pitchFamily="34" charset="0"/>
                <a:ea typeface="Times New Roman" panose="02020603050405020304" pitchFamily="18" charset="0"/>
                <a:cs typeface="Arial" panose="020B0604020202020204" pitchFamily="34" charset="0"/>
              </a:rPr>
              <a:t> </a:t>
            </a:r>
            <a:r>
              <a:rPr lang="en-GB" b="1" dirty="0">
                <a:latin typeface="Arial" panose="020B0604020202020204" pitchFamily="34" charset="0"/>
                <a:ea typeface="Times New Roman" panose="02020603050405020304" pitchFamily="18" charset="0"/>
                <a:cs typeface="Arial" panose="020B0604020202020204" pitchFamily="34" charset="0"/>
              </a:rPr>
              <a:t>Open Book</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pic>
        <p:nvPicPr>
          <p:cNvPr id="2050" name="Picture 2" descr="Image result for exam online">
            <a:extLst>
              <a:ext uri="{FF2B5EF4-FFF2-40B4-BE49-F238E27FC236}">
                <a16:creationId xmlns:a16="http://schemas.microsoft.com/office/drawing/2014/main" id="{03B89869-57C7-7348-AC5B-A2B41BBBA4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572" y="2136279"/>
            <a:ext cx="3098800" cy="2222500"/>
          </a:xfrm>
          <a:prstGeom prst="rect">
            <a:avLst/>
          </a:prstGeom>
          <a:noFill/>
          <a:extLst>
            <a:ext uri="{909E8E84-426E-40DD-AFC4-6F175D3DCCD1}">
              <a14:hiddenFill xmlns:a14="http://schemas.microsoft.com/office/drawing/2010/main">
                <a:solidFill>
                  <a:srgbClr val="FFFFFF"/>
                </a:solidFill>
              </a14:hiddenFill>
            </a:ext>
          </a:extLst>
        </p:spPr>
      </p:pic>
      <p:sp>
        <p:nvSpPr>
          <p:cNvPr id="6" name="Pentagon 5">
            <a:extLst>
              <a:ext uri="{FF2B5EF4-FFF2-40B4-BE49-F238E27FC236}">
                <a16:creationId xmlns:a16="http://schemas.microsoft.com/office/drawing/2014/main" id="{EDE5A2A6-BD81-504B-900A-28985B3529AF}"/>
              </a:ext>
            </a:extLst>
          </p:cNvPr>
          <p:cNvSpPr/>
          <p:nvPr/>
        </p:nvSpPr>
        <p:spPr>
          <a:xfrm>
            <a:off x="234349" y="202959"/>
            <a:ext cx="6776047" cy="9477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DF6A3E78-871B-734E-9CD0-5039CFD83299}"/>
              </a:ext>
            </a:extLst>
          </p:cNvPr>
          <p:cNvSpPr txBox="1"/>
          <p:nvPr/>
        </p:nvSpPr>
        <p:spPr>
          <a:xfrm>
            <a:off x="414068" y="420796"/>
            <a:ext cx="5796951" cy="461665"/>
          </a:xfrm>
          <a:prstGeom prst="rect">
            <a:avLst/>
          </a:prstGeom>
          <a:noFill/>
        </p:spPr>
        <p:txBody>
          <a:bodyPr wrap="square" rtlCol="0">
            <a:spAutoFit/>
          </a:bodyPr>
          <a:lstStyle/>
          <a:p>
            <a:r>
              <a:rPr lang="en-GB" sz="2800" dirty="0">
                <a:solidFill>
                  <a:schemeClr val="bg1"/>
                </a:solidFill>
              </a:rPr>
              <a:t>EXAM INFORMATION </a:t>
            </a:r>
          </a:p>
        </p:txBody>
      </p:sp>
    </p:spTree>
    <p:extLst>
      <p:ext uri="{BB962C8B-B14F-4D97-AF65-F5344CB8AC3E}">
        <p14:creationId xmlns:p14="http://schemas.microsoft.com/office/powerpoint/2010/main" val="3039360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Pentagon 17">
            <a:extLst>
              <a:ext uri="{FF2B5EF4-FFF2-40B4-BE49-F238E27FC236}">
                <a16:creationId xmlns:a16="http://schemas.microsoft.com/office/drawing/2014/main" id="{0E0B7F4F-3510-BF44-BF9C-509C5D990059}"/>
              </a:ext>
            </a:extLst>
          </p:cNvPr>
          <p:cNvSpPr/>
          <p:nvPr/>
        </p:nvSpPr>
        <p:spPr>
          <a:xfrm>
            <a:off x="234349" y="202959"/>
            <a:ext cx="6776047" cy="9477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Pentagon 15">
            <a:extLst>
              <a:ext uri="{FF2B5EF4-FFF2-40B4-BE49-F238E27FC236}">
                <a16:creationId xmlns:a16="http://schemas.microsoft.com/office/drawing/2014/main" id="{A971FA7E-2420-A14E-A19F-2F6BAD6F62BA}"/>
              </a:ext>
            </a:extLst>
          </p:cNvPr>
          <p:cNvSpPr/>
          <p:nvPr/>
        </p:nvSpPr>
        <p:spPr>
          <a:xfrm>
            <a:off x="234349" y="4087808"/>
            <a:ext cx="8687522"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Pentagon 14">
            <a:extLst>
              <a:ext uri="{FF2B5EF4-FFF2-40B4-BE49-F238E27FC236}">
                <a16:creationId xmlns:a16="http://schemas.microsoft.com/office/drawing/2014/main" id="{F25C0D1E-E464-B546-9B6E-81CDACBDBA63}"/>
              </a:ext>
            </a:extLst>
          </p:cNvPr>
          <p:cNvSpPr/>
          <p:nvPr/>
        </p:nvSpPr>
        <p:spPr>
          <a:xfrm>
            <a:off x="222129" y="3024403"/>
            <a:ext cx="8699742" cy="923330"/>
          </a:xfrm>
          <a:prstGeom prst="homePlate">
            <a:avLst/>
          </a:prstGeom>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Pentagon 13">
            <a:extLst>
              <a:ext uri="{FF2B5EF4-FFF2-40B4-BE49-F238E27FC236}">
                <a16:creationId xmlns:a16="http://schemas.microsoft.com/office/drawing/2014/main" id="{C543927B-F3B1-1147-8589-D18F65B948D6}"/>
              </a:ext>
            </a:extLst>
          </p:cNvPr>
          <p:cNvSpPr/>
          <p:nvPr/>
        </p:nvSpPr>
        <p:spPr>
          <a:xfrm>
            <a:off x="234349" y="2235197"/>
            <a:ext cx="8636482"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Pentagon 11">
            <a:extLst>
              <a:ext uri="{FF2B5EF4-FFF2-40B4-BE49-F238E27FC236}">
                <a16:creationId xmlns:a16="http://schemas.microsoft.com/office/drawing/2014/main" id="{9DDB453C-07BA-6F4A-8879-0B3E28007066}"/>
              </a:ext>
            </a:extLst>
          </p:cNvPr>
          <p:cNvSpPr/>
          <p:nvPr/>
        </p:nvSpPr>
        <p:spPr>
          <a:xfrm>
            <a:off x="286820" y="1426007"/>
            <a:ext cx="8518586" cy="646331"/>
          </a:xfrm>
          <a:prstGeom prst="homePlate">
            <a:avLst/>
          </a:prstGeom>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9509C08-9E59-AA4F-A0A6-B81EFF02AA21}"/>
              </a:ext>
            </a:extLst>
          </p:cNvPr>
          <p:cNvSpPr txBox="1"/>
          <p:nvPr/>
        </p:nvSpPr>
        <p:spPr>
          <a:xfrm>
            <a:off x="303360" y="1428319"/>
            <a:ext cx="5827144"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Theft Act 1968   </a:t>
            </a: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(Including Theft, Burglary and Robbery Offences) </a:t>
            </a:r>
          </a:p>
        </p:txBody>
      </p:sp>
      <p:sp>
        <p:nvSpPr>
          <p:cNvPr id="8" name="TextBox 7">
            <a:extLst>
              <a:ext uri="{FF2B5EF4-FFF2-40B4-BE49-F238E27FC236}">
                <a16:creationId xmlns:a16="http://schemas.microsoft.com/office/drawing/2014/main" id="{AFD5980B-41D2-734F-A8C6-4CDC42D971E4}"/>
              </a:ext>
            </a:extLst>
          </p:cNvPr>
          <p:cNvSpPr txBox="1"/>
          <p:nvPr/>
        </p:nvSpPr>
        <p:spPr>
          <a:xfrm>
            <a:off x="270290" y="2244436"/>
            <a:ext cx="7228936"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Criminal Justice Act 1988 &amp; Offences Against the Person Act 1861 </a:t>
            </a:r>
            <a:br>
              <a:rPr lang="en-GB" dirty="0">
                <a:solidFill>
                  <a:schemeClr val="bg1"/>
                </a:solidFill>
                <a:latin typeface="Arial" panose="020B0604020202020204" pitchFamily="34" charset="0"/>
                <a:cs typeface="Arial" panose="020B0604020202020204" pitchFamily="34" charset="0"/>
              </a:rPr>
            </a:br>
            <a:r>
              <a:rPr lang="en-GB">
                <a:solidFill>
                  <a:schemeClr val="bg1"/>
                </a:solidFill>
                <a:latin typeface="Arial" panose="020B0604020202020204" pitchFamily="34" charset="0"/>
                <a:cs typeface="Arial" panose="020B0604020202020204" pitchFamily="34" charset="0"/>
              </a:rPr>
              <a:t>(Including Common </a:t>
            </a:r>
            <a:r>
              <a:rPr lang="en-GB" dirty="0">
                <a:solidFill>
                  <a:schemeClr val="bg1"/>
                </a:solidFill>
                <a:latin typeface="Arial" panose="020B0604020202020204" pitchFamily="34" charset="0"/>
                <a:cs typeface="Arial" panose="020B0604020202020204" pitchFamily="34" charset="0"/>
              </a:rPr>
              <a:t>Assault, Battery, ABH, GBH, GBH with intent) </a:t>
            </a:r>
          </a:p>
        </p:txBody>
      </p:sp>
      <p:sp>
        <p:nvSpPr>
          <p:cNvPr id="9" name="TextBox 8">
            <a:extLst>
              <a:ext uri="{FF2B5EF4-FFF2-40B4-BE49-F238E27FC236}">
                <a16:creationId xmlns:a16="http://schemas.microsoft.com/office/drawing/2014/main" id="{583A0DF1-B29E-E948-AEE4-18A999504B10}"/>
              </a:ext>
            </a:extLst>
          </p:cNvPr>
          <p:cNvSpPr txBox="1"/>
          <p:nvPr/>
        </p:nvSpPr>
        <p:spPr>
          <a:xfrm>
            <a:off x="270290" y="3037409"/>
            <a:ext cx="8413584" cy="923330"/>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Criminal Damage Act 1971</a:t>
            </a: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(Including Simple Damage, Aggravated Damage,  Damage with Intent to Endanger Lives &amp; Arson)</a:t>
            </a:r>
          </a:p>
        </p:txBody>
      </p:sp>
      <p:sp>
        <p:nvSpPr>
          <p:cNvPr id="10" name="TextBox 9">
            <a:extLst>
              <a:ext uri="{FF2B5EF4-FFF2-40B4-BE49-F238E27FC236}">
                <a16:creationId xmlns:a16="http://schemas.microsoft.com/office/drawing/2014/main" id="{0743B256-6F8C-8D4C-8FCC-AC705E82E849}"/>
              </a:ext>
            </a:extLst>
          </p:cNvPr>
          <p:cNvSpPr txBox="1"/>
          <p:nvPr/>
        </p:nvSpPr>
        <p:spPr>
          <a:xfrm>
            <a:off x="222128" y="4074802"/>
            <a:ext cx="8699741" cy="646331"/>
          </a:xfrm>
          <a:prstGeom prst="rect">
            <a:avLst/>
          </a:prstGeom>
          <a:noFill/>
          <a:ln>
            <a:solidFill>
              <a:schemeClr val="bg1"/>
            </a:solidFill>
          </a:ln>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Dealing with Victims and Witnesses </a:t>
            </a: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(Including Victim Care/ Needs)</a:t>
            </a:r>
          </a:p>
        </p:txBody>
      </p:sp>
      <p:sp>
        <p:nvSpPr>
          <p:cNvPr id="17" name="TextBox 16">
            <a:extLst>
              <a:ext uri="{FF2B5EF4-FFF2-40B4-BE49-F238E27FC236}">
                <a16:creationId xmlns:a16="http://schemas.microsoft.com/office/drawing/2014/main" id="{DC359440-553B-B140-9111-2B45802404F9}"/>
              </a:ext>
            </a:extLst>
          </p:cNvPr>
          <p:cNvSpPr txBox="1"/>
          <p:nvPr/>
        </p:nvSpPr>
        <p:spPr>
          <a:xfrm>
            <a:off x="352245" y="364914"/>
            <a:ext cx="8518586" cy="646331"/>
          </a:xfrm>
          <a:prstGeom prst="rect">
            <a:avLst/>
          </a:prstGeom>
          <a:noFill/>
        </p:spPr>
        <p:txBody>
          <a:bodyPr wrap="square" rtlCol="0">
            <a:spAutoFit/>
          </a:bodyPr>
          <a:lstStyle/>
          <a:p>
            <a:r>
              <a:rPr lang="en-GB" sz="3600" dirty="0">
                <a:solidFill>
                  <a:schemeClr val="bg1"/>
                </a:solidFill>
                <a:latin typeface="Arial" panose="020B0604020202020204" pitchFamily="34" charset="0"/>
                <a:cs typeface="Arial" panose="020B0604020202020204" pitchFamily="34" charset="0"/>
              </a:rPr>
              <a:t>Topics studied so far...</a:t>
            </a:r>
          </a:p>
        </p:txBody>
      </p:sp>
      <p:sp>
        <p:nvSpPr>
          <p:cNvPr id="19" name="Pentagon 18">
            <a:extLst>
              <a:ext uri="{FF2B5EF4-FFF2-40B4-BE49-F238E27FC236}">
                <a16:creationId xmlns:a16="http://schemas.microsoft.com/office/drawing/2014/main" id="{F80B4A13-FE9D-0D4E-B9DB-DA8CBB14DD72}"/>
              </a:ext>
            </a:extLst>
          </p:cNvPr>
          <p:cNvSpPr/>
          <p:nvPr/>
        </p:nvSpPr>
        <p:spPr>
          <a:xfrm>
            <a:off x="234349" y="4860103"/>
            <a:ext cx="8687522" cy="646331"/>
          </a:xfrm>
          <a:prstGeom prst="homePlate">
            <a:avLst/>
          </a:prstGeom>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69A4AF94-70D1-5640-A857-A4A07D48B742}"/>
              </a:ext>
            </a:extLst>
          </p:cNvPr>
          <p:cNvSpPr txBox="1"/>
          <p:nvPr/>
        </p:nvSpPr>
        <p:spPr>
          <a:xfrm>
            <a:off x="222129" y="4849469"/>
            <a:ext cx="8699740" cy="646331"/>
          </a:xfrm>
          <a:prstGeom prst="rect">
            <a:avLst/>
          </a:prstGeom>
          <a:noFill/>
          <a:ln>
            <a:solidFill>
              <a:schemeClr val="bg1"/>
            </a:solidFill>
          </a:ln>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Interviewing Victims / Witnesses and Suspects </a:t>
            </a: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(Including the PEACE model) </a:t>
            </a:r>
          </a:p>
        </p:txBody>
      </p:sp>
      <p:pic>
        <p:nvPicPr>
          <p:cNvPr id="2" name="Picture 2" descr="Image result for police thin blue line">
            <a:extLst>
              <a:ext uri="{FF2B5EF4-FFF2-40B4-BE49-F238E27FC236}">
                <a16:creationId xmlns:a16="http://schemas.microsoft.com/office/drawing/2014/main" id="{F6F61F94-3566-DF44-94B0-8FE34810D1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29752" y="374153"/>
            <a:ext cx="1221723" cy="6463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5013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0F611-4171-D649-8B32-E2D013790E35}"/>
              </a:ext>
            </a:extLst>
          </p:cNvPr>
          <p:cNvSpPr>
            <a:spLocks noGrp="1"/>
          </p:cNvSpPr>
          <p:nvPr>
            <p:ph type="title"/>
          </p:nvPr>
        </p:nvSpPr>
        <p:spPr>
          <a:xfrm>
            <a:off x="457200" y="274638"/>
            <a:ext cx="8229600" cy="1143000"/>
          </a:xfrm>
        </p:spPr>
        <p:txBody>
          <a:bodyPr anchor="ctr">
            <a:normAutofit/>
          </a:bodyPr>
          <a:lstStyle/>
          <a:p>
            <a:r>
              <a:rPr lang="en-GB" u="sng" dirty="0">
                <a:latin typeface="Arial" panose="020B0604020202020204" pitchFamily="34" charset="0"/>
                <a:cs typeface="Arial" panose="020B0604020202020204" pitchFamily="34" charset="0"/>
              </a:rPr>
              <a:t>Recap: Theft Act 1968 </a:t>
            </a:r>
            <a:endParaRPr lang="en-GB" u="sng" dirty="0"/>
          </a:p>
        </p:txBody>
      </p:sp>
      <p:pic>
        <p:nvPicPr>
          <p:cNvPr id="3074" name="Picture 2" descr="Revolutionising PMO Learning: Critical Thinking | Wellingtone">
            <a:extLst>
              <a:ext uri="{FF2B5EF4-FFF2-40B4-BE49-F238E27FC236}">
                <a16:creationId xmlns:a16="http://schemas.microsoft.com/office/drawing/2014/main" id="{744E2CA8-5B13-3943-A50F-4A6F8966077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795231"/>
            <a:ext cx="8229600" cy="3526971"/>
          </a:xfrm>
          <a:prstGeom prst="rect">
            <a:avLst/>
          </a:prstGeom>
          <a:solidFill>
            <a:srgbClr val="FFFFFF"/>
          </a:solidFill>
        </p:spPr>
      </p:pic>
      <p:sp>
        <p:nvSpPr>
          <p:cNvPr id="4" name="TextBox 3">
            <a:extLst>
              <a:ext uri="{FF2B5EF4-FFF2-40B4-BE49-F238E27FC236}">
                <a16:creationId xmlns:a16="http://schemas.microsoft.com/office/drawing/2014/main" id="{6E012E2C-8548-D84B-8D10-F5C6BEED476F}"/>
              </a:ext>
            </a:extLst>
          </p:cNvPr>
          <p:cNvSpPr txBox="1"/>
          <p:nvPr/>
        </p:nvSpPr>
        <p:spPr>
          <a:xfrm>
            <a:off x="4209690" y="2242867"/>
            <a:ext cx="4261449" cy="3046988"/>
          </a:xfrm>
          <a:prstGeom prst="rect">
            <a:avLst/>
          </a:prstGeom>
          <a:noFill/>
        </p:spPr>
        <p:txBody>
          <a:bodyPr wrap="square" rtlCol="0">
            <a:spAutoFit/>
          </a:bodyPr>
          <a:lstStyle/>
          <a:p>
            <a:pPr marL="285750" indent="-285750">
              <a:buFont typeface="Arial" panose="020B0604020202020204" pitchFamily="34" charset="0"/>
              <a:buChar char="•"/>
            </a:pPr>
            <a:r>
              <a:rPr lang="en-GB" sz="3200" dirty="0">
                <a:latin typeface="Arial" panose="020B0604020202020204" pitchFamily="34" charset="0"/>
                <a:cs typeface="Arial" panose="020B0604020202020204" pitchFamily="34" charset="0"/>
              </a:rPr>
              <a:t>Theft Act 1968 </a:t>
            </a:r>
          </a:p>
          <a:p>
            <a:endParaRPr lang="en-GB" sz="3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200" dirty="0">
                <a:latin typeface="Arial" panose="020B0604020202020204" pitchFamily="34" charset="0"/>
                <a:cs typeface="Arial" panose="020B0604020202020204" pitchFamily="34" charset="0"/>
              </a:rPr>
              <a:t>Points to Prove</a:t>
            </a:r>
          </a:p>
          <a:p>
            <a:pPr marL="285750" indent="-285750">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200" dirty="0">
                <a:latin typeface="Arial" panose="020B0604020202020204" pitchFamily="34" charset="0"/>
                <a:cs typeface="Arial" panose="020B0604020202020204" pitchFamily="34" charset="0"/>
              </a:rPr>
              <a:t>Scenario </a:t>
            </a:r>
          </a:p>
          <a:p>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4233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F38CA57A-053B-ED4A-BB28-23739674CD86}"/>
              </a:ext>
            </a:extLst>
          </p:cNvPr>
          <p:cNvSpPr/>
          <p:nvPr/>
        </p:nvSpPr>
        <p:spPr>
          <a:xfrm>
            <a:off x="120771" y="336096"/>
            <a:ext cx="7487728" cy="1147504"/>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D920FD7-5818-BE43-973D-DDB63C58ED5B}"/>
              </a:ext>
            </a:extLst>
          </p:cNvPr>
          <p:cNvSpPr>
            <a:spLocks noGrp="1"/>
          </p:cNvSpPr>
          <p:nvPr>
            <p:ph type="title"/>
          </p:nvPr>
        </p:nvSpPr>
        <p:spPr>
          <a:xfrm>
            <a:off x="-1259457" y="333922"/>
            <a:ext cx="8229600" cy="1143000"/>
          </a:xfrm>
        </p:spPr>
        <p:txBody>
          <a:bodyPr/>
          <a:lstStyle/>
          <a:p>
            <a:r>
              <a:rPr lang="en-GB" u="sng" dirty="0">
                <a:solidFill>
                  <a:schemeClr val="bg1"/>
                </a:solidFill>
                <a:latin typeface="Arial" panose="020B0604020202020204" pitchFamily="34" charset="0"/>
                <a:cs typeface="Arial" panose="020B0604020202020204" pitchFamily="34" charset="0"/>
              </a:rPr>
              <a:t>Theft Act 1968, S.1: </a:t>
            </a:r>
          </a:p>
        </p:txBody>
      </p:sp>
      <p:sp>
        <p:nvSpPr>
          <p:cNvPr id="4" name="TextBox 3">
            <a:extLst>
              <a:ext uri="{FF2B5EF4-FFF2-40B4-BE49-F238E27FC236}">
                <a16:creationId xmlns:a16="http://schemas.microsoft.com/office/drawing/2014/main" id="{6B6F1B97-85D5-7340-B30C-457E8DB8DDCD}"/>
              </a:ext>
            </a:extLst>
          </p:cNvPr>
          <p:cNvSpPr txBox="1"/>
          <p:nvPr/>
        </p:nvSpPr>
        <p:spPr>
          <a:xfrm>
            <a:off x="772064" y="1766714"/>
            <a:ext cx="7599872" cy="1200329"/>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'A person is guilty of theft if he </a:t>
            </a:r>
            <a:r>
              <a:rPr lang="en-GB" sz="2400" b="1" u="sng" dirty="0">
                <a:latin typeface="Arial" panose="020B0604020202020204" pitchFamily="34" charset="0"/>
                <a:cs typeface="Arial" panose="020B0604020202020204" pitchFamily="34" charset="0"/>
              </a:rPr>
              <a:t>dishonestly appropriates</a:t>
            </a:r>
            <a:r>
              <a:rPr lang="en-GB" sz="2400" dirty="0">
                <a:latin typeface="Arial" panose="020B0604020202020204" pitchFamily="34" charset="0"/>
                <a:cs typeface="Arial" panose="020B0604020202020204" pitchFamily="34" charset="0"/>
              </a:rPr>
              <a:t> </a:t>
            </a:r>
            <a:r>
              <a:rPr lang="en-GB" sz="2400" b="1" u="sng" dirty="0">
                <a:latin typeface="Arial" panose="020B0604020202020204" pitchFamily="34" charset="0"/>
                <a:cs typeface="Arial" panose="020B0604020202020204" pitchFamily="34" charset="0"/>
              </a:rPr>
              <a:t>property</a:t>
            </a:r>
            <a:r>
              <a:rPr lang="en-GB" sz="2400" dirty="0">
                <a:latin typeface="Arial" panose="020B0604020202020204" pitchFamily="34" charset="0"/>
                <a:cs typeface="Arial" panose="020B0604020202020204" pitchFamily="34" charset="0"/>
              </a:rPr>
              <a:t> </a:t>
            </a:r>
            <a:r>
              <a:rPr lang="en-GB" sz="2400" b="1" u="sng" dirty="0">
                <a:latin typeface="Arial" panose="020B0604020202020204" pitchFamily="34" charset="0"/>
                <a:cs typeface="Arial" panose="020B0604020202020204" pitchFamily="34" charset="0"/>
              </a:rPr>
              <a:t>belonging to another </a:t>
            </a:r>
            <a:r>
              <a:rPr lang="en-GB" sz="2400" dirty="0">
                <a:latin typeface="Arial" panose="020B0604020202020204" pitchFamily="34" charset="0"/>
                <a:cs typeface="Arial" panose="020B0604020202020204" pitchFamily="34" charset="0"/>
              </a:rPr>
              <a:t>with the </a:t>
            </a:r>
            <a:r>
              <a:rPr lang="en-GB" sz="2400" b="1" u="sng" dirty="0">
                <a:latin typeface="Arial" panose="020B0604020202020204" pitchFamily="34" charset="0"/>
                <a:cs typeface="Arial" panose="020B0604020202020204" pitchFamily="34" charset="0"/>
              </a:rPr>
              <a:t>intention of permanently depriving the other of it</a:t>
            </a:r>
            <a:r>
              <a:rPr lang="en-GB" sz="2400" dirty="0">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78CCABE1-8A25-E64B-8BB2-76A60B0DFE61}"/>
              </a:ext>
            </a:extLst>
          </p:cNvPr>
          <p:cNvSpPr txBox="1"/>
          <p:nvPr/>
        </p:nvSpPr>
        <p:spPr>
          <a:xfrm>
            <a:off x="569344" y="3303613"/>
            <a:ext cx="6504317" cy="2523768"/>
          </a:xfrm>
          <a:prstGeom prst="rect">
            <a:avLst/>
          </a:prstGeom>
          <a:noFill/>
        </p:spPr>
        <p:txBody>
          <a:bodyPr wrap="square" rtlCol="0">
            <a:spAutoFit/>
          </a:bodyPr>
          <a:lstStyle/>
          <a:p>
            <a:r>
              <a:rPr lang="en-GB" sz="2000" u="sng"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Points to Prove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1. Dishonestly</a:t>
            </a:r>
          </a:p>
          <a:p>
            <a:r>
              <a:rPr lang="en-GB" sz="2000" dirty="0">
                <a:latin typeface="Arial" panose="020B0604020202020204" pitchFamily="34" charset="0"/>
                <a:cs typeface="Arial" panose="020B0604020202020204" pitchFamily="34" charset="0"/>
              </a:rPr>
              <a:t>2. Appropriates</a:t>
            </a:r>
          </a:p>
          <a:p>
            <a:r>
              <a:rPr lang="en-GB" sz="2000" dirty="0">
                <a:latin typeface="Arial" panose="020B0604020202020204" pitchFamily="34" charset="0"/>
                <a:cs typeface="Arial" panose="020B0604020202020204" pitchFamily="34" charset="0"/>
              </a:rPr>
              <a:t>3. Property</a:t>
            </a:r>
          </a:p>
          <a:p>
            <a:r>
              <a:rPr lang="en-GB" sz="2000" dirty="0">
                <a:latin typeface="Arial" panose="020B0604020202020204" pitchFamily="34" charset="0"/>
                <a:cs typeface="Arial" panose="020B0604020202020204" pitchFamily="34" charset="0"/>
              </a:rPr>
              <a:t>4. Belonging to another </a:t>
            </a:r>
          </a:p>
          <a:p>
            <a:r>
              <a:rPr lang="en-GB" sz="2000" dirty="0">
                <a:latin typeface="Arial" panose="020B0604020202020204" pitchFamily="34" charset="0"/>
                <a:cs typeface="Arial" panose="020B0604020202020204" pitchFamily="34" charset="0"/>
              </a:rPr>
              <a:t>5. Intention to permanently deprive the other of it </a:t>
            </a:r>
          </a:p>
          <a:p>
            <a:endParaRPr lang="en-GB" dirty="0"/>
          </a:p>
        </p:txBody>
      </p:sp>
      <p:pic>
        <p:nvPicPr>
          <p:cNvPr id="1026" name="Picture 2" descr="Flat round check mark green icon, button. Tick symbol isolated on white  backgrou , #sponsored, #green, #icon, #button, #Flat, #c… | Mark green,  Symbol design, Ticks">
            <a:extLst>
              <a:ext uri="{FF2B5EF4-FFF2-40B4-BE49-F238E27FC236}">
                <a16:creationId xmlns:a16="http://schemas.microsoft.com/office/drawing/2014/main" id="{4334AA6F-45FD-8B40-8BED-0C268FCB69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5973" y="4258590"/>
            <a:ext cx="280358" cy="28035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Flat round check mark green icon, button. Tick symbol isolated on white  backgrou , #sponsored, #green, #icon, #button, #Flat, #c… | Mark green,  Symbol design, Ticks">
            <a:extLst>
              <a:ext uri="{FF2B5EF4-FFF2-40B4-BE49-F238E27FC236}">
                <a16:creationId xmlns:a16="http://schemas.microsoft.com/office/drawing/2014/main" id="{AD8F38AA-6BAA-2E49-B59F-614845CEEE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2571" y="4610720"/>
            <a:ext cx="280358" cy="28035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Flat round check mark green icon, button. Tick symbol isolated on white  backgrou , #sponsored, #green, #icon, #button, #Flat, #c… | Mark green,  Symbol design, Ticks">
            <a:extLst>
              <a:ext uri="{FF2B5EF4-FFF2-40B4-BE49-F238E27FC236}">
                <a16:creationId xmlns:a16="http://schemas.microsoft.com/office/drawing/2014/main" id="{60B93E33-0F08-7B4D-B760-2EBAFAA58F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2080" y="4864246"/>
            <a:ext cx="280358" cy="28035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Flat round check mark green icon, button. Tick symbol isolated on white  backgrou , #sponsored, #green, #icon, #button, #Flat, #c… | Mark green,  Symbol design, Ticks">
            <a:extLst>
              <a:ext uri="{FF2B5EF4-FFF2-40B4-BE49-F238E27FC236}">
                <a16:creationId xmlns:a16="http://schemas.microsoft.com/office/drawing/2014/main" id="{98DDC624-29BA-F04F-A65C-9D572F4278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3958" y="5221491"/>
            <a:ext cx="280358" cy="28035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Flat round check mark green icon, button. Tick symbol isolated on white  backgrou , #sponsored, #green, #icon, #button, #Flat, #c… | Mark green,  Symbol design, Ticks">
            <a:extLst>
              <a:ext uri="{FF2B5EF4-FFF2-40B4-BE49-F238E27FC236}">
                <a16:creationId xmlns:a16="http://schemas.microsoft.com/office/drawing/2014/main" id="{E481DEF2-E51A-BC4C-8689-6048754DD8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4291" y="3976730"/>
            <a:ext cx="280358" cy="2803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ft Icon #258670 - Free Icons Library">
            <a:extLst>
              <a:ext uri="{FF2B5EF4-FFF2-40B4-BE49-F238E27FC236}">
                <a16:creationId xmlns:a16="http://schemas.microsoft.com/office/drawing/2014/main" id="{A3626EDC-8FE2-1943-80FB-4B08F102EC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8086" y="3621373"/>
            <a:ext cx="1814872" cy="183515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A8943BE8-0306-824C-AD71-BCAC3B07FA36}"/>
              </a:ext>
            </a:extLst>
          </p:cNvPr>
          <p:cNvSpPr txBox="1"/>
          <p:nvPr/>
        </p:nvSpPr>
        <p:spPr>
          <a:xfrm>
            <a:off x="5244858" y="5672509"/>
            <a:ext cx="5210355"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(Blackstone’s Policing Manual, 2020)</a:t>
            </a:r>
          </a:p>
        </p:txBody>
      </p:sp>
    </p:spTree>
    <p:extLst>
      <p:ext uri="{BB962C8B-B14F-4D97-AF65-F5344CB8AC3E}">
        <p14:creationId xmlns:p14="http://schemas.microsoft.com/office/powerpoint/2010/main" val="1944500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5B297-8AAA-4A46-AB99-04C57BA05112}"/>
              </a:ext>
            </a:extLst>
          </p:cNvPr>
          <p:cNvSpPr>
            <a:spLocks noGrp="1"/>
          </p:cNvSpPr>
          <p:nvPr>
            <p:ph type="title"/>
          </p:nvPr>
        </p:nvSpPr>
        <p:spPr/>
        <p:txBody>
          <a:bodyPr>
            <a:normAutofit/>
          </a:bodyPr>
          <a:lstStyle/>
          <a:p>
            <a:r>
              <a:rPr lang="en-GB" dirty="0">
                <a:solidFill>
                  <a:schemeClr val="bg1"/>
                </a:solidFill>
              </a:rPr>
              <a:t>Discuss:</a:t>
            </a:r>
          </a:p>
        </p:txBody>
      </p:sp>
      <p:sp>
        <p:nvSpPr>
          <p:cNvPr id="4" name="Rectangle 3">
            <a:extLst>
              <a:ext uri="{FF2B5EF4-FFF2-40B4-BE49-F238E27FC236}">
                <a16:creationId xmlns:a16="http://schemas.microsoft.com/office/drawing/2014/main" id="{899B45AC-D17A-5940-AEB3-6B0A5547F92A}"/>
              </a:ext>
            </a:extLst>
          </p:cNvPr>
          <p:cNvSpPr/>
          <p:nvPr/>
        </p:nvSpPr>
        <p:spPr>
          <a:xfrm>
            <a:off x="457200" y="1895753"/>
            <a:ext cx="9929005" cy="1384995"/>
          </a:xfrm>
          <a:prstGeom prst="rect">
            <a:avLst/>
          </a:prstGeom>
        </p:spPr>
        <p:txBody>
          <a:bodyPr wrap="square">
            <a:spAutoFit/>
          </a:bodyPr>
          <a:lstStyle/>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
        <p:nvSpPr>
          <p:cNvPr id="5" name="Pentagon 4">
            <a:extLst>
              <a:ext uri="{FF2B5EF4-FFF2-40B4-BE49-F238E27FC236}">
                <a16:creationId xmlns:a16="http://schemas.microsoft.com/office/drawing/2014/main" id="{F633A6E7-DDAA-CF45-B9CE-AD9D2721AA0B}"/>
              </a:ext>
            </a:extLst>
          </p:cNvPr>
          <p:cNvSpPr/>
          <p:nvPr/>
        </p:nvSpPr>
        <p:spPr>
          <a:xfrm>
            <a:off x="286107" y="274638"/>
            <a:ext cx="5234799" cy="9477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679C4ED8-B9F6-4B4C-A244-A33BD9D3D860}"/>
              </a:ext>
            </a:extLst>
          </p:cNvPr>
          <p:cNvSpPr txBox="1"/>
          <p:nvPr/>
        </p:nvSpPr>
        <p:spPr>
          <a:xfrm>
            <a:off x="457200" y="517696"/>
            <a:ext cx="4597879" cy="523220"/>
          </a:xfrm>
          <a:prstGeom prst="rect">
            <a:avLst/>
          </a:prstGeom>
          <a:noFill/>
        </p:spPr>
        <p:txBody>
          <a:bodyPr wrap="square" rtlCol="0">
            <a:spAutoFit/>
          </a:bodyPr>
          <a:lstStyle/>
          <a:p>
            <a:r>
              <a:rPr lang="en-GB" sz="2800" dirty="0">
                <a:solidFill>
                  <a:schemeClr val="bg1"/>
                </a:solidFill>
                <a:latin typeface="Arial" panose="020B0604020202020204" pitchFamily="34" charset="0"/>
                <a:cs typeface="Arial" panose="020B0604020202020204" pitchFamily="34" charset="0"/>
              </a:rPr>
              <a:t>Explain and Discuss: </a:t>
            </a:r>
          </a:p>
        </p:txBody>
      </p:sp>
      <p:sp>
        <p:nvSpPr>
          <p:cNvPr id="6" name="Rectangle 5">
            <a:extLst>
              <a:ext uri="{FF2B5EF4-FFF2-40B4-BE49-F238E27FC236}">
                <a16:creationId xmlns:a16="http://schemas.microsoft.com/office/drawing/2014/main" id="{8974948C-2E0E-E54D-BE7A-C6D33DB567DE}"/>
              </a:ext>
            </a:extLst>
          </p:cNvPr>
          <p:cNvSpPr/>
          <p:nvPr/>
        </p:nvSpPr>
        <p:spPr>
          <a:xfrm>
            <a:off x="422694" y="4892244"/>
            <a:ext cx="7617125" cy="461665"/>
          </a:xfrm>
          <a:prstGeom prst="rect">
            <a:avLst/>
          </a:prstGeom>
        </p:spPr>
        <p:txBody>
          <a:bodyPr wrap="square">
            <a:spAutoFit/>
          </a:bodyPr>
          <a:lstStyle/>
          <a:p>
            <a:r>
              <a:rPr lang="en-GB" sz="2400" dirty="0">
                <a:solidFill>
                  <a:schemeClr val="tx2"/>
                </a:solidFill>
                <a:latin typeface="Arial" panose="020B0604020202020204" pitchFamily="34" charset="0"/>
                <a:cs typeface="Arial" panose="020B0604020202020204" pitchFamily="34" charset="0"/>
              </a:rPr>
              <a:t>“Intention to permanently deprive the other of it” </a:t>
            </a:r>
          </a:p>
        </p:txBody>
      </p:sp>
      <p:sp>
        <p:nvSpPr>
          <p:cNvPr id="7" name="Rectangle 6">
            <a:extLst>
              <a:ext uri="{FF2B5EF4-FFF2-40B4-BE49-F238E27FC236}">
                <a16:creationId xmlns:a16="http://schemas.microsoft.com/office/drawing/2014/main" id="{98B9C3EA-26BF-F842-8052-EA33907D439D}"/>
              </a:ext>
            </a:extLst>
          </p:cNvPr>
          <p:cNvSpPr/>
          <p:nvPr/>
        </p:nvSpPr>
        <p:spPr>
          <a:xfrm>
            <a:off x="-243980" y="4063413"/>
            <a:ext cx="4648202" cy="461665"/>
          </a:xfrm>
          <a:prstGeom prst="rect">
            <a:avLst/>
          </a:prstGeom>
        </p:spPr>
        <p:txBody>
          <a:bodyPr wrap="square">
            <a:spAutoFit/>
          </a:bodyPr>
          <a:lstStyle/>
          <a:p>
            <a:pPr algn="ctr"/>
            <a:r>
              <a:rPr lang="en-GB" sz="2400" dirty="0">
                <a:solidFill>
                  <a:schemeClr val="tx2"/>
                </a:solidFill>
                <a:latin typeface="Arial" panose="020B0604020202020204" pitchFamily="34" charset="0"/>
                <a:cs typeface="Arial" panose="020B0604020202020204" pitchFamily="34" charset="0"/>
              </a:rPr>
              <a:t>“Belonging to another” </a:t>
            </a:r>
            <a:endParaRPr lang="en-GB" sz="2400" dirty="0">
              <a:solidFill>
                <a:schemeClr val="tx2"/>
              </a:solidFill>
            </a:endParaRPr>
          </a:p>
        </p:txBody>
      </p:sp>
      <p:sp>
        <p:nvSpPr>
          <p:cNvPr id="8" name="Rectangle 7">
            <a:extLst>
              <a:ext uri="{FF2B5EF4-FFF2-40B4-BE49-F238E27FC236}">
                <a16:creationId xmlns:a16="http://schemas.microsoft.com/office/drawing/2014/main" id="{7A711CF8-B36E-454F-AFE4-1F8021A5AB7C}"/>
              </a:ext>
            </a:extLst>
          </p:cNvPr>
          <p:cNvSpPr/>
          <p:nvPr/>
        </p:nvSpPr>
        <p:spPr>
          <a:xfrm>
            <a:off x="470139" y="3339137"/>
            <a:ext cx="1553630" cy="461665"/>
          </a:xfrm>
          <a:prstGeom prst="rect">
            <a:avLst/>
          </a:prstGeom>
        </p:spPr>
        <p:txBody>
          <a:bodyPr wrap="none">
            <a:spAutoFit/>
          </a:bodyPr>
          <a:lstStyle/>
          <a:p>
            <a:r>
              <a:rPr lang="en-GB" sz="2400" dirty="0">
                <a:solidFill>
                  <a:schemeClr val="tx2"/>
                </a:solidFill>
                <a:latin typeface="Arial" panose="020B0604020202020204" pitchFamily="34" charset="0"/>
                <a:cs typeface="Arial" panose="020B0604020202020204" pitchFamily="34" charset="0"/>
              </a:rPr>
              <a:t>“Property”</a:t>
            </a:r>
          </a:p>
        </p:txBody>
      </p:sp>
      <p:sp>
        <p:nvSpPr>
          <p:cNvPr id="9" name="Rectangle 8">
            <a:extLst>
              <a:ext uri="{FF2B5EF4-FFF2-40B4-BE49-F238E27FC236}">
                <a16:creationId xmlns:a16="http://schemas.microsoft.com/office/drawing/2014/main" id="{D5C9BC7A-318F-0841-83E2-25C0C205FE5D}"/>
              </a:ext>
            </a:extLst>
          </p:cNvPr>
          <p:cNvSpPr/>
          <p:nvPr/>
        </p:nvSpPr>
        <p:spPr>
          <a:xfrm>
            <a:off x="457200" y="2527754"/>
            <a:ext cx="2137124" cy="461665"/>
          </a:xfrm>
          <a:prstGeom prst="rect">
            <a:avLst/>
          </a:prstGeom>
        </p:spPr>
        <p:txBody>
          <a:bodyPr wrap="none">
            <a:spAutoFit/>
          </a:bodyPr>
          <a:lstStyle/>
          <a:p>
            <a:r>
              <a:rPr lang="en-GB" sz="2400" dirty="0">
                <a:solidFill>
                  <a:schemeClr val="tx2"/>
                </a:solidFill>
                <a:latin typeface="Arial" panose="020B0604020202020204" pitchFamily="34" charset="0"/>
                <a:cs typeface="Arial" panose="020B0604020202020204" pitchFamily="34" charset="0"/>
              </a:rPr>
              <a:t>“Appropriates”</a:t>
            </a:r>
          </a:p>
        </p:txBody>
      </p:sp>
      <p:sp>
        <p:nvSpPr>
          <p:cNvPr id="10" name="Rectangle 9">
            <a:extLst>
              <a:ext uri="{FF2B5EF4-FFF2-40B4-BE49-F238E27FC236}">
                <a16:creationId xmlns:a16="http://schemas.microsoft.com/office/drawing/2014/main" id="{9E4DF47F-BADC-2B43-9528-BB039C7011C5}"/>
              </a:ext>
            </a:extLst>
          </p:cNvPr>
          <p:cNvSpPr/>
          <p:nvPr/>
        </p:nvSpPr>
        <p:spPr>
          <a:xfrm>
            <a:off x="457200" y="1716371"/>
            <a:ext cx="1983235" cy="461665"/>
          </a:xfrm>
          <a:prstGeom prst="rect">
            <a:avLst/>
          </a:prstGeom>
        </p:spPr>
        <p:txBody>
          <a:bodyPr wrap="none">
            <a:spAutoFit/>
          </a:bodyPr>
          <a:lstStyle/>
          <a:p>
            <a:r>
              <a:rPr lang="en-GB" sz="2400" dirty="0">
                <a:solidFill>
                  <a:schemeClr val="tx2"/>
                </a:solidFill>
                <a:latin typeface="Arial" panose="020B0604020202020204" pitchFamily="34" charset="0"/>
                <a:cs typeface="Arial" panose="020B0604020202020204" pitchFamily="34" charset="0"/>
              </a:rPr>
              <a:t>“Dishonestly”</a:t>
            </a:r>
          </a:p>
        </p:txBody>
      </p:sp>
      <p:pic>
        <p:nvPicPr>
          <p:cNvPr id="1028" name="Picture 4" descr="Image result for light bulb symbol">
            <a:extLst>
              <a:ext uri="{FF2B5EF4-FFF2-40B4-BE49-F238E27FC236}">
                <a16:creationId xmlns:a16="http://schemas.microsoft.com/office/drawing/2014/main" id="{2BF92078-78CC-8745-ADF2-660E40E974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3911" y="236601"/>
            <a:ext cx="1595887" cy="159588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ten minute timer">
            <a:extLst>
              <a:ext uri="{FF2B5EF4-FFF2-40B4-BE49-F238E27FC236}">
                <a16:creationId xmlns:a16="http://schemas.microsoft.com/office/drawing/2014/main" id="{64D283F6-1C0B-6246-A40E-83B688BB21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43216" y="1832488"/>
            <a:ext cx="23241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07994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5B297-8AAA-4A46-AB99-04C57BA05112}"/>
              </a:ext>
            </a:extLst>
          </p:cNvPr>
          <p:cNvSpPr>
            <a:spLocks noGrp="1"/>
          </p:cNvSpPr>
          <p:nvPr>
            <p:ph type="title"/>
          </p:nvPr>
        </p:nvSpPr>
        <p:spPr/>
        <p:txBody>
          <a:bodyPr>
            <a:normAutofit/>
          </a:bodyPr>
          <a:lstStyle/>
          <a:p>
            <a:r>
              <a:rPr lang="en-GB" dirty="0">
                <a:solidFill>
                  <a:schemeClr val="bg1"/>
                </a:solidFill>
              </a:rPr>
              <a:t>Discuss:</a:t>
            </a:r>
          </a:p>
        </p:txBody>
      </p:sp>
      <p:sp>
        <p:nvSpPr>
          <p:cNvPr id="4" name="Rectangle 3">
            <a:extLst>
              <a:ext uri="{FF2B5EF4-FFF2-40B4-BE49-F238E27FC236}">
                <a16:creationId xmlns:a16="http://schemas.microsoft.com/office/drawing/2014/main" id="{899B45AC-D17A-5940-AEB3-6B0A5547F92A}"/>
              </a:ext>
            </a:extLst>
          </p:cNvPr>
          <p:cNvSpPr/>
          <p:nvPr/>
        </p:nvSpPr>
        <p:spPr>
          <a:xfrm>
            <a:off x="457200" y="1895753"/>
            <a:ext cx="9929005" cy="1384995"/>
          </a:xfrm>
          <a:prstGeom prst="rect">
            <a:avLst/>
          </a:prstGeom>
        </p:spPr>
        <p:txBody>
          <a:bodyPr wrap="square">
            <a:spAutoFit/>
          </a:bodyPr>
          <a:lstStyle/>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
        <p:nvSpPr>
          <p:cNvPr id="5" name="Pentagon 4">
            <a:extLst>
              <a:ext uri="{FF2B5EF4-FFF2-40B4-BE49-F238E27FC236}">
                <a16:creationId xmlns:a16="http://schemas.microsoft.com/office/drawing/2014/main" id="{F633A6E7-DDAA-CF45-B9CE-AD9D2721AA0B}"/>
              </a:ext>
            </a:extLst>
          </p:cNvPr>
          <p:cNvSpPr/>
          <p:nvPr/>
        </p:nvSpPr>
        <p:spPr>
          <a:xfrm>
            <a:off x="286107" y="274638"/>
            <a:ext cx="5234799" cy="9477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679C4ED8-B9F6-4B4C-A244-A33BD9D3D860}"/>
              </a:ext>
            </a:extLst>
          </p:cNvPr>
          <p:cNvSpPr txBox="1"/>
          <p:nvPr/>
        </p:nvSpPr>
        <p:spPr>
          <a:xfrm>
            <a:off x="457200" y="517696"/>
            <a:ext cx="4597879" cy="523220"/>
          </a:xfrm>
          <a:prstGeom prst="rect">
            <a:avLst/>
          </a:prstGeom>
          <a:noFill/>
        </p:spPr>
        <p:txBody>
          <a:bodyPr wrap="square" rtlCol="0">
            <a:spAutoFit/>
          </a:bodyPr>
          <a:lstStyle/>
          <a:p>
            <a:r>
              <a:rPr lang="en-GB" sz="2800" dirty="0">
                <a:solidFill>
                  <a:schemeClr val="bg1"/>
                </a:solidFill>
                <a:latin typeface="Arial" panose="020B0604020202020204" pitchFamily="34" charset="0"/>
                <a:cs typeface="Arial" panose="020B0604020202020204" pitchFamily="34" charset="0"/>
              </a:rPr>
              <a:t>Case Law: </a:t>
            </a:r>
          </a:p>
        </p:txBody>
      </p:sp>
      <p:pic>
        <p:nvPicPr>
          <p:cNvPr id="1028" name="Picture 4" descr="Image result for light bulb symbol">
            <a:extLst>
              <a:ext uri="{FF2B5EF4-FFF2-40B4-BE49-F238E27FC236}">
                <a16:creationId xmlns:a16="http://schemas.microsoft.com/office/drawing/2014/main" id="{2BF92078-78CC-8745-ADF2-660E40E974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6766" y="274638"/>
            <a:ext cx="1595887" cy="1595887"/>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google">
            <a:extLst>
              <a:ext uri="{FF2B5EF4-FFF2-40B4-BE49-F238E27FC236}">
                <a16:creationId xmlns:a16="http://schemas.microsoft.com/office/drawing/2014/main" id="{4D569BA8-32A5-9847-88F1-2092C5A0DD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5400" y="1661062"/>
            <a:ext cx="4038600" cy="2019300"/>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03D39CBE-F3DF-474A-930E-5298FA75EC1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3261" y="3165464"/>
            <a:ext cx="4028739" cy="2505078"/>
          </a:xfrm>
          <a:prstGeom prst="rect">
            <a:avLst/>
          </a:prstGeom>
        </p:spPr>
      </p:pic>
      <p:pic>
        <p:nvPicPr>
          <p:cNvPr id="3078" name="Picture 6" descr="Image result for moodle image">
            <a:extLst>
              <a:ext uri="{FF2B5EF4-FFF2-40B4-BE49-F238E27FC236}">
                <a16:creationId xmlns:a16="http://schemas.microsoft.com/office/drawing/2014/main" id="{2FEEBEC7-9700-0642-A926-967A26CA9BA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80180" y="3165464"/>
            <a:ext cx="2116826" cy="2116826"/>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2ED80164-CA34-D744-A08D-31FF71FB17A2}"/>
              </a:ext>
            </a:extLst>
          </p:cNvPr>
          <p:cNvSpPr txBox="1"/>
          <p:nvPr/>
        </p:nvSpPr>
        <p:spPr>
          <a:xfrm>
            <a:off x="543261" y="1700535"/>
            <a:ext cx="5209082" cy="1477328"/>
          </a:xfrm>
          <a:prstGeom prst="rect">
            <a:avLst/>
          </a:prstGeom>
          <a:noFill/>
        </p:spPr>
        <p:txBody>
          <a:bodyPr wrap="square" rtlCol="0">
            <a:spAutoFit/>
          </a:bodyPr>
          <a:lstStyle/>
          <a:p>
            <a:r>
              <a:rPr lang="en-GB" dirty="0"/>
              <a:t>R V Ivey </a:t>
            </a:r>
          </a:p>
          <a:p>
            <a:endParaRPr lang="en-GB" dirty="0"/>
          </a:p>
          <a:p>
            <a:r>
              <a:rPr lang="en-GB" dirty="0"/>
              <a:t>R V Turner </a:t>
            </a:r>
          </a:p>
          <a:p>
            <a:endParaRPr lang="en-GB" dirty="0"/>
          </a:p>
          <a:p>
            <a:endParaRPr lang="en-GB" dirty="0"/>
          </a:p>
        </p:txBody>
      </p:sp>
    </p:spTree>
    <p:extLst>
      <p:ext uri="{BB962C8B-B14F-4D97-AF65-F5344CB8AC3E}">
        <p14:creationId xmlns:p14="http://schemas.microsoft.com/office/powerpoint/2010/main" val="2320712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AF6D8-0560-864D-B64F-B378EEF03A2B}"/>
              </a:ext>
            </a:extLst>
          </p:cNvPr>
          <p:cNvSpPr>
            <a:spLocks noGrp="1"/>
          </p:cNvSpPr>
          <p:nvPr>
            <p:ph type="title"/>
          </p:nvPr>
        </p:nvSpPr>
        <p:spPr>
          <a:xfrm>
            <a:off x="457200" y="274638"/>
            <a:ext cx="8229600" cy="1143000"/>
          </a:xfrm>
        </p:spPr>
        <p:txBody>
          <a:bodyPr anchor="ctr">
            <a:normAutofit/>
          </a:bodyPr>
          <a:lstStyle/>
          <a:p>
            <a:r>
              <a:rPr lang="en-GB" dirty="0"/>
              <a:t>Scenario?</a:t>
            </a:r>
          </a:p>
        </p:txBody>
      </p:sp>
      <p:pic>
        <p:nvPicPr>
          <p:cNvPr id="10242" name="Picture 2" descr="Image result for light bulb">
            <a:extLst>
              <a:ext uri="{FF2B5EF4-FFF2-40B4-BE49-F238E27FC236}">
                <a16:creationId xmlns:a16="http://schemas.microsoft.com/office/drawing/2014/main" id="{12026237-569D-3A4D-8771-9AE01CA23B8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7215" y="1600201"/>
            <a:ext cx="7449570" cy="3917032"/>
          </a:xfrm>
          <a:prstGeom prst="rect">
            <a:avLst/>
          </a:prstGeom>
          <a:solidFill>
            <a:srgbClr val="FFFFFF"/>
          </a:solidFill>
        </p:spPr>
      </p:pic>
    </p:spTree>
    <p:extLst>
      <p:ext uri="{BB962C8B-B14F-4D97-AF65-F5344CB8AC3E}">
        <p14:creationId xmlns:p14="http://schemas.microsoft.com/office/powerpoint/2010/main" val="426749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0F611-4171-D649-8B32-E2D013790E35}"/>
              </a:ext>
            </a:extLst>
          </p:cNvPr>
          <p:cNvSpPr>
            <a:spLocks noGrp="1"/>
          </p:cNvSpPr>
          <p:nvPr>
            <p:ph type="title"/>
          </p:nvPr>
        </p:nvSpPr>
        <p:spPr>
          <a:xfrm>
            <a:off x="457200" y="274638"/>
            <a:ext cx="8229600" cy="1143000"/>
          </a:xfrm>
        </p:spPr>
        <p:txBody>
          <a:bodyPr anchor="ctr">
            <a:normAutofit/>
          </a:bodyPr>
          <a:lstStyle/>
          <a:p>
            <a:r>
              <a:rPr lang="en-GB" u="sng" dirty="0">
                <a:latin typeface="Arial" panose="020B0604020202020204" pitchFamily="34" charset="0"/>
                <a:cs typeface="Arial" panose="020B0604020202020204" pitchFamily="34" charset="0"/>
              </a:rPr>
              <a:t>Recap: Robbery</a:t>
            </a:r>
            <a:endParaRPr lang="en-GB" u="sng" dirty="0"/>
          </a:p>
        </p:txBody>
      </p:sp>
      <p:pic>
        <p:nvPicPr>
          <p:cNvPr id="3074" name="Picture 2" descr="Revolutionising PMO Learning: Critical Thinking | Wellingtone">
            <a:extLst>
              <a:ext uri="{FF2B5EF4-FFF2-40B4-BE49-F238E27FC236}">
                <a16:creationId xmlns:a16="http://schemas.microsoft.com/office/drawing/2014/main" id="{744E2CA8-5B13-3943-A50F-4A6F8966077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795231"/>
            <a:ext cx="8229600" cy="3526971"/>
          </a:xfrm>
          <a:prstGeom prst="rect">
            <a:avLst/>
          </a:prstGeom>
          <a:solidFill>
            <a:srgbClr val="FFFFFF"/>
          </a:solidFill>
        </p:spPr>
      </p:pic>
      <p:sp>
        <p:nvSpPr>
          <p:cNvPr id="4" name="TextBox 3">
            <a:extLst>
              <a:ext uri="{FF2B5EF4-FFF2-40B4-BE49-F238E27FC236}">
                <a16:creationId xmlns:a16="http://schemas.microsoft.com/office/drawing/2014/main" id="{6E012E2C-8548-D84B-8D10-F5C6BEED476F}"/>
              </a:ext>
            </a:extLst>
          </p:cNvPr>
          <p:cNvSpPr txBox="1"/>
          <p:nvPr/>
        </p:nvSpPr>
        <p:spPr>
          <a:xfrm>
            <a:off x="4209690" y="2242867"/>
            <a:ext cx="4261449" cy="3046988"/>
          </a:xfrm>
          <a:prstGeom prst="rect">
            <a:avLst/>
          </a:prstGeom>
          <a:noFill/>
        </p:spPr>
        <p:txBody>
          <a:bodyPr wrap="square" rtlCol="0">
            <a:spAutoFit/>
          </a:bodyPr>
          <a:lstStyle/>
          <a:p>
            <a:pPr marL="285750" indent="-285750">
              <a:buFont typeface="Arial" panose="020B0604020202020204" pitchFamily="34" charset="0"/>
              <a:buChar char="•"/>
            </a:pPr>
            <a:r>
              <a:rPr lang="en-GB" sz="3200" dirty="0">
                <a:latin typeface="Arial" panose="020B0604020202020204" pitchFamily="34" charset="0"/>
                <a:cs typeface="Arial" panose="020B0604020202020204" pitchFamily="34" charset="0"/>
              </a:rPr>
              <a:t>Theft Act 1968 </a:t>
            </a:r>
          </a:p>
          <a:p>
            <a:endParaRPr lang="en-GB" sz="3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200" dirty="0">
                <a:latin typeface="Arial" panose="020B0604020202020204" pitchFamily="34" charset="0"/>
                <a:cs typeface="Arial" panose="020B0604020202020204" pitchFamily="34" charset="0"/>
              </a:rPr>
              <a:t>Points to Prove</a:t>
            </a:r>
          </a:p>
          <a:p>
            <a:pPr marL="285750" indent="-285750">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200" dirty="0">
                <a:latin typeface="Arial" panose="020B0604020202020204" pitchFamily="34" charset="0"/>
                <a:cs typeface="Arial" panose="020B0604020202020204" pitchFamily="34" charset="0"/>
              </a:rPr>
              <a:t>Scenario </a:t>
            </a:r>
          </a:p>
          <a:p>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1509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BB9B82CC-9DFA-854C-B818-73A6D538ADFF}"/>
              </a:ext>
            </a:extLst>
          </p:cNvPr>
          <p:cNvSpPr/>
          <p:nvPr/>
        </p:nvSpPr>
        <p:spPr>
          <a:xfrm>
            <a:off x="264329" y="392985"/>
            <a:ext cx="7785389" cy="9477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title"/>
          </p:nvPr>
        </p:nvSpPr>
        <p:spPr/>
        <p:txBody>
          <a:bodyPr>
            <a:noAutofit/>
          </a:bodyPr>
          <a:lstStyle/>
          <a:p>
            <a:pPr algn="l"/>
            <a:r>
              <a:rPr lang="en-GB" sz="3200" u="sng" dirty="0">
                <a:solidFill>
                  <a:schemeClr val="bg1"/>
                </a:solidFill>
                <a:latin typeface="Arial" panose="020B0604020202020204" pitchFamily="34" charset="0"/>
                <a:cs typeface="Arial" panose="020B0604020202020204" pitchFamily="34" charset="0"/>
              </a:rPr>
              <a:t>Robbery Section 8 Theft Act 1968</a:t>
            </a:r>
          </a:p>
        </p:txBody>
      </p:sp>
      <p:sp>
        <p:nvSpPr>
          <p:cNvPr id="3" name="Content Placeholder 2"/>
          <p:cNvSpPr>
            <a:spLocks noGrp="1"/>
          </p:cNvSpPr>
          <p:nvPr>
            <p:ph idx="1"/>
          </p:nvPr>
        </p:nvSpPr>
        <p:spPr/>
        <p:txBody>
          <a:bodyPr/>
          <a:lstStyle/>
          <a:p>
            <a:endParaRPr lang="en-GB" dirty="0"/>
          </a:p>
          <a:p>
            <a:pPr marL="0" indent="0">
              <a:buNone/>
            </a:pPr>
            <a:r>
              <a:rPr lang="en-GB" dirty="0">
                <a:latin typeface="Arial" panose="020B0604020202020204" pitchFamily="34" charset="0"/>
                <a:cs typeface="Arial" panose="020B0604020202020204" pitchFamily="34" charset="0"/>
              </a:rPr>
              <a:t>A person is guilty of robbery if he/she </a:t>
            </a:r>
            <a:r>
              <a:rPr lang="en-GB" b="1" u="sng" dirty="0">
                <a:latin typeface="Arial" panose="020B0604020202020204" pitchFamily="34" charset="0"/>
                <a:cs typeface="Arial" panose="020B0604020202020204" pitchFamily="34" charset="0"/>
              </a:rPr>
              <a:t>steals</a:t>
            </a:r>
            <a:r>
              <a:rPr lang="en-GB" dirty="0">
                <a:latin typeface="Arial" panose="020B0604020202020204" pitchFamily="34" charset="0"/>
                <a:cs typeface="Arial" panose="020B0604020202020204" pitchFamily="34" charset="0"/>
              </a:rPr>
              <a:t> and, </a:t>
            </a:r>
            <a:r>
              <a:rPr lang="en-GB" b="1" u="sng" dirty="0">
                <a:latin typeface="Arial" panose="020B0604020202020204" pitchFamily="34" charset="0"/>
                <a:cs typeface="Arial" panose="020B0604020202020204" pitchFamily="34" charset="0"/>
              </a:rPr>
              <a:t>immediately before or at the time of doing so, and in order to do so</a:t>
            </a:r>
            <a:r>
              <a:rPr lang="en-GB" dirty="0">
                <a:latin typeface="Arial" panose="020B0604020202020204" pitchFamily="34" charset="0"/>
                <a:cs typeface="Arial" panose="020B0604020202020204" pitchFamily="34" charset="0"/>
              </a:rPr>
              <a:t>, </a:t>
            </a:r>
            <a:r>
              <a:rPr lang="en-GB" b="1" u="sng" dirty="0">
                <a:latin typeface="Arial" panose="020B0604020202020204" pitchFamily="34" charset="0"/>
                <a:cs typeface="Arial" panose="020B0604020202020204" pitchFamily="34" charset="0"/>
              </a:rPr>
              <a:t>uses force on any person</a:t>
            </a:r>
            <a:r>
              <a:rPr lang="en-GB" b="1" dirty="0">
                <a:latin typeface="Arial" panose="020B0604020202020204" pitchFamily="34" charset="0"/>
                <a:cs typeface="Arial" panose="020B0604020202020204" pitchFamily="34" charset="0"/>
              </a:rPr>
              <a:t> </a:t>
            </a:r>
            <a:r>
              <a:rPr lang="en-GB" b="1" u="sng" dirty="0">
                <a:latin typeface="Arial" panose="020B0604020202020204" pitchFamily="34" charset="0"/>
                <a:cs typeface="Arial" panose="020B0604020202020204" pitchFamily="34" charset="0"/>
              </a:rPr>
              <a:t>or puts or seeks to put any person in fear of being then and there subjected to force. </a:t>
            </a:r>
          </a:p>
        </p:txBody>
      </p:sp>
    </p:spTree>
    <p:extLst>
      <p:ext uri="{BB962C8B-B14F-4D97-AF65-F5344CB8AC3E}">
        <p14:creationId xmlns:p14="http://schemas.microsoft.com/office/powerpoint/2010/main" val="26134638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2730881-A7F4-514A-9940-D1B54E5ECCDC}"/>
              </a:ext>
            </a:extLst>
          </p:cNvPr>
          <p:cNvSpPr/>
          <p:nvPr/>
        </p:nvSpPr>
        <p:spPr>
          <a:xfrm>
            <a:off x="234349" y="1212295"/>
            <a:ext cx="7208289" cy="4524315"/>
          </a:xfrm>
          <a:prstGeom prst="rect">
            <a:avLst/>
          </a:prstGeom>
        </p:spPr>
        <p:txBody>
          <a:bodyPr wrap="square">
            <a:spAutoFit/>
          </a:bodyPr>
          <a:lstStyle/>
          <a:p>
            <a:pPr marL="285750" indent="-285750">
              <a:buFont typeface="Arial" panose="020B0604020202020204" pitchFamily="34" charset="0"/>
              <a:buChar char="•"/>
            </a:pPr>
            <a:r>
              <a:rPr lang="en-GB" sz="2400" dirty="0">
                <a:solidFill>
                  <a:schemeClr val="tx2"/>
                </a:solidFill>
                <a:latin typeface="Arial" panose="020B0604020202020204" pitchFamily="34" charset="0"/>
                <a:cs typeface="Arial" panose="020B0604020202020204" pitchFamily="34" charset="0"/>
              </a:rPr>
              <a:t>“Steals” </a:t>
            </a:r>
          </a:p>
          <a:p>
            <a:endParaRPr lang="en-GB" sz="2400" dirty="0">
              <a:solidFill>
                <a:schemeClr val="tx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solidFill>
                  <a:schemeClr val="tx2"/>
                </a:solidFill>
                <a:latin typeface="Arial" panose="020B0604020202020204" pitchFamily="34" charset="0"/>
                <a:cs typeface="Arial" panose="020B0604020202020204" pitchFamily="34" charset="0"/>
              </a:rPr>
              <a:t>“immediately before doing so”</a:t>
            </a:r>
          </a:p>
          <a:p>
            <a:endParaRPr lang="en-GB" sz="2400" dirty="0">
              <a:solidFill>
                <a:schemeClr val="tx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solidFill>
                  <a:schemeClr val="tx2"/>
                </a:solidFill>
                <a:latin typeface="Arial" panose="020B0604020202020204" pitchFamily="34" charset="0"/>
                <a:cs typeface="Arial" panose="020B0604020202020204" pitchFamily="34" charset="0"/>
              </a:rPr>
              <a:t>“at the time of doing so” </a:t>
            </a:r>
          </a:p>
          <a:p>
            <a:endParaRPr lang="en-GB" sz="2400" dirty="0">
              <a:solidFill>
                <a:schemeClr val="tx2"/>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2400" dirty="0">
                <a:solidFill>
                  <a:schemeClr val="tx2"/>
                </a:solidFill>
                <a:latin typeface="Arial" panose="020B0604020202020204" pitchFamily="34" charset="0"/>
                <a:cs typeface="Arial" panose="020B0604020202020204" pitchFamily="34" charset="0"/>
              </a:rPr>
              <a:t>  “in order to do so”</a:t>
            </a:r>
          </a:p>
          <a:p>
            <a:endParaRPr lang="en-GB" sz="2400" dirty="0">
              <a:solidFill>
                <a:schemeClr val="tx2"/>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2400" dirty="0">
                <a:solidFill>
                  <a:schemeClr val="tx2"/>
                </a:solidFill>
                <a:latin typeface="Arial" panose="020B0604020202020204" pitchFamily="34" charset="0"/>
                <a:cs typeface="Arial" panose="020B0604020202020204" pitchFamily="34" charset="0"/>
              </a:rPr>
              <a:t>  “uses force on any person”</a:t>
            </a:r>
          </a:p>
          <a:p>
            <a:endParaRPr lang="en-GB" sz="2400" dirty="0">
              <a:solidFill>
                <a:schemeClr val="tx2"/>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2400" dirty="0">
                <a:solidFill>
                  <a:schemeClr val="tx2"/>
                </a:solidFill>
                <a:latin typeface="Arial" panose="020B0604020202020204" pitchFamily="34" charset="0"/>
                <a:cs typeface="Arial" panose="020B0604020202020204" pitchFamily="34" charset="0"/>
              </a:rPr>
              <a:t>  “puts or seeks to put, any person in fear of being        then and there subjected to force” </a:t>
            </a:r>
            <a:endParaRPr lang="en-GB" sz="2400" dirty="0">
              <a:solidFill>
                <a:schemeClr val="tx2"/>
              </a:solidFill>
              <a:effectLst/>
              <a:latin typeface="Arial" panose="020B0604020202020204" pitchFamily="34" charset="0"/>
              <a:cs typeface="Arial" panose="020B0604020202020204" pitchFamily="34" charset="0"/>
            </a:endParaRPr>
          </a:p>
        </p:txBody>
      </p:sp>
      <p:sp>
        <p:nvSpPr>
          <p:cNvPr id="5" name="Pentagon 4">
            <a:extLst>
              <a:ext uri="{FF2B5EF4-FFF2-40B4-BE49-F238E27FC236}">
                <a16:creationId xmlns:a16="http://schemas.microsoft.com/office/drawing/2014/main" id="{8F420EF6-7DF1-FB41-9877-A73E5113D78A}"/>
              </a:ext>
            </a:extLst>
          </p:cNvPr>
          <p:cNvSpPr/>
          <p:nvPr/>
        </p:nvSpPr>
        <p:spPr>
          <a:xfrm>
            <a:off x="234349" y="202959"/>
            <a:ext cx="6776047" cy="9477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17055CA-A6C1-2A4C-B44F-60CECA0E8A34}"/>
              </a:ext>
            </a:extLst>
          </p:cNvPr>
          <p:cNvSpPr txBox="1"/>
          <p:nvPr/>
        </p:nvSpPr>
        <p:spPr>
          <a:xfrm>
            <a:off x="286792" y="446017"/>
            <a:ext cx="4285207" cy="523220"/>
          </a:xfrm>
          <a:prstGeom prst="rect">
            <a:avLst/>
          </a:prstGeom>
          <a:noFill/>
        </p:spPr>
        <p:txBody>
          <a:bodyPr wrap="square" rtlCol="0">
            <a:spAutoFit/>
          </a:bodyPr>
          <a:lstStyle/>
          <a:p>
            <a:r>
              <a:rPr lang="en-GB" sz="2800" dirty="0">
                <a:solidFill>
                  <a:schemeClr val="bg1"/>
                </a:solidFill>
                <a:latin typeface="Arial" panose="020B0604020202020204" pitchFamily="34" charset="0"/>
                <a:cs typeface="Arial" panose="020B0604020202020204" pitchFamily="34" charset="0"/>
              </a:rPr>
              <a:t>Explain &amp; Discuss: </a:t>
            </a:r>
          </a:p>
        </p:txBody>
      </p:sp>
      <p:pic>
        <p:nvPicPr>
          <p:cNvPr id="7" name="Picture 4" descr="Image result for light bulb symbol">
            <a:extLst>
              <a:ext uri="{FF2B5EF4-FFF2-40B4-BE49-F238E27FC236}">
                <a16:creationId xmlns:a16="http://schemas.microsoft.com/office/drawing/2014/main" id="{D83E5FF2-7F84-2948-BAC5-48DC3C65A4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6757" y="314655"/>
            <a:ext cx="2168591" cy="1795279"/>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Image result for robbery">
            <a:extLst>
              <a:ext uri="{FF2B5EF4-FFF2-40B4-BE49-F238E27FC236}">
                <a16:creationId xmlns:a16="http://schemas.microsoft.com/office/drawing/2014/main" id="{0133B884-3494-0749-A3DD-7D275C9E31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0021" y="2790974"/>
            <a:ext cx="3899019" cy="1671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99121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0F611-4171-D649-8B32-E2D013790E35}"/>
              </a:ext>
            </a:extLst>
          </p:cNvPr>
          <p:cNvSpPr>
            <a:spLocks noGrp="1"/>
          </p:cNvSpPr>
          <p:nvPr>
            <p:ph type="title"/>
          </p:nvPr>
        </p:nvSpPr>
        <p:spPr>
          <a:xfrm>
            <a:off x="457200" y="274638"/>
            <a:ext cx="8229600" cy="1143000"/>
          </a:xfrm>
        </p:spPr>
        <p:txBody>
          <a:bodyPr anchor="ctr">
            <a:normAutofit/>
          </a:bodyPr>
          <a:lstStyle/>
          <a:p>
            <a:r>
              <a:rPr lang="en-GB" u="sng" dirty="0">
                <a:latin typeface="Arial" panose="020B0604020202020204" pitchFamily="34" charset="0"/>
                <a:cs typeface="Arial" panose="020B0604020202020204" pitchFamily="34" charset="0"/>
              </a:rPr>
              <a:t>Recap: Burglary </a:t>
            </a:r>
            <a:endParaRPr lang="en-GB" u="sng" dirty="0"/>
          </a:p>
        </p:txBody>
      </p:sp>
      <p:pic>
        <p:nvPicPr>
          <p:cNvPr id="3074" name="Picture 2" descr="Revolutionising PMO Learning: Critical Thinking | Wellingtone">
            <a:extLst>
              <a:ext uri="{FF2B5EF4-FFF2-40B4-BE49-F238E27FC236}">
                <a16:creationId xmlns:a16="http://schemas.microsoft.com/office/drawing/2014/main" id="{744E2CA8-5B13-3943-A50F-4A6F8966077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95231"/>
            <a:ext cx="8229600" cy="3526971"/>
          </a:xfrm>
          <a:prstGeom prst="rect">
            <a:avLst/>
          </a:prstGeom>
          <a:solidFill>
            <a:srgbClr val="FFFFFF"/>
          </a:solidFill>
        </p:spPr>
      </p:pic>
      <p:sp>
        <p:nvSpPr>
          <p:cNvPr id="4" name="TextBox 3">
            <a:extLst>
              <a:ext uri="{FF2B5EF4-FFF2-40B4-BE49-F238E27FC236}">
                <a16:creationId xmlns:a16="http://schemas.microsoft.com/office/drawing/2014/main" id="{6E012E2C-8548-D84B-8D10-F5C6BEED476F}"/>
              </a:ext>
            </a:extLst>
          </p:cNvPr>
          <p:cNvSpPr txBox="1"/>
          <p:nvPr/>
        </p:nvSpPr>
        <p:spPr>
          <a:xfrm>
            <a:off x="4209690" y="2242867"/>
            <a:ext cx="4261449" cy="3539430"/>
          </a:xfrm>
          <a:prstGeom prst="rect">
            <a:avLst/>
          </a:prstGeom>
          <a:noFill/>
        </p:spPr>
        <p:txBody>
          <a:bodyPr wrap="square" rtlCol="0">
            <a:spAutoFit/>
          </a:bodyPr>
          <a:lstStyle/>
          <a:p>
            <a:pPr marL="285750" indent="-285750">
              <a:buFont typeface="Arial" panose="020B0604020202020204" pitchFamily="34" charset="0"/>
              <a:buChar char="•"/>
            </a:pPr>
            <a:r>
              <a:rPr lang="en-GB" sz="3200" dirty="0">
                <a:latin typeface="Arial" panose="020B0604020202020204" pitchFamily="34" charset="0"/>
                <a:cs typeface="Arial" panose="020B0604020202020204" pitchFamily="34" charset="0"/>
              </a:rPr>
              <a:t>Theft Act 1968 </a:t>
            </a:r>
          </a:p>
          <a:p>
            <a:endParaRPr lang="en-GB" sz="3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200" dirty="0">
                <a:latin typeface="Arial" panose="020B0604020202020204" pitchFamily="34" charset="0"/>
                <a:cs typeface="Arial" panose="020B0604020202020204" pitchFamily="34" charset="0"/>
              </a:rPr>
              <a:t>Points to Prove</a:t>
            </a:r>
          </a:p>
          <a:p>
            <a:pPr marL="285750" indent="-285750">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200" dirty="0">
                <a:latin typeface="Arial" panose="020B0604020202020204" pitchFamily="34" charset="0"/>
                <a:cs typeface="Arial" panose="020B0604020202020204" pitchFamily="34" charset="0"/>
              </a:rPr>
              <a:t>91A and 91B Scenarios </a:t>
            </a:r>
          </a:p>
          <a:p>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81571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414C42E-B94D-144A-9A58-19D24CC67553}"/>
              </a:ext>
            </a:extLst>
          </p:cNvPr>
          <p:cNvSpPr/>
          <p:nvPr/>
        </p:nvSpPr>
        <p:spPr>
          <a:xfrm>
            <a:off x="271117" y="392985"/>
            <a:ext cx="6759270" cy="9477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Autofit/>
          </a:bodyPr>
          <a:lstStyle/>
          <a:p>
            <a:pPr algn="l"/>
            <a:r>
              <a:rPr lang="en-GB" sz="2800" u="sng" dirty="0">
                <a:solidFill>
                  <a:schemeClr val="bg1"/>
                </a:solidFill>
                <a:latin typeface="Arial" panose="020B0604020202020204" pitchFamily="34" charset="0"/>
                <a:cs typeface="Arial" panose="020B0604020202020204" pitchFamily="34" charset="0"/>
              </a:rPr>
              <a:t>Burglary Section 9(1)(a)</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A person is guilty of burglary 9(1)(a) if he/she </a:t>
            </a:r>
            <a:r>
              <a:rPr lang="en-GB" u="sng" dirty="0">
                <a:latin typeface="Arial" panose="020B0604020202020204" pitchFamily="34" charset="0"/>
                <a:cs typeface="Arial" panose="020B0604020202020204" pitchFamily="34" charset="0"/>
              </a:rPr>
              <a:t>enters a building or a part of a building </a:t>
            </a:r>
            <a:r>
              <a:rPr lang="en-GB" dirty="0">
                <a:latin typeface="Arial" panose="020B0604020202020204" pitchFamily="34" charset="0"/>
                <a:cs typeface="Arial" panose="020B0604020202020204" pitchFamily="34" charset="0"/>
              </a:rPr>
              <a:t>as a </a:t>
            </a:r>
            <a:r>
              <a:rPr lang="en-GB" u="sng" dirty="0">
                <a:latin typeface="Arial" panose="020B0604020202020204" pitchFamily="34" charset="0"/>
                <a:cs typeface="Arial" panose="020B0604020202020204" pitchFamily="34" charset="0"/>
              </a:rPr>
              <a:t>trespasser</a:t>
            </a:r>
            <a:r>
              <a:rPr lang="en-GB" dirty="0">
                <a:latin typeface="Arial" panose="020B0604020202020204" pitchFamily="34" charset="0"/>
                <a:cs typeface="Arial" panose="020B0604020202020204" pitchFamily="34" charset="0"/>
              </a:rPr>
              <a:t>  with the </a:t>
            </a:r>
            <a:r>
              <a:rPr lang="en-GB" u="sng" dirty="0">
                <a:latin typeface="Arial" panose="020B0604020202020204" pitchFamily="34" charset="0"/>
                <a:cs typeface="Arial" panose="020B0604020202020204" pitchFamily="34" charset="0"/>
              </a:rPr>
              <a:t>intent </a:t>
            </a:r>
            <a:r>
              <a:rPr lang="en-GB" dirty="0">
                <a:latin typeface="Arial" panose="020B0604020202020204" pitchFamily="34" charset="0"/>
                <a:cs typeface="Arial" panose="020B0604020202020204" pitchFamily="34" charset="0"/>
              </a:rPr>
              <a:t>to commit : </a:t>
            </a:r>
          </a:p>
          <a:p>
            <a:r>
              <a:rPr lang="en-GB" dirty="0">
                <a:highlight>
                  <a:srgbClr val="FFFF00"/>
                </a:highlight>
                <a:latin typeface="Arial" panose="020B0604020202020204" pitchFamily="34" charset="0"/>
                <a:cs typeface="Arial" panose="020B0604020202020204" pitchFamily="34" charset="0"/>
              </a:rPr>
              <a:t>S</a:t>
            </a:r>
            <a:r>
              <a:rPr lang="en-GB" dirty="0">
                <a:latin typeface="Arial" panose="020B0604020202020204" pitchFamily="34" charset="0"/>
                <a:cs typeface="Arial" panose="020B0604020202020204" pitchFamily="34" charset="0"/>
              </a:rPr>
              <a:t> – Steal Theft,</a:t>
            </a:r>
          </a:p>
          <a:p>
            <a:r>
              <a:rPr lang="en-GB" dirty="0">
                <a:highlight>
                  <a:srgbClr val="FFFF00"/>
                </a:highlight>
                <a:latin typeface="Arial" panose="020B0604020202020204" pitchFamily="34" charset="0"/>
                <a:cs typeface="Arial" panose="020B0604020202020204" pitchFamily="34" charset="0"/>
              </a:rPr>
              <a:t>I </a:t>
            </a:r>
            <a:r>
              <a:rPr lang="en-GB" dirty="0">
                <a:latin typeface="Arial" panose="020B0604020202020204" pitchFamily="34" charset="0"/>
                <a:cs typeface="Arial" panose="020B0604020202020204" pitchFamily="34" charset="0"/>
              </a:rPr>
              <a:t>– inflict GBH </a:t>
            </a:r>
          </a:p>
          <a:p>
            <a:r>
              <a:rPr lang="en-GB" dirty="0">
                <a:highlight>
                  <a:srgbClr val="FFFF00"/>
                </a:highlight>
                <a:latin typeface="Arial" panose="020B0604020202020204" pitchFamily="34" charset="0"/>
                <a:cs typeface="Arial" panose="020B0604020202020204" pitchFamily="34" charset="0"/>
              </a:rPr>
              <a:t>D</a:t>
            </a:r>
            <a:r>
              <a:rPr lang="en-GB" dirty="0">
                <a:latin typeface="Arial" panose="020B0604020202020204" pitchFamily="34" charset="0"/>
                <a:cs typeface="Arial" panose="020B0604020202020204" pitchFamily="34" charset="0"/>
              </a:rPr>
              <a:t>- damage Unlawful damage to the building or anything in the building</a:t>
            </a:r>
          </a:p>
          <a:p>
            <a:endParaRPr lang="en-GB" b="1" dirty="0"/>
          </a:p>
        </p:txBody>
      </p:sp>
    </p:spTree>
    <p:extLst>
      <p:ext uri="{BB962C8B-B14F-4D97-AF65-F5344CB8AC3E}">
        <p14:creationId xmlns:p14="http://schemas.microsoft.com/office/powerpoint/2010/main" val="3428964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3214746D-8EC5-7F4F-BC46-6315B0728CFC}"/>
              </a:ext>
            </a:extLst>
          </p:cNvPr>
          <p:cNvSpPr/>
          <p:nvPr/>
        </p:nvSpPr>
        <p:spPr>
          <a:xfrm>
            <a:off x="271117" y="554810"/>
            <a:ext cx="7134024" cy="9477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457201"/>
            <a:ext cx="8229600" cy="1143000"/>
          </a:xfrm>
        </p:spPr>
        <p:txBody>
          <a:bodyPr>
            <a:normAutofit/>
          </a:bodyPr>
          <a:lstStyle/>
          <a:p>
            <a:pPr algn="l"/>
            <a:r>
              <a:rPr lang="en-GB" sz="2800" u="sng" dirty="0">
                <a:solidFill>
                  <a:schemeClr val="bg1"/>
                </a:solidFill>
                <a:latin typeface="Arial" panose="020B0604020202020204" pitchFamily="34" charset="0"/>
                <a:cs typeface="Arial" panose="020B0604020202020204" pitchFamily="34" charset="0"/>
              </a:rPr>
              <a:t>Burglary Section 9 (1)(b)</a:t>
            </a:r>
          </a:p>
        </p:txBody>
      </p:sp>
      <p:sp>
        <p:nvSpPr>
          <p:cNvPr id="3" name="Content Placeholder 2"/>
          <p:cNvSpPr>
            <a:spLocks noGrp="1"/>
          </p:cNvSpPr>
          <p:nvPr>
            <p:ph idx="1"/>
          </p:nvPr>
        </p:nvSpPr>
        <p:spPr/>
        <p:txBody>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 person is guilty of burglary 9(1)(b) if, having entered a building or part of a building as a trespasser he commits :</a:t>
            </a:r>
          </a:p>
          <a:p>
            <a:r>
              <a:rPr lang="en-GB" dirty="0">
                <a:latin typeface="Arial" panose="020B0604020202020204" pitchFamily="34" charset="0"/>
                <a:cs typeface="Arial" panose="020B0604020202020204" pitchFamily="34" charset="0"/>
              </a:rPr>
              <a:t> </a:t>
            </a:r>
            <a:r>
              <a:rPr lang="en-GB" dirty="0">
                <a:highlight>
                  <a:srgbClr val="FFFF00"/>
                </a:highlight>
                <a:latin typeface="Arial" panose="020B0604020202020204" pitchFamily="34" charset="0"/>
                <a:cs typeface="Arial" panose="020B0604020202020204" pitchFamily="34" charset="0"/>
              </a:rPr>
              <a:t>S </a:t>
            </a:r>
            <a:r>
              <a:rPr lang="en-GB" dirty="0">
                <a:latin typeface="Arial" panose="020B0604020202020204" pitchFamily="34" charset="0"/>
                <a:cs typeface="Arial" panose="020B0604020202020204" pitchFamily="34" charset="0"/>
              </a:rPr>
              <a:t>– Steals / Theft,</a:t>
            </a:r>
          </a:p>
          <a:p>
            <a:r>
              <a:rPr lang="en-GB" dirty="0">
                <a:latin typeface="Arial" panose="020B0604020202020204" pitchFamily="34" charset="0"/>
                <a:cs typeface="Arial" panose="020B0604020202020204" pitchFamily="34" charset="0"/>
              </a:rPr>
              <a:t> </a:t>
            </a:r>
            <a:r>
              <a:rPr lang="en-GB" dirty="0">
                <a:highlight>
                  <a:srgbClr val="FFFF00"/>
                </a:highlight>
                <a:latin typeface="Arial" panose="020B0604020202020204" pitchFamily="34" charset="0"/>
                <a:cs typeface="Arial" panose="020B0604020202020204" pitchFamily="34" charset="0"/>
              </a:rPr>
              <a:t>I  </a:t>
            </a:r>
            <a:r>
              <a:rPr lang="en-GB" dirty="0">
                <a:latin typeface="Arial" panose="020B0604020202020204" pitchFamily="34" charset="0"/>
                <a:cs typeface="Arial" panose="020B0604020202020204" pitchFamily="34" charset="0"/>
              </a:rPr>
              <a:t> - Inflicts or attempts to inflict GBH. </a:t>
            </a:r>
          </a:p>
        </p:txBody>
      </p:sp>
    </p:spTree>
    <p:extLst>
      <p:ext uri="{BB962C8B-B14F-4D97-AF65-F5344CB8AC3E}">
        <p14:creationId xmlns:p14="http://schemas.microsoft.com/office/powerpoint/2010/main" val="21048055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5B297-8AAA-4A46-AB99-04C57BA05112}"/>
              </a:ext>
            </a:extLst>
          </p:cNvPr>
          <p:cNvSpPr>
            <a:spLocks noGrp="1"/>
          </p:cNvSpPr>
          <p:nvPr>
            <p:ph type="title"/>
          </p:nvPr>
        </p:nvSpPr>
        <p:spPr/>
        <p:txBody>
          <a:bodyPr>
            <a:normAutofit/>
          </a:bodyPr>
          <a:lstStyle/>
          <a:p>
            <a:r>
              <a:rPr lang="en-GB" dirty="0">
                <a:solidFill>
                  <a:schemeClr val="bg1"/>
                </a:solidFill>
              </a:rPr>
              <a:t>Discuss:</a:t>
            </a:r>
          </a:p>
        </p:txBody>
      </p:sp>
      <p:sp>
        <p:nvSpPr>
          <p:cNvPr id="4" name="Rectangle 3">
            <a:extLst>
              <a:ext uri="{FF2B5EF4-FFF2-40B4-BE49-F238E27FC236}">
                <a16:creationId xmlns:a16="http://schemas.microsoft.com/office/drawing/2014/main" id="{899B45AC-D17A-5940-AEB3-6B0A5547F92A}"/>
              </a:ext>
            </a:extLst>
          </p:cNvPr>
          <p:cNvSpPr/>
          <p:nvPr/>
        </p:nvSpPr>
        <p:spPr>
          <a:xfrm>
            <a:off x="457200" y="1895753"/>
            <a:ext cx="9929005" cy="1384995"/>
          </a:xfrm>
          <a:prstGeom prst="rect">
            <a:avLst/>
          </a:prstGeom>
        </p:spPr>
        <p:txBody>
          <a:bodyPr wrap="square">
            <a:spAutoFit/>
          </a:bodyPr>
          <a:lstStyle/>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
        <p:nvSpPr>
          <p:cNvPr id="5" name="Pentagon 4">
            <a:extLst>
              <a:ext uri="{FF2B5EF4-FFF2-40B4-BE49-F238E27FC236}">
                <a16:creationId xmlns:a16="http://schemas.microsoft.com/office/drawing/2014/main" id="{F633A6E7-DDAA-CF45-B9CE-AD9D2721AA0B}"/>
              </a:ext>
            </a:extLst>
          </p:cNvPr>
          <p:cNvSpPr/>
          <p:nvPr/>
        </p:nvSpPr>
        <p:spPr>
          <a:xfrm>
            <a:off x="286107" y="274638"/>
            <a:ext cx="5234799" cy="9477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679C4ED8-B9F6-4B4C-A244-A33BD9D3D860}"/>
              </a:ext>
            </a:extLst>
          </p:cNvPr>
          <p:cNvSpPr txBox="1"/>
          <p:nvPr/>
        </p:nvSpPr>
        <p:spPr>
          <a:xfrm>
            <a:off x="457200" y="517696"/>
            <a:ext cx="4597879" cy="523220"/>
          </a:xfrm>
          <a:prstGeom prst="rect">
            <a:avLst/>
          </a:prstGeom>
          <a:noFill/>
        </p:spPr>
        <p:txBody>
          <a:bodyPr wrap="square" rtlCol="0">
            <a:spAutoFit/>
          </a:bodyPr>
          <a:lstStyle/>
          <a:p>
            <a:r>
              <a:rPr lang="en-GB" sz="2800" dirty="0">
                <a:solidFill>
                  <a:schemeClr val="bg1"/>
                </a:solidFill>
                <a:latin typeface="Arial" panose="020B0604020202020204" pitchFamily="34" charset="0"/>
                <a:cs typeface="Arial" panose="020B0604020202020204" pitchFamily="34" charset="0"/>
              </a:rPr>
              <a:t>Explain and Discuss: </a:t>
            </a:r>
          </a:p>
        </p:txBody>
      </p:sp>
      <p:sp>
        <p:nvSpPr>
          <p:cNvPr id="11" name="TextBox 10">
            <a:extLst>
              <a:ext uri="{FF2B5EF4-FFF2-40B4-BE49-F238E27FC236}">
                <a16:creationId xmlns:a16="http://schemas.microsoft.com/office/drawing/2014/main" id="{30CAA08D-3D37-0244-968E-B242CF567B7E}"/>
              </a:ext>
            </a:extLst>
          </p:cNvPr>
          <p:cNvSpPr txBox="1"/>
          <p:nvPr/>
        </p:nvSpPr>
        <p:spPr>
          <a:xfrm>
            <a:off x="588498" y="1660696"/>
            <a:ext cx="6011056" cy="4339650"/>
          </a:xfrm>
          <a:prstGeom prst="rect">
            <a:avLst/>
          </a:prstGeom>
          <a:noFill/>
        </p:spPr>
        <p:txBody>
          <a:bodyPr wrap="square" rtlCol="0">
            <a:spAutoFit/>
          </a:bodyPr>
          <a:lstStyle/>
          <a:p>
            <a:r>
              <a:rPr lang="en-GB" sz="2400" dirty="0">
                <a:solidFill>
                  <a:schemeClr val="tx2"/>
                </a:solidFill>
                <a:latin typeface="Arial" panose="020B0604020202020204" pitchFamily="34" charset="0"/>
                <a:cs typeface="Arial" panose="020B0604020202020204" pitchFamily="34" charset="0"/>
              </a:rPr>
              <a:t>“Enters”</a:t>
            </a:r>
          </a:p>
          <a:p>
            <a:endParaRPr lang="en-GB" sz="2400" dirty="0">
              <a:solidFill>
                <a:schemeClr val="tx2"/>
              </a:solidFill>
              <a:latin typeface="Arial" panose="020B0604020202020204" pitchFamily="34" charset="0"/>
              <a:cs typeface="Arial" panose="020B0604020202020204" pitchFamily="34" charset="0"/>
            </a:endParaRPr>
          </a:p>
          <a:p>
            <a:endParaRPr lang="en-GB" sz="2400" dirty="0">
              <a:solidFill>
                <a:schemeClr val="tx2"/>
              </a:solidFill>
              <a:latin typeface="Arial" panose="020B0604020202020204" pitchFamily="34" charset="0"/>
              <a:cs typeface="Arial" panose="020B0604020202020204" pitchFamily="34" charset="0"/>
            </a:endParaRPr>
          </a:p>
          <a:p>
            <a:r>
              <a:rPr lang="en-GB" sz="2400" dirty="0">
                <a:solidFill>
                  <a:schemeClr val="tx2"/>
                </a:solidFill>
                <a:latin typeface="Arial" panose="020B0604020202020204" pitchFamily="34" charset="0"/>
                <a:cs typeface="Arial" panose="020B0604020202020204" pitchFamily="34" charset="0"/>
              </a:rPr>
              <a:t>“Trespasser” </a:t>
            </a:r>
          </a:p>
          <a:p>
            <a:endParaRPr lang="en-GB" sz="2400" dirty="0">
              <a:solidFill>
                <a:schemeClr val="tx2"/>
              </a:solidFill>
              <a:latin typeface="Arial" panose="020B0604020202020204" pitchFamily="34" charset="0"/>
              <a:cs typeface="Arial" panose="020B0604020202020204" pitchFamily="34" charset="0"/>
            </a:endParaRPr>
          </a:p>
          <a:p>
            <a:endParaRPr lang="en-GB" sz="2400" dirty="0">
              <a:solidFill>
                <a:schemeClr val="tx2"/>
              </a:solidFill>
              <a:latin typeface="Arial" panose="020B0604020202020204" pitchFamily="34" charset="0"/>
              <a:cs typeface="Arial" panose="020B0604020202020204" pitchFamily="34" charset="0"/>
            </a:endParaRPr>
          </a:p>
          <a:p>
            <a:r>
              <a:rPr lang="en-GB" sz="2400" dirty="0">
                <a:solidFill>
                  <a:schemeClr val="tx2"/>
                </a:solidFill>
                <a:latin typeface="Arial" panose="020B0604020202020204" pitchFamily="34" charset="0"/>
                <a:cs typeface="Arial" panose="020B0604020202020204" pitchFamily="34" charset="0"/>
              </a:rPr>
              <a:t>“Building” </a:t>
            </a:r>
          </a:p>
          <a:p>
            <a:endParaRPr lang="en-GB" sz="2400" dirty="0">
              <a:solidFill>
                <a:schemeClr val="tx2"/>
              </a:solidFill>
              <a:latin typeface="Arial" panose="020B0604020202020204" pitchFamily="34" charset="0"/>
              <a:cs typeface="Arial" panose="020B0604020202020204" pitchFamily="34" charset="0"/>
            </a:endParaRPr>
          </a:p>
          <a:p>
            <a:endParaRPr lang="en-GB" sz="2400" dirty="0">
              <a:solidFill>
                <a:schemeClr val="tx2"/>
              </a:solidFill>
              <a:latin typeface="Arial" panose="020B0604020202020204" pitchFamily="34" charset="0"/>
              <a:cs typeface="Arial" panose="020B0604020202020204" pitchFamily="34" charset="0"/>
            </a:endParaRPr>
          </a:p>
          <a:p>
            <a:r>
              <a:rPr lang="en-GB" sz="2400" dirty="0">
                <a:solidFill>
                  <a:schemeClr val="tx2"/>
                </a:solidFill>
                <a:latin typeface="Arial" panose="020B0604020202020204" pitchFamily="34" charset="0"/>
                <a:cs typeface="Arial" panose="020B0604020202020204" pitchFamily="34" charset="0"/>
              </a:rPr>
              <a:t>“Part of a building”  </a:t>
            </a:r>
          </a:p>
          <a:p>
            <a:endParaRPr lang="en-GB" dirty="0"/>
          </a:p>
          <a:p>
            <a:endParaRPr lang="en-GB" dirty="0"/>
          </a:p>
        </p:txBody>
      </p:sp>
      <p:pic>
        <p:nvPicPr>
          <p:cNvPr id="14" name="Picture 6" descr="Image result for ten minute timer">
            <a:extLst>
              <a:ext uri="{FF2B5EF4-FFF2-40B4-BE49-F238E27FC236}">
                <a16:creationId xmlns:a16="http://schemas.microsoft.com/office/drawing/2014/main" id="{0EF2B86D-3B33-B244-B442-AF6AF9DA4F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1702" y="2029455"/>
            <a:ext cx="23241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4" descr="Image result for light bulb symbol">
            <a:extLst>
              <a:ext uri="{FF2B5EF4-FFF2-40B4-BE49-F238E27FC236}">
                <a16:creationId xmlns:a16="http://schemas.microsoft.com/office/drawing/2014/main" id="{DA830550-8D06-EA43-A11E-0601AC2A392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47858" y="517696"/>
            <a:ext cx="1595887" cy="1595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22040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AF6D8-0560-864D-B64F-B378EEF03A2B}"/>
              </a:ext>
            </a:extLst>
          </p:cNvPr>
          <p:cNvSpPr>
            <a:spLocks noGrp="1"/>
          </p:cNvSpPr>
          <p:nvPr>
            <p:ph type="title"/>
          </p:nvPr>
        </p:nvSpPr>
        <p:spPr>
          <a:xfrm>
            <a:off x="457200" y="274638"/>
            <a:ext cx="8229600" cy="1143000"/>
          </a:xfrm>
        </p:spPr>
        <p:txBody>
          <a:bodyPr anchor="ctr">
            <a:normAutofit/>
          </a:bodyPr>
          <a:lstStyle/>
          <a:p>
            <a:r>
              <a:rPr lang="en-GB" dirty="0"/>
              <a:t>Scenario?</a:t>
            </a:r>
          </a:p>
        </p:txBody>
      </p:sp>
      <p:pic>
        <p:nvPicPr>
          <p:cNvPr id="10242" name="Picture 2" descr="Image result for light bulb">
            <a:extLst>
              <a:ext uri="{FF2B5EF4-FFF2-40B4-BE49-F238E27FC236}">
                <a16:creationId xmlns:a16="http://schemas.microsoft.com/office/drawing/2014/main" id="{12026237-569D-3A4D-8771-9AE01CA23B8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7215" y="1600201"/>
            <a:ext cx="7449570" cy="3917032"/>
          </a:xfrm>
          <a:prstGeom prst="rect">
            <a:avLst/>
          </a:prstGeom>
          <a:solidFill>
            <a:srgbClr val="FFFFFF"/>
          </a:solidFill>
        </p:spPr>
      </p:pic>
    </p:spTree>
    <p:extLst>
      <p:ext uri="{BB962C8B-B14F-4D97-AF65-F5344CB8AC3E}">
        <p14:creationId xmlns:p14="http://schemas.microsoft.com/office/powerpoint/2010/main" val="4277962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0F611-4171-D649-8B32-E2D013790E35}"/>
              </a:ext>
            </a:extLst>
          </p:cNvPr>
          <p:cNvSpPr>
            <a:spLocks noGrp="1"/>
          </p:cNvSpPr>
          <p:nvPr>
            <p:ph type="title"/>
          </p:nvPr>
        </p:nvSpPr>
        <p:spPr>
          <a:xfrm>
            <a:off x="457200" y="274638"/>
            <a:ext cx="8229600" cy="1143000"/>
          </a:xfrm>
        </p:spPr>
        <p:txBody>
          <a:bodyPr anchor="ctr">
            <a:normAutofit/>
          </a:bodyPr>
          <a:lstStyle/>
          <a:p>
            <a:r>
              <a:rPr lang="en-GB" u="sng" dirty="0">
                <a:latin typeface="Arial" panose="020B0604020202020204" pitchFamily="34" charset="0"/>
                <a:cs typeface="Arial" panose="020B0604020202020204" pitchFamily="34" charset="0"/>
              </a:rPr>
              <a:t>Recap: Assaults </a:t>
            </a:r>
            <a:endParaRPr lang="en-GB" u="sng" dirty="0"/>
          </a:p>
        </p:txBody>
      </p:sp>
      <p:pic>
        <p:nvPicPr>
          <p:cNvPr id="3074" name="Picture 2" descr="Revolutionising PMO Learning: Critical Thinking | Wellingtone">
            <a:extLst>
              <a:ext uri="{FF2B5EF4-FFF2-40B4-BE49-F238E27FC236}">
                <a16:creationId xmlns:a16="http://schemas.microsoft.com/office/drawing/2014/main" id="{744E2CA8-5B13-3943-A50F-4A6F8966077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95231"/>
            <a:ext cx="8229600" cy="3526971"/>
          </a:xfrm>
          <a:prstGeom prst="rect">
            <a:avLst/>
          </a:prstGeom>
          <a:solidFill>
            <a:srgbClr val="FFFFFF"/>
          </a:solidFill>
        </p:spPr>
      </p:pic>
      <p:sp>
        <p:nvSpPr>
          <p:cNvPr id="4" name="TextBox 3">
            <a:extLst>
              <a:ext uri="{FF2B5EF4-FFF2-40B4-BE49-F238E27FC236}">
                <a16:creationId xmlns:a16="http://schemas.microsoft.com/office/drawing/2014/main" id="{6E012E2C-8548-D84B-8D10-F5C6BEED476F}"/>
              </a:ext>
            </a:extLst>
          </p:cNvPr>
          <p:cNvSpPr txBox="1"/>
          <p:nvPr/>
        </p:nvSpPr>
        <p:spPr>
          <a:xfrm>
            <a:off x="4209690" y="2087590"/>
            <a:ext cx="4261449"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 Criminal Justice Act / Offences Against the Person Act </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Points to Prove / Difference in Injuries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Scenarios</a:t>
            </a:r>
          </a:p>
        </p:txBody>
      </p:sp>
    </p:spTree>
    <p:extLst>
      <p:ext uri="{BB962C8B-B14F-4D97-AF65-F5344CB8AC3E}">
        <p14:creationId xmlns:p14="http://schemas.microsoft.com/office/powerpoint/2010/main" val="16794011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Pentagon 17">
            <a:extLst>
              <a:ext uri="{FF2B5EF4-FFF2-40B4-BE49-F238E27FC236}">
                <a16:creationId xmlns:a16="http://schemas.microsoft.com/office/drawing/2014/main" id="{0E0B7F4F-3510-BF44-BF9C-509C5D990059}"/>
              </a:ext>
            </a:extLst>
          </p:cNvPr>
          <p:cNvSpPr/>
          <p:nvPr/>
        </p:nvSpPr>
        <p:spPr>
          <a:xfrm>
            <a:off x="234349" y="202959"/>
            <a:ext cx="6776047" cy="9477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Pentagon 15">
            <a:extLst>
              <a:ext uri="{FF2B5EF4-FFF2-40B4-BE49-F238E27FC236}">
                <a16:creationId xmlns:a16="http://schemas.microsoft.com/office/drawing/2014/main" id="{A971FA7E-2420-A14E-A19F-2F6BAD6F62BA}"/>
              </a:ext>
            </a:extLst>
          </p:cNvPr>
          <p:cNvSpPr/>
          <p:nvPr/>
        </p:nvSpPr>
        <p:spPr>
          <a:xfrm>
            <a:off x="303360" y="4399297"/>
            <a:ext cx="6472688"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Pentagon 14">
            <a:extLst>
              <a:ext uri="{FF2B5EF4-FFF2-40B4-BE49-F238E27FC236}">
                <a16:creationId xmlns:a16="http://schemas.microsoft.com/office/drawing/2014/main" id="{F25C0D1E-E464-B546-9B6E-81CDACBDBA63}"/>
              </a:ext>
            </a:extLst>
          </p:cNvPr>
          <p:cNvSpPr/>
          <p:nvPr/>
        </p:nvSpPr>
        <p:spPr>
          <a:xfrm>
            <a:off x="317739" y="3524782"/>
            <a:ext cx="6443931"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Pentagon 13">
            <a:extLst>
              <a:ext uri="{FF2B5EF4-FFF2-40B4-BE49-F238E27FC236}">
                <a16:creationId xmlns:a16="http://schemas.microsoft.com/office/drawing/2014/main" id="{C543927B-F3B1-1147-8589-D18F65B948D6}"/>
              </a:ext>
            </a:extLst>
          </p:cNvPr>
          <p:cNvSpPr/>
          <p:nvPr/>
        </p:nvSpPr>
        <p:spPr>
          <a:xfrm>
            <a:off x="317739" y="2673151"/>
            <a:ext cx="6443931"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Pentagon 11">
            <a:extLst>
              <a:ext uri="{FF2B5EF4-FFF2-40B4-BE49-F238E27FC236}">
                <a16:creationId xmlns:a16="http://schemas.microsoft.com/office/drawing/2014/main" id="{9DDB453C-07BA-6F4A-8879-0B3E28007066}"/>
              </a:ext>
            </a:extLst>
          </p:cNvPr>
          <p:cNvSpPr/>
          <p:nvPr/>
        </p:nvSpPr>
        <p:spPr>
          <a:xfrm>
            <a:off x="332116" y="1805522"/>
            <a:ext cx="6472687"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9509C08-9E59-AA4F-A0A6-B81EFF02AA21}"/>
              </a:ext>
            </a:extLst>
          </p:cNvPr>
          <p:cNvSpPr txBox="1"/>
          <p:nvPr/>
        </p:nvSpPr>
        <p:spPr>
          <a:xfrm>
            <a:off x="332116" y="1808535"/>
            <a:ext cx="4464170"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‘Common Assault and Battery’ </a:t>
            </a:r>
          </a:p>
          <a:p>
            <a:r>
              <a:rPr lang="en-GB" dirty="0">
                <a:solidFill>
                  <a:schemeClr val="bg1"/>
                </a:solidFill>
                <a:latin typeface="Arial" panose="020B0604020202020204" pitchFamily="34" charset="0"/>
                <a:cs typeface="Arial" panose="020B0604020202020204" pitchFamily="34" charset="0"/>
              </a:rPr>
              <a:t>– Criminal Justice Act 1988, s.39 </a:t>
            </a:r>
          </a:p>
        </p:txBody>
      </p:sp>
      <p:sp>
        <p:nvSpPr>
          <p:cNvPr id="8" name="TextBox 7">
            <a:extLst>
              <a:ext uri="{FF2B5EF4-FFF2-40B4-BE49-F238E27FC236}">
                <a16:creationId xmlns:a16="http://schemas.microsoft.com/office/drawing/2014/main" id="{AFD5980B-41D2-734F-A8C6-4CDC42D971E4}"/>
              </a:ext>
            </a:extLst>
          </p:cNvPr>
          <p:cNvSpPr txBox="1"/>
          <p:nvPr/>
        </p:nvSpPr>
        <p:spPr>
          <a:xfrm>
            <a:off x="317739" y="2684593"/>
            <a:ext cx="7228936"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‘Assault Occasioning Actual Bodily Harm’ </a:t>
            </a:r>
          </a:p>
          <a:p>
            <a:r>
              <a:rPr lang="en-GB" dirty="0">
                <a:solidFill>
                  <a:schemeClr val="bg1"/>
                </a:solidFill>
                <a:latin typeface="Arial" panose="020B0604020202020204" pitchFamily="34" charset="0"/>
                <a:cs typeface="Arial" panose="020B0604020202020204" pitchFamily="34" charset="0"/>
              </a:rPr>
              <a:t>– Offences Against the Person Act 1861, s.47 </a:t>
            </a:r>
          </a:p>
        </p:txBody>
      </p:sp>
      <p:sp>
        <p:nvSpPr>
          <p:cNvPr id="9" name="TextBox 8">
            <a:extLst>
              <a:ext uri="{FF2B5EF4-FFF2-40B4-BE49-F238E27FC236}">
                <a16:creationId xmlns:a16="http://schemas.microsoft.com/office/drawing/2014/main" id="{583A0DF1-B29E-E948-AEE4-18A999504B10}"/>
              </a:ext>
            </a:extLst>
          </p:cNvPr>
          <p:cNvSpPr txBox="1"/>
          <p:nvPr/>
        </p:nvSpPr>
        <p:spPr>
          <a:xfrm>
            <a:off x="303360" y="3536224"/>
            <a:ext cx="7401464"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‘Wounding or Inflicting Grievous Bodily Harm’ </a:t>
            </a:r>
          </a:p>
          <a:p>
            <a:r>
              <a:rPr lang="en-GB" dirty="0">
                <a:solidFill>
                  <a:schemeClr val="bg1"/>
                </a:solidFill>
                <a:latin typeface="Arial" panose="020B0604020202020204" pitchFamily="34" charset="0"/>
                <a:cs typeface="Arial" panose="020B0604020202020204" pitchFamily="34" charset="0"/>
              </a:rPr>
              <a:t>– Offences Against the Person Act 1861, s.20 </a:t>
            </a:r>
          </a:p>
        </p:txBody>
      </p:sp>
      <p:sp>
        <p:nvSpPr>
          <p:cNvPr id="10" name="TextBox 9">
            <a:extLst>
              <a:ext uri="{FF2B5EF4-FFF2-40B4-BE49-F238E27FC236}">
                <a16:creationId xmlns:a16="http://schemas.microsoft.com/office/drawing/2014/main" id="{0743B256-6F8C-8D4C-8FCC-AC705E82E849}"/>
              </a:ext>
            </a:extLst>
          </p:cNvPr>
          <p:cNvSpPr txBox="1"/>
          <p:nvPr/>
        </p:nvSpPr>
        <p:spPr>
          <a:xfrm>
            <a:off x="270290" y="4412303"/>
            <a:ext cx="6596338" cy="646331"/>
          </a:xfrm>
          <a:prstGeom prst="rect">
            <a:avLst/>
          </a:prstGeom>
          <a:noFill/>
          <a:ln>
            <a:solidFill>
              <a:schemeClr val="bg1"/>
            </a:solidFill>
          </a:ln>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‘Wounding or Causing Grievous Bodily Harm with Intent’ </a:t>
            </a:r>
          </a:p>
          <a:p>
            <a:r>
              <a:rPr lang="en-GB" dirty="0">
                <a:solidFill>
                  <a:schemeClr val="bg1"/>
                </a:solidFill>
                <a:latin typeface="Arial" panose="020B0604020202020204" pitchFamily="34" charset="0"/>
                <a:cs typeface="Arial" panose="020B0604020202020204" pitchFamily="34" charset="0"/>
              </a:rPr>
              <a:t>– Offences Against the Person Act 1861, s.18</a:t>
            </a:r>
          </a:p>
        </p:txBody>
      </p:sp>
      <p:sp>
        <p:nvSpPr>
          <p:cNvPr id="17" name="TextBox 16">
            <a:extLst>
              <a:ext uri="{FF2B5EF4-FFF2-40B4-BE49-F238E27FC236}">
                <a16:creationId xmlns:a16="http://schemas.microsoft.com/office/drawing/2014/main" id="{DC359440-553B-B140-9111-2B45802404F9}"/>
              </a:ext>
            </a:extLst>
          </p:cNvPr>
          <p:cNvSpPr txBox="1"/>
          <p:nvPr/>
        </p:nvSpPr>
        <p:spPr>
          <a:xfrm>
            <a:off x="381722" y="299110"/>
            <a:ext cx="8518586" cy="646331"/>
          </a:xfrm>
          <a:prstGeom prst="rect">
            <a:avLst/>
          </a:prstGeom>
          <a:noFill/>
        </p:spPr>
        <p:txBody>
          <a:bodyPr wrap="square" rtlCol="0">
            <a:spAutoFit/>
          </a:bodyPr>
          <a:lstStyle/>
          <a:p>
            <a:r>
              <a:rPr lang="en-GB" sz="3600" dirty="0">
                <a:solidFill>
                  <a:schemeClr val="bg1"/>
                </a:solidFill>
                <a:latin typeface="Arial" panose="020B0604020202020204" pitchFamily="34" charset="0"/>
                <a:cs typeface="Arial" panose="020B0604020202020204" pitchFamily="34" charset="0"/>
              </a:rPr>
              <a:t>Types of Assault Offences </a:t>
            </a:r>
          </a:p>
        </p:txBody>
      </p:sp>
      <p:pic>
        <p:nvPicPr>
          <p:cNvPr id="1026" name="Picture 2" descr="Gavel Computer Icons Law Symbol Judge PNG, Clipart, Black And White,  Circle, Computer Icons, Court, Gavel">
            <a:extLst>
              <a:ext uri="{FF2B5EF4-FFF2-40B4-BE49-F238E27FC236}">
                <a16:creationId xmlns:a16="http://schemas.microsoft.com/office/drawing/2014/main" id="{50000B23-51A4-4247-A9CE-9FC7BD1611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6675" y="199494"/>
            <a:ext cx="1089038" cy="1082886"/>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550E0FC6-3198-8B46-BB18-562DEB47BBD9}"/>
              </a:ext>
            </a:extLst>
          </p:cNvPr>
          <p:cNvSpPr txBox="1"/>
          <p:nvPr/>
        </p:nvSpPr>
        <p:spPr>
          <a:xfrm>
            <a:off x="5296618" y="5658410"/>
            <a:ext cx="4812100"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(Blackstone’s Policing Manual 2020) </a:t>
            </a:r>
          </a:p>
        </p:txBody>
      </p:sp>
    </p:spTree>
    <p:extLst>
      <p:ext uri="{BB962C8B-B14F-4D97-AF65-F5344CB8AC3E}">
        <p14:creationId xmlns:p14="http://schemas.microsoft.com/office/powerpoint/2010/main" val="34597762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Pentagon 17">
            <a:extLst>
              <a:ext uri="{FF2B5EF4-FFF2-40B4-BE49-F238E27FC236}">
                <a16:creationId xmlns:a16="http://schemas.microsoft.com/office/drawing/2014/main" id="{0E0B7F4F-3510-BF44-BF9C-509C5D990059}"/>
              </a:ext>
            </a:extLst>
          </p:cNvPr>
          <p:cNvSpPr/>
          <p:nvPr/>
        </p:nvSpPr>
        <p:spPr>
          <a:xfrm>
            <a:off x="234349" y="202959"/>
            <a:ext cx="6776047" cy="9477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9509C08-9E59-AA4F-A0A6-B81EFF02AA21}"/>
              </a:ext>
            </a:extLst>
          </p:cNvPr>
          <p:cNvSpPr txBox="1"/>
          <p:nvPr/>
        </p:nvSpPr>
        <p:spPr>
          <a:xfrm>
            <a:off x="2156891" y="1504609"/>
            <a:ext cx="4437089"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1.Common Assault and Battery </a:t>
            </a:r>
          </a:p>
        </p:txBody>
      </p:sp>
      <p:sp>
        <p:nvSpPr>
          <p:cNvPr id="8" name="TextBox 7">
            <a:extLst>
              <a:ext uri="{FF2B5EF4-FFF2-40B4-BE49-F238E27FC236}">
                <a16:creationId xmlns:a16="http://schemas.microsoft.com/office/drawing/2014/main" id="{AFD5980B-41D2-734F-A8C6-4CDC42D971E4}"/>
              </a:ext>
            </a:extLst>
          </p:cNvPr>
          <p:cNvSpPr txBox="1"/>
          <p:nvPr/>
        </p:nvSpPr>
        <p:spPr>
          <a:xfrm>
            <a:off x="2083074" y="2686813"/>
            <a:ext cx="4977851"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2.Assault Occasioning Actual Bodily Harm </a:t>
            </a:r>
          </a:p>
        </p:txBody>
      </p:sp>
      <p:sp>
        <p:nvSpPr>
          <p:cNvPr id="9" name="TextBox 8">
            <a:extLst>
              <a:ext uri="{FF2B5EF4-FFF2-40B4-BE49-F238E27FC236}">
                <a16:creationId xmlns:a16="http://schemas.microsoft.com/office/drawing/2014/main" id="{583A0DF1-B29E-E948-AEE4-18A999504B10}"/>
              </a:ext>
            </a:extLst>
          </p:cNvPr>
          <p:cNvSpPr txBox="1"/>
          <p:nvPr/>
        </p:nvSpPr>
        <p:spPr>
          <a:xfrm>
            <a:off x="1531194" y="3901279"/>
            <a:ext cx="5868368"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3.Wounding or Inflicting Grievous Bodily Harm</a:t>
            </a:r>
          </a:p>
        </p:txBody>
      </p:sp>
      <p:sp>
        <p:nvSpPr>
          <p:cNvPr id="10" name="TextBox 9">
            <a:extLst>
              <a:ext uri="{FF2B5EF4-FFF2-40B4-BE49-F238E27FC236}">
                <a16:creationId xmlns:a16="http://schemas.microsoft.com/office/drawing/2014/main" id="{0743B256-6F8C-8D4C-8FCC-AC705E82E849}"/>
              </a:ext>
            </a:extLst>
          </p:cNvPr>
          <p:cNvSpPr txBox="1"/>
          <p:nvPr/>
        </p:nvSpPr>
        <p:spPr>
          <a:xfrm>
            <a:off x="1167061" y="5105881"/>
            <a:ext cx="8259113" cy="400110"/>
          </a:xfrm>
          <a:prstGeom prst="rect">
            <a:avLst/>
          </a:prstGeom>
          <a:noFill/>
          <a:ln>
            <a:solidFill>
              <a:schemeClr val="bg1"/>
            </a:solidFill>
          </a:ln>
        </p:spPr>
        <p:txBody>
          <a:bodyPr wrap="square" rtlCol="0">
            <a:spAutoFit/>
          </a:bodyPr>
          <a:lstStyle/>
          <a:p>
            <a:r>
              <a:rPr lang="en-GB" sz="2000" dirty="0">
                <a:latin typeface="Arial" panose="020B0604020202020204" pitchFamily="34" charset="0"/>
                <a:cs typeface="Arial" panose="020B0604020202020204" pitchFamily="34" charset="0"/>
              </a:rPr>
              <a:t>4.Wounding or Causing Grievous Bodily Harm with Intent</a:t>
            </a:r>
          </a:p>
        </p:txBody>
      </p:sp>
      <p:sp>
        <p:nvSpPr>
          <p:cNvPr id="17" name="TextBox 16">
            <a:extLst>
              <a:ext uri="{FF2B5EF4-FFF2-40B4-BE49-F238E27FC236}">
                <a16:creationId xmlns:a16="http://schemas.microsoft.com/office/drawing/2014/main" id="{DC359440-553B-B140-9111-2B45802404F9}"/>
              </a:ext>
            </a:extLst>
          </p:cNvPr>
          <p:cNvSpPr txBox="1"/>
          <p:nvPr/>
        </p:nvSpPr>
        <p:spPr>
          <a:xfrm>
            <a:off x="381722" y="299110"/>
            <a:ext cx="8518586" cy="646331"/>
          </a:xfrm>
          <a:prstGeom prst="rect">
            <a:avLst/>
          </a:prstGeom>
          <a:noFill/>
        </p:spPr>
        <p:txBody>
          <a:bodyPr wrap="square" rtlCol="0">
            <a:spAutoFit/>
          </a:bodyPr>
          <a:lstStyle/>
          <a:p>
            <a:r>
              <a:rPr lang="en-GB" sz="3600" dirty="0">
                <a:solidFill>
                  <a:schemeClr val="bg1"/>
                </a:solidFill>
                <a:latin typeface="Arial" panose="020B0604020202020204" pitchFamily="34" charset="0"/>
                <a:cs typeface="Arial" panose="020B0604020202020204" pitchFamily="34" charset="0"/>
              </a:rPr>
              <a:t>Explain &amp; Discuss: Injuries </a:t>
            </a:r>
          </a:p>
        </p:txBody>
      </p:sp>
      <p:sp>
        <p:nvSpPr>
          <p:cNvPr id="20" name="TextBox 19">
            <a:extLst>
              <a:ext uri="{FF2B5EF4-FFF2-40B4-BE49-F238E27FC236}">
                <a16:creationId xmlns:a16="http://schemas.microsoft.com/office/drawing/2014/main" id="{550E0FC6-3198-8B46-BB18-562DEB47BBD9}"/>
              </a:ext>
            </a:extLst>
          </p:cNvPr>
          <p:cNvSpPr txBox="1"/>
          <p:nvPr/>
        </p:nvSpPr>
        <p:spPr>
          <a:xfrm>
            <a:off x="5296618" y="5658410"/>
            <a:ext cx="4812100"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(Blackstone’s Policing Manual 2020) </a:t>
            </a:r>
          </a:p>
        </p:txBody>
      </p:sp>
      <p:sp>
        <p:nvSpPr>
          <p:cNvPr id="2" name="Down Arrow 1">
            <a:extLst>
              <a:ext uri="{FF2B5EF4-FFF2-40B4-BE49-F238E27FC236}">
                <a16:creationId xmlns:a16="http://schemas.microsoft.com/office/drawing/2014/main" id="{4B2E2232-1061-A64B-A0D7-BF507E037830}"/>
              </a:ext>
            </a:extLst>
          </p:cNvPr>
          <p:cNvSpPr/>
          <p:nvPr/>
        </p:nvSpPr>
        <p:spPr>
          <a:xfrm>
            <a:off x="4210545" y="2081076"/>
            <a:ext cx="329783" cy="492020"/>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9" name="Down Arrow 18">
            <a:extLst>
              <a:ext uri="{FF2B5EF4-FFF2-40B4-BE49-F238E27FC236}">
                <a16:creationId xmlns:a16="http://schemas.microsoft.com/office/drawing/2014/main" id="{A9FB88BE-6490-0647-944A-B4A695092331}"/>
              </a:ext>
            </a:extLst>
          </p:cNvPr>
          <p:cNvSpPr/>
          <p:nvPr/>
        </p:nvSpPr>
        <p:spPr>
          <a:xfrm>
            <a:off x="4212792" y="3239342"/>
            <a:ext cx="329783" cy="492020"/>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1" name="Down Arrow 20">
            <a:extLst>
              <a:ext uri="{FF2B5EF4-FFF2-40B4-BE49-F238E27FC236}">
                <a16:creationId xmlns:a16="http://schemas.microsoft.com/office/drawing/2014/main" id="{DA6FFEFF-562E-A146-AC75-3ABF1A8D37AE}"/>
              </a:ext>
            </a:extLst>
          </p:cNvPr>
          <p:cNvSpPr/>
          <p:nvPr/>
        </p:nvSpPr>
        <p:spPr>
          <a:xfrm>
            <a:off x="4212793" y="4461442"/>
            <a:ext cx="329783" cy="492020"/>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pic>
        <p:nvPicPr>
          <p:cNvPr id="22" name="Picture 4" descr="Image result for light bulb symbol">
            <a:extLst>
              <a:ext uri="{FF2B5EF4-FFF2-40B4-BE49-F238E27FC236}">
                <a16:creationId xmlns:a16="http://schemas.microsoft.com/office/drawing/2014/main" id="{059953C7-FF79-6843-8511-90B7F4D027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7408" y="139497"/>
            <a:ext cx="1595887" cy="1595887"/>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6" descr="Image result for ten minute timer">
            <a:extLst>
              <a:ext uri="{FF2B5EF4-FFF2-40B4-BE49-F238E27FC236}">
                <a16:creationId xmlns:a16="http://schemas.microsoft.com/office/drawing/2014/main" id="{48CCD274-FBCC-394F-AD9F-C2A63A0E1F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5383" y="1580737"/>
            <a:ext cx="1444924" cy="1444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41231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AF6D8-0560-864D-B64F-B378EEF03A2B}"/>
              </a:ext>
            </a:extLst>
          </p:cNvPr>
          <p:cNvSpPr>
            <a:spLocks noGrp="1"/>
          </p:cNvSpPr>
          <p:nvPr>
            <p:ph type="title"/>
          </p:nvPr>
        </p:nvSpPr>
        <p:spPr>
          <a:xfrm>
            <a:off x="457200" y="274638"/>
            <a:ext cx="8229600" cy="1143000"/>
          </a:xfrm>
        </p:spPr>
        <p:txBody>
          <a:bodyPr anchor="ctr">
            <a:normAutofit/>
          </a:bodyPr>
          <a:lstStyle/>
          <a:p>
            <a:r>
              <a:rPr lang="en-GB" dirty="0"/>
              <a:t>Scenario?</a:t>
            </a:r>
          </a:p>
        </p:txBody>
      </p:sp>
      <p:pic>
        <p:nvPicPr>
          <p:cNvPr id="10242" name="Picture 2" descr="Image result for light bulb">
            <a:extLst>
              <a:ext uri="{FF2B5EF4-FFF2-40B4-BE49-F238E27FC236}">
                <a16:creationId xmlns:a16="http://schemas.microsoft.com/office/drawing/2014/main" id="{12026237-569D-3A4D-8771-9AE01CA23B8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7215" y="1600201"/>
            <a:ext cx="7449570" cy="3917032"/>
          </a:xfrm>
          <a:prstGeom prst="rect">
            <a:avLst/>
          </a:prstGeom>
          <a:solidFill>
            <a:srgbClr val="FFFFFF"/>
          </a:solidFill>
        </p:spPr>
      </p:pic>
    </p:spTree>
    <p:extLst>
      <p:ext uri="{BB962C8B-B14F-4D97-AF65-F5344CB8AC3E}">
        <p14:creationId xmlns:p14="http://schemas.microsoft.com/office/powerpoint/2010/main" val="36721913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0F611-4171-D649-8B32-E2D013790E35}"/>
              </a:ext>
            </a:extLst>
          </p:cNvPr>
          <p:cNvSpPr>
            <a:spLocks noGrp="1"/>
          </p:cNvSpPr>
          <p:nvPr>
            <p:ph type="title"/>
          </p:nvPr>
        </p:nvSpPr>
        <p:spPr>
          <a:xfrm>
            <a:off x="457200" y="274638"/>
            <a:ext cx="8229600" cy="1143000"/>
          </a:xfrm>
        </p:spPr>
        <p:txBody>
          <a:bodyPr anchor="ctr">
            <a:normAutofit/>
          </a:bodyPr>
          <a:lstStyle/>
          <a:p>
            <a:r>
              <a:rPr lang="en-GB" u="sng" dirty="0">
                <a:latin typeface="Arial" panose="020B0604020202020204" pitchFamily="34" charset="0"/>
                <a:cs typeface="Arial" panose="020B0604020202020204" pitchFamily="34" charset="0"/>
              </a:rPr>
              <a:t>Recap: Criminal Damage </a:t>
            </a:r>
            <a:endParaRPr lang="en-GB" u="sng" dirty="0"/>
          </a:p>
        </p:txBody>
      </p:sp>
      <p:pic>
        <p:nvPicPr>
          <p:cNvPr id="3074" name="Picture 2" descr="Revolutionising PMO Learning: Critical Thinking | Wellingtone">
            <a:extLst>
              <a:ext uri="{FF2B5EF4-FFF2-40B4-BE49-F238E27FC236}">
                <a16:creationId xmlns:a16="http://schemas.microsoft.com/office/drawing/2014/main" id="{744E2CA8-5B13-3943-A50F-4A6F8966077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95231"/>
            <a:ext cx="8229600" cy="3526971"/>
          </a:xfrm>
          <a:prstGeom prst="rect">
            <a:avLst/>
          </a:prstGeom>
          <a:solidFill>
            <a:srgbClr val="FFFFFF"/>
          </a:solidFill>
        </p:spPr>
      </p:pic>
      <p:sp>
        <p:nvSpPr>
          <p:cNvPr id="4" name="TextBox 3">
            <a:extLst>
              <a:ext uri="{FF2B5EF4-FFF2-40B4-BE49-F238E27FC236}">
                <a16:creationId xmlns:a16="http://schemas.microsoft.com/office/drawing/2014/main" id="{6E012E2C-8548-D84B-8D10-F5C6BEED476F}"/>
              </a:ext>
            </a:extLst>
          </p:cNvPr>
          <p:cNvSpPr txBox="1"/>
          <p:nvPr/>
        </p:nvSpPr>
        <p:spPr>
          <a:xfrm>
            <a:off x="4209690" y="2087590"/>
            <a:ext cx="4261449"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 Criminal Damage Act 1971</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Points to Prove </a:t>
            </a:r>
          </a:p>
        </p:txBody>
      </p:sp>
    </p:spTree>
    <p:extLst>
      <p:ext uri="{BB962C8B-B14F-4D97-AF65-F5344CB8AC3E}">
        <p14:creationId xmlns:p14="http://schemas.microsoft.com/office/powerpoint/2010/main" val="2266506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Pentagon 17">
            <a:extLst>
              <a:ext uri="{FF2B5EF4-FFF2-40B4-BE49-F238E27FC236}">
                <a16:creationId xmlns:a16="http://schemas.microsoft.com/office/drawing/2014/main" id="{0E0B7F4F-3510-BF44-BF9C-509C5D990059}"/>
              </a:ext>
            </a:extLst>
          </p:cNvPr>
          <p:cNvSpPr/>
          <p:nvPr/>
        </p:nvSpPr>
        <p:spPr>
          <a:xfrm>
            <a:off x="234349" y="202959"/>
            <a:ext cx="6776047" cy="9477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Pentagon 15">
            <a:extLst>
              <a:ext uri="{FF2B5EF4-FFF2-40B4-BE49-F238E27FC236}">
                <a16:creationId xmlns:a16="http://schemas.microsoft.com/office/drawing/2014/main" id="{A971FA7E-2420-A14E-A19F-2F6BAD6F62BA}"/>
              </a:ext>
            </a:extLst>
          </p:cNvPr>
          <p:cNvSpPr/>
          <p:nvPr/>
        </p:nvSpPr>
        <p:spPr>
          <a:xfrm>
            <a:off x="205592" y="3877555"/>
            <a:ext cx="7308740"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Pentagon 14">
            <a:extLst>
              <a:ext uri="{FF2B5EF4-FFF2-40B4-BE49-F238E27FC236}">
                <a16:creationId xmlns:a16="http://schemas.microsoft.com/office/drawing/2014/main" id="{F25C0D1E-E464-B546-9B6E-81CDACBDBA63}"/>
              </a:ext>
            </a:extLst>
          </p:cNvPr>
          <p:cNvSpPr/>
          <p:nvPr/>
        </p:nvSpPr>
        <p:spPr>
          <a:xfrm>
            <a:off x="234349" y="3105834"/>
            <a:ext cx="7279983"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Pentagon 13">
            <a:extLst>
              <a:ext uri="{FF2B5EF4-FFF2-40B4-BE49-F238E27FC236}">
                <a16:creationId xmlns:a16="http://schemas.microsoft.com/office/drawing/2014/main" id="{C543927B-F3B1-1147-8589-D18F65B948D6}"/>
              </a:ext>
            </a:extLst>
          </p:cNvPr>
          <p:cNvSpPr/>
          <p:nvPr/>
        </p:nvSpPr>
        <p:spPr>
          <a:xfrm>
            <a:off x="260953" y="2348843"/>
            <a:ext cx="7272070"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Pentagon 11">
            <a:extLst>
              <a:ext uri="{FF2B5EF4-FFF2-40B4-BE49-F238E27FC236}">
                <a16:creationId xmlns:a16="http://schemas.microsoft.com/office/drawing/2014/main" id="{9DDB453C-07BA-6F4A-8879-0B3E28007066}"/>
              </a:ext>
            </a:extLst>
          </p:cNvPr>
          <p:cNvSpPr/>
          <p:nvPr/>
        </p:nvSpPr>
        <p:spPr>
          <a:xfrm>
            <a:off x="242261" y="1560708"/>
            <a:ext cx="7272071"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9509C08-9E59-AA4F-A0A6-B81EFF02AA21}"/>
              </a:ext>
            </a:extLst>
          </p:cNvPr>
          <p:cNvSpPr txBox="1"/>
          <p:nvPr/>
        </p:nvSpPr>
        <p:spPr>
          <a:xfrm>
            <a:off x="278206" y="1519579"/>
            <a:ext cx="5913409"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‘Simple Damage’ </a:t>
            </a:r>
          </a:p>
          <a:p>
            <a:r>
              <a:rPr lang="en-GB" dirty="0">
                <a:solidFill>
                  <a:schemeClr val="bg1"/>
                </a:solidFill>
                <a:latin typeface="Arial" panose="020B0604020202020204" pitchFamily="34" charset="0"/>
                <a:cs typeface="Arial" panose="020B0604020202020204" pitchFamily="34" charset="0"/>
              </a:rPr>
              <a:t>– Criminal Damage Act 1971, s 1 (1)</a:t>
            </a:r>
          </a:p>
        </p:txBody>
      </p:sp>
      <p:sp>
        <p:nvSpPr>
          <p:cNvPr id="9" name="TextBox 8">
            <a:extLst>
              <a:ext uri="{FF2B5EF4-FFF2-40B4-BE49-F238E27FC236}">
                <a16:creationId xmlns:a16="http://schemas.microsoft.com/office/drawing/2014/main" id="{583A0DF1-B29E-E948-AEE4-18A999504B10}"/>
              </a:ext>
            </a:extLst>
          </p:cNvPr>
          <p:cNvSpPr txBox="1"/>
          <p:nvPr/>
        </p:nvSpPr>
        <p:spPr>
          <a:xfrm>
            <a:off x="244422" y="3065013"/>
            <a:ext cx="7401464"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'Arson’ </a:t>
            </a:r>
          </a:p>
          <a:p>
            <a:r>
              <a:rPr lang="en-GB" dirty="0">
                <a:solidFill>
                  <a:schemeClr val="bg1"/>
                </a:solidFill>
                <a:latin typeface="Arial" panose="020B0604020202020204" pitchFamily="34" charset="0"/>
                <a:cs typeface="Arial" panose="020B0604020202020204" pitchFamily="34" charset="0"/>
              </a:rPr>
              <a:t>– Criminal Damage Act 1971, s 1 (3) </a:t>
            </a:r>
          </a:p>
        </p:txBody>
      </p:sp>
      <p:sp>
        <p:nvSpPr>
          <p:cNvPr id="10" name="TextBox 9">
            <a:extLst>
              <a:ext uri="{FF2B5EF4-FFF2-40B4-BE49-F238E27FC236}">
                <a16:creationId xmlns:a16="http://schemas.microsoft.com/office/drawing/2014/main" id="{0743B256-6F8C-8D4C-8FCC-AC705E82E849}"/>
              </a:ext>
            </a:extLst>
          </p:cNvPr>
          <p:cNvSpPr txBox="1"/>
          <p:nvPr/>
        </p:nvSpPr>
        <p:spPr>
          <a:xfrm>
            <a:off x="205592" y="3891364"/>
            <a:ext cx="6994587" cy="646331"/>
          </a:xfrm>
          <a:prstGeom prst="rect">
            <a:avLst/>
          </a:prstGeom>
          <a:noFill/>
          <a:ln>
            <a:solidFill>
              <a:schemeClr val="bg1"/>
            </a:solidFill>
          </a:ln>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‘Threats to Destroy or Damage Property’ </a:t>
            </a:r>
          </a:p>
          <a:p>
            <a:r>
              <a:rPr lang="en-GB" dirty="0">
                <a:solidFill>
                  <a:schemeClr val="bg1"/>
                </a:solidFill>
                <a:latin typeface="Arial" panose="020B0604020202020204" pitchFamily="34" charset="0"/>
                <a:cs typeface="Arial" panose="020B0604020202020204" pitchFamily="34" charset="0"/>
              </a:rPr>
              <a:t>– Criminal Damage Act 1971, s 2. </a:t>
            </a:r>
          </a:p>
        </p:txBody>
      </p:sp>
      <p:sp>
        <p:nvSpPr>
          <p:cNvPr id="17" name="TextBox 16">
            <a:extLst>
              <a:ext uri="{FF2B5EF4-FFF2-40B4-BE49-F238E27FC236}">
                <a16:creationId xmlns:a16="http://schemas.microsoft.com/office/drawing/2014/main" id="{DC359440-553B-B140-9111-2B45802404F9}"/>
              </a:ext>
            </a:extLst>
          </p:cNvPr>
          <p:cNvSpPr txBox="1"/>
          <p:nvPr/>
        </p:nvSpPr>
        <p:spPr>
          <a:xfrm>
            <a:off x="381722" y="299110"/>
            <a:ext cx="8518586" cy="646331"/>
          </a:xfrm>
          <a:prstGeom prst="rect">
            <a:avLst/>
          </a:prstGeom>
          <a:noFill/>
        </p:spPr>
        <p:txBody>
          <a:bodyPr wrap="square" rtlCol="0">
            <a:spAutoFit/>
          </a:bodyPr>
          <a:lstStyle/>
          <a:p>
            <a:r>
              <a:rPr lang="en-GB" sz="3600" dirty="0">
                <a:solidFill>
                  <a:schemeClr val="bg1"/>
                </a:solidFill>
                <a:latin typeface="Arial" panose="020B0604020202020204" pitchFamily="34" charset="0"/>
                <a:cs typeface="Arial" panose="020B0604020202020204" pitchFamily="34" charset="0"/>
              </a:rPr>
              <a:t>Types of Criminal Damage  </a:t>
            </a:r>
          </a:p>
        </p:txBody>
      </p:sp>
      <p:pic>
        <p:nvPicPr>
          <p:cNvPr id="1026" name="Picture 2" descr="Gavel Computer Icons Law Symbol Judge PNG, Clipart, Black And White,  Circle, Computer Icons, Court, Gavel">
            <a:extLst>
              <a:ext uri="{FF2B5EF4-FFF2-40B4-BE49-F238E27FC236}">
                <a16:creationId xmlns:a16="http://schemas.microsoft.com/office/drawing/2014/main" id="{50000B23-51A4-4247-A9CE-9FC7BD1611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6675" y="199494"/>
            <a:ext cx="1089038" cy="1082886"/>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550E0FC6-3198-8B46-BB18-562DEB47BBD9}"/>
              </a:ext>
            </a:extLst>
          </p:cNvPr>
          <p:cNvSpPr txBox="1"/>
          <p:nvPr/>
        </p:nvSpPr>
        <p:spPr>
          <a:xfrm>
            <a:off x="5296618" y="5658410"/>
            <a:ext cx="4812100"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(Blackstone’s Policing Manual 2020) </a:t>
            </a:r>
          </a:p>
        </p:txBody>
      </p:sp>
      <p:sp>
        <p:nvSpPr>
          <p:cNvPr id="2" name="Rectangle 1">
            <a:extLst>
              <a:ext uri="{FF2B5EF4-FFF2-40B4-BE49-F238E27FC236}">
                <a16:creationId xmlns:a16="http://schemas.microsoft.com/office/drawing/2014/main" id="{D9C88450-26C6-0548-BFDE-8648B519BBF5}"/>
              </a:ext>
            </a:extLst>
          </p:cNvPr>
          <p:cNvSpPr/>
          <p:nvPr/>
        </p:nvSpPr>
        <p:spPr>
          <a:xfrm>
            <a:off x="224285" y="2332361"/>
            <a:ext cx="6609276" cy="646331"/>
          </a:xfrm>
          <a:prstGeom prst="rect">
            <a:avLst/>
          </a:prstGeom>
        </p:spPr>
        <p:txBody>
          <a:bodyPr wrap="square">
            <a:spAutoFit/>
          </a:bodyPr>
          <a:lstStyle/>
          <a:p>
            <a:r>
              <a:rPr lang="en-GB" dirty="0">
                <a:solidFill>
                  <a:schemeClr val="bg1"/>
                </a:solidFill>
                <a:latin typeface="Arial" panose="020B0604020202020204" pitchFamily="34" charset="0"/>
                <a:cs typeface="Arial" panose="020B0604020202020204" pitchFamily="34" charset="0"/>
              </a:rPr>
              <a:t>‘Aggravated Damage’ (To Endanger Life)</a:t>
            </a:r>
          </a:p>
          <a:p>
            <a:r>
              <a:rPr lang="en-GB" dirty="0">
                <a:solidFill>
                  <a:schemeClr val="bg1"/>
                </a:solidFill>
                <a:latin typeface="Arial" panose="020B0604020202020204" pitchFamily="34" charset="0"/>
                <a:cs typeface="Arial" panose="020B0604020202020204" pitchFamily="34" charset="0"/>
              </a:rPr>
              <a:t>– Criminal Damage Act 1971, s 1 (2) </a:t>
            </a:r>
          </a:p>
        </p:txBody>
      </p:sp>
      <p:sp>
        <p:nvSpPr>
          <p:cNvPr id="19" name="Pentagon 18">
            <a:extLst>
              <a:ext uri="{FF2B5EF4-FFF2-40B4-BE49-F238E27FC236}">
                <a16:creationId xmlns:a16="http://schemas.microsoft.com/office/drawing/2014/main" id="{8D736DE2-A7BC-DB43-8E79-51173656C68F}"/>
              </a:ext>
            </a:extLst>
          </p:cNvPr>
          <p:cNvSpPr/>
          <p:nvPr/>
        </p:nvSpPr>
        <p:spPr>
          <a:xfrm>
            <a:off x="205590" y="4706290"/>
            <a:ext cx="7272071" cy="646331"/>
          </a:xfrm>
          <a:prstGeom prst="homePlate">
            <a:avLst/>
          </a:prstGeom>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791D7FBF-372E-8848-9874-F0E4122B7098}"/>
              </a:ext>
            </a:extLst>
          </p:cNvPr>
          <p:cNvSpPr txBox="1"/>
          <p:nvPr/>
        </p:nvSpPr>
        <p:spPr>
          <a:xfrm>
            <a:off x="205590" y="4723997"/>
            <a:ext cx="7272071"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‘Having Articles with Intent to Destroy or Damage Property’ </a:t>
            </a:r>
          </a:p>
          <a:p>
            <a:r>
              <a:rPr lang="en-GB" dirty="0">
                <a:solidFill>
                  <a:schemeClr val="bg1"/>
                </a:solidFill>
                <a:latin typeface="Arial" panose="020B0604020202020204" pitchFamily="34" charset="0"/>
                <a:cs typeface="Arial" panose="020B0604020202020204" pitchFamily="34" charset="0"/>
              </a:rPr>
              <a:t>– Criminal Damage Act, s 3 </a:t>
            </a:r>
          </a:p>
        </p:txBody>
      </p:sp>
    </p:spTree>
    <p:extLst>
      <p:ext uri="{BB962C8B-B14F-4D97-AF65-F5344CB8AC3E}">
        <p14:creationId xmlns:p14="http://schemas.microsoft.com/office/powerpoint/2010/main" val="23415281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Pentagon 17">
            <a:extLst>
              <a:ext uri="{FF2B5EF4-FFF2-40B4-BE49-F238E27FC236}">
                <a16:creationId xmlns:a16="http://schemas.microsoft.com/office/drawing/2014/main" id="{0E0B7F4F-3510-BF44-BF9C-509C5D990059}"/>
              </a:ext>
            </a:extLst>
          </p:cNvPr>
          <p:cNvSpPr/>
          <p:nvPr/>
        </p:nvSpPr>
        <p:spPr>
          <a:xfrm>
            <a:off x="234349" y="202959"/>
            <a:ext cx="6776047" cy="9477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DC359440-553B-B140-9111-2B45802404F9}"/>
              </a:ext>
            </a:extLst>
          </p:cNvPr>
          <p:cNvSpPr txBox="1"/>
          <p:nvPr/>
        </p:nvSpPr>
        <p:spPr>
          <a:xfrm>
            <a:off x="381722" y="299110"/>
            <a:ext cx="8518586" cy="646331"/>
          </a:xfrm>
          <a:prstGeom prst="rect">
            <a:avLst/>
          </a:prstGeom>
          <a:noFill/>
        </p:spPr>
        <p:txBody>
          <a:bodyPr wrap="square" rtlCol="0">
            <a:spAutoFit/>
          </a:bodyPr>
          <a:lstStyle/>
          <a:p>
            <a:r>
              <a:rPr lang="en-GB" sz="3600" dirty="0">
                <a:solidFill>
                  <a:schemeClr val="bg1"/>
                </a:solidFill>
                <a:latin typeface="Arial" panose="020B0604020202020204" pitchFamily="34" charset="0"/>
                <a:cs typeface="Arial" panose="020B0604020202020204" pitchFamily="34" charset="0"/>
              </a:rPr>
              <a:t>Explain &amp; Discuss: Elements</a:t>
            </a:r>
          </a:p>
        </p:txBody>
      </p:sp>
      <p:sp>
        <p:nvSpPr>
          <p:cNvPr id="20" name="TextBox 19">
            <a:extLst>
              <a:ext uri="{FF2B5EF4-FFF2-40B4-BE49-F238E27FC236}">
                <a16:creationId xmlns:a16="http://schemas.microsoft.com/office/drawing/2014/main" id="{550E0FC6-3198-8B46-BB18-562DEB47BBD9}"/>
              </a:ext>
            </a:extLst>
          </p:cNvPr>
          <p:cNvSpPr txBox="1"/>
          <p:nvPr/>
        </p:nvSpPr>
        <p:spPr>
          <a:xfrm>
            <a:off x="5279366" y="5505441"/>
            <a:ext cx="4812100"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(Blackstone’s Policing Manual 2020) </a:t>
            </a:r>
          </a:p>
        </p:txBody>
      </p:sp>
      <p:pic>
        <p:nvPicPr>
          <p:cNvPr id="22" name="Picture 4" descr="Image result for light bulb symbol">
            <a:extLst>
              <a:ext uri="{FF2B5EF4-FFF2-40B4-BE49-F238E27FC236}">
                <a16:creationId xmlns:a16="http://schemas.microsoft.com/office/drawing/2014/main" id="{059953C7-FF79-6843-8511-90B7F4D027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7408" y="139497"/>
            <a:ext cx="1595887" cy="1595887"/>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6" descr="Image result for ten minute timer">
            <a:extLst>
              <a:ext uri="{FF2B5EF4-FFF2-40B4-BE49-F238E27FC236}">
                <a16:creationId xmlns:a16="http://schemas.microsoft.com/office/drawing/2014/main" id="{48CCD274-FBCC-394F-AD9F-C2A63A0E1F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5383" y="1580737"/>
            <a:ext cx="1444924" cy="144492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6B418819-653F-F24E-AD5A-DD0ED8004944}"/>
              </a:ext>
            </a:extLst>
          </p:cNvPr>
          <p:cNvSpPr/>
          <p:nvPr/>
        </p:nvSpPr>
        <p:spPr>
          <a:xfrm>
            <a:off x="184901" y="1542650"/>
            <a:ext cx="2569934"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“Without lawful excuse”</a:t>
            </a:r>
          </a:p>
        </p:txBody>
      </p:sp>
      <p:sp>
        <p:nvSpPr>
          <p:cNvPr id="6" name="Rectangle 5">
            <a:extLst>
              <a:ext uri="{FF2B5EF4-FFF2-40B4-BE49-F238E27FC236}">
                <a16:creationId xmlns:a16="http://schemas.microsoft.com/office/drawing/2014/main" id="{3E74B5A2-EC25-BA4A-857F-8D0ED7C50A1A}"/>
              </a:ext>
            </a:extLst>
          </p:cNvPr>
          <p:cNvSpPr/>
          <p:nvPr/>
        </p:nvSpPr>
        <p:spPr>
          <a:xfrm>
            <a:off x="159720" y="2269624"/>
            <a:ext cx="2685351"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“Destroyed or damaged”</a:t>
            </a:r>
          </a:p>
        </p:txBody>
      </p:sp>
      <p:sp>
        <p:nvSpPr>
          <p:cNvPr id="7" name="Rectangle 6">
            <a:extLst>
              <a:ext uri="{FF2B5EF4-FFF2-40B4-BE49-F238E27FC236}">
                <a16:creationId xmlns:a16="http://schemas.microsoft.com/office/drawing/2014/main" id="{4AE4D331-59D0-1141-8877-F40CD62EF47D}"/>
              </a:ext>
            </a:extLst>
          </p:cNvPr>
          <p:cNvSpPr/>
          <p:nvPr/>
        </p:nvSpPr>
        <p:spPr>
          <a:xfrm>
            <a:off x="180404" y="2989277"/>
            <a:ext cx="3441968"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“Property belonging to another” </a:t>
            </a:r>
          </a:p>
        </p:txBody>
      </p:sp>
      <p:sp>
        <p:nvSpPr>
          <p:cNvPr id="11" name="Rectangle 10">
            <a:extLst>
              <a:ext uri="{FF2B5EF4-FFF2-40B4-BE49-F238E27FC236}">
                <a16:creationId xmlns:a16="http://schemas.microsoft.com/office/drawing/2014/main" id="{73C5F742-382B-544E-8B3E-33B99A7DAF50}"/>
              </a:ext>
            </a:extLst>
          </p:cNvPr>
          <p:cNvSpPr/>
          <p:nvPr/>
        </p:nvSpPr>
        <p:spPr>
          <a:xfrm>
            <a:off x="159720" y="3666542"/>
            <a:ext cx="6776047" cy="369332"/>
          </a:xfrm>
          <a:prstGeom prst="rect">
            <a:avLst/>
          </a:prstGeom>
        </p:spPr>
        <p:txBody>
          <a:bodyPr wrap="square">
            <a:spAutoFit/>
          </a:bodyPr>
          <a:lstStyle/>
          <a:p>
            <a:r>
              <a:rPr lang="en-GB" dirty="0">
                <a:latin typeface="Arial" panose="020B0604020202020204" pitchFamily="34" charset="0"/>
                <a:cs typeface="Arial" panose="020B0604020202020204" pitchFamily="34" charset="0"/>
              </a:rPr>
              <a:t>“Intended to damage /destroy such property” </a:t>
            </a:r>
          </a:p>
        </p:txBody>
      </p:sp>
      <p:sp>
        <p:nvSpPr>
          <p:cNvPr id="12" name="Rectangle 11">
            <a:extLst>
              <a:ext uri="{FF2B5EF4-FFF2-40B4-BE49-F238E27FC236}">
                <a16:creationId xmlns:a16="http://schemas.microsoft.com/office/drawing/2014/main" id="{F27E822C-2621-8243-80AD-83832955CCD2}"/>
              </a:ext>
            </a:extLst>
          </p:cNvPr>
          <p:cNvSpPr/>
          <p:nvPr/>
        </p:nvSpPr>
        <p:spPr>
          <a:xfrm>
            <a:off x="159720" y="4399830"/>
            <a:ext cx="7652708" cy="369332"/>
          </a:xfrm>
          <a:prstGeom prst="rect">
            <a:avLst/>
          </a:prstGeom>
        </p:spPr>
        <p:txBody>
          <a:bodyPr wrap="square">
            <a:spAutoFit/>
          </a:bodyPr>
          <a:lstStyle/>
          <a:p>
            <a:r>
              <a:rPr lang="en-GB" dirty="0">
                <a:latin typeface="Arial" panose="020B0604020202020204" pitchFamily="34" charset="0"/>
                <a:cs typeface="Arial" panose="020B0604020202020204" pitchFamily="34" charset="0"/>
              </a:rPr>
              <a:t>“Being reckless whether it was destroyed or damaged”</a:t>
            </a:r>
          </a:p>
        </p:txBody>
      </p:sp>
      <p:sp>
        <p:nvSpPr>
          <p:cNvPr id="13" name="Rectangle 12">
            <a:extLst>
              <a:ext uri="{FF2B5EF4-FFF2-40B4-BE49-F238E27FC236}">
                <a16:creationId xmlns:a16="http://schemas.microsoft.com/office/drawing/2014/main" id="{DB92E3AC-046F-6046-BEAA-7B9AE7AD99E5}"/>
              </a:ext>
            </a:extLst>
          </p:cNvPr>
          <p:cNvSpPr/>
          <p:nvPr/>
        </p:nvSpPr>
        <p:spPr>
          <a:xfrm>
            <a:off x="234349" y="5040711"/>
            <a:ext cx="1830950"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Arson – “by fire” </a:t>
            </a:r>
          </a:p>
        </p:txBody>
      </p:sp>
    </p:spTree>
    <p:extLst>
      <p:ext uri="{BB962C8B-B14F-4D97-AF65-F5344CB8AC3E}">
        <p14:creationId xmlns:p14="http://schemas.microsoft.com/office/powerpoint/2010/main" val="24721428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0F611-4171-D649-8B32-E2D013790E35}"/>
              </a:ext>
            </a:extLst>
          </p:cNvPr>
          <p:cNvSpPr>
            <a:spLocks noGrp="1"/>
          </p:cNvSpPr>
          <p:nvPr>
            <p:ph type="title"/>
          </p:nvPr>
        </p:nvSpPr>
        <p:spPr>
          <a:xfrm>
            <a:off x="457200" y="274638"/>
            <a:ext cx="8229600" cy="1143000"/>
          </a:xfrm>
        </p:spPr>
        <p:txBody>
          <a:bodyPr anchor="ctr">
            <a:normAutofit fontScale="90000"/>
          </a:bodyPr>
          <a:lstStyle/>
          <a:p>
            <a:r>
              <a:rPr lang="en-GB" u="sng" dirty="0">
                <a:latin typeface="Arial" panose="020B0604020202020204" pitchFamily="34" charset="0"/>
                <a:cs typeface="Arial" panose="020B0604020202020204" pitchFamily="34" charset="0"/>
              </a:rPr>
              <a:t>Recap: Dealing with Victims and Witnesses</a:t>
            </a:r>
            <a:endParaRPr lang="en-GB" u="sng" dirty="0"/>
          </a:p>
        </p:txBody>
      </p:sp>
      <p:pic>
        <p:nvPicPr>
          <p:cNvPr id="3074" name="Picture 2" descr="Revolutionising PMO Learning: Critical Thinking | Wellingtone">
            <a:extLst>
              <a:ext uri="{FF2B5EF4-FFF2-40B4-BE49-F238E27FC236}">
                <a16:creationId xmlns:a16="http://schemas.microsoft.com/office/drawing/2014/main" id="{744E2CA8-5B13-3943-A50F-4A6F8966077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95231"/>
            <a:ext cx="8229600" cy="3526971"/>
          </a:xfrm>
          <a:prstGeom prst="rect">
            <a:avLst/>
          </a:prstGeom>
          <a:solidFill>
            <a:srgbClr val="FFFFFF"/>
          </a:solidFill>
        </p:spPr>
      </p:pic>
      <p:sp>
        <p:nvSpPr>
          <p:cNvPr id="4" name="TextBox 3">
            <a:extLst>
              <a:ext uri="{FF2B5EF4-FFF2-40B4-BE49-F238E27FC236}">
                <a16:creationId xmlns:a16="http://schemas.microsoft.com/office/drawing/2014/main" id="{6E012E2C-8548-D84B-8D10-F5C6BEED476F}"/>
              </a:ext>
            </a:extLst>
          </p:cNvPr>
          <p:cNvSpPr txBox="1"/>
          <p:nvPr/>
        </p:nvSpPr>
        <p:spPr>
          <a:xfrm>
            <a:off x="3916394" y="2104843"/>
            <a:ext cx="4968814"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Different types of witnesses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Impacts of Crime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Managing Victims/Witnesses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Witness Identification (Needs)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Initial Contact (Needs)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Codes of Practice for Victims of Crime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ABE  </a:t>
            </a:r>
          </a:p>
        </p:txBody>
      </p:sp>
    </p:spTree>
    <p:extLst>
      <p:ext uri="{BB962C8B-B14F-4D97-AF65-F5344CB8AC3E}">
        <p14:creationId xmlns:p14="http://schemas.microsoft.com/office/powerpoint/2010/main" val="5739104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118C86F4-E088-B34C-8405-8522A299AAE3}"/>
              </a:ext>
            </a:extLst>
          </p:cNvPr>
          <p:cNvSpPr/>
          <p:nvPr/>
        </p:nvSpPr>
        <p:spPr>
          <a:xfrm>
            <a:off x="451755" y="477898"/>
            <a:ext cx="5225143" cy="678401"/>
          </a:xfrm>
          <a:prstGeom prst="round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AC4837AC-4F7F-D743-9B98-FA384E12DD03}"/>
              </a:ext>
            </a:extLst>
          </p:cNvPr>
          <p:cNvSpPr/>
          <p:nvPr/>
        </p:nvSpPr>
        <p:spPr>
          <a:xfrm>
            <a:off x="2432659" y="1458762"/>
            <a:ext cx="4325223" cy="461665"/>
          </a:xfrm>
          <a:prstGeom prst="rect">
            <a:avLst/>
          </a:prstGeom>
        </p:spPr>
        <p:txBody>
          <a:bodyPr wrap="none">
            <a:spAutoFit/>
          </a:bodyPr>
          <a:lstStyle/>
          <a:p>
            <a:r>
              <a:rPr lang="en-GB" sz="2400" u="sng" dirty="0">
                <a:solidFill>
                  <a:schemeClr val="bg1"/>
                </a:solidFill>
                <a:latin typeface="Arial" panose="020B0604020202020204" pitchFamily="34" charset="0"/>
                <a:hlinkClick r:id="rId3" tooltip="witness identification strategy">
                  <a:extLst>
                    <a:ext uri="{A12FA001-AC4F-418D-AE19-62706E023703}">
                      <ahyp:hlinkClr xmlns:ahyp="http://schemas.microsoft.com/office/drawing/2018/hyperlinkcolor" val="tx"/>
                    </a:ext>
                  </a:extLst>
                </a:hlinkClick>
              </a:rPr>
              <a:t>Witness Identification Strategy</a:t>
            </a:r>
            <a:endParaRPr lang="en-GB" sz="2400" dirty="0">
              <a:solidFill>
                <a:schemeClr val="bg1"/>
              </a:solidFill>
              <a:latin typeface="Arial" panose="020B0604020202020204" pitchFamily="34" charset="0"/>
            </a:endParaRPr>
          </a:p>
        </p:txBody>
      </p:sp>
      <p:sp>
        <p:nvSpPr>
          <p:cNvPr id="10" name="Rectangle 9">
            <a:extLst>
              <a:ext uri="{FF2B5EF4-FFF2-40B4-BE49-F238E27FC236}">
                <a16:creationId xmlns:a16="http://schemas.microsoft.com/office/drawing/2014/main" id="{B7A9BC52-30CC-1E47-BEC7-C9969C763757}"/>
              </a:ext>
            </a:extLst>
          </p:cNvPr>
          <p:cNvSpPr/>
          <p:nvPr/>
        </p:nvSpPr>
        <p:spPr>
          <a:xfrm>
            <a:off x="1313602" y="586265"/>
            <a:ext cx="3281668" cy="461665"/>
          </a:xfrm>
          <a:prstGeom prst="rect">
            <a:avLst/>
          </a:prstGeom>
        </p:spPr>
        <p:txBody>
          <a:bodyPr wrap="none">
            <a:spAutoFit/>
          </a:bodyPr>
          <a:lstStyle/>
          <a:p>
            <a:r>
              <a:rPr lang="en-GB" sz="2400" u="sng" dirty="0">
                <a:solidFill>
                  <a:schemeClr val="bg1"/>
                </a:solidFill>
                <a:latin typeface="Arial" panose="020B0604020202020204" pitchFamily="34" charset="0"/>
                <a:hlinkClick r:id="rId4" tooltip="initial contact strategy">
                  <a:extLst>
                    <a:ext uri="{A12FA001-AC4F-418D-AE19-62706E023703}">
                      <ahyp:hlinkClr xmlns:ahyp="http://schemas.microsoft.com/office/drawing/2018/hyperlinkcolor" val="tx"/>
                    </a:ext>
                  </a:extLst>
                </a:hlinkClick>
              </a:rPr>
              <a:t>Initial Contact Strategy</a:t>
            </a:r>
            <a:endParaRPr lang="en-GB" sz="2400" dirty="0">
              <a:solidFill>
                <a:schemeClr val="bg1"/>
              </a:solidFill>
              <a:latin typeface="Arial" panose="020B0604020202020204" pitchFamily="34" charset="0"/>
            </a:endParaRPr>
          </a:p>
        </p:txBody>
      </p:sp>
      <p:sp>
        <p:nvSpPr>
          <p:cNvPr id="11" name="Rectangle 10">
            <a:extLst>
              <a:ext uri="{FF2B5EF4-FFF2-40B4-BE49-F238E27FC236}">
                <a16:creationId xmlns:a16="http://schemas.microsoft.com/office/drawing/2014/main" id="{E02AA274-1F76-AD4C-938F-3FCC0CC8DB71}"/>
              </a:ext>
            </a:extLst>
          </p:cNvPr>
          <p:cNvSpPr/>
          <p:nvPr/>
        </p:nvSpPr>
        <p:spPr>
          <a:xfrm>
            <a:off x="2701329" y="4940340"/>
            <a:ext cx="3935693" cy="461665"/>
          </a:xfrm>
          <a:prstGeom prst="rect">
            <a:avLst/>
          </a:prstGeom>
        </p:spPr>
        <p:txBody>
          <a:bodyPr wrap="none">
            <a:spAutoFit/>
          </a:bodyPr>
          <a:lstStyle/>
          <a:p>
            <a:r>
              <a:rPr lang="en-GB" sz="2400" dirty="0">
                <a:solidFill>
                  <a:schemeClr val="bg1"/>
                </a:solidFill>
                <a:latin typeface="Arial" panose="020B0604020202020204" pitchFamily="34" charset="0"/>
                <a:hlinkClick r:id="rId5" tooltip="witness interview strategy">
                  <a:extLst>
                    <a:ext uri="{A12FA001-AC4F-418D-AE19-62706E023703}">
                      <ahyp:hlinkClr xmlns:ahyp="http://schemas.microsoft.com/office/drawing/2018/hyperlinkcolor" val="tx"/>
                    </a:ext>
                  </a:extLst>
                </a:hlinkClick>
              </a:rPr>
              <a:t>Witness Interview Strategy</a:t>
            </a:r>
            <a:endParaRPr lang="en-GB" sz="2400" dirty="0">
              <a:solidFill>
                <a:schemeClr val="bg1"/>
              </a:solidFill>
              <a:latin typeface="Arial" panose="020B0604020202020204" pitchFamily="34" charset="0"/>
            </a:endParaRPr>
          </a:p>
        </p:txBody>
      </p:sp>
      <p:sp>
        <p:nvSpPr>
          <p:cNvPr id="6" name="TextBox 5">
            <a:extLst>
              <a:ext uri="{FF2B5EF4-FFF2-40B4-BE49-F238E27FC236}">
                <a16:creationId xmlns:a16="http://schemas.microsoft.com/office/drawing/2014/main" id="{45928030-60A8-8943-9162-154AFA815C4A}"/>
              </a:ext>
            </a:extLst>
          </p:cNvPr>
          <p:cNvSpPr txBox="1"/>
          <p:nvPr/>
        </p:nvSpPr>
        <p:spPr>
          <a:xfrm>
            <a:off x="451755" y="1552433"/>
            <a:ext cx="5753102" cy="677108"/>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First Responder Actions:</a:t>
            </a:r>
          </a:p>
          <a:p>
            <a:r>
              <a:rPr lang="en-GB" dirty="0"/>
              <a:t> </a:t>
            </a:r>
          </a:p>
        </p:txBody>
      </p:sp>
      <p:sp>
        <p:nvSpPr>
          <p:cNvPr id="14" name="Rectangle 13">
            <a:extLst>
              <a:ext uri="{FF2B5EF4-FFF2-40B4-BE49-F238E27FC236}">
                <a16:creationId xmlns:a16="http://schemas.microsoft.com/office/drawing/2014/main" id="{15E221E8-28CD-2343-B430-D7C182390F86}"/>
              </a:ext>
            </a:extLst>
          </p:cNvPr>
          <p:cNvSpPr/>
          <p:nvPr/>
        </p:nvSpPr>
        <p:spPr>
          <a:xfrm>
            <a:off x="146659" y="2096513"/>
            <a:ext cx="4572000" cy="2862322"/>
          </a:xfrm>
          <a:prstGeom prst="rect">
            <a:avLst/>
          </a:prstGeom>
        </p:spPr>
        <p:txBody>
          <a:bodyPr>
            <a:spAutoFit/>
          </a:bodyPr>
          <a:lstStyle/>
          <a:p>
            <a:pPr marL="571500" indent="-571500">
              <a:buFont typeface="Arial" panose="020B0604020202020204" pitchFamily="34" charset="0"/>
              <a:buChar char="•"/>
            </a:pPr>
            <a:r>
              <a:rPr lang="en-GB" dirty="0">
                <a:latin typeface="Arial" panose="020B0604020202020204" pitchFamily="34" charset="0"/>
                <a:cs typeface="Arial" panose="020B0604020202020204" pitchFamily="34" charset="0"/>
              </a:rPr>
              <a:t>Establish a rapport </a:t>
            </a:r>
          </a:p>
          <a:p>
            <a:pPr marL="571500" indent="-571500">
              <a:buFont typeface="Arial" panose="020B0604020202020204" pitchFamily="34" charset="0"/>
              <a:buChar char="•"/>
            </a:pPr>
            <a:r>
              <a:rPr lang="en-GB" dirty="0">
                <a:latin typeface="Arial" panose="020B0604020202020204" pitchFamily="34" charset="0"/>
                <a:cs typeface="Arial" panose="020B0604020202020204" pitchFamily="34" charset="0"/>
              </a:rPr>
              <a:t>Treat person as an individual</a:t>
            </a:r>
          </a:p>
          <a:p>
            <a:pPr marL="571500" indent="-571500">
              <a:buFont typeface="Arial" panose="020B0604020202020204" pitchFamily="34" charset="0"/>
              <a:buChar char="•"/>
            </a:pPr>
            <a:r>
              <a:rPr lang="en-GB" dirty="0">
                <a:latin typeface="Arial" panose="020B0604020202020204" pitchFamily="34" charset="0"/>
                <a:cs typeface="Arial" panose="020B0604020202020204" pitchFamily="34" charset="0"/>
              </a:rPr>
              <a:t>Communicate clearly and listen</a:t>
            </a:r>
          </a:p>
          <a:p>
            <a:r>
              <a:rPr lang="en-GB" dirty="0">
                <a:latin typeface="Arial" panose="020B0604020202020204" pitchFamily="34" charset="0"/>
                <a:cs typeface="Arial" panose="020B0604020202020204" pitchFamily="34" charset="0"/>
              </a:rPr>
              <a:t>          attentively </a:t>
            </a:r>
          </a:p>
          <a:p>
            <a:pPr marL="571500" indent="-571500">
              <a:buFont typeface="Arial" panose="020B0604020202020204" pitchFamily="34" charset="0"/>
              <a:buChar char="•"/>
            </a:pPr>
            <a:r>
              <a:rPr lang="en-GB" dirty="0">
                <a:latin typeface="Arial" panose="020B0604020202020204" pitchFamily="34" charset="0"/>
                <a:cs typeface="Arial" panose="020B0604020202020204" pitchFamily="34" charset="0"/>
              </a:rPr>
              <a:t>Identify whether vulnerable or intimidated </a:t>
            </a:r>
          </a:p>
          <a:p>
            <a:pPr marL="571500" indent="-571500">
              <a:buFont typeface="Arial" panose="020B0604020202020204" pitchFamily="34" charset="0"/>
              <a:buChar char="•"/>
            </a:pPr>
            <a:r>
              <a:rPr lang="en-GB" dirty="0">
                <a:latin typeface="Arial" panose="020B0604020202020204" pitchFamily="34" charset="0"/>
                <a:cs typeface="Arial" panose="020B0604020202020204" pitchFamily="34" charset="0"/>
              </a:rPr>
              <a:t>Identify any support needs / special measures </a:t>
            </a:r>
          </a:p>
          <a:p>
            <a:pPr marL="571500" indent="-571500">
              <a:buFont typeface="Arial" panose="020B0604020202020204" pitchFamily="34" charset="0"/>
              <a:buChar char="•"/>
            </a:pPr>
            <a:r>
              <a:rPr lang="en-GB" dirty="0">
                <a:latin typeface="Arial" panose="020B0604020202020204" pitchFamily="34" charset="0"/>
                <a:cs typeface="Arial" panose="020B0604020202020204" pitchFamily="34" charset="0"/>
              </a:rPr>
              <a:t>Make them aware of the Code of Practice for Victims of Crime </a:t>
            </a:r>
          </a:p>
        </p:txBody>
      </p:sp>
      <p:pic>
        <p:nvPicPr>
          <p:cNvPr id="12290" name="Picture 2" descr="Image result for police talking">
            <a:extLst>
              <a:ext uri="{FF2B5EF4-FFF2-40B4-BE49-F238E27FC236}">
                <a16:creationId xmlns:a16="http://schemas.microsoft.com/office/drawing/2014/main" id="{7172E7FF-5AE8-9942-90D0-C037255E68C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63703" y="1890987"/>
            <a:ext cx="3492500" cy="233680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C9AE5C7E-9029-B042-BA7E-6CC8B223EB58}"/>
              </a:ext>
            </a:extLst>
          </p:cNvPr>
          <p:cNvSpPr txBox="1"/>
          <p:nvPr/>
        </p:nvSpPr>
        <p:spPr>
          <a:xfrm>
            <a:off x="6238067" y="5716268"/>
            <a:ext cx="5811865"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(College of Policing, 2020) </a:t>
            </a:r>
          </a:p>
        </p:txBody>
      </p:sp>
    </p:spTree>
    <p:extLst>
      <p:ext uri="{BB962C8B-B14F-4D97-AF65-F5344CB8AC3E}">
        <p14:creationId xmlns:p14="http://schemas.microsoft.com/office/powerpoint/2010/main" val="25398196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0A9C5E8-2737-5A47-A3FD-F11B827BDF38}"/>
              </a:ext>
            </a:extLst>
          </p:cNvPr>
          <p:cNvSpPr txBox="1"/>
          <p:nvPr/>
        </p:nvSpPr>
        <p:spPr>
          <a:xfrm>
            <a:off x="438462" y="1372962"/>
            <a:ext cx="3708400" cy="3416320"/>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Enhanced entitlements such as special measures </a:t>
            </a:r>
          </a:p>
          <a:p>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Adult victim entitlements and Duties of Service Providers </a:t>
            </a:r>
          </a:p>
          <a:p>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Child victim entitlements and Duties of Service Providers </a:t>
            </a:r>
          </a:p>
          <a:p>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Police Investigation through to Post-trial</a:t>
            </a:r>
          </a:p>
        </p:txBody>
      </p:sp>
      <p:sp>
        <p:nvSpPr>
          <p:cNvPr id="3" name="TextBox 2">
            <a:extLst>
              <a:ext uri="{FF2B5EF4-FFF2-40B4-BE49-F238E27FC236}">
                <a16:creationId xmlns:a16="http://schemas.microsoft.com/office/drawing/2014/main" id="{E0ED8488-00C1-6546-9FB7-75F37C1E6012}"/>
              </a:ext>
            </a:extLst>
          </p:cNvPr>
          <p:cNvSpPr txBox="1"/>
          <p:nvPr/>
        </p:nvSpPr>
        <p:spPr>
          <a:xfrm>
            <a:off x="457200" y="5261548"/>
            <a:ext cx="4114800" cy="369332"/>
          </a:xfrm>
          <a:prstGeom prst="rect">
            <a:avLst/>
          </a:prstGeom>
          <a:noFill/>
        </p:spPr>
        <p:txBody>
          <a:bodyPr wrap="square" rtlCol="0">
            <a:spAutoFit/>
          </a:bodyPr>
          <a:lstStyle/>
          <a:p>
            <a:r>
              <a:rPr lang="en-GB" dirty="0"/>
              <a:t>(Full doc on Moodle) </a:t>
            </a:r>
          </a:p>
        </p:txBody>
      </p:sp>
      <p:pic>
        <p:nvPicPr>
          <p:cNvPr id="6" name="Picture 5" descr="Graphical user interface&#10;&#10;Description automatically generated">
            <a:extLst>
              <a:ext uri="{FF2B5EF4-FFF2-40B4-BE49-F238E27FC236}">
                <a16:creationId xmlns:a16="http://schemas.microsoft.com/office/drawing/2014/main" id="{D8F19215-B9AF-EB47-BEBC-B0F6B18B382D}"/>
              </a:ext>
            </a:extLst>
          </p:cNvPr>
          <p:cNvPicPr>
            <a:picLocks noChangeAspect="1"/>
          </p:cNvPicPr>
          <p:nvPr/>
        </p:nvPicPr>
        <p:blipFill>
          <a:blip r:embed="rId3">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tretch>
            <a:fillRect/>
          </a:stretch>
        </p:blipFill>
        <p:spPr>
          <a:xfrm rot="727791">
            <a:off x="5405581" y="1861455"/>
            <a:ext cx="2614695" cy="341632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8" name="Pentagon 7">
            <a:extLst>
              <a:ext uri="{FF2B5EF4-FFF2-40B4-BE49-F238E27FC236}">
                <a16:creationId xmlns:a16="http://schemas.microsoft.com/office/drawing/2014/main" id="{E20D244C-8072-D643-B973-3EEB68B28C56}"/>
              </a:ext>
            </a:extLst>
          </p:cNvPr>
          <p:cNvSpPr/>
          <p:nvPr/>
        </p:nvSpPr>
        <p:spPr>
          <a:xfrm>
            <a:off x="193361" y="229962"/>
            <a:ext cx="7279235" cy="777778"/>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E9454EE-AF93-574D-8632-88CA342A481D}"/>
              </a:ext>
            </a:extLst>
          </p:cNvPr>
          <p:cNvSpPr>
            <a:spLocks noGrp="1"/>
          </p:cNvSpPr>
          <p:nvPr>
            <p:ph type="title"/>
          </p:nvPr>
        </p:nvSpPr>
        <p:spPr>
          <a:xfrm>
            <a:off x="-687347" y="47351"/>
            <a:ext cx="8229600" cy="1143000"/>
          </a:xfrm>
        </p:spPr>
        <p:txBody>
          <a:bodyPr>
            <a:normAutofit/>
          </a:bodyPr>
          <a:lstStyle/>
          <a:p>
            <a:r>
              <a:rPr lang="en-GB" sz="2800" dirty="0">
                <a:solidFill>
                  <a:schemeClr val="bg1"/>
                </a:solidFill>
                <a:latin typeface="Arial" panose="020B0604020202020204" pitchFamily="34" charset="0"/>
                <a:cs typeface="Arial" panose="020B0604020202020204" pitchFamily="34" charset="0"/>
              </a:rPr>
              <a:t>Witness &amp; Victim Support Management </a:t>
            </a:r>
          </a:p>
        </p:txBody>
      </p:sp>
      <p:pic>
        <p:nvPicPr>
          <p:cNvPr id="15362" name="Picture 2" descr="Ministry of Justice | Novus">
            <a:extLst>
              <a:ext uri="{FF2B5EF4-FFF2-40B4-BE49-F238E27FC236}">
                <a16:creationId xmlns:a16="http://schemas.microsoft.com/office/drawing/2014/main" id="{67B6BA75-A16C-484F-82D9-51814226EB4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832003">
            <a:off x="5353157" y="3779475"/>
            <a:ext cx="2096010" cy="1031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91836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111F0593-CFFD-3449-9AC7-FA68E3C93071}"/>
              </a:ext>
            </a:extLst>
          </p:cNvPr>
          <p:cNvSpPr/>
          <p:nvPr/>
        </p:nvSpPr>
        <p:spPr>
          <a:xfrm>
            <a:off x="48990" y="445029"/>
            <a:ext cx="6135004" cy="739790"/>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178565A5-F6AF-DE4E-AA8E-7CFD18BF36AD}"/>
              </a:ext>
            </a:extLst>
          </p:cNvPr>
          <p:cNvSpPr/>
          <p:nvPr/>
        </p:nvSpPr>
        <p:spPr>
          <a:xfrm>
            <a:off x="261261" y="596108"/>
            <a:ext cx="4045531" cy="461665"/>
          </a:xfrm>
          <a:prstGeom prst="rect">
            <a:avLst/>
          </a:prstGeom>
        </p:spPr>
        <p:txBody>
          <a:bodyPr wrap="none">
            <a:spAutoFit/>
          </a:bodyPr>
          <a:lstStyle/>
          <a:p>
            <a:pPr algn="ctr">
              <a:spcBef>
                <a:spcPct val="0"/>
              </a:spcBef>
            </a:pPr>
            <a:r>
              <a:rPr lang="en-GB" altLang="en-US" sz="2400" u="sng" dirty="0">
                <a:solidFill>
                  <a:schemeClr val="bg1"/>
                </a:solidFill>
                <a:latin typeface="Arial" panose="020B0604020202020204" pitchFamily="34" charset="0"/>
                <a:cs typeface="Arial" panose="020B0604020202020204" pitchFamily="34" charset="0"/>
              </a:rPr>
              <a:t>Victim Personal Statements </a:t>
            </a:r>
          </a:p>
        </p:txBody>
      </p:sp>
      <p:sp>
        <p:nvSpPr>
          <p:cNvPr id="4" name="Rectangle 3">
            <a:extLst>
              <a:ext uri="{FF2B5EF4-FFF2-40B4-BE49-F238E27FC236}">
                <a16:creationId xmlns:a16="http://schemas.microsoft.com/office/drawing/2014/main" id="{6359D364-3C11-F949-8FE9-9A64833F04CF}"/>
              </a:ext>
            </a:extLst>
          </p:cNvPr>
          <p:cNvSpPr/>
          <p:nvPr/>
        </p:nvSpPr>
        <p:spPr>
          <a:xfrm>
            <a:off x="261261" y="1572710"/>
            <a:ext cx="4572000" cy="3970318"/>
          </a:xfrm>
          <a:prstGeom prst="rect">
            <a:avLst/>
          </a:prstGeom>
        </p:spPr>
        <p:txBody>
          <a:bodyPr>
            <a:spAutoFit/>
          </a:bodyPr>
          <a:lstStyle/>
          <a:p>
            <a:pPr marL="285750" indent="-285750">
              <a:buFont typeface="Arial" panose="020B0604020202020204" pitchFamily="34" charset="0"/>
              <a:buChar char="•"/>
            </a:pPr>
            <a:r>
              <a:rPr lang="en-GB" altLang="en-US" dirty="0">
                <a:solidFill>
                  <a:srgbClr val="002060"/>
                </a:solidFill>
                <a:latin typeface="Arial" panose="020B0604020202020204" pitchFamily="34" charset="0"/>
                <a:ea typeface="Arial Unicode MS" panose="020B0604020202020204" pitchFamily="34" charset="-128"/>
                <a:cs typeface="Arial" panose="020B0604020202020204" pitchFamily="34" charset="0"/>
              </a:rPr>
              <a:t>Enables victim to express how the crime has affected them personally:</a:t>
            </a:r>
          </a:p>
          <a:p>
            <a:pPr marL="457200" indent="-457200">
              <a:buFont typeface="Wingdings" pitchFamily="2" charset="2"/>
              <a:buChar char="Ø"/>
            </a:pPr>
            <a:r>
              <a:rPr lang="en-GB" altLang="en-US" dirty="0">
                <a:solidFill>
                  <a:srgbClr val="002060"/>
                </a:solidFill>
                <a:latin typeface="Arial" panose="020B0604020202020204" pitchFamily="34" charset="0"/>
                <a:ea typeface="Arial Unicode MS" panose="020B0604020202020204" pitchFamily="34" charset="-128"/>
                <a:cs typeface="Arial" panose="020B0604020202020204" pitchFamily="34" charset="0"/>
              </a:rPr>
              <a:t>physically </a:t>
            </a:r>
          </a:p>
          <a:p>
            <a:pPr marL="457200" indent="-457200">
              <a:buFont typeface="Wingdings" pitchFamily="2" charset="2"/>
              <a:buChar char="Ø"/>
            </a:pPr>
            <a:r>
              <a:rPr lang="en-GB" altLang="en-US" dirty="0">
                <a:solidFill>
                  <a:srgbClr val="002060"/>
                </a:solidFill>
                <a:latin typeface="Arial" panose="020B0604020202020204" pitchFamily="34" charset="0"/>
                <a:ea typeface="Arial Unicode MS" panose="020B0604020202020204" pitchFamily="34" charset="-128"/>
                <a:cs typeface="Arial" panose="020B0604020202020204" pitchFamily="34" charset="0"/>
              </a:rPr>
              <a:t>emotionally</a:t>
            </a:r>
          </a:p>
          <a:p>
            <a:pPr marL="457200" indent="-457200">
              <a:buFont typeface="Wingdings" pitchFamily="2" charset="2"/>
              <a:buChar char="Ø"/>
            </a:pPr>
            <a:r>
              <a:rPr lang="en-GB" altLang="en-US" dirty="0">
                <a:solidFill>
                  <a:srgbClr val="002060"/>
                </a:solidFill>
                <a:latin typeface="Arial" panose="020B0604020202020204" pitchFamily="34" charset="0"/>
                <a:ea typeface="Arial Unicode MS" panose="020B0604020202020204" pitchFamily="34" charset="-128"/>
                <a:cs typeface="Arial" panose="020B0604020202020204" pitchFamily="34" charset="0"/>
              </a:rPr>
              <a:t>psychologically </a:t>
            </a:r>
          </a:p>
          <a:p>
            <a:pPr marL="457200" indent="-457200">
              <a:buFont typeface="Wingdings" pitchFamily="2" charset="2"/>
              <a:buChar char="Ø"/>
            </a:pPr>
            <a:r>
              <a:rPr lang="en-GB" altLang="en-US" dirty="0">
                <a:solidFill>
                  <a:srgbClr val="002060"/>
                </a:solidFill>
                <a:latin typeface="Arial" panose="020B0604020202020204" pitchFamily="34" charset="0"/>
                <a:ea typeface="Arial Unicode MS" panose="020B0604020202020204" pitchFamily="34" charset="-128"/>
                <a:cs typeface="Arial" panose="020B0604020202020204" pitchFamily="34" charset="0"/>
              </a:rPr>
              <a:t>financially</a:t>
            </a:r>
          </a:p>
          <a:p>
            <a:pPr marL="457200" indent="-457200">
              <a:buFont typeface="Wingdings" pitchFamily="2" charset="2"/>
              <a:buChar char="Ø"/>
            </a:pPr>
            <a:r>
              <a:rPr lang="en-GB" altLang="en-US" dirty="0">
                <a:solidFill>
                  <a:srgbClr val="002060"/>
                </a:solidFill>
                <a:latin typeface="Arial" panose="020B0604020202020204" pitchFamily="34" charset="0"/>
                <a:ea typeface="Arial Unicode MS" panose="020B0604020202020204" pitchFamily="34" charset="-128"/>
                <a:cs typeface="Arial" panose="020B0604020202020204" pitchFamily="34" charset="0"/>
              </a:rPr>
              <a:t>in any other way</a:t>
            </a:r>
          </a:p>
          <a:p>
            <a:endParaRPr lang="en-GB" altLang="en-US" dirty="0">
              <a:solidFill>
                <a:srgbClr val="002060"/>
              </a:solidFill>
              <a:latin typeface="Arial" panose="020B0604020202020204" pitchFamily="34" charset="0"/>
              <a:ea typeface="Arial Unicode MS" panose="020B0604020202020204" pitchFamily="34" charset="-128"/>
              <a:cs typeface="Arial" panose="020B0604020202020204" pitchFamily="34" charset="0"/>
            </a:endParaRPr>
          </a:p>
          <a:p>
            <a:pPr marL="457200" indent="-457200">
              <a:buFont typeface="Arial" panose="020B0604020202020204" pitchFamily="34" charset="0"/>
              <a:buChar char="•"/>
            </a:pPr>
            <a:r>
              <a:rPr lang="en-GB" altLang="en-US" dirty="0">
                <a:solidFill>
                  <a:srgbClr val="002060"/>
                </a:solidFill>
                <a:latin typeface="Arial" panose="020B0604020202020204" pitchFamily="34" charset="0"/>
                <a:ea typeface="Arial Unicode MS" panose="020B0604020202020204" pitchFamily="34" charset="-128"/>
                <a:cs typeface="Arial" panose="020B0604020202020204" pitchFamily="34" charset="0"/>
              </a:rPr>
              <a:t>A voluntary process</a:t>
            </a:r>
          </a:p>
          <a:p>
            <a:endParaRPr lang="en-GB" altLang="en-US" dirty="0">
              <a:solidFill>
                <a:srgbClr val="002060"/>
              </a:solidFill>
              <a:latin typeface="Arial" panose="020B0604020202020204" pitchFamily="34" charset="0"/>
              <a:ea typeface="Arial Unicode MS" panose="020B0604020202020204" pitchFamily="34" charset="-128"/>
              <a:cs typeface="Arial" panose="020B0604020202020204" pitchFamily="34" charset="0"/>
            </a:endParaRPr>
          </a:p>
          <a:p>
            <a:pPr marL="457200" indent="-457200">
              <a:buFont typeface="Arial" panose="020B0604020202020204" pitchFamily="34" charset="0"/>
              <a:buChar char="•"/>
            </a:pPr>
            <a:r>
              <a:rPr lang="en-GB" altLang="en-US" dirty="0">
                <a:solidFill>
                  <a:srgbClr val="002060"/>
                </a:solidFill>
                <a:latin typeface="Arial" panose="020B0604020202020204" pitchFamily="34" charset="0"/>
                <a:ea typeface="Arial Unicode MS" panose="020B0604020202020204" pitchFamily="34" charset="-128"/>
                <a:cs typeface="Arial" panose="020B0604020202020204" pitchFamily="34" charset="0"/>
              </a:rPr>
              <a:t>VPS leaflet should be given  </a:t>
            </a:r>
          </a:p>
          <a:p>
            <a:endParaRPr lang="en-GB" altLang="en-US" dirty="0">
              <a:solidFill>
                <a:srgbClr val="002060"/>
              </a:solidFill>
              <a:latin typeface="Arial" panose="020B0604020202020204" pitchFamily="34" charset="0"/>
              <a:ea typeface="Arial Unicode MS" panose="020B0604020202020204" pitchFamily="34" charset="-128"/>
              <a:cs typeface="Arial" panose="020B0604020202020204" pitchFamily="34" charset="0"/>
            </a:endParaRPr>
          </a:p>
          <a:p>
            <a:pPr marL="457200" indent="-457200">
              <a:buFont typeface="Arial" panose="020B0604020202020204" pitchFamily="34" charset="0"/>
              <a:buChar char="•"/>
            </a:pPr>
            <a:r>
              <a:rPr lang="en-GB" altLang="en-US" dirty="0">
                <a:solidFill>
                  <a:srgbClr val="002060"/>
                </a:solidFill>
                <a:latin typeface="Arial" panose="020B0604020202020204" pitchFamily="34" charset="0"/>
                <a:ea typeface="Arial Unicode MS" panose="020B0604020202020204" pitchFamily="34" charset="-128"/>
                <a:cs typeface="Arial" panose="020B0604020202020204" pitchFamily="34" charset="0"/>
              </a:rPr>
              <a:t>Can be made at the time of the crime </a:t>
            </a:r>
          </a:p>
          <a:p>
            <a:r>
              <a:rPr lang="en-GB" altLang="en-US" dirty="0">
                <a:solidFill>
                  <a:srgbClr val="002060"/>
                </a:solidFill>
                <a:latin typeface="Arial" panose="020B0604020202020204" pitchFamily="34" charset="0"/>
                <a:ea typeface="Arial Unicode MS" panose="020B0604020202020204" pitchFamily="34" charset="-128"/>
                <a:cs typeface="Arial" panose="020B0604020202020204" pitchFamily="34" charset="0"/>
              </a:rPr>
              <a:t>    or at any point afterwards</a:t>
            </a:r>
          </a:p>
        </p:txBody>
      </p:sp>
      <p:sp>
        <p:nvSpPr>
          <p:cNvPr id="9" name="TextBox 8">
            <a:extLst>
              <a:ext uri="{FF2B5EF4-FFF2-40B4-BE49-F238E27FC236}">
                <a16:creationId xmlns:a16="http://schemas.microsoft.com/office/drawing/2014/main" id="{CA6E80C9-1C9C-6A4E-B947-2814C7FC0B26}"/>
              </a:ext>
            </a:extLst>
          </p:cNvPr>
          <p:cNvSpPr txBox="1"/>
          <p:nvPr/>
        </p:nvSpPr>
        <p:spPr>
          <a:xfrm>
            <a:off x="6238067" y="5716268"/>
            <a:ext cx="5811865"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(College of Policing, 2020) </a:t>
            </a:r>
          </a:p>
        </p:txBody>
      </p:sp>
      <p:pic>
        <p:nvPicPr>
          <p:cNvPr id="1026" name="Picture 2" descr="Image result for writting logo">
            <a:extLst>
              <a:ext uri="{FF2B5EF4-FFF2-40B4-BE49-F238E27FC236}">
                <a16:creationId xmlns:a16="http://schemas.microsoft.com/office/drawing/2014/main" id="{790F75DE-D2A1-9546-8A55-2D6B0C4041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03157" y="2165350"/>
            <a:ext cx="2946400" cy="252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99408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0F611-4171-D649-8B32-E2D013790E35}"/>
              </a:ext>
            </a:extLst>
          </p:cNvPr>
          <p:cNvSpPr>
            <a:spLocks noGrp="1"/>
          </p:cNvSpPr>
          <p:nvPr>
            <p:ph type="title"/>
          </p:nvPr>
        </p:nvSpPr>
        <p:spPr>
          <a:xfrm>
            <a:off x="457200" y="274638"/>
            <a:ext cx="8229600" cy="1143000"/>
          </a:xfrm>
        </p:spPr>
        <p:txBody>
          <a:bodyPr anchor="ctr">
            <a:normAutofit/>
          </a:bodyPr>
          <a:lstStyle/>
          <a:p>
            <a:r>
              <a:rPr lang="en-GB" u="sng" dirty="0">
                <a:latin typeface="Arial" panose="020B0604020202020204" pitchFamily="34" charset="0"/>
                <a:cs typeface="Arial" panose="020B0604020202020204" pitchFamily="34" charset="0"/>
              </a:rPr>
              <a:t>Recap: Interviewing</a:t>
            </a:r>
            <a:endParaRPr lang="en-GB" u="sng" dirty="0"/>
          </a:p>
        </p:txBody>
      </p:sp>
      <p:pic>
        <p:nvPicPr>
          <p:cNvPr id="3074" name="Picture 2" descr="Revolutionising PMO Learning: Critical Thinking | Wellingtone">
            <a:extLst>
              <a:ext uri="{FF2B5EF4-FFF2-40B4-BE49-F238E27FC236}">
                <a16:creationId xmlns:a16="http://schemas.microsoft.com/office/drawing/2014/main" id="{744E2CA8-5B13-3943-A50F-4A6F8966077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95231"/>
            <a:ext cx="8229600" cy="3526971"/>
          </a:xfrm>
          <a:prstGeom prst="rect">
            <a:avLst/>
          </a:prstGeom>
          <a:solidFill>
            <a:srgbClr val="FFFFFF"/>
          </a:solidFill>
        </p:spPr>
      </p:pic>
      <p:sp>
        <p:nvSpPr>
          <p:cNvPr id="4" name="TextBox 3">
            <a:extLst>
              <a:ext uri="{FF2B5EF4-FFF2-40B4-BE49-F238E27FC236}">
                <a16:creationId xmlns:a16="http://schemas.microsoft.com/office/drawing/2014/main" id="{6E012E2C-8548-D84B-8D10-F5C6BEED476F}"/>
              </a:ext>
            </a:extLst>
          </p:cNvPr>
          <p:cNvSpPr txBox="1"/>
          <p:nvPr/>
        </p:nvSpPr>
        <p:spPr>
          <a:xfrm>
            <a:off x="3916394" y="2104843"/>
            <a:ext cx="4968814"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PEACE model</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ABE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Special Measures </a:t>
            </a:r>
          </a:p>
        </p:txBody>
      </p:sp>
    </p:spTree>
    <p:extLst>
      <p:ext uri="{BB962C8B-B14F-4D97-AF65-F5344CB8AC3E}">
        <p14:creationId xmlns:p14="http://schemas.microsoft.com/office/powerpoint/2010/main" val="10021171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61563207-45C9-3140-9EC7-FC8B44730D96}"/>
              </a:ext>
            </a:extLst>
          </p:cNvPr>
          <p:cNvSpPr/>
          <p:nvPr/>
        </p:nvSpPr>
        <p:spPr>
          <a:xfrm>
            <a:off x="293914" y="359232"/>
            <a:ext cx="6092599" cy="1099530"/>
          </a:xfrm>
          <a:prstGeom prst="round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AC4837AC-4F7F-D743-9B98-FA384E12DD03}"/>
              </a:ext>
            </a:extLst>
          </p:cNvPr>
          <p:cNvSpPr/>
          <p:nvPr/>
        </p:nvSpPr>
        <p:spPr>
          <a:xfrm>
            <a:off x="2432659" y="1458762"/>
            <a:ext cx="4325223" cy="461665"/>
          </a:xfrm>
          <a:prstGeom prst="rect">
            <a:avLst/>
          </a:prstGeom>
        </p:spPr>
        <p:txBody>
          <a:bodyPr wrap="none">
            <a:spAutoFit/>
          </a:bodyPr>
          <a:lstStyle/>
          <a:p>
            <a:r>
              <a:rPr lang="en-GB" sz="2400" u="sng" dirty="0">
                <a:solidFill>
                  <a:schemeClr val="bg1"/>
                </a:solidFill>
                <a:latin typeface="Arial" panose="020B0604020202020204" pitchFamily="34" charset="0"/>
                <a:hlinkClick r:id="rId3" tooltip="witness identification strategy">
                  <a:extLst>
                    <a:ext uri="{A12FA001-AC4F-418D-AE19-62706E023703}">
                      <ahyp:hlinkClr xmlns:ahyp="http://schemas.microsoft.com/office/drawing/2018/hyperlinkcolor" val="tx"/>
                    </a:ext>
                  </a:extLst>
                </a:hlinkClick>
              </a:rPr>
              <a:t>Witness Identification Strategy</a:t>
            </a:r>
            <a:endParaRPr lang="en-GB" sz="2400" dirty="0">
              <a:solidFill>
                <a:schemeClr val="bg1"/>
              </a:solidFill>
              <a:latin typeface="Arial" panose="020B0604020202020204" pitchFamily="34" charset="0"/>
            </a:endParaRPr>
          </a:p>
        </p:txBody>
      </p:sp>
      <p:sp>
        <p:nvSpPr>
          <p:cNvPr id="10" name="Rectangle 9">
            <a:extLst>
              <a:ext uri="{FF2B5EF4-FFF2-40B4-BE49-F238E27FC236}">
                <a16:creationId xmlns:a16="http://schemas.microsoft.com/office/drawing/2014/main" id="{B7A9BC52-30CC-1E47-BEC7-C9969C763757}"/>
              </a:ext>
            </a:extLst>
          </p:cNvPr>
          <p:cNvSpPr/>
          <p:nvPr/>
        </p:nvSpPr>
        <p:spPr>
          <a:xfrm>
            <a:off x="2887128" y="3195347"/>
            <a:ext cx="3281668" cy="461665"/>
          </a:xfrm>
          <a:prstGeom prst="rect">
            <a:avLst/>
          </a:prstGeom>
        </p:spPr>
        <p:txBody>
          <a:bodyPr wrap="none">
            <a:spAutoFit/>
          </a:bodyPr>
          <a:lstStyle/>
          <a:p>
            <a:r>
              <a:rPr lang="en-GB" sz="2400" u="sng" dirty="0">
                <a:solidFill>
                  <a:schemeClr val="bg1"/>
                </a:solidFill>
                <a:latin typeface="Arial" panose="020B0604020202020204" pitchFamily="34" charset="0"/>
                <a:hlinkClick r:id="rId4" tooltip="initial contact strategy">
                  <a:extLst>
                    <a:ext uri="{A12FA001-AC4F-418D-AE19-62706E023703}">
                      <ahyp:hlinkClr xmlns:ahyp="http://schemas.microsoft.com/office/drawing/2018/hyperlinkcolor" val="tx"/>
                    </a:ext>
                  </a:extLst>
                </a:hlinkClick>
              </a:rPr>
              <a:t>Initial Contact Strategy</a:t>
            </a:r>
            <a:endParaRPr lang="en-GB" sz="2400" dirty="0">
              <a:solidFill>
                <a:schemeClr val="bg1"/>
              </a:solidFill>
              <a:latin typeface="Arial" panose="020B0604020202020204" pitchFamily="34" charset="0"/>
            </a:endParaRPr>
          </a:p>
        </p:txBody>
      </p:sp>
      <p:sp>
        <p:nvSpPr>
          <p:cNvPr id="11" name="Rectangle 10">
            <a:extLst>
              <a:ext uri="{FF2B5EF4-FFF2-40B4-BE49-F238E27FC236}">
                <a16:creationId xmlns:a16="http://schemas.microsoft.com/office/drawing/2014/main" id="{E02AA274-1F76-AD4C-938F-3FCC0CC8DB71}"/>
              </a:ext>
            </a:extLst>
          </p:cNvPr>
          <p:cNvSpPr/>
          <p:nvPr/>
        </p:nvSpPr>
        <p:spPr>
          <a:xfrm>
            <a:off x="500062" y="593497"/>
            <a:ext cx="5036956" cy="954107"/>
          </a:xfrm>
          <a:prstGeom prst="rect">
            <a:avLst/>
          </a:prstGeom>
        </p:spPr>
        <p:txBody>
          <a:bodyPr wrap="none">
            <a:spAutoFit/>
          </a:bodyPr>
          <a:lstStyle/>
          <a:p>
            <a:pPr algn="ctr"/>
            <a:r>
              <a:rPr lang="en-GB" sz="3200" dirty="0">
                <a:solidFill>
                  <a:schemeClr val="bg1"/>
                </a:solidFill>
                <a:latin typeface="Arial" panose="020B0604020202020204" pitchFamily="34" charset="0"/>
                <a:hlinkClick r:id="rId5" tooltip="witness interview strategy">
                  <a:extLst>
                    <a:ext uri="{A12FA001-AC4F-418D-AE19-62706E023703}">
                      <ahyp:hlinkClr xmlns:ahyp="http://schemas.microsoft.com/office/drawing/2018/hyperlinkcolor" val="tx"/>
                    </a:ext>
                  </a:extLst>
                </a:hlinkClick>
              </a:rPr>
              <a:t>Witness Interview Strategy</a:t>
            </a:r>
            <a:br>
              <a:rPr lang="en-GB" sz="2400" dirty="0">
                <a:solidFill>
                  <a:schemeClr val="bg1"/>
                </a:solidFill>
                <a:latin typeface="Arial" panose="020B0604020202020204" pitchFamily="34" charset="0"/>
              </a:rPr>
            </a:br>
            <a:r>
              <a:rPr lang="en-GB" sz="2400" dirty="0">
                <a:solidFill>
                  <a:schemeClr val="bg1"/>
                </a:solidFill>
                <a:latin typeface="Arial" panose="020B0604020202020204" pitchFamily="34" charset="0"/>
              </a:rPr>
              <a:t> </a:t>
            </a:r>
          </a:p>
        </p:txBody>
      </p:sp>
      <p:sp>
        <p:nvSpPr>
          <p:cNvPr id="6" name="Rectangle 5">
            <a:extLst>
              <a:ext uri="{FF2B5EF4-FFF2-40B4-BE49-F238E27FC236}">
                <a16:creationId xmlns:a16="http://schemas.microsoft.com/office/drawing/2014/main" id="{446B9E3B-D144-D94E-8EF6-CCFB7B26FFC4}"/>
              </a:ext>
            </a:extLst>
          </p:cNvPr>
          <p:cNvSpPr/>
          <p:nvPr/>
        </p:nvSpPr>
        <p:spPr>
          <a:xfrm>
            <a:off x="500062" y="1575489"/>
            <a:ext cx="7400925" cy="1384995"/>
          </a:xfrm>
          <a:prstGeom prst="rect">
            <a:avLst/>
          </a:prstGeom>
        </p:spPr>
        <p:txBody>
          <a:bodyPr wrap="square">
            <a:spAutoFit/>
          </a:bodyPr>
          <a:lstStyle/>
          <a:p>
            <a:endParaRPr lang="en-GB" sz="1400" dirty="0">
              <a:solidFill>
                <a:srgbClr val="333333"/>
              </a:solidFill>
              <a:latin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Obtain and Impart information</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ABE </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u="sng" dirty="0">
                <a:latin typeface="Arial" panose="020B0604020202020204" pitchFamily="34" charset="0"/>
                <a:cs typeface="Arial" panose="020B0604020202020204" pitchFamily="34" charset="0"/>
                <a:hlinkClick r:id="rId6" tooltip="PEACE framework"/>
              </a:rPr>
              <a:t>PEACE Model</a:t>
            </a:r>
            <a:endParaRPr lang="en-GB" sz="1400" dirty="0">
              <a:latin typeface="Arial" panose="020B0604020202020204" pitchFamily="34" charset="0"/>
              <a:cs typeface="Arial" panose="020B0604020202020204" pitchFamily="34" charset="0"/>
            </a:endParaRPr>
          </a:p>
        </p:txBody>
      </p:sp>
      <p:pic>
        <p:nvPicPr>
          <p:cNvPr id="19458" name="Picture 2" descr="Image result for peace model">
            <a:extLst>
              <a:ext uri="{FF2B5EF4-FFF2-40B4-BE49-F238E27FC236}">
                <a16:creationId xmlns:a16="http://schemas.microsoft.com/office/drawing/2014/main" id="{EDDCBAD8-D537-7E47-A333-1903CDF1CF9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3524" y="2960484"/>
            <a:ext cx="7874000" cy="257810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19A9DBFE-5440-9043-85E4-CC848C765F89}"/>
              </a:ext>
            </a:extLst>
          </p:cNvPr>
          <p:cNvSpPr txBox="1"/>
          <p:nvPr/>
        </p:nvSpPr>
        <p:spPr>
          <a:xfrm>
            <a:off x="6238067" y="5716268"/>
            <a:ext cx="5811865"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(College of Policing, 2020) </a:t>
            </a:r>
          </a:p>
        </p:txBody>
      </p:sp>
    </p:spTree>
    <p:extLst>
      <p:ext uri="{BB962C8B-B14F-4D97-AF65-F5344CB8AC3E}">
        <p14:creationId xmlns:p14="http://schemas.microsoft.com/office/powerpoint/2010/main" val="19167657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u="sng" dirty="0">
                <a:latin typeface="Arial" panose="020B0604020202020204" pitchFamily="34" charset="0"/>
                <a:cs typeface="Arial" panose="020B0604020202020204" pitchFamily="34" charset="0"/>
              </a:rPr>
              <a:t>The ‘PEACE’ Model </a:t>
            </a:r>
          </a:p>
        </p:txBody>
      </p:sp>
      <p:sp>
        <p:nvSpPr>
          <p:cNvPr id="3" name="Content Placeholder 2"/>
          <p:cNvSpPr>
            <a:spLocks noGrp="1"/>
          </p:cNvSpPr>
          <p:nvPr>
            <p:ph sz="half" idx="1"/>
          </p:nvPr>
        </p:nvSpPr>
        <p:spPr>
          <a:xfrm>
            <a:off x="457200" y="1600201"/>
            <a:ext cx="4038600" cy="3989040"/>
          </a:xfrm>
        </p:spPr>
        <p:txBody>
          <a:bodyPr>
            <a:normAutofit/>
          </a:bodyPr>
          <a:lstStyle/>
          <a:p>
            <a:pPr>
              <a:lnSpc>
                <a:spcPct val="90000"/>
              </a:lnSpc>
            </a:pPr>
            <a:r>
              <a:rPr lang="en-GB" sz="1800" dirty="0">
                <a:latin typeface="Arial" panose="020B0604020202020204" pitchFamily="34" charset="0"/>
                <a:cs typeface="Arial" panose="020B0604020202020204" pitchFamily="34" charset="0"/>
              </a:rPr>
              <a:t>A national framework for Investigative Interviewing.</a:t>
            </a:r>
          </a:p>
          <a:p>
            <a:pPr>
              <a:lnSpc>
                <a:spcPct val="90000"/>
              </a:lnSpc>
            </a:pPr>
            <a:r>
              <a:rPr lang="en-GB" sz="1800" dirty="0">
                <a:latin typeface="Arial" panose="020B0604020202020204" pitchFamily="34" charset="0"/>
                <a:cs typeface="Arial" panose="020B0604020202020204" pitchFamily="34" charset="0"/>
              </a:rPr>
              <a:t>Building an ‘interview structure’ </a:t>
            </a:r>
          </a:p>
          <a:p>
            <a:pPr>
              <a:lnSpc>
                <a:spcPct val="90000"/>
              </a:lnSpc>
            </a:pPr>
            <a:r>
              <a:rPr lang="en-GB" sz="1800" dirty="0">
                <a:latin typeface="Arial" panose="020B0604020202020204" pitchFamily="34" charset="0"/>
                <a:cs typeface="Arial" panose="020B0604020202020204" pitchFamily="34" charset="0"/>
              </a:rPr>
              <a:t>The interviewer, is responsible for the planning and conduct of the interview. </a:t>
            </a:r>
          </a:p>
          <a:p>
            <a:pPr>
              <a:lnSpc>
                <a:spcPct val="90000"/>
              </a:lnSpc>
            </a:pPr>
            <a:r>
              <a:rPr lang="en-GB" sz="1800" dirty="0">
                <a:latin typeface="Arial" panose="020B0604020202020204" pitchFamily="34" charset="0"/>
                <a:cs typeface="Arial" panose="020B0604020202020204" pitchFamily="34" charset="0"/>
              </a:rPr>
              <a:t>A well-planned and carefully conducted interview has a good chance of obtaining accurate and reliable information.</a:t>
            </a:r>
          </a:p>
          <a:p>
            <a:pPr>
              <a:lnSpc>
                <a:spcPct val="90000"/>
              </a:lnSpc>
            </a:pPr>
            <a:r>
              <a:rPr lang="en-GB" sz="1800" dirty="0">
                <a:latin typeface="Arial" panose="020B0604020202020204" pitchFamily="34" charset="0"/>
                <a:cs typeface="Arial" panose="020B0604020202020204" pitchFamily="34" charset="0"/>
              </a:rPr>
              <a:t>Within the overall framework there are two models;  ‘Free-recall’ and ‘Conversation Management’</a:t>
            </a:r>
          </a:p>
          <a:p>
            <a:pPr>
              <a:lnSpc>
                <a:spcPct val="90000"/>
              </a:lnSpc>
            </a:pPr>
            <a:endParaRPr lang="en-GB" sz="1800" dirty="0"/>
          </a:p>
        </p:txBody>
      </p:sp>
      <p:pic>
        <p:nvPicPr>
          <p:cNvPr id="15362" name="Picture 2" descr="Image result for police interview">
            <a:extLst>
              <a:ext uri="{FF2B5EF4-FFF2-40B4-BE49-F238E27FC236}">
                <a16:creationId xmlns:a16="http://schemas.microsoft.com/office/drawing/2014/main" id="{26C7D055-EEDC-A241-9889-1C0127A7BD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841" r="36538" b="-1"/>
          <a:stretch/>
        </p:blipFill>
        <p:spPr bwMode="auto">
          <a:xfrm>
            <a:off x="4648200" y="1600201"/>
            <a:ext cx="4038600" cy="3989040"/>
          </a:xfrm>
          <a:prstGeom prst="rect">
            <a:avLst/>
          </a:prstGeom>
          <a:solidFill>
            <a:srgbClr val="FFFFFF"/>
          </a:solidFill>
        </p:spPr>
      </p:pic>
    </p:spTree>
    <p:extLst>
      <p:ext uri="{BB962C8B-B14F-4D97-AF65-F5344CB8AC3E}">
        <p14:creationId xmlns:p14="http://schemas.microsoft.com/office/powerpoint/2010/main" val="22197542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2274321F-FAD4-4F49-B399-4166E6A9ADA6}"/>
              </a:ext>
            </a:extLst>
          </p:cNvPr>
          <p:cNvSpPr/>
          <p:nvPr/>
        </p:nvSpPr>
        <p:spPr>
          <a:xfrm>
            <a:off x="431800" y="279742"/>
            <a:ext cx="6776047" cy="9477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5" name="TextBox 5"/>
          <p:cNvSpPr txBox="1">
            <a:spLocks noChangeArrowheads="1"/>
          </p:cNvSpPr>
          <p:nvPr/>
        </p:nvSpPr>
        <p:spPr bwMode="auto">
          <a:xfrm>
            <a:off x="-1310675" y="429783"/>
            <a:ext cx="87122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600" dirty="0">
                <a:solidFill>
                  <a:schemeClr val="bg1"/>
                </a:solidFill>
                <a:latin typeface="Arial" panose="020B0604020202020204" pitchFamily="34" charset="0"/>
                <a:cs typeface="Arial" panose="020B0604020202020204" pitchFamily="34" charset="0"/>
              </a:rPr>
              <a:t>The P.E.A.C.E Model </a:t>
            </a:r>
          </a:p>
        </p:txBody>
      </p:sp>
      <p:sp>
        <p:nvSpPr>
          <p:cNvPr id="8196" name="TextBox 1"/>
          <p:cNvSpPr txBox="1">
            <a:spLocks noChangeArrowheads="1"/>
          </p:cNvSpPr>
          <p:nvPr/>
        </p:nvSpPr>
        <p:spPr bwMode="auto">
          <a:xfrm>
            <a:off x="755452" y="1844824"/>
            <a:ext cx="7633095"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marL="457200" indent="-457200" eaLnBrk="1" hangingPunct="1">
              <a:spcBef>
                <a:spcPct val="0"/>
              </a:spcBef>
              <a:spcAft>
                <a:spcPts val="2400"/>
              </a:spcAft>
              <a:buFont typeface="Wingdings" pitchFamily="2" charset="2"/>
              <a:buChar char="Ø"/>
            </a:pPr>
            <a:r>
              <a:rPr lang="en-GB" altLang="en-US" sz="3200" dirty="0">
                <a:solidFill>
                  <a:srgbClr val="FF0000"/>
                </a:solidFill>
              </a:rPr>
              <a:t>P</a:t>
            </a:r>
            <a:r>
              <a:rPr lang="en-GB" altLang="en-US" sz="3200" b="0" dirty="0">
                <a:solidFill>
                  <a:srgbClr val="002060"/>
                </a:solidFill>
              </a:rPr>
              <a:t>lanning &amp; Preparation</a:t>
            </a:r>
          </a:p>
          <a:p>
            <a:pPr marL="457200" indent="-457200" eaLnBrk="1" hangingPunct="1">
              <a:spcBef>
                <a:spcPct val="0"/>
              </a:spcBef>
              <a:spcAft>
                <a:spcPts val="2400"/>
              </a:spcAft>
              <a:buFont typeface="Wingdings" pitchFamily="2" charset="2"/>
              <a:buChar char="Ø"/>
            </a:pPr>
            <a:r>
              <a:rPr lang="en-GB" altLang="en-US" sz="3200" dirty="0">
                <a:solidFill>
                  <a:srgbClr val="FF0000"/>
                </a:solidFill>
              </a:rPr>
              <a:t>E</a:t>
            </a:r>
            <a:r>
              <a:rPr lang="en-GB" altLang="en-US" sz="3200" b="0" dirty="0">
                <a:solidFill>
                  <a:srgbClr val="002060"/>
                </a:solidFill>
              </a:rPr>
              <a:t>ngage and Explain</a:t>
            </a:r>
          </a:p>
          <a:p>
            <a:pPr marL="457200" indent="-457200" eaLnBrk="1" hangingPunct="1">
              <a:spcBef>
                <a:spcPct val="0"/>
              </a:spcBef>
              <a:spcAft>
                <a:spcPts val="2400"/>
              </a:spcAft>
              <a:buFont typeface="Wingdings" pitchFamily="2" charset="2"/>
              <a:buChar char="Ø"/>
            </a:pPr>
            <a:r>
              <a:rPr lang="en-GB" altLang="en-US" sz="3200" dirty="0">
                <a:solidFill>
                  <a:srgbClr val="FF0000"/>
                </a:solidFill>
              </a:rPr>
              <a:t>A</a:t>
            </a:r>
            <a:r>
              <a:rPr lang="en-GB" altLang="en-US" sz="3200" b="0" dirty="0">
                <a:solidFill>
                  <a:srgbClr val="002060"/>
                </a:solidFill>
              </a:rPr>
              <a:t>ccount </a:t>
            </a:r>
            <a:r>
              <a:rPr lang="en-GB" altLang="en-US" sz="3200" dirty="0">
                <a:solidFill>
                  <a:srgbClr val="FF0000"/>
                </a:solidFill>
              </a:rPr>
              <a:t>C</a:t>
            </a:r>
            <a:r>
              <a:rPr lang="en-GB" altLang="en-US" sz="3200" b="0" dirty="0">
                <a:solidFill>
                  <a:srgbClr val="002060"/>
                </a:solidFill>
              </a:rPr>
              <a:t>larification &amp; </a:t>
            </a:r>
            <a:r>
              <a:rPr lang="en-GB" altLang="en-US" sz="3200" b="0" dirty="0">
                <a:solidFill>
                  <a:srgbClr val="FF0000"/>
                </a:solidFill>
              </a:rPr>
              <a:t>C</a:t>
            </a:r>
            <a:r>
              <a:rPr lang="en-GB" altLang="en-US" sz="3200" b="0" dirty="0">
                <a:solidFill>
                  <a:srgbClr val="002060"/>
                </a:solidFill>
              </a:rPr>
              <a:t>hallenge</a:t>
            </a:r>
          </a:p>
          <a:p>
            <a:pPr marL="457200" indent="-457200" eaLnBrk="1" hangingPunct="1">
              <a:spcBef>
                <a:spcPct val="0"/>
              </a:spcBef>
              <a:spcAft>
                <a:spcPts val="2400"/>
              </a:spcAft>
              <a:buFont typeface="Wingdings" pitchFamily="2" charset="2"/>
              <a:buChar char="Ø"/>
            </a:pPr>
            <a:r>
              <a:rPr lang="en-GB" altLang="en-US" sz="3200" dirty="0">
                <a:solidFill>
                  <a:srgbClr val="FF0000"/>
                </a:solidFill>
              </a:rPr>
              <a:t>C</a:t>
            </a:r>
            <a:r>
              <a:rPr lang="en-GB" altLang="en-US" sz="3200" b="0" dirty="0">
                <a:solidFill>
                  <a:srgbClr val="002060"/>
                </a:solidFill>
              </a:rPr>
              <a:t>losure</a:t>
            </a:r>
          </a:p>
          <a:p>
            <a:pPr marL="457200" indent="-457200" eaLnBrk="1" hangingPunct="1">
              <a:spcBef>
                <a:spcPct val="0"/>
              </a:spcBef>
              <a:buFont typeface="Wingdings" pitchFamily="2" charset="2"/>
              <a:buChar char="Ø"/>
            </a:pPr>
            <a:r>
              <a:rPr lang="en-GB" altLang="en-US" sz="3200" dirty="0">
                <a:solidFill>
                  <a:srgbClr val="FF0000"/>
                </a:solidFill>
              </a:rPr>
              <a:t>E</a:t>
            </a:r>
            <a:r>
              <a:rPr lang="en-GB" altLang="en-US" sz="3200" b="0" dirty="0">
                <a:solidFill>
                  <a:srgbClr val="002060"/>
                </a:solidFill>
              </a:rPr>
              <a:t>valuation</a:t>
            </a:r>
            <a:endParaRPr lang="en-GB" altLang="en-US" sz="3200" dirty="0">
              <a:solidFill>
                <a:srgbClr val="0033CC"/>
              </a:solidFill>
            </a:endParaRPr>
          </a:p>
        </p:txBody>
      </p:sp>
    </p:spTree>
    <p:extLst>
      <p:ext uri="{BB962C8B-B14F-4D97-AF65-F5344CB8AC3E}">
        <p14:creationId xmlns:p14="http://schemas.microsoft.com/office/powerpoint/2010/main" val="7753041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8196">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8196">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8196">
                                            <p:txEl>
                                              <p:pRg st="3" end="3"/>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819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8D171A53-EB0B-8E4E-AD0C-44381E0B454B}"/>
              </a:ext>
            </a:extLst>
          </p:cNvPr>
          <p:cNvSpPr/>
          <p:nvPr/>
        </p:nvSpPr>
        <p:spPr>
          <a:xfrm>
            <a:off x="216976" y="216976"/>
            <a:ext cx="6524787" cy="938937"/>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descr="Graphical user interface, text&#10;&#10;Description automatically generated">
            <a:extLst>
              <a:ext uri="{FF2B5EF4-FFF2-40B4-BE49-F238E27FC236}">
                <a16:creationId xmlns:a16="http://schemas.microsoft.com/office/drawing/2014/main" id="{886E33EC-68A2-2B47-B1B1-98EDBFC5945A}"/>
              </a:ext>
            </a:extLst>
          </p:cNvPr>
          <p:cNvPicPr>
            <a:picLocks noChangeAspect="1"/>
          </p:cNvPicPr>
          <p:nvPr/>
        </p:nvPicPr>
        <p:blipFill>
          <a:blip r:embed="rId3">
            <a:extLst>
              <a:ext uri="{BEBA8EAE-BF5A-486C-A8C5-ECC9F3942E4B}">
                <a14:imgProps xmlns:a14="http://schemas.microsoft.com/office/drawing/2010/main">
                  <a14:imgLayer r:embed="rId4">
                    <a14:imgEffect>
                      <a14:artisticFilmGrain/>
                    </a14:imgEffect>
                  </a14:imgLayer>
                </a14:imgProps>
              </a:ext>
              <a:ext uri="{28A0092B-C50C-407E-A947-70E740481C1C}">
                <a14:useLocalDpi xmlns:a14="http://schemas.microsoft.com/office/drawing/2010/main" val="0"/>
              </a:ext>
            </a:extLst>
          </a:blip>
          <a:stretch>
            <a:fillRect/>
          </a:stretch>
        </p:blipFill>
        <p:spPr>
          <a:xfrm rot="1083803">
            <a:off x="5076456" y="1551739"/>
            <a:ext cx="3149931" cy="3754520"/>
          </a:xfrm>
          <a:prstGeom prst="rect">
            <a:avLst/>
          </a:prstGeom>
        </p:spPr>
      </p:pic>
      <p:sp>
        <p:nvSpPr>
          <p:cNvPr id="2" name="TextBox 1">
            <a:extLst>
              <a:ext uri="{FF2B5EF4-FFF2-40B4-BE49-F238E27FC236}">
                <a16:creationId xmlns:a16="http://schemas.microsoft.com/office/drawing/2014/main" id="{01D5DB9B-2440-5C48-817E-2CB53BB07E8F}"/>
              </a:ext>
            </a:extLst>
          </p:cNvPr>
          <p:cNvSpPr txBox="1"/>
          <p:nvPr/>
        </p:nvSpPr>
        <p:spPr>
          <a:xfrm>
            <a:off x="533892" y="402955"/>
            <a:ext cx="6192369" cy="584775"/>
          </a:xfrm>
          <a:prstGeom prst="rect">
            <a:avLst/>
          </a:prstGeom>
          <a:noFill/>
        </p:spPr>
        <p:txBody>
          <a:bodyPr wrap="square" rtlCol="0">
            <a:spAutoFit/>
          </a:bodyPr>
          <a:lstStyle/>
          <a:p>
            <a:r>
              <a:rPr lang="en-GB" sz="3200" dirty="0">
                <a:solidFill>
                  <a:schemeClr val="bg1"/>
                </a:solidFill>
                <a:latin typeface="Arial" panose="020B0604020202020204" pitchFamily="34" charset="0"/>
                <a:cs typeface="Arial" panose="020B0604020202020204" pitchFamily="34" charset="0"/>
              </a:rPr>
              <a:t>Achieving Best Evidence </a:t>
            </a:r>
          </a:p>
        </p:txBody>
      </p:sp>
      <p:sp>
        <p:nvSpPr>
          <p:cNvPr id="5" name="TextBox 4">
            <a:extLst>
              <a:ext uri="{FF2B5EF4-FFF2-40B4-BE49-F238E27FC236}">
                <a16:creationId xmlns:a16="http://schemas.microsoft.com/office/drawing/2014/main" id="{1394702A-50F2-3048-B2B2-9686B2532A73}"/>
              </a:ext>
            </a:extLst>
          </p:cNvPr>
          <p:cNvSpPr txBox="1"/>
          <p:nvPr/>
        </p:nvSpPr>
        <p:spPr>
          <a:xfrm>
            <a:off x="365036" y="4558920"/>
            <a:ext cx="4043404"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(Full doc on Moodle) </a:t>
            </a:r>
          </a:p>
        </p:txBody>
      </p:sp>
      <p:sp>
        <p:nvSpPr>
          <p:cNvPr id="7" name="Rectangle 6">
            <a:extLst>
              <a:ext uri="{FF2B5EF4-FFF2-40B4-BE49-F238E27FC236}">
                <a16:creationId xmlns:a16="http://schemas.microsoft.com/office/drawing/2014/main" id="{2EF6FBAB-359C-3A40-A5C5-F36D36B33997}"/>
              </a:ext>
            </a:extLst>
          </p:cNvPr>
          <p:cNvSpPr/>
          <p:nvPr/>
        </p:nvSpPr>
        <p:spPr>
          <a:xfrm>
            <a:off x="216976" y="2094850"/>
            <a:ext cx="4572000" cy="2031325"/>
          </a:xfrm>
          <a:prstGeom prst="rect">
            <a:avLst/>
          </a:prstGeom>
        </p:spPr>
        <p:txBody>
          <a:bodyPr>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Guidance on interviewing different types of victims and witnesses (including children), and how to prepare them to give their best evidence in court.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For example, different types of special measures available </a:t>
            </a:r>
            <a:endParaRPr lang="en-GB" dirty="0"/>
          </a:p>
        </p:txBody>
      </p:sp>
      <p:sp>
        <p:nvSpPr>
          <p:cNvPr id="8" name="TextBox 7">
            <a:extLst>
              <a:ext uri="{FF2B5EF4-FFF2-40B4-BE49-F238E27FC236}">
                <a16:creationId xmlns:a16="http://schemas.microsoft.com/office/drawing/2014/main" id="{2BF91F16-F172-A441-A061-6332D7C1DD38}"/>
              </a:ext>
            </a:extLst>
          </p:cNvPr>
          <p:cNvSpPr txBox="1"/>
          <p:nvPr/>
        </p:nvSpPr>
        <p:spPr>
          <a:xfrm>
            <a:off x="6238067" y="5716268"/>
            <a:ext cx="5811865"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(College of Policing, 2020) </a:t>
            </a:r>
          </a:p>
        </p:txBody>
      </p:sp>
    </p:spTree>
    <p:extLst>
      <p:ext uri="{BB962C8B-B14F-4D97-AF65-F5344CB8AC3E}">
        <p14:creationId xmlns:p14="http://schemas.microsoft.com/office/powerpoint/2010/main" val="31018160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2274321F-FAD4-4F49-B399-4166E6A9ADA6}"/>
              </a:ext>
            </a:extLst>
          </p:cNvPr>
          <p:cNvSpPr/>
          <p:nvPr/>
        </p:nvSpPr>
        <p:spPr>
          <a:xfrm>
            <a:off x="431800" y="279742"/>
            <a:ext cx="6776047" cy="947782"/>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5" name="TextBox 5"/>
          <p:cNvSpPr txBox="1">
            <a:spLocks noChangeArrowheads="1"/>
          </p:cNvSpPr>
          <p:nvPr/>
        </p:nvSpPr>
        <p:spPr bwMode="auto">
          <a:xfrm>
            <a:off x="-2259581" y="429783"/>
            <a:ext cx="87122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600" dirty="0">
                <a:solidFill>
                  <a:schemeClr val="bg1"/>
                </a:solidFill>
                <a:latin typeface="Arial" panose="020B0604020202020204" pitchFamily="34" charset="0"/>
                <a:cs typeface="Arial" panose="020B0604020202020204" pitchFamily="34" charset="0"/>
              </a:rPr>
              <a:t>Next Time....</a:t>
            </a:r>
          </a:p>
        </p:txBody>
      </p:sp>
      <p:sp>
        <p:nvSpPr>
          <p:cNvPr id="8196" name="TextBox 1"/>
          <p:cNvSpPr txBox="1">
            <a:spLocks noChangeArrowheads="1"/>
          </p:cNvSpPr>
          <p:nvPr/>
        </p:nvSpPr>
        <p:spPr bwMode="auto">
          <a:xfrm>
            <a:off x="755452" y="1844824"/>
            <a:ext cx="763309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marL="457200" indent="-457200" eaLnBrk="1" hangingPunct="1">
              <a:spcBef>
                <a:spcPct val="0"/>
              </a:spcBef>
              <a:spcAft>
                <a:spcPts val="2400"/>
              </a:spcAft>
              <a:buFont typeface="Wingdings" pitchFamily="2" charset="2"/>
              <a:buChar char="Ø"/>
            </a:pPr>
            <a:r>
              <a:rPr lang="en-GB" altLang="en-US" sz="3200" dirty="0">
                <a:solidFill>
                  <a:srgbClr val="FF0000"/>
                </a:solidFill>
              </a:rPr>
              <a:t>Tutorial </a:t>
            </a:r>
            <a:r>
              <a:rPr lang="en-GB" altLang="en-US" sz="3200">
                <a:solidFill>
                  <a:srgbClr val="FF0000"/>
                </a:solidFill>
              </a:rPr>
              <a:t>on Tuesday: Interviewing  </a:t>
            </a:r>
            <a:endParaRPr lang="en-GB" altLang="en-US" sz="3200" b="0" dirty="0">
              <a:solidFill>
                <a:srgbClr val="002060"/>
              </a:solidFill>
            </a:endParaRPr>
          </a:p>
        </p:txBody>
      </p:sp>
    </p:spTree>
    <p:extLst>
      <p:ext uri="{BB962C8B-B14F-4D97-AF65-F5344CB8AC3E}">
        <p14:creationId xmlns:p14="http://schemas.microsoft.com/office/powerpoint/2010/main" val="32623150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p:bldLst>
  </p:timing>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3.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440</TotalTime>
  <Words>2145</Words>
  <Application>Microsoft Macintosh PowerPoint</Application>
  <PresentationFormat>On-screen Show (4:3)</PresentationFormat>
  <Paragraphs>356</Paragraphs>
  <Slides>34</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Myriad Pro</vt:lpstr>
      <vt:lpstr>Verdana</vt:lpstr>
      <vt:lpstr>Wingdings</vt:lpstr>
      <vt:lpstr>Theme1.thmx first page pp</vt:lpstr>
      <vt:lpstr>Operational Policing  Workshop: Thursday 18th February 09:00hrs-11:00hrs Rhiannon Lloyd   </vt:lpstr>
      <vt:lpstr>PowerPoint Presentation</vt:lpstr>
      <vt:lpstr>PowerPoint Presentation</vt:lpstr>
      <vt:lpstr>PowerPoint Presentation</vt:lpstr>
      <vt:lpstr>Recap: Theft Act 1968 </vt:lpstr>
      <vt:lpstr>Theft Act 1968, S.1: </vt:lpstr>
      <vt:lpstr>Discuss:</vt:lpstr>
      <vt:lpstr>Discuss:</vt:lpstr>
      <vt:lpstr>Scenario?</vt:lpstr>
      <vt:lpstr>Recap: Robbery</vt:lpstr>
      <vt:lpstr>Robbery Section 8 Theft Act 1968</vt:lpstr>
      <vt:lpstr>PowerPoint Presentation</vt:lpstr>
      <vt:lpstr>Recap: Burglary </vt:lpstr>
      <vt:lpstr>Burglary Section 9(1)(a)</vt:lpstr>
      <vt:lpstr>Burglary Section 9 (1)(b)</vt:lpstr>
      <vt:lpstr>Discuss:</vt:lpstr>
      <vt:lpstr>Scenario?</vt:lpstr>
      <vt:lpstr>Recap: Assaults </vt:lpstr>
      <vt:lpstr>PowerPoint Presentation</vt:lpstr>
      <vt:lpstr>PowerPoint Presentation</vt:lpstr>
      <vt:lpstr>Scenario?</vt:lpstr>
      <vt:lpstr>Recap: Criminal Damage </vt:lpstr>
      <vt:lpstr>PowerPoint Presentation</vt:lpstr>
      <vt:lpstr>PowerPoint Presentation</vt:lpstr>
      <vt:lpstr>Recap: Dealing with Victims and Witnesses</vt:lpstr>
      <vt:lpstr>PowerPoint Presentation</vt:lpstr>
      <vt:lpstr>Witness &amp; Victim Support Management </vt:lpstr>
      <vt:lpstr>PowerPoint Presentation</vt:lpstr>
      <vt:lpstr>Recap: Interviewing</vt:lpstr>
      <vt:lpstr>PowerPoint Presentation</vt:lpstr>
      <vt:lpstr>The ‘PEACE’ Model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1. Introduction Section 1. Stop and Search Police and Criminal Evidence Act 1984     </dc:title>
  <dc:creator>Rhiannon Lloyd</dc:creator>
  <cp:lastModifiedBy>Rhiannon Lloyd</cp:lastModifiedBy>
  <cp:revision>34</cp:revision>
  <dcterms:created xsi:type="dcterms:W3CDTF">2020-10-18T09:41:44Z</dcterms:created>
  <dcterms:modified xsi:type="dcterms:W3CDTF">2021-02-17T21:56:41Z</dcterms:modified>
</cp:coreProperties>
</file>