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0688638" cy="75628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04" dt="2026-09-23T12:27:49.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9/23/2026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9/23/2026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9/23/2026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0689336" cy="960120"/>
          </a:xfrm>
          <a:prstGeom prst="rect">
            <a:avLst/>
          </a:prstGeom>
          <a:solidFill>
            <a:srgbClr val="1C2D48"/>
          </a:solidFill>
          <a:ln>
            <a:solidFill>
              <a:srgbClr val="1C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84048" y="146304"/>
            <a:ext cx="7680960" cy="384048"/>
          </a:xfrm>
          <a:prstGeom prst="rect">
            <a:avLst/>
          </a:prstGeom>
          <a:noFill/>
        </p:spPr>
        <p:txBody>
          <a:bodyPr wrap="none" lIns="36576" tIns="36576" rIns="36576" bIns="36576" anchor="t">
            <a:spAutoFit/>
          </a:bodyPr>
          <a:lstStyle/>
          <a:p>
            <a:pPr algn="l"/>
            <a:r>
              <a:rPr sz="2200" b="1">
                <a:solidFill>
                  <a:srgbClr val="FFFFFF"/>
                </a:solidFill>
                <a:latin typeface="Aptos"/>
              </a:rPr>
              <a:t>DEVELOPING EMOTIONAL INTELLIGENCE SKILLS</a:t>
            </a:r>
          </a:p>
        </p:txBody>
      </p:sp>
      <p:sp>
        <p:nvSpPr>
          <p:cNvPr id="4" name="TextBox 3"/>
          <p:cNvSpPr txBox="1"/>
          <p:nvPr/>
        </p:nvSpPr>
        <p:spPr>
          <a:xfrm>
            <a:off x="402336" y="548640"/>
            <a:ext cx="8046720" cy="256032"/>
          </a:xfrm>
          <a:prstGeom prst="rect">
            <a:avLst/>
          </a:prstGeom>
          <a:noFill/>
        </p:spPr>
        <p:txBody>
          <a:bodyPr wrap="none" lIns="36576" tIns="36576" rIns="36576" bIns="36576" anchor="t">
            <a:spAutoFit/>
          </a:bodyPr>
          <a:lstStyle/>
          <a:p>
            <a:pPr algn="l"/>
            <a:r>
              <a:rPr sz="1050" b="0">
                <a:solidFill>
                  <a:srgbClr val="E1EBF6"/>
                </a:solidFill>
                <a:latin typeface="Aptos"/>
              </a:rPr>
              <a:t>C1 – Individual Poster Presentation  |  Emotional awareness, academic success &amp; learning</a:t>
            </a:r>
          </a:p>
        </p:txBody>
      </p:sp>
      <p:sp>
        <p:nvSpPr>
          <p:cNvPr id="5" name="Rounded Rectangle 4"/>
          <p:cNvSpPr/>
          <p:nvPr/>
        </p:nvSpPr>
        <p:spPr>
          <a:xfrm>
            <a:off x="8549640" y="146304"/>
            <a:ext cx="1764792" cy="621792"/>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668512" y="219456"/>
            <a:ext cx="1527048" cy="164592"/>
          </a:xfrm>
          <a:prstGeom prst="rect">
            <a:avLst/>
          </a:prstGeom>
          <a:noFill/>
        </p:spPr>
        <p:txBody>
          <a:bodyPr wrap="none" lIns="36576" tIns="36576" rIns="36576" bIns="36576" anchor="t">
            <a:spAutoFit/>
          </a:bodyPr>
          <a:lstStyle/>
          <a:p>
            <a:pPr algn="ctr"/>
            <a:r>
              <a:rPr sz="1200" b="1">
                <a:solidFill>
                  <a:srgbClr val="1C2D48"/>
                </a:solidFill>
                <a:latin typeface="Aptos"/>
              </a:rPr>
              <a:t>LCLM5006</a:t>
            </a:r>
          </a:p>
        </p:txBody>
      </p:sp>
      <p:sp>
        <p:nvSpPr>
          <p:cNvPr id="8" name="Rounded Rectangle 7"/>
          <p:cNvSpPr/>
          <p:nvPr/>
        </p:nvSpPr>
        <p:spPr>
          <a:xfrm>
            <a:off x="320040" y="1024128"/>
            <a:ext cx="10049256" cy="393192"/>
          </a:xfrm>
          <a:prstGeom prst="roundRect">
            <a:avLst/>
          </a:prstGeom>
          <a:solidFill>
            <a:srgbClr val="F6F7F9"/>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75488" y="1106424"/>
            <a:ext cx="6808082" cy="235449"/>
          </a:xfrm>
          <a:prstGeom prst="rect">
            <a:avLst/>
          </a:prstGeom>
          <a:noFill/>
        </p:spPr>
        <p:txBody>
          <a:bodyPr wrap="none" lIns="36576" tIns="36576" rIns="36576" bIns="36576" anchor="t">
            <a:spAutoFit/>
          </a:bodyPr>
          <a:lstStyle/>
          <a:p>
            <a:pPr algn="l"/>
            <a:r>
              <a:rPr sz="1050" b="0" dirty="0">
                <a:solidFill>
                  <a:srgbClr val="232323"/>
                </a:solidFill>
                <a:latin typeface="Aptos"/>
              </a:rPr>
              <a:t>Student name: Akeel Ali    Student ID: 2410749    Lecturer: Nishi Ramsurrun / Abdallah Naser    Assignment: C1 Poster</a:t>
            </a:r>
            <a:endParaRPr lang="en-US" sz="1050" b="0" dirty="0">
              <a:solidFill>
                <a:srgbClr val="232323"/>
              </a:solidFill>
              <a:latin typeface="Aptos"/>
            </a:endParaRPr>
          </a:p>
        </p:txBody>
      </p:sp>
      <p:sp>
        <p:nvSpPr>
          <p:cNvPr id="10" name="Rounded Rectangle 9"/>
          <p:cNvSpPr/>
          <p:nvPr/>
        </p:nvSpPr>
        <p:spPr>
          <a:xfrm>
            <a:off x="320040" y="1554480"/>
            <a:ext cx="4956048" cy="960120"/>
          </a:xfrm>
          <a:prstGeom prst="roundRect">
            <a:avLst/>
          </a:prstGeom>
          <a:solidFill>
            <a:srgbClr val="E8F1FA"/>
          </a:solidFill>
          <a:ln>
            <a:solidFill>
              <a:srgbClr val="C8DA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11479" y="1645920"/>
            <a:ext cx="4773168" cy="990015"/>
          </a:xfrm>
          <a:prstGeom prst="rect">
            <a:avLst/>
          </a:prstGeom>
          <a:noFill/>
        </p:spPr>
        <p:txBody>
          <a:bodyPr wrap="square" lIns="91440" tIns="45720" rIns="91440" bIns="45720" anchor="t">
            <a:spAutoFit/>
          </a:bodyPr>
          <a:lstStyle/>
          <a:p>
            <a:pPr algn="l">
              <a:spcAft>
                <a:spcPts val="400"/>
              </a:spcAft>
            </a:pPr>
            <a:r>
              <a:rPr sz="1300" b="1" dirty="0">
                <a:solidFill>
                  <a:srgbClr val="1C2D48"/>
                </a:solidFill>
                <a:latin typeface="Aptos"/>
              </a:rPr>
              <a:t>I</a:t>
            </a:r>
            <a:r>
              <a:rPr sz="1050" b="1" dirty="0">
                <a:solidFill>
                  <a:srgbClr val="1C2D48"/>
                </a:solidFill>
                <a:latin typeface="Aptos"/>
              </a:rPr>
              <a:t>NTRODUCTION</a:t>
            </a:r>
            <a:endParaRPr lang="en-US" sz="1050" b="1" dirty="0">
              <a:solidFill>
                <a:srgbClr val="1C2D48"/>
              </a:solidFill>
              <a:latin typeface="Aptos"/>
            </a:endParaRPr>
          </a:p>
          <a:p>
            <a:pPr algn="l">
              <a:spcAft>
                <a:spcPts val="300"/>
              </a:spcAft>
            </a:pPr>
            <a:r>
              <a:rPr sz="1050" b="0" dirty="0">
                <a:solidFill>
                  <a:srgbClr val="232323"/>
                </a:solidFill>
                <a:latin typeface="Aptos"/>
              </a:rPr>
              <a:t>Salovey (1997) describes emotional intelligence (EI) as monitoring emotions and using them to guide thinking and decision-making. This poster explores how emotional awareness, EI and mindfulness can affect learning, judgement and academic performance.</a:t>
            </a:r>
          </a:p>
        </p:txBody>
      </p:sp>
      <p:sp>
        <p:nvSpPr>
          <p:cNvPr id="12" name="Rounded Rectangle 11"/>
          <p:cNvSpPr/>
          <p:nvPr/>
        </p:nvSpPr>
        <p:spPr>
          <a:xfrm>
            <a:off x="5404104" y="1554480"/>
            <a:ext cx="4965192" cy="960120"/>
          </a:xfrm>
          <a:prstGeom prst="roundRect">
            <a:avLst/>
          </a:prstGeom>
          <a:solidFill>
            <a:srgbClr val="E8F6F4"/>
          </a:solidFill>
          <a:ln>
            <a:solidFill>
              <a:srgbClr val="C7E2D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5495544" y="1645920"/>
            <a:ext cx="4782312" cy="777240"/>
          </a:xfrm>
          <a:prstGeom prst="rect">
            <a:avLst/>
          </a:prstGeom>
          <a:noFill/>
        </p:spPr>
        <p:txBody>
          <a:bodyPr wrap="square">
            <a:spAutoFit/>
          </a:bodyPr>
          <a:lstStyle/>
          <a:p>
            <a:pPr algn="l">
              <a:spcAft>
                <a:spcPts val="400"/>
              </a:spcAft>
            </a:pPr>
            <a:r>
              <a:rPr sz="1300" b="1">
                <a:solidFill>
                  <a:srgbClr val="367E7C"/>
                </a:solidFill>
                <a:latin typeface="Aptos"/>
              </a:rPr>
              <a:t>METHOD</a:t>
            </a:r>
          </a:p>
          <a:p>
            <a:pPr algn="l">
              <a:spcAft>
                <a:spcPts val="300"/>
              </a:spcAft>
            </a:pPr>
            <a:r>
              <a:rPr sz="969" b="0">
                <a:solidFill>
                  <a:srgbClr val="232323"/>
                </a:solidFill>
                <a:latin typeface="Aptos"/>
              </a:rPr>
              <a:t>Research was based mainly on peer-reviewed studies, systematic reviews and meta-analyses. Sources were selected for relevance to EI, academic emotions, procrastination, mindfulness and student learning, with seminal theory retained where useful.</a:t>
            </a:r>
          </a:p>
        </p:txBody>
      </p:sp>
      <p:sp>
        <p:nvSpPr>
          <p:cNvPr id="14" name="Rounded Rectangle 13"/>
          <p:cNvSpPr/>
          <p:nvPr/>
        </p:nvSpPr>
        <p:spPr>
          <a:xfrm>
            <a:off x="320040" y="2638496"/>
            <a:ext cx="3158548" cy="3678963"/>
          </a:xfrm>
          <a:prstGeom prst="roundRect">
            <a:avLst/>
          </a:prstGeom>
          <a:solidFill>
            <a:srgbClr val="E8F1FA"/>
          </a:solidFill>
          <a:ln>
            <a:solidFill>
              <a:srgbClr val="C8DA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11479" y="2752344"/>
            <a:ext cx="3054096" cy="3924151"/>
          </a:xfrm>
          <a:prstGeom prst="rect">
            <a:avLst/>
          </a:prstGeom>
          <a:noFill/>
        </p:spPr>
        <p:txBody>
          <a:bodyPr wrap="square" lIns="91440" tIns="45720" rIns="91440" bIns="45720" anchor="t">
            <a:spAutoFit/>
          </a:bodyPr>
          <a:lstStyle/>
          <a:p>
            <a:pPr algn="l">
              <a:spcAft>
                <a:spcPts val="400"/>
              </a:spcAft>
            </a:pPr>
            <a:r>
              <a:rPr sz="1050" b="1" dirty="0">
                <a:solidFill>
                  <a:srgbClr val="1C2D48"/>
                </a:solidFill>
                <a:latin typeface="Aptos"/>
              </a:rPr>
              <a:t>Q1  EMOTIONAL AWARENESS</a:t>
            </a:r>
            <a:endParaRPr lang="en-US" sz="1050" b="1" dirty="0">
              <a:solidFill>
                <a:srgbClr val="1C2D48"/>
              </a:solidFill>
              <a:latin typeface="Aptos"/>
            </a:endParaRPr>
          </a:p>
          <a:p>
            <a:pPr algn="l">
              <a:spcAft>
                <a:spcPts val="500"/>
              </a:spcAft>
            </a:pPr>
            <a:r>
              <a:rPr sz="1050" b="0" dirty="0">
                <a:solidFill>
                  <a:srgbClr val="232323"/>
                </a:solidFill>
                <a:latin typeface="Aptos"/>
              </a:rPr>
              <a:t>Emotions can influence attention, interpretation, motivation and the way a person weighs choices. The influence is not automatically negative: </a:t>
            </a:r>
            <a:r>
              <a:rPr sz="1050" b="0" dirty="0" err="1">
                <a:solidFill>
                  <a:srgbClr val="232323"/>
                </a:solidFill>
                <a:latin typeface="Aptos"/>
              </a:rPr>
              <a:t>recognising</a:t>
            </a:r>
            <a:r>
              <a:rPr sz="1050" b="0" dirty="0">
                <a:solidFill>
                  <a:srgbClr val="232323"/>
                </a:solidFill>
                <a:latin typeface="Aptos"/>
              </a:rPr>
              <a:t> an emotion can help a learner pause, reconsider a reaction and choose a more deliberate response (Mayer, Salovey and Caruso, 2004).</a:t>
            </a:r>
          </a:p>
          <a:p>
            <a:pPr algn="l">
              <a:spcAft>
                <a:spcPts val="200"/>
              </a:spcAft>
            </a:pPr>
            <a:r>
              <a:rPr sz="1050" b="1" dirty="0">
                <a:solidFill>
                  <a:srgbClr val="4070AB"/>
                </a:solidFill>
                <a:latin typeface="Aptos"/>
              </a:rPr>
              <a:t>Developing awareness</a:t>
            </a:r>
            <a:endParaRPr sz="1050" b="1">
              <a:solidFill>
                <a:srgbClr val="4070AB"/>
              </a:solidFill>
              <a:latin typeface="Aptos"/>
            </a:endParaRPr>
          </a:p>
          <a:p>
            <a:pPr algn="l">
              <a:spcAft>
                <a:spcPts val="500"/>
              </a:spcAft>
            </a:pPr>
            <a:r>
              <a:rPr sz="1050" b="0" dirty="0">
                <a:solidFill>
                  <a:srgbClr val="232323"/>
                </a:solidFill>
                <a:latin typeface="Aptos"/>
              </a:rPr>
              <a:t>• Name the emotion and its intensity.
• Identify the trigger and the thought attached to it.
• Pause before acting when emotions are strong.
• Reframe unhelpful thoughts and consider alternative explanations.
• Review the outcome afterwards to improve future judgement.</a:t>
            </a:r>
          </a:p>
          <a:p>
            <a:pPr algn="l">
              <a:spcAft>
                <a:spcPts val="300"/>
              </a:spcAft>
            </a:pPr>
            <a:r>
              <a:rPr sz="1050" b="1" dirty="0">
                <a:solidFill>
                  <a:srgbClr val="646970"/>
                </a:solidFill>
                <a:latin typeface="Aptos"/>
              </a:rPr>
              <a:t>Critical point: EI supports self-regulation, but it does not mean suppressing emotions. Effective regulation involves </a:t>
            </a:r>
            <a:r>
              <a:rPr sz="1050" b="1" dirty="0" err="1">
                <a:solidFill>
                  <a:srgbClr val="646970"/>
                </a:solidFill>
                <a:latin typeface="Aptos"/>
              </a:rPr>
              <a:t>recognising</a:t>
            </a:r>
            <a:r>
              <a:rPr sz="1050" b="1" dirty="0">
                <a:solidFill>
                  <a:srgbClr val="646970"/>
                </a:solidFill>
                <a:latin typeface="Aptos"/>
              </a:rPr>
              <a:t> emotions and responding appropriately</a:t>
            </a:r>
            <a:r>
              <a:rPr sz="900" b="1" dirty="0">
                <a:solidFill>
                  <a:srgbClr val="646970"/>
                </a:solidFill>
                <a:latin typeface="Aptos"/>
              </a:rPr>
              <a:t>.</a:t>
            </a:r>
          </a:p>
        </p:txBody>
      </p:sp>
      <p:sp>
        <p:nvSpPr>
          <p:cNvPr id="16" name="Rounded Rectangle 15"/>
          <p:cNvSpPr/>
          <p:nvPr/>
        </p:nvSpPr>
        <p:spPr>
          <a:xfrm>
            <a:off x="3730752" y="2660904"/>
            <a:ext cx="3346704" cy="3264408"/>
          </a:xfrm>
          <a:prstGeom prst="roundRect">
            <a:avLst/>
          </a:prstGeom>
          <a:solidFill>
            <a:srgbClr val="E8F6F4"/>
          </a:solidFill>
          <a:ln>
            <a:solidFill>
              <a:srgbClr val="C7E2D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3822191" y="2752344"/>
            <a:ext cx="3163824" cy="3818994"/>
          </a:xfrm>
          <a:prstGeom prst="rect">
            <a:avLst/>
          </a:prstGeom>
          <a:noFill/>
        </p:spPr>
        <p:txBody>
          <a:bodyPr wrap="square" lIns="91440" tIns="45720" rIns="91440" bIns="45720" anchor="t">
            <a:spAutoFit/>
          </a:bodyPr>
          <a:lstStyle/>
          <a:p>
            <a:pPr algn="l">
              <a:spcAft>
                <a:spcPts val="400"/>
              </a:spcAft>
            </a:pPr>
            <a:r>
              <a:rPr sz="1050" b="1" dirty="0">
                <a:solidFill>
                  <a:srgbClr val="367E7C"/>
                </a:solidFill>
                <a:latin typeface="Aptos"/>
              </a:rPr>
              <a:t>Q2  EI &amp; ACADEMIC SUCCESS</a:t>
            </a:r>
            <a:endParaRPr lang="en-US" sz="1050" b="1" dirty="0">
              <a:solidFill>
                <a:srgbClr val="367E7C"/>
              </a:solidFill>
              <a:latin typeface="Aptos"/>
            </a:endParaRPr>
          </a:p>
          <a:p>
            <a:pPr algn="l">
              <a:spcAft>
                <a:spcPts val="500"/>
              </a:spcAft>
            </a:pPr>
            <a:r>
              <a:rPr sz="1050" b="0" dirty="0">
                <a:solidFill>
                  <a:srgbClr val="232323"/>
                </a:solidFill>
                <a:latin typeface="Aptos"/>
              </a:rPr>
              <a:t>Stress, motivation and resilience can shape how students respond to academic demands. A 2023 systematic review and meta-analysis found a positive association between EI and academic performance (Quílez-Robres et al., 2023). Academic emotions also matter: a 2025 three-level meta-analysis reported positive emotions were associated with better learning outcomes, while negative emotions were associated with poorer outcomes (Xie et al., 2025).</a:t>
            </a:r>
          </a:p>
          <a:p>
            <a:pPr algn="l">
              <a:spcAft>
                <a:spcPts val="200"/>
              </a:spcAft>
            </a:pPr>
            <a:r>
              <a:rPr sz="1050" b="1" dirty="0">
                <a:solidFill>
                  <a:srgbClr val="367E7C"/>
                </a:solidFill>
                <a:latin typeface="Aptos"/>
              </a:rPr>
              <a:t>Applying EI to common challenges</a:t>
            </a:r>
          </a:p>
          <a:p>
            <a:pPr>
              <a:spcAft>
                <a:spcPts val="500"/>
              </a:spcAft>
            </a:pPr>
            <a:r>
              <a:rPr sz="1050" b="0" dirty="0">
                <a:solidFill>
                  <a:srgbClr val="232323"/>
                </a:solidFill>
                <a:latin typeface="Aptos"/>
              </a:rPr>
              <a:t>PROCRASTINATION → notice avoidance → break the task into a small first step.
ANXIETY → identify the worry → use breathing/reframing → focus on what can be controlled.
LOW MOTIVATION → reconnect with the goal → set a realistic short target → reward progress.
STRESS → </a:t>
            </a:r>
            <a:r>
              <a:rPr sz="1050" b="0" dirty="0" err="1">
                <a:solidFill>
                  <a:srgbClr val="232323"/>
                </a:solidFill>
                <a:latin typeface="Aptos"/>
              </a:rPr>
              <a:t>recognise</a:t>
            </a:r>
            <a:r>
              <a:rPr sz="1050" b="0" dirty="0">
                <a:solidFill>
                  <a:srgbClr val="232323"/>
                </a:solidFill>
                <a:latin typeface="Aptos"/>
              </a:rPr>
              <a:t> overload → </a:t>
            </a:r>
            <a:r>
              <a:rPr sz="1050" b="0" dirty="0" err="1">
                <a:solidFill>
                  <a:srgbClr val="232323"/>
                </a:solidFill>
                <a:latin typeface="Aptos"/>
              </a:rPr>
              <a:t>prioritise</a:t>
            </a:r>
            <a:r>
              <a:rPr sz="1050" b="0" dirty="0">
                <a:solidFill>
                  <a:srgbClr val="232323"/>
                </a:solidFill>
                <a:latin typeface="Aptos"/>
              </a:rPr>
              <a:t> → take a planned </a:t>
            </a:r>
            <a:r>
              <a:rPr lang="en-US" sz="1050" dirty="0">
                <a:solidFill>
                  <a:srgbClr val="232323"/>
                </a:solidFill>
                <a:latin typeface="Aptos"/>
              </a:rPr>
              <a:t>recovery break.</a:t>
            </a:r>
            <a:endParaRPr sz="1050">
              <a:ea typeface="Calibri"/>
              <a:cs typeface="Calibri"/>
            </a:endParaRPr>
          </a:p>
        </p:txBody>
      </p:sp>
      <p:sp>
        <p:nvSpPr>
          <p:cNvPr id="18" name="Rounded Rectangle 17"/>
          <p:cNvSpPr/>
          <p:nvPr/>
        </p:nvSpPr>
        <p:spPr>
          <a:xfrm>
            <a:off x="7251192" y="2638496"/>
            <a:ext cx="3118104" cy="4362421"/>
          </a:xfrm>
          <a:prstGeom prst="roundRect">
            <a:avLst/>
          </a:prstGeom>
          <a:solidFill>
            <a:srgbClr val="F2EEF9"/>
          </a:solidFill>
          <a:ln>
            <a:solidFill>
              <a:srgbClr val="DCD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432263" y="2853182"/>
            <a:ext cx="2935224" cy="4367862"/>
          </a:xfrm>
          <a:prstGeom prst="rect">
            <a:avLst/>
          </a:prstGeom>
          <a:noFill/>
        </p:spPr>
        <p:txBody>
          <a:bodyPr wrap="square" lIns="91440" tIns="45720" rIns="91440" bIns="45720" anchor="t">
            <a:spAutoFit/>
          </a:bodyPr>
          <a:lstStyle/>
          <a:p>
            <a:pPr algn="l">
              <a:spcAft>
                <a:spcPts val="400"/>
              </a:spcAft>
            </a:pPr>
            <a:r>
              <a:rPr sz="1050" b="1" dirty="0">
                <a:solidFill>
                  <a:srgbClr val="675391"/>
                </a:solidFill>
                <a:latin typeface="Aptos"/>
              </a:rPr>
              <a:t>Q3  PERSONAL REFLECTION</a:t>
            </a:r>
            <a:endParaRPr lang="en-US" sz="1050" b="1" dirty="0">
              <a:solidFill>
                <a:srgbClr val="675391"/>
              </a:solidFill>
              <a:latin typeface="Aptos"/>
            </a:endParaRPr>
          </a:p>
          <a:p>
            <a:pPr algn="l">
              <a:spcAft>
                <a:spcPts val="500"/>
              </a:spcAft>
            </a:pPr>
            <a:r>
              <a:rPr sz="1050" b="0" dirty="0">
                <a:solidFill>
                  <a:srgbClr val="232323"/>
                </a:solidFill>
                <a:latin typeface="Aptos"/>
              </a:rPr>
              <a:t>Mindfulness can help learning by bringing attention back to the present task and reducing automatic reactions to stress. However, evidence on direct academic attainment is mixed. Ostermann, </a:t>
            </a:r>
            <a:r>
              <a:rPr sz="1050" b="0" dirty="0" err="1">
                <a:solidFill>
                  <a:srgbClr val="232323"/>
                </a:solidFill>
                <a:latin typeface="Aptos"/>
              </a:rPr>
              <a:t>Pawelkiwitz</a:t>
            </a:r>
            <a:r>
              <a:rPr sz="1050" b="0" dirty="0">
                <a:solidFill>
                  <a:srgbClr val="232323"/>
                </a:solidFill>
                <a:latin typeface="Aptos"/>
              </a:rPr>
              <a:t> and Cramer (2022) reported a positive overall effect on GPA, while Tzelepi et al. (2023) found that many studies did not show a significant direct effect on academic attainment.</a:t>
            </a:r>
          </a:p>
          <a:p>
            <a:pPr algn="l">
              <a:spcAft>
                <a:spcPts val="200"/>
              </a:spcAft>
            </a:pPr>
            <a:r>
              <a:rPr sz="1050" b="1" dirty="0">
                <a:solidFill>
                  <a:srgbClr val="675391"/>
                </a:solidFill>
                <a:latin typeface="Aptos"/>
              </a:rPr>
              <a:t>My learning strategy</a:t>
            </a:r>
          </a:p>
          <a:p>
            <a:pPr algn="l">
              <a:spcAft>
                <a:spcPts val="500"/>
              </a:spcAft>
            </a:pPr>
            <a:r>
              <a:rPr sz="1050" b="0" dirty="0">
                <a:solidFill>
                  <a:srgbClr val="232323"/>
                </a:solidFill>
                <a:latin typeface="Aptos"/>
              </a:rPr>
              <a:t>Before studying: 2–3 minutes of slow breathing and a clear study goal.
During study: notice distraction without judging it, then return attention to the task.
When stressed: pause, name the emotion and choose the next useful action.
After study: reflect on what helped, what distracted me and what I will change next time.</a:t>
            </a:r>
          </a:p>
          <a:p>
            <a:pPr algn="l">
              <a:spcAft>
                <a:spcPts val="300"/>
              </a:spcAft>
            </a:pPr>
            <a:r>
              <a:rPr sz="1050" b="1" dirty="0">
                <a:solidFill>
                  <a:srgbClr val="646970"/>
                </a:solidFill>
                <a:latin typeface="Aptos"/>
              </a:rPr>
              <a:t>PERSONALISE THIS BOX: Add one real example from your own learning experience (e.g., an assignment, exam, presentation or period of procrastination) and explain what changed.</a:t>
            </a:r>
          </a:p>
        </p:txBody>
      </p:sp>
      <p:sp>
        <p:nvSpPr>
          <p:cNvPr id="20" name="Rounded Rectangle 19"/>
          <p:cNvSpPr/>
          <p:nvPr/>
        </p:nvSpPr>
        <p:spPr>
          <a:xfrm>
            <a:off x="174387" y="6602333"/>
            <a:ext cx="6937332" cy="394746"/>
          </a:xfrm>
          <a:prstGeom prst="roundRect">
            <a:avLst/>
          </a:prstGeom>
          <a:solidFill>
            <a:srgbClr val="F6F7F9"/>
          </a:solidFill>
          <a:ln>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523519" y="6368853"/>
            <a:ext cx="6720840" cy="738664"/>
          </a:xfrm>
          <a:prstGeom prst="rect">
            <a:avLst/>
          </a:prstGeom>
          <a:noFill/>
        </p:spPr>
        <p:txBody>
          <a:bodyPr wrap="square" lIns="91440" tIns="45720" rIns="91440" bIns="45720" anchor="t">
            <a:spAutoFit/>
          </a:bodyPr>
          <a:lstStyle/>
          <a:p>
            <a:pPr algn="l">
              <a:spcAft>
                <a:spcPts val="0"/>
              </a:spcAft>
            </a:pPr>
            <a:r>
              <a:rPr sz="1050" b="1" dirty="0">
                <a:solidFill>
                  <a:srgbClr val="1C2D48"/>
                </a:solidFill>
                <a:latin typeface="Aptos"/>
              </a:rPr>
              <a:t>CONCLUSION  </a:t>
            </a:r>
            <a:endParaRPr lang="en-US" sz="1050" b="1" dirty="0">
              <a:solidFill>
                <a:srgbClr val="1C2D48"/>
              </a:solidFill>
              <a:latin typeface="Aptos"/>
            </a:endParaRPr>
          </a:p>
          <a:p>
            <a:pPr algn="l">
              <a:spcAft>
                <a:spcPts val="300"/>
              </a:spcAft>
            </a:pPr>
            <a:r>
              <a:rPr sz="1050" b="0" dirty="0">
                <a:solidFill>
                  <a:srgbClr val="232323"/>
                </a:solidFill>
                <a:latin typeface="Aptos"/>
              </a:rPr>
              <a:t>Emotional awareness can improve self-regulation and judgement when emotions are </a:t>
            </a:r>
            <a:r>
              <a:rPr sz="1050" b="0" dirty="0" err="1">
                <a:solidFill>
                  <a:srgbClr val="232323"/>
                </a:solidFill>
                <a:latin typeface="Aptos"/>
              </a:rPr>
              <a:t>recognised</a:t>
            </a:r>
            <a:r>
              <a:rPr sz="1050" b="0" dirty="0">
                <a:solidFill>
                  <a:srgbClr val="232323"/>
                </a:solidFill>
                <a:latin typeface="Aptos"/>
              </a:rPr>
              <a:t> rather than ignored. EI can support academic coping, motivation and resilience, while mindfulness may improve attention and stress management. The evidence suggests benefits are plausible but not identical for every student or outcome</a:t>
            </a:r>
            <a:r>
              <a:rPr sz="850" b="0" dirty="0">
                <a:solidFill>
                  <a:srgbClr val="232323"/>
                </a:solidFill>
                <a:latin typeface="Aptos"/>
              </a:rPr>
              <a:t>.</a:t>
            </a:r>
          </a:p>
        </p:txBody>
      </p:sp>
      <p:sp>
        <p:nvSpPr>
          <p:cNvPr id="25" name="TextBox 24"/>
          <p:cNvSpPr txBox="1"/>
          <p:nvPr/>
        </p:nvSpPr>
        <p:spPr>
          <a:xfrm>
            <a:off x="347472" y="7059168"/>
            <a:ext cx="73931" cy="181588"/>
          </a:xfrm>
          <a:prstGeom prst="rect">
            <a:avLst/>
          </a:prstGeom>
          <a:noFill/>
        </p:spPr>
        <p:txBody>
          <a:bodyPr wrap="none" lIns="36576" tIns="36576" rIns="36576" bIns="36576" anchor="t">
            <a:spAutoFit/>
          </a:bodyPr>
          <a:lstStyle/>
          <a:p>
            <a:pPr algn="l"/>
            <a:endParaRPr lang="en-US" sz="700" b="0" dirty="0">
              <a:solidFill>
                <a:srgbClr val="646970"/>
              </a:solidFill>
              <a:latin typeface="Apto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0689336" cy="960120"/>
          </a:xfrm>
          <a:prstGeom prst="rect">
            <a:avLst/>
          </a:prstGeom>
          <a:solidFill>
            <a:srgbClr val="1C2D48"/>
          </a:solidFill>
          <a:ln>
            <a:solidFill>
              <a:srgbClr val="1C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64592"/>
            <a:ext cx="8229600" cy="411480"/>
          </a:xfrm>
          <a:prstGeom prst="rect">
            <a:avLst/>
          </a:prstGeom>
          <a:noFill/>
        </p:spPr>
        <p:txBody>
          <a:bodyPr wrap="none">
            <a:spAutoFit/>
          </a:bodyPr>
          <a:lstStyle/>
          <a:p>
            <a:r>
              <a:rPr sz="2400" b="1">
                <a:solidFill>
                  <a:srgbClr val="FFFFFF"/>
                </a:solidFill>
                <a:latin typeface="Aptos"/>
              </a:rPr>
              <a:t>FULL REFERENCE LIST</a:t>
            </a:r>
          </a:p>
        </p:txBody>
      </p:sp>
      <p:sp>
        <p:nvSpPr>
          <p:cNvPr id="4" name="TextBox 3"/>
          <p:cNvSpPr txBox="1"/>
          <p:nvPr/>
        </p:nvSpPr>
        <p:spPr>
          <a:xfrm>
            <a:off x="521207" y="576072"/>
            <a:ext cx="8229600" cy="228600"/>
          </a:xfrm>
          <a:prstGeom prst="rect">
            <a:avLst/>
          </a:prstGeom>
          <a:noFill/>
        </p:spPr>
        <p:txBody>
          <a:bodyPr wrap="none">
            <a:spAutoFit/>
          </a:bodyPr>
          <a:lstStyle/>
          <a:p>
            <a:r>
              <a:rPr sz="950">
                <a:solidFill>
                  <a:srgbClr val="E1EBF6"/>
                </a:solidFill>
                <a:latin typeface="Aptos"/>
              </a:rPr>
              <a:t>Developing Emotional Intelligence Skills — LCLM5006 | Akeel Ali | Student ID: 2410749</a:t>
            </a:r>
          </a:p>
        </p:txBody>
      </p:sp>
      <p:sp>
        <p:nvSpPr>
          <p:cNvPr id="5" name="Rounded Rectangle 4"/>
          <p:cNvSpPr/>
          <p:nvPr/>
        </p:nvSpPr>
        <p:spPr>
          <a:xfrm>
            <a:off x="594360" y="1234440"/>
            <a:ext cx="4608576" cy="5715000"/>
          </a:xfrm>
          <a:prstGeom prst="roundRect">
            <a:avLst/>
          </a:prstGeom>
          <a:solidFill>
            <a:srgbClr val="F6F7F9"/>
          </a:solidFill>
          <a:ln>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95528" y="1444752"/>
            <a:ext cx="4206240" cy="5285232"/>
          </a:xfrm>
          <a:prstGeom prst="rect">
            <a:avLst/>
          </a:prstGeom>
          <a:noFill/>
        </p:spPr>
        <p:txBody>
          <a:bodyPr wrap="square" anchor="t">
            <a:spAutoFit/>
          </a:bodyPr>
          <a:lstStyle/>
          <a:p>
            <a:pPr algn="l">
              <a:spcAft>
                <a:spcPts val="1100"/>
              </a:spcAft>
              <a:defRPr sz="930">
                <a:solidFill>
                  <a:srgbClr val="232323"/>
                </a:solidFill>
                <a:latin typeface="Aptos"/>
              </a:defRPr>
            </a:pPr>
            <a:r>
              <a:t>Iqbal, J., Asghar, M.Z., Ashraf, M.A. and Yi, X. (2022) ‘The impacts of emotional intelligence on students’ study habits in blended learning environments’, Behavioral Sciences, 12(1), 14.</a:t>
            </a:r>
          </a:p>
          <a:p>
            <a:pPr algn="l">
              <a:spcAft>
                <a:spcPts val="1100"/>
              </a:spcAft>
              <a:defRPr sz="930">
                <a:solidFill>
                  <a:srgbClr val="232323"/>
                </a:solidFill>
                <a:latin typeface="Aptos"/>
              </a:defRPr>
            </a:pPr>
            <a:r>
              <a:t>MacCann, C., Jiang, Y., Brown, L.E.R., Double, K.S., Bucich, M. and Minbashian, A. (2020) ‘Emotional intelligence predicts academic performance: A meta-analysis’, Psychological Bulletin, 146(2), pp. 150–186. doi: 10.1037/bul0000219.</a:t>
            </a:r>
          </a:p>
          <a:p>
            <a:pPr algn="l">
              <a:spcAft>
                <a:spcPts val="1100"/>
              </a:spcAft>
              <a:defRPr sz="930">
                <a:solidFill>
                  <a:srgbClr val="232323"/>
                </a:solidFill>
                <a:latin typeface="Aptos"/>
              </a:defRPr>
            </a:pPr>
            <a:r>
              <a:t>Mayer, J.D., Salovey, P. and Caruso, D.R. (2004) ‘Emotional intelligence: Theory, findings, and implications’, Psychological Inquiry, 15(3), pp. 197–215. doi: 10.1207/S15327965PLI1503_02.</a:t>
            </a:r>
          </a:p>
          <a:p>
            <a:pPr algn="l">
              <a:spcAft>
                <a:spcPts val="1100"/>
              </a:spcAft>
              <a:defRPr sz="930">
                <a:solidFill>
                  <a:srgbClr val="232323"/>
                </a:solidFill>
                <a:latin typeface="Aptos"/>
              </a:defRPr>
            </a:pPr>
            <a:r>
              <a:t>O’Boyle, E.H., Humphrey, R.H., Pollack, J.M., Hawver, T.H. and Story, P.A. (2011) ‘The relation between emotional intelligence and job performance: A meta-analysis’, Journal of Organizational Behavior, 32(5), pp. 788–818. doi: 10.1002/job.714.</a:t>
            </a:r>
          </a:p>
          <a:p>
            <a:pPr algn="l">
              <a:spcAft>
                <a:spcPts val="1100"/>
              </a:spcAft>
              <a:defRPr sz="930">
                <a:solidFill>
                  <a:srgbClr val="232323"/>
                </a:solidFill>
                <a:latin typeface="Aptos"/>
              </a:defRPr>
            </a:pPr>
            <a:r>
              <a:t>Ostermann, T., Pawelkiwitz, M. and Cramer, H. (2022) ‘The influence of mindfulness-based interventions on the academic performance of students measured by their GPA: A systematic review and meta-analysis’, Frontiers in Behavioral Neuroscience, 16, 961070. doi: 10.3389/fnbeh.2022.961070.</a:t>
            </a:r>
          </a:p>
        </p:txBody>
      </p:sp>
      <p:sp>
        <p:nvSpPr>
          <p:cNvPr id="7" name="Rounded Rectangle 6"/>
          <p:cNvSpPr/>
          <p:nvPr/>
        </p:nvSpPr>
        <p:spPr>
          <a:xfrm>
            <a:off x="5486400" y="1234440"/>
            <a:ext cx="4608576" cy="5715000"/>
          </a:xfrm>
          <a:prstGeom prst="roundRect">
            <a:avLst/>
          </a:prstGeom>
          <a:solidFill>
            <a:srgbClr val="F6F7F9"/>
          </a:solidFill>
          <a:ln>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687568" y="1444752"/>
            <a:ext cx="4206240" cy="5285232"/>
          </a:xfrm>
          <a:prstGeom prst="rect">
            <a:avLst/>
          </a:prstGeom>
          <a:noFill/>
        </p:spPr>
        <p:txBody>
          <a:bodyPr wrap="square" anchor="t">
            <a:spAutoFit/>
          </a:bodyPr>
          <a:lstStyle/>
          <a:p>
            <a:pPr algn="l">
              <a:spcAft>
                <a:spcPts val="1100"/>
              </a:spcAft>
              <a:defRPr sz="930">
                <a:solidFill>
                  <a:srgbClr val="232323"/>
                </a:solidFill>
                <a:latin typeface="Aptos"/>
              </a:defRPr>
            </a:pPr>
            <a:r>
              <a:t>Perera, H.N. and DiGiacomo, M. (2013) ‘The relationship of trait emotional intelligence with academic performance: A meta-analytic review’, Learning and Individual Differences, 28, pp. 20–33. doi: 10.1016/j.lindif.2013.08.002.</a:t>
            </a:r>
          </a:p>
          <a:p>
            <a:pPr algn="l">
              <a:spcAft>
                <a:spcPts val="1100"/>
              </a:spcAft>
              <a:defRPr sz="930">
                <a:solidFill>
                  <a:srgbClr val="232323"/>
                </a:solidFill>
                <a:latin typeface="Aptos"/>
              </a:defRPr>
            </a:pPr>
            <a:r>
              <a:t>Quílez-Robres, A., Usán, P., Lozano-Blasco, R. and Salavera, C. (2023) ‘Emotional intelligence and academic performance: A systematic review and meta-analysis’, Thinking Skills and Creativity, 49, 101355. doi: 10.1016/j.tsc.2023.101355.</a:t>
            </a:r>
          </a:p>
          <a:p>
            <a:pPr algn="l">
              <a:spcAft>
                <a:spcPts val="1100"/>
              </a:spcAft>
              <a:defRPr sz="930">
                <a:solidFill>
                  <a:srgbClr val="232323"/>
                </a:solidFill>
                <a:latin typeface="Aptos"/>
              </a:defRPr>
            </a:pPr>
            <a:r>
              <a:t>Schutte, N.S., Malouff, J.M. and Thorsteinsson, E.B. (2013) ‘Increasing emotional intelligence through training: Current status and future directions’, International Journal of Emotional Education, 5(1), pp. 56–72.</a:t>
            </a:r>
          </a:p>
          <a:p>
            <a:pPr algn="l">
              <a:spcAft>
                <a:spcPts val="1100"/>
              </a:spcAft>
              <a:defRPr sz="930">
                <a:solidFill>
                  <a:srgbClr val="232323"/>
                </a:solidFill>
                <a:latin typeface="Aptos"/>
              </a:defRPr>
            </a:pPr>
            <a:r>
              <a:t>Tzelepi, A. et al. (2023) ‘Mindfulness and academic performance of college and university students: A systematic review’, Advances in Experimental Medicine and Biology, 1425, pp. 207–215.</a:t>
            </a:r>
          </a:p>
          <a:p>
            <a:pPr algn="l">
              <a:spcAft>
                <a:spcPts val="1100"/>
              </a:spcAft>
              <a:defRPr sz="930">
                <a:solidFill>
                  <a:srgbClr val="232323"/>
                </a:solidFill>
                <a:latin typeface="Aptos"/>
              </a:defRPr>
            </a:pPr>
            <a:r>
              <a:t>Xie, J., Cho, K.W., Wei, T., Xu, J. and Fan, M. (2025) ‘The effects of academic emotions on learning outcomes: A three-level meta-analysis of research conducted between 2000 and 2024’, Learning and Motivation, 90, 102109. doi: 10.1016/j.lmot.2025.102109.</a:t>
            </a:r>
          </a:p>
        </p:txBody>
      </p:sp>
      <p:sp>
        <p:nvSpPr>
          <p:cNvPr id="9" name="TextBox 8"/>
          <p:cNvSpPr txBox="1"/>
          <p:nvPr/>
        </p:nvSpPr>
        <p:spPr>
          <a:xfrm>
            <a:off x="594360" y="7114032"/>
            <a:ext cx="9509760" cy="228600"/>
          </a:xfrm>
          <a:prstGeom prst="rect">
            <a:avLst/>
          </a:prstGeom>
          <a:noFill/>
        </p:spPr>
        <p:txBody>
          <a:bodyPr wrap="none">
            <a:spAutoFit/>
          </a:bodyPr>
          <a:lstStyle/>
          <a:p>
            <a:pPr>
              <a:defRPr sz="750">
                <a:solidFill>
                  <a:srgbClr val="646970"/>
                </a:solidFill>
                <a:latin typeface="Aptos"/>
              </a:defRPr>
            </a:pPr>
            <a:r>
              <a:t>Full references — use the in-text citations on Page 1 to show where the evidence is used.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Custom</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33</cp:revision>
  <dcterms:created xsi:type="dcterms:W3CDTF">2013-01-27T09:14:16Z</dcterms:created>
  <dcterms:modified xsi:type="dcterms:W3CDTF">2026-09-23T12:27:49Z</dcterms:modified>
  <cp:category/>
</cp:coreProperties>
</file>