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335" r:id="rId2"/>
    <p:sldId id="272" r:id="rId3"/>
    <p:sldId id="273" r:id="rId4"/>
    <p:sldId id="340" r:id="rId5"/>
    <p:sldId id="336" r:id="rId6"/>
    <p:sldId id="337" r:id="rId7"/>
    <p:sldId id="261" r:id="rId8"/>
    <p:sldId id="257" r:id="rId9"/>
    <p:sldId id="258" r:id="rId10"/>
    <p:sldId id="259" r:id="rId11"/>
    <p:sldId id="264" r:id="rId12"/>
    <p:sldId id="266" r:id="rId13"/>
    <p:sldId id="271" r:id="rId14"/>
    <p:sldId id="260" r:id="rId15"/>
    <p:sldId id="268" r:id="rId16"/>
    <p:sldId id="269" r:id="rId17"/>
    <p:sldId id="342" r:id="rId18"/>
    <p:sldId id="274" r:id="rId19"/>
    <p:sldId id="275" r:id="rId20"/>
    <p:sldId id="338" r:id="rId21"/>
    <p:sldId id="339" r:id="rId22"/>
    <p:sldId id="262" r:id="rId23"/>
    <p:sldId id="343" r:id="rId24"/>
    <p:sldId id="344" r:id="rId25"/>
    <p:sldId id="345" r:id="rId26"/>
    <p:sldId id="346" r:id="rId27"/>
    <p:sldId id="347"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2017" autoAdjust="0"/>
    <p:restoredTop sz="94660"/>
  </p:normalViewPr>
  <p:slideViewPr>
    <p:cSldViewPr snapToGrid="0">
      <p:cViewPr varScale="1">
        <p:scale>
          <a:sx n="67" d="100"/>
          <a:sy n="67" d="100"/>
        </p:scale>
        <p:origin x="756"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3"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9" y="1871133"/>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9" y="3657597"/>
            <a:ext cx="6815669" cy="1320802"/>
          </a:xfrm>
        </p:spPr>
        <p:txBody>
          <a:bodyPr anchor="t">
            <a:normAutofit/>
          </a:bodyPr>
          <a:lstStyle>
            <a:lvl1pPr marL="0" indent="0" algn="ctr">
              <a:buNone/>
              <a:defRPr sz="2100">
                <a:solidFill>
                  <a:schemeClr val="tx1"/>
                </a:solidFill>
              </a:defRPr>
            </a:lvl1pPr>
            <a:lvl2pPr marL="457189" indent="0" algn="ctr">
              <a:buNone/>
              <a:defRPr>
                <a:solidFill>
                  <a:schemeClr val="tx1">
                    <a:tint val="75000"/>
                  </a:schemeClr>
                </a:solidFill>
              </a:defRPr>
            </a:lvl2pPr>
            <a:lvl3pPr marL="914377" indent="0" algn="ctr">
              <a:buNone/>
              <a:defRPr>
                <a:solidFill>
                  <a:schemeClr val="tx1">
                    <a:tint val="75000"/>
                  </a:schemeClr>
                </a:solidFill>
              </a:defRPr>
            </a:lvl3pPr>
            <a:lvl4pPr marL="1371566" indent="0" algn="ctr">
              <a:buNone/>
              <a:defRPr>
                <a:solidFill>
                  <a:schemeClr val="tx1">
                    <a:tint val="75000"/>
                  </a:schemeClr>
                </a:solidFill>
              </a:defRPr>
            </a:lvl4pPr>
            <a:lvl5pPr marL="1828754" indent="0" algn="ctr">
              <a:buNone/>
              <a:defRPr>
                <a:solidFill>
                  <a:schemeClr val="tx1">
                    <a:tint val="75000"/>
                  </a:schemeClr>
                </a:solidFill>
              </a:defRPr>
            </a:lvl5pPr>
            <a:lvl6pPr marL="2285943" indent="0" algn="ctr">
              <a:buNone/>
              <a:defRPr>
                <a:solidFill>
                  <a:schemeClr val="tx1">
                    <a:tint val="75000"/>
                  </a:schemeClr>
                </a:solidFill>
              </a:defRPr>
            </a:lvl6pPr>
            <a:lvl7pPr marL="2743131" indent="0" algn="ctr">
              <a:buNone/>
              <a:defRPr>
                <a:solidFill>
                  <a:schemeClr val="tx1">
                    <a:tint val="75000"/>
                  </a:schemeClr>
                </a:solidFill>
              </a:defRPr>
            </a:lvl7pPr>
            <a:lvl8pPr marL="3200320" indent="0" algn="ctr">
              <a:buNone/>
              <a:defRPr>
                <a:solidFill>
                  <a:schemeClr val="tx1">
                    <a:tint val="75000"/>
                  </a:schemeClr>
                </a:solidFill>
              </a:defRPr>
            </a:lvl8pPr>
            <a:lvl9pPr marL="3657509"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3" y="5037663"/>
            <a:ext cx="897467" cy="279400"/>
          </a:xfrm>
        </p:spPr>
        <p:txBody>
          <a:bodyPr/>
          <a:lstStyle/>
          <a:p>
            <a:fld id="{6890BDA1-DCCC-45D8-8367-DA878858C227}" type="datetimeFigureOut">
              <a:rPr lang="en-GB" smtClean="0"/>
              <a:t>04/11/2018</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2" y="5037663"/>
            <a:ext cx="551167" cy="279400"/>
          </a:xfrm>
        </p:spPr>
        <p:txBody>
          <a:bodyPr/>
          <a:lstStyle/>
          <a:p>
            <a:fld id="{CC056442-914A-4851-BD53-7A0E252652D9}"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247303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9"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90BDA1-DCCC-45D8-8367-DA878858C227}" type="datetimeFigureOut">
              <a:rPr lang="en-GB" smtClean="0"/>
              <a:t>04/11/2018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056442-914A-4851-BD53-7A0E252652D9}" type="slidenum">
              <a:rPr lang="en-GB" smtClean="0"/>
              <a:t>‹#›</a:t>
            </a:fld>
            <a:endParaRPr lang="en-GB"/>
          </a:p>
        </p:txBody>
      </p:sp>
    </p:spTree>
    <p:extLst>
      <p:ext uri="{BB962C8B-B14F-4D97-AF65-F5344CB8AC3E}">
        <p14:creationId xmlns:p14="http://schemas.microsoft.com/office/powerpoint/2010/main" val="8062464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3"/>
            <a:ext cx="8158691" cy="954547"/>
          </a:xfrm>
        </p:spPr>
        <p:txBody>
          <a:bodyPr anchor="t">
            <a:normAutofit/>
          </a:bodyPr>
          <a:lstStyle>
            <a:lvl1pPr marL="0" indent="0" algn="ctr">
              <a:buNone/>
              <a:defRPr sz="2400">
                <a:solidFill>
                  <a:schemeClr val="tx1"/>
                </a:solidFill>
              </a:defRPr>
            </a:lvl1pPr>
            <a:lvl2pPr marL="457189" indent="0">
              <a:buNone/>
              <a:defRPr sz="1800">
                <a:solidFill>
                  <a:schemeClr val="tx1">
                    <a:tint val="75000"/>
                  </a:schemeClr>
                </a:solidFill>
              </a:defRPr>
            </a:lvl2pPr>
            <a:lvl3pPr marL="914377" indent="0">
              <a:buNone/>
              <a:defRPr sz="1600">
                <a:solidFill>
                  <a:schemeClr val="tx1">
                    <a:tint val="75000"/>
                  </a:schemeClr>
                </a:solidFill>
              </a:defRPr>
            </a:lvl3pPr>
            <a:lvl4pPr marL="1371566" indent="0">
              <a:buNone/>
              <a:defRPr sz="1400">
                <a:solidFill>
                  <a:schemeClr val="tx1">
                    <a:tint val="75000"/>
                  </a:schemeClr>
                </a:solidFill>
              </a:defRPr>
            </a:lvl4pPr>
            <a:lvl5pPr marL="1828754" indent="0">
              <a:buNone/>
              <a:defRPr sz="1400">
                <a:solidFill>
                  <a:schemeClr val="tx1">
                    <a:tint val="75000"/>
                  </a:schemeClr>
                </a:solidFill>
              </a:defRPr>
            </a:lvl5pPr>
            <a:lvl6pPr marL="2285943" indent="0">
              <a:buNone/>
              <a:defRPr sz="1400">
                <a:solidFill>
                  <a:schemeClr val="tx1">
                    <a:tint val="75000"/>
                  </a:schemeClr>
                </a:solidFill>
              </a:defRPr>
            </a:lvl6pPr>
            <a:lvl7pPr marL="2743131" indent="0">
              <a:buNone/>
              <a:defRPr sz="1400">
                <a:solidFill>
                  <a:schemeClr val="tx1">
                    <a:tint val="75000"/>
                  </a:schemeClr>
                </a:solidFill>
              </a:defRPr>
            </a:lvl7pPr>
            <a:lvl8pPr marL="3200320" indent="0">
              <a:buNone/>
              <a:defRPr sz="1400">
                <a:solidFill>
                  <a:schemeClr val="tx1">
                    <a:tint val="75000"/>
                  </a:schemeClr>
                </a:solidFill>
              </a:defRPr>
            </a:lvl8pPr>
            <a:lvl9pPr marL="3657509"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890BDA1-DCCC-45D8-8367-DA878858C227}" type="datetimeFigureOut">
              <a:rPr lang="en-GB" smtClean="0"/>
              <a:t>04/11/2018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056442-914A-4851-BD53-7A0E252652D9}"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024546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9"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890BDA1-DCCC-45D8-8367-DA878858C227}" type="datetimeFigureOut">
              <a:rPr lang="en-GB" smtClean="0"/>
              <a:t>04/11/2018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056442-914A-4851-BD53-7A0E252652D9}" type="slidenum">
              <a:rPr lang="en-GB" smtClean="0"/>
              <a:t>‹#›</a:t>
            </a:fld>
            <a:endParaRPr lang="en-GB"/>
          </a:p>
        </p:txBody>
      </p:sp>
    </p:spTree>
    <p:extLst>
      <p:ext uri="{BB962C8B-B14F-4D97-AF65-F5344CB8AC3E}">
        <p14:creationId xmlns:p14="http://schemas.microsoft.com/office/powerpoint/2010/main" val="38355612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4"/>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Edit Master text styles</a:t>
            </a:r>
          </a:p>
        </p:txBody>
      </p:sp>
      <p:sp>
        <p:nvSpPr>
          <p:cNvPr id="6" name="Content Placeholder 5"/>
          <p:cNvSpPr>
            <a:spLocks noGrp="1"/>
          </p:cNvSpPr>
          <p:nvPr>
            <p:ph sz="quarter" idx="4"/>
          </p:nvPr>
        </p:nvSpPr>
        <p:spPr>
          <a:xfrm>
            <a:off x="6180671" y="3243264"/>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890BDA1-DCCC-45D8-8367-DA878858C227}" type="datetimeFigureOut">
              <a:rPr lang="en-GB" smtClean="0"/>
              <a:t>04/11/2018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056442-914A-4851-BD53-7A0E252652D9}" type="slidenum">
              <a:rPr lang="en-GB" smtClean="0"/>
              <a:t>‹#›</a:t>
            </a:fld>
            <a:endParaRPr lang="en-GB"/>
          </a:p>
        </p:txBody>
      </p:sp>
      <p:cxnSp>
        <p:nvCxnSpPr>
          <p:cNvPr id="18" name="Straight Connector 17"/>
          <p:cNvCxnSpPr/>
          <p:nvPr/>
        </p:nvCxnSpPr>
        <p:spPr>
          <a:xfrm>
            <a:off x="1396169" y="2421466"/>
            <a:ext cx="9407299"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432286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890BDA1-DCCC-45D8-8367-DA878858C227}" type="datetimeFigureOut">
              <a:rPr lang="en-GB" smtClean="0"/>
              <a:t>04/11/2018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056442-914A-4851-BD53-7A0E252652D9}" type="slidenum">
              <a:rPr lang="en-GB" smtClean="0"/>
              <a:t>‹#›</a:t>
            </a:fld>
            <a:endParaRPr lang="en-GB"/>
          </a:p>
        </p:txBody>
      </p:sp>
      <p:cxnSp>
        <p:nvCxnSpPr>
          <p:cNvPr id="14" name="Straight Connector 13"/>
          <p:cNvCxnSpPr/>
          <p:nvPr/>
        </p:nvCxnSpPr>
        <p:spPr>
          <a:xfrm>
            <a:off x="1396169" y="2421466"/>
            <a:ext cx="9407299"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563602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890BDA1-DCCC-45D8-8367-DA878858C227}" type="datetimeFigureOut">
              <a:rPr lang="en-GB" smtClean="0"/>
              <a:t>04/11/2018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056442-914A-4851-BD53-7A0E252652D9}" type="slidenum">
              <a:rPr lang="en-GB" smtClean="0"/>
              <a:t>‹#›</a:t>
            </a:fld>
            <a:endParaRPr lang="en-GB"/>
          </a:p>
        </p:txBody>
      </p:sp>
    </p:spTree>
    <p:extLst>
      <p:ext uri="{BB962C8B-B14F-4D97-AF65-F5344CB8AC3E}">
        <p14:creationId xmlns:p14="http://schemas.microsoft.com/office/powerpoint/2010/main" val="30898525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3"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3"/>
            <a:ext cx="5469467"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3" y="3031065"/>
            <a:ext cx="3718455" cy="2438404"/>
          </a:xfrm>
        </p:spPr>
        <p:txBody>
          <a:bodyPr anchor="t">
            <a:normAutofit/>
          </a:bodyPr>
          <a:lstStyle>
            <a:lvl1pPr marL="0" indent="0" algn="ctr">
              <a:buNone/>
              <a:defRPr sz="1600"/>
            </a:lvl1pPr>
            <a:lvl2pPr marL="457189" indent="0">
              <a:buNone/>
              <a:defRPr sz="1200"/>
            </a:lvl2pPr>
            <a:lvl3pPr marL="914377" indent="0">
              <a:buNone/>
              <a:defRPr sz="1000"/>
            </a:lvl3pPr>
            <a:lvl4pPr marL="1371566" indent="0">
              <a:buNone/>
              <a:defRPr sz="900"/>
            </a:lvl4pPr>
            <a:lvl5pPr marL="1828754" indent="0">
              <a:buNone/>
              <a:defRPr sz="900"/>
            </a:lvl5pPr>
            <a:lvl6pPr marL="2285943" indent="0">
              <a:buNone/>
              <a:defRPr sz="900"/>
            </a:lvl6pPr>
            <a:lvl7pPr marL="2743131" indent="0">
              <a:buNone/>
              <a:defRPr sz="900"/>
            </a:lvl7pPr>
            <a:lvl8pPr marL="3200320" indent="0">
              <a:buNone/>
              <a:defRPr sz="900"/>
            </a:lvl8pPr>
            <a:lvl9pPr marL="3657509"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890BDA1-DCCC-45D8-8367-DA878858C227}" type="datetimeFigureOut">
              <a:rPr lang="en-GB" smtClean="0"/>
              <a:t>04/11/2018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056442-914A-4851-BD53-7A0E252652D9}" type="slidenum">
              <a:rPr lang="en-GB" smtClean="0"/>
              <a:t>‹#›</a:t>
            </a:fld>
            <a:endParaRPr lang="en-GB"/>
          </a:p>
        </p:txBody>
      </p:sp>
      <p:cxnSp>
        <p:nvCxnSpPr>
          <p:cNvPr id="16" name="Straight Connector 15"/>
          <p:cNvCxnSpPr/>
          <p:nvPr/>
        </p:nvCxnSpPr>
        <p:spPr>
          <a:xfrm>
            <a:off x="1396169" y="2912533"/>
            <a:ext cx="3514499"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805674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2"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189" indent="0">
              <a:buNone/>
              <a:defRPr sz="1600"/>
            </a:lvl2pPr>
            <a:lvl3pPr marL="914377" indent="0">
              <a:buNone/>
              <a:defRPr sz="1600"/>
            </a:lvl3pPr>
            <a:lvl4pPr marL="1371566" indent="0">
              <a:buNone/>
              <a:defRPr sz="1600"/>
            </a:lvl4pPr>
            <a:lvl5pPr marL="1828754" indent="0">
              <a:buNone/>
              <a:defRPr sz="1600"/>
            </a:lvl5pPr>
            <a:lvl6pPr marL="2285943" indent="0">
              <a:buNone/>
              <a:defRPr sz="1600"/>
            </a:lvl6pPr>
            <a:lvl7pPr marL="2743131" indent="0">
              <a:buNone/>
              <a:defRPr sz="1600"/>
            </a:lvl7pPr>
            <a:lvl8pPr marL="3200320" indent="0">
              <a:buNone/>
              <a:defRPr sz="1600"/>
            </a:lvl8pPr>
            <a:lvl9pPr marL="3657509"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189" indent="0">
              <a:buNone/>
              <a:defRPr sz="1200"/>
            </a:lvl2pPr>
            <a:lvl3pPr marL="914377" indent="0">
              <a:buNone/>
              <a:defRPr sz="1000"/>
            </a:lvl3pPr>
            <a:lvl4pPr marL="1371566" indent="0">
              <a:buNone/>
              <a:defRPr sz="900"/>
            </a:lvl4pPr>
            <a:lvl5pPr marL="1828754" indent="0">
              <a:buNone/>
              <a:defRPr sz="900"/>
            </a:lvl5pPr>
            <a:lvl6pPr marL="2285943" indent="0">
              <a:buNone/>
              <a:defRPr sz="900"/>
            </a:lvl6pPr>
            <a:lvl7pPr marL="2743131" indent="0">
              <a:buNone/>
              <a:defRPr sz="900"/>
            </a:lvl7pPr>
            <a:lvl8pPr marL="3200320" indent="0">
              <a:buNone/>
              <a:defRPr sz="900"/>
            </a:lvl8pPr>
            <a:lvl9pPr marL="3657509"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890BDA1-DCCC-45D8-8367-DA878858C227}" type="datetimeFigureOut">
              <a:rPr lang="en-GB" smtClean="0"/>
              <a:t>04/11/2018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056442-914A-4851-BD53-7A0E252652D9}" type="slidenum">
              <a:rPr lang="en-GB" smtClean="0"/>
              <a:t>‹#›</a:t>
            </a:fld>
            <a:endParaRPr lang="en-GB"/>
          </a:p>
        </p:txBody>
      </p:sp>
    </p:spTree>
    <p:extLst>
      <p:ext uri="{BB962C8B-B14F-4D97-AF65-F5344CB8AC3E}">
        <p14:creationId xmlns:p14="http://schemas.microsoft.com/office/powerpoint/2010/main" val="28810817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7"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401"/>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189" indent="0">
              <a:buNone/>
              <a:defRPr sz="1600"/>
            </a:lvl2pPr>
            <a:lvl3pPr marL="914377" indent="0">
              <a:buNone/>
              <a:defRPr sz="1600"/>
            </a:lvl3pPr>
            <a:lvl4pPr marL="1371566" indent="0">
              <a:buNone/>
              <a:defRPr sz="1600"/>
            </a:lvl4pPr>
            <a:lvl5pPr marL="1828754" indent="0">
              <a:buNone/>
              <a:defRPr sz="1600"/>
            </a:lvl5pPr>
            <a:lvl6pPr marL="2285943" indent="0">
              <a:buNone/>
              <a:defRPr sz="1600"/>
            </a:lvl6pPr>
            <a:lvl7pPr marL="2743131" indent="0">
              <a:buNone/>
              <a:defRPr sz="1600"/>
            </a:lvl7pPr>
            <a:lvl8pPr marL="3200320" indent="0">
              <a:buNone/>
              <a:defRPr sz="1600"/>
            </a:lvl8pPr>
            <a:lvl9pPr marL="3657509"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7" cy="493712"/>
          </a:xfrm>
        </p:spPr>
        <p:txBody>
          <a:bodyPr>
            <a:normAutofit/>
          </a:bodyPr>
          <a:lstStyle>
            <a:lvl1pPr marL="0" indent="0" algn="ctr">
              <a:buNone/>
              <a:defRPr sz="1400"/>
            </a:lvl1pPr>
            <a:lvl2pPr marL="457189" indent="0">
              <a:buNone/>
              <a:defRPr sz="1200"/>
            </a:lvl2pPr>
            <a:lvl3pPr marL="914377" indent="0">
              <a:buNone/>
              <a:defRPr sz="1000"/>
            </a:lvl3pPr>
            <a:lvl4pPr marL="1371566" indent="0">
              <a:buNone/>
              <a:defRPr sz="900"/>
            </a:lvl4pPr>
            <a:lvl5pPr marL="1828754" indent="0">
              <a:buNone/>
              <a:defRPr sz="900"/>
            </a:lvl5pPr>
            <a:lvl6pPr marL="2285943" indent="0">
              <a:buNone/>
              <a:defRPr sz="900"/>
            </a:lvl6pPr>
            <a:lvl7pPr marL="2743131" indent="0">
              <a:buNone/>
              <a:defRPr sz="900"/>
            </a:lvl7pPr>
            <a:lvl8pPr marL="3200320" indent="0">
              <a:buNone/>
              <a:defRPr sz="900"/>
            </a:lvl8pPr>
            <a:lvl9pPr marL="3657509"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890BDA1-DCCC-45D8-8367-DA878858C227}" type="datetimeFigureOut">
              <a:rPr lang="en-GB" smtClean="0"/>
              <a:t>04/11/2018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056442-914A-4851-BD53-7A0E252652D9}" type="slidenum">
              <a:rPr lang="en-GB" smtClean="0"/>
              <a:t>‹#›</a:t>
            </a:fld>
            <a:endParaRPr lang="en-GB"/>
          </a:p>
        </p:txBody>
      </p:sp>
    </p:spTree>
    <p:extLst>
      <p:ext uri="{BB962C8B-B14F-4D97-AF65-F5344CB8AC3E}">
        <p14:creationId xmlns:p14="http://schemas.microsoft.com/office/powerpoint/2010/main" val="13693327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9"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9" y="4343401"/>
            <a:ext cx="9592732" cy="1532467"/>
          </a:xfrm>
        </p:spPr>
        <p:txBody>
          <a:bodyPr anchor="ctr">
            <a:normAutofit/>
          </a:bodyPr>
          <a:lstStyle>
            <a:lvl1pPr marL="0" indent="0" algn="ctr">
              <a:buNone/>
              <a:defRPr sz="2000">
                <a:solidFill>
                  <a:schemeClr val="tx1"/>
                </a:solidFill>
              </a:defRPr>
            </a:lvl1pPr>
            <a:lvl2pPr marL="457189" indent="0">
              <a:buNone/>
              <a:defRPr sz="1800">
                <a:solidFill>
                  <a:schemeClr val="tx1">
                    <a:tint val="75000"/>
                  </a:schemeClr>
                </a:solidFill>
              </a:defRPr>
            </a:lvl2pPr>
            <a:lvl3pPr marL="914377" indent="0">
              <a:buNone/>
              <a:defRPr sz="1600">
                <a:solidFill>
                  <a:schemeClr val="tx1">
                    <a:tint val="75000"/>
                  </a:schemeClr>
                </a:solidFill>
              </a:defRPr>
            </a:lvl3pPr>
            <a:lvl4pPr marL="1371566" indent="0">
              <a:buNone/>
              <a:defRPr sz="1400">
                <a:solidFill>
                  <a:schemeClr val="tx1">
                    <a:tint val="75000"/>
                  </a:schemeClr>
                </a:solidFill>
              </a:defRPr>
            </a:lvl4pPr>
            <a:lvl5pPr marL="1828754" indent="0">
              <a:buNone/>
              <a:defRPr sz="1400">
                <a:solidFill>
                  <a:schemeClr val="tx1">
                    <a:tint val="75000"/>
                  </a:schemeClr>
                </a:solidFill>
              </a:defRPr>
            </a:lvl5pPr>
            <a:lvl6pPr marL="2285943" indent="0">
              <a:buNone/>
              <a:defRPr sz="1400">
                <a:solidFill>
                  <a:schemeClr val="tx1">
                    <a:tint val="75000"/>
                  </a:schemeClr>
                </a:solidFill>
              </a:defRPr>
            </a:lvl6pPr>
            <a:lvl7pPr marL="2743131" indent="0">
              <a:buNone/>
              <a:defRPr sz="1400">
                <a:solidFill>
                  <a:schemeClr val="tx1">
                    <a:tint val="75000"/>
                  </a:schemeClr>
                </a:solidFill>
              </a:defRPr>
            </a:lvl7pPr>
            <a:lvl8pPr marL="3200320" indent="0">
              <a:buNone/>
              <a:defRPr sz="1400">
                <a:solidFill>
                  <a:schemeClr val="tx1">
                    <a:tint val="75000"/>
                  </a:schemeClr>
                </a:solidFill>
              </a:defRPr>
            </a:lvl8pPr>
            <a:lvl9pPr marL="3657509"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890BDA1-DCCC-45D8-8367-DA878858C227}" type="datetimeFigureOut">
              <a:rPr lang="en-GB" smtClean="0"/>
              <a:t>04/11/2018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056442-914A-4851-BD53-7A0E252652D9}" type="slidenum">
              <a:rPr lang="en-GB" smtClean="0"/>
              <a:t>‹#›</a:t>
            </a:fld>
            <a:endParaRPr lang="en-GB"/>
          </a:p>
        </p:txBody>
      </p:sp>
      <p:cxnSp>
        <p:nvCxnSpPr>
          <p:cNvPr id="15" name="Straight Connector 14"/>
          <p:cNvCxnSpPr/>
          <p:nvPr/>
        </p:nvCxnSpPr>
        <p:spPr>
          <a:xfrm>
            <a:off x="1396169" y="4140199"/>
            <a:ext cx="9407299"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951035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4" y="982132"/>
            <a:ext cx="9296399"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3" cy="584200"/>
          </a:xfrm>
        </p:spPr>
        <p:txBody>
          <a:bodyPr anchor="ctr">
            <a:normAutofit/>
          </a:bodyPr>
          <a:lstStyle>
            <a:lvl1pPr marL="0" indent="0" algn="r">
              <a:buFontTx/>
              <a:buNone/>
              <a:defRPr sz="2000"/>
            </a:lvl1pPr>
            <a:lvl2pPr marL="457189" indent="0">
              <a:buFontTx/>
              <a:buNone/>
              <a:defRPr/>
            </a:lvl2pPr>
            <a:lvl3pPr marL="914377" indent="0">
              <a:buFontTx/>
              <a:buNone/>
              <a:defRPr/>
            </a:lvl3pPr>
            <a:lvl4pPr marL="1371566" indent="0">
              <a:buFontTx/>
              <a:buNone/>
              <a:defRPr/>
            </a:lvl4pPr>
            <a:lvl5pPr marL="1828754" indent="0">
              <a:buFontTx/>
              <a:buNone/>
              <a:defRPr/>
            </a:lvl5pPr>
          </a:lstStyle>
          <a:p>
            <a:pPr lvl="0"/>
            <a:r>
              <a:rPr lang="en-US"/>
              <a:t>Edit Master text styles</a:t>
            </a:r>
          </a:p>
        </p:txBody>
      </p:sp>
      <p:sp>
        <p:nvSpPr>
          <p:cNvPr id="3" name="Text Placeholder 2"/>
          <p:cNvSpPr>
            <a:spLocks noGrp="1"/>
          </p:cNvSpPr>
          <p:nvPr>
            <p:ph type="body" idx="1"/>
          </p:nvPr>
        </p:nvSpPr>
        <p:spPr>
          <a:xfrm>
            <a:off x="1295401" y="4343401"/>
            <a:ext cx="9609667" cy="1532467"/>
          </a:xfrm>
        </p:spPr>
        <p:txBody>
          <a:bodyPr anchor="ctr">
            <a:normAutofit/>
          </a:bodyPr>
          <a:lstStyle>
            <a:lvl1pPr marL="0" indent="0" algn="ctr">
              <a:buNone/>
              <a:defRPr sz="2000">
                <a:solidFill>
                  <a:schemeClr val="tx1"/>
                </a:solidFill>
              </a:defRPr>
            </a:lvl1pPr>
            <a:lvl2pPr marL="457189" indent="0">
              <a:buNone/>
              <a:defRPr sz="1800">
                <a:solidFill>
                  <a:schemeClr val="tx1">
                    <a:tint val="75000"/>
                  </a:schemeClr>
                </a:solidFill>
              </a:defRPr>
            </a:lvl2pPr>
            <a:lvl3pPr marL="914377" indent="0">
              <a:buNone/>
              <a:defRPr sz="1600">
                <a:solidFill>
                  <a:schemeClr val="tx1">
                    <a:tint val="75000"/>
                  </a:schemeClr>
                </a:solidFill>
              </a:defRPr>
            </a:lvl3pPr>
            <a:lvl4pPr marL="1371566" indent="0">
              <a:buNone/>
              <a:defRPr sz="1400">
                <a:solidFill>
                  <a:schemeClr val="tx1">
                    <a:tint val="75000"/>
                  </a:schemeClr>
                </a:solidFill>
              </a:defRPr>
            </a:lvl4pPr>
            <a:lvl5pPr marL="1828754" indent="0">
              <a:buNone/>
              <a:defRPr sz="1400">
                <a:solidFill>
                  <a:schemeClr val="tx1">
                    <a:tint val="75000"/>
                  </a:schemeClr>
                </a:solidFill>
              </a:defRPr>
            </a:lvl5pPr>
            <a:lvl6pPr marL="2285943" indent="0">
              <a:buNone/>
              <a:defRPr sz="1400">
                <a:solidFill>
                  <a:schemeClr val="tx1">
                    <a:tint val="75000"/>
                  </a:schemeClr>
                </a:solidFill>
              </a:defRPr>
            </a:lvl6pPr>
            <a:lvl7pPr marL="2743131" indent="0">
              <a:buNone/>
              <a:defRPr sz="1400">
                <a:solidFill>
                  <a:schemeClr val="tx1">
                    <a:tint val="75000"/>
                  </a:schemeClr>
                </a:solidFill>
              </a:defRPr>
            </a:lvl7pPr>
            <a:lvl8pPr marL="3200320" indent="0">
              <a:buNone/>
              <a:defRPr sz="1400">
                <a:solidFill>
                  <a:schemeClr val="tx1">
                    <a:tint val="75000"/>
                  </a:schemeClr>
                </a:solidFill>
              </a:defRPr>
            </a:lvl8pPr>
            <a:lvl9pPr marL="3657509"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890BDA1-DCCC-45D8-8367-DA878858C227}" type="datetimeFigureOut">
              <a:rPr lang="en-GB" smtClean="0"/>
              <a:t>04/11/2018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056442-914A-4851-BD53-7A0E252652D9}"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9"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408942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3"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2" y="4777381"/>
            <a:ext cx="9609668" cy="860400"/>
          </a:xfrm>
        </p:spPr>
        <p:txBody>
          <a:bodyPr anchor="t">
            <a:normAutofit/>
          </a:bodyPr>
          <a:lstStyle>
            <a:lvl1pPr marL="0" indent="0" algn="l">
              <a:buNone/>
              <a:defRPr sz="2000">
                <a:solidFill>
                  <a:schemeClr val="tx1"/>
                </a:solidFill>
              </a:defRPr>
            </a:lvl1pPr>
            <a:lvl2pPr marL="457189" indent="0">
              <a:buNone/>
              <a:defRPr sz="1800">
                <a:solidFill>
                  <a:schemeClr val="tx1">
                    <a:tint val="75000"/>
                  </a:schemeClr>
                </a:solidFill>
              </a:defRPr>
            </a:lvl2pPr>
            <a:lvl3pPr marL="914377" indent="0">
              <a:buNone/>
              <a:defRPr sz="1600">
                <a:solidFill>
                  <a:schemeClr val="tx1">
                    <a:tint val="75000"/>
                  </a:schemeClr>
                </a:solidFill>
              </a:defRPr>
            </a:lvl3pPr>
            <a:lvl4pPr marL="1371566" indent="0">
              <a:buNone/>
              <a:defRPr sz="1400">
                <a:solidFill>
                  <a:schemeClr val="tx1">
                    <a:tint val="75000"/>
                  </a:schemeClr>
                </a:solidFill>
              </a:defRPr>
            </a:lvl4pPr>
            <a:lvl5pPr marL="1828754" indent="0">
              <a:buNone/>
              <a:defRPr sz="1400">
                <a:solidFill>
                  <a:schemeClr val="tx1">
                    <a:tint val="75000"/>
                  </a:schemeClr>
                </a:solidFill>
              </a:defRPr>
            </a:lvl5pPr>
            <a:lvl6pPr marL="2285943" indent="0">
              <a:buNone/>
              <a:defRPr sz="1400">
                <a:solidFill>
                  <a:schemeClr val="tx1">
                    <a:tint val="75000"/>
                  </a:schemeClr>
                </a:solidFill>
              </a:defRPr>
            </a:lvl6pPr>
            <a:lvl7pPr marL="2743131" indent="0">
              <a:buNone/>
              <a:defRPr sz="1400">
                <a:solidFill>
                  <a:schemeClr val="tx1">
                    <a:tint val="75000"/>
                  </a:schemeClr>
                </a:solidFill>
              </a:defRPr>
            </a:lvl7pPr>
            <a:lvl8pPr marL="3200320" indent="0">
              <a:buNone/>
              <a:defRPr sz="1400">
                <a:solidFill>
                  <a:schemeClr val="tx1">
                    <a:tint val="75000"/>
                  </a:schemeClr>
                </a:solidFill>
              </a:defRPr>
            </a:lvl8pPr>
            <a:lvl9pPr marL="3657509"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890BDA1-DCCC-45D8-8367-DA878858C227}" type="datetimeFigureOut">
              <a:rPr lang="en-GB" smtClean="0"/>
              <a:t>04/11/2018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056442-914A-4851-BD53-7A0E252652D9}" type="slidenum">
              <a:rPr lang="en-GB" smtClean="0"/>
              <a:t>‹#›</a:t>
            </a:fld>
            <a:endParaRPr lang="en-GB"/>
          </a:p>
        </p:txBody>
      </p:sp>
    </p:spTree>
    <p:extLst>
      <p:ext uri="{BB962C8B-B14F-4D97-AF65-F5344CB8AC3E}">
        <p14:creationId xmlns:p14="http://schemas.microsoft.com/office/powerpoint/2010/main" val="42425780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4" y="982132"/>
            <a:ext cx="9296399"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2" y="3639312"/>
            <a:ext cx="9609668" cy="886968"/>
          </a:xfrm>
        </p:spPr>
        <p:txBody>
          <a:bodyPr anchor="b">
            <a:normAutofit/>
          </a:bodyPr>
          <a:lstStyle>
            <a:lvl1pPr marL="0" indent="0" algn="l">
              <a:spcBef>
                <a:spcPts val="0"/>
              </a:spcBef>
              <a:buNone/>
              <a:defRPr sz="2400">
                <a:solidFill>
                  <a:schemeClr val="tx1"/>
                </a:solidFill>
              </a:defRPr>
            </a:lvl1pPr>
            <a:lvl2pPr marL="457189" indent="0">
              <a:buNone/>
              <a:defRPr sz="1800">
                <a:solidFill>
                  <a:schemeClr val="tx1">
                    <a:tint val="75000"/>
                  </a:schemeClr>
                </a:solidFill>
              </a:defRPr>
            </a:lvl2pPr>
            <a:lvl3pPr marL="914377" indent="0">
              <a:buNone/>
              <a:defRPr sz="1600">
                <a:solidFill>
                  <a:schemeClr val="tx1">
                    <a:tint val="75000"/>
                  </a:schemeClr>
                </a:solidFill>
              </a:defRPr>
            </a:lvl3pPr>
            <a:lvl4pPr marL="1371566" indent="0">
              <a:buNone/>
              <a:defRPr sz="1400">
                <a:solidFill>
                  <a:schemeClr val="tx1">
                    <a:tint val="75000"/>
                  </a:schemeClr>
                </a:solidFill>
              </a:defRPr>
            </a:lvl4pPr>
            <a:lvl5pPr marL="1828754" indent="0">
              <a:buNone/>
              <a:defRPr sz="1400">
                <a:solidFill>
                  <a:schemeClr val="tx1">
                    <a:tint val="75000"/>
                  </a:schemeClr>
                </a:solidFill>
              </a:defRPr>
            </a:lvl5pPr>
            <a:lvl6pPr marL="2285943" indent="0">
              <a:buNone/>
              <a:defRPr sz="1400">
                <a:solidFill>
                  <a:schemeClr val="tx1">
                    <a:tint val="75000"/>
                  </a:schemeClr>
                </a:solidFill>
              </a:defRPr>
            </a:lvl6pPr>
            <a:lvl7pPr marL="2743131" indent="0">
              <a:buNone/>
              <a:defRPr sz="1400">
                <a:solidFill>
                  <a:schemeClr val="tx1">
                    <a:tint val="75000"/>
                  </a:schemeClr>
                </a:solidFill>
              </a:defRPr>
            </a:lvl7pPr>
            <a:lvl8pPr marL="3200320" indent="0">
              <a:buNone/>
              <a:defRPr sz="1400">
                <a:solidFill>
                  <a:schemeClr val="tx1">
                    <a:tint val="75000"/>
                  </a:schemeClr>
                </a:solidFill>
              </a:defRPr>
            </a:lvl8pPr>
            <a:lvl9pPr marL="3657509"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2" y="4529667"/>
            <a:ext cx="9609668" cy="1346200"/>
          </a:xfrm>
        </p:spPr>
        <p:txBody>
          <a:bodyPr anchor="t">
            <a:normAutofit/>
          </a:bodyPr>
          <a:lstStyle>
            <a:lvl1pPr marL="0" indent="0" algn="l">
              <a:buNone/>
              <a:defRPr sz="1800">
                <a:solidFill>
                  <a:schemeClr val="tx1"/>
                </a:solidFill>
              </a:defRPr>
            </a:lvl1pPr>
            <a:lvl2pPr marL="457189" indent="0">
              <a:buNone/>
              <a:defRPr sz="1800">
                <a:solidFill>
                  <a:schemeClr val="tx1">
                    <a:tint val="75000"/>
                  </a:schemeClr>
                </a:solidFill>
              </a:defRPr>
            </a:lvl2pPr>
            <a:lvl3pPr marL="914377" indent="0">
              <a:buNone/>
              <a:defRPr sz="1600">
                <a:solidFill>
                  <a:schemeClr val="tx1">
                    <a:tint val="75000"/>
                  </a:schemeClr>
                </a:solidFill>
              </a:defRPr>
            </a:lvl3pPr>
            <a:lvl4pPr marL="1371566" indent="0">
              <a:buNone/>
              <a:defRPr sz="1400">
                <a:solidFill>
                  <a:schemeClr val="tx1">
                    <a:tint val="75000"/>
                  </a:schemeClr>
                </a:solidFill>
              </a:defRPr>
            </a:lvl4pPr>
            <a:lvl5pPr marL="1828754" indent="0">
              <a:buNone/>
              <a:defRPr sz="1400">
                <a:solidFill>
                  <a:schemeClr val="tx1">
                    <a:tint val="75000"/>
                  </a:schemeClr>
                </a:solidFill>
              </a:defRPr>
            </a:lvl5pPr>
            <a:lvl6pPr marL="2285943" indent="0">
              <a:buNone/>
              <a:defRPr sz="1400">
                <a:solidFill>
                  <a:schemeClr val="tx1">
                    <a:tint val="75000"/>
                  </a:schemeClr>
                </a:solidFill>
              </a:defRPr>
            </a:lvl6pPr>
            <a:lvl7pPr marL="2743131" indent="0">
              <a:buNone/>
              <a:defRPr sz="1400">
                <a:solidFill>
                  <a:schemeClr val="tx1">
                    <a:tint val="75000"/>
                  </a:schemeClr>
                </a:solidFill>
              </a:defRPr>
            </a:lvl7pPr>
            <a:lvl8pPr marL="3200320" indent="0">
              <a:buNone/>
              <a:defRPr sz="1400">
                <a:solidFill>
                  <a:schemeClr val="tx1">
                    <a:tint val="75000"/>
                  </a:schemeClr>
                </a:solidFill>
              </a:defRPr>
            </a:lvl8pPr>
            <a:lvl9pPr marL="3657509"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890BDA1-DCCC-45D8-8367-DA878858C227}" type="datetimeFigureOut">
              <a:rPr lang="en-GB" smtClean="0"/>
              <a:t>04/11/2018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056442-914A-4851-BD53-7A0E252652D9}"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9"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619175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7"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2" y="3630168"/>
            <a:ext cx="9609668" cy="841248"/>
          </a:xfrm>
        </p:spPr>
        <p:txBody>
          <a:bodyPr anchor="b">
            <a:normAutofit/>
          </a:bodyPr>
          <a:lstStyle>
            <a:lvl1pPr marL="0" indent="0" algn="l">
              <a:spcBef>
                <a:spcPts val="0"/>
              </a:spcBef>
              <a:buNone/>
              <a:defRPr sz="2800">
                <a:solidFill>
                  <a:schemeClr val="tx1"/>
                </a:solidFill>
              </a:defRPr>
            </a:lvl1pPr>
            <a:lvl2pPr marL="457189" indent="0">
              <a:buNone/>
              <a:defRPr sz="1800">
                <a:solidFill>
                  <a:schemeClr val="tx1">
                    <a:tint val="75000"/>
                  </a:schemeClr>
                </a:solidFill>
              </a:defRPr>
            </a:lvl2pPr>
            <a:lvl3pPr marL="914377" indent="0">
              <a:buNone/>
              <a:defRPr sz="1600">
                <a:solidFill>
                  <a:schemeClr val="tx1">
                    <a:tint val="75000"/>
                  </a:schemeClr>
                </a:solidFill>
              </a:defRPr>
            </a:lvl3pPr>
            <a:lvl4pPr marL="1371566" indent="0">
              <a:buNone/>
              <a:defRPr sz="1400">
                <a:solidFill>
                  <a:schemeClr val="tx1">
                    <a:tint val="75000"/>
                  </a:schemeClr>
                </a:solidFill>
              </a:defRPr>
            </a:lvl4pPr>
            <a:lvl5pPr marL="1828754" indent="0">
              <a:buNone/>
              <a:defRPr sz="1400">
                <a:solidFill>
                  <a:schemeClr val="tx1">
                    <a:tint val="75000"/>
                  </a:schemeClr>
                </a:solidFill>
              </a:defRPr>
            </a:lvl5pPr>
            <a:lvl6pPr marL="2285943" indent="0">
              <a:buNone/>
              <a:defRPr sz="1400">
                <a:solidFill>
                  <a:schemeClr val="tx1">
                    <a:tint val="75000"/>
                  </a:schemeClr>
                </a:solidFill>
              </a:defRPr>
            </a:lvl6pPr>
            <a:lvl7pPr marL="2743131" indent="0">
              <a:buNone/>
              <a:defRPr sz="1400">
                <a:solidFill>
                  <a:schemeClr val="tx1">
                    <a:tint val="75000"/>
                  </a:schemeClr>
                </a:solidFill>
              </a:defRPr>
            </a:lvl7pPr>
            <a:lvl8pPr marL="3200320" indent="0">
              <a:buNone/>
              <a:defRPr sz="1400">
                <a:solidFill>
                  <a:schemeClr val="tx1">
                    <a:tint val="75000"/>
                  </a:schemeClr>
                </a:solidFill>
              </a:defRPr>
            </a:lvl8pPr>
            <a:lvl9pPr marL="3657509"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470401"/>
            <a:ext cx="9609671" cy="1405467"/>
          </a:xfrm>
        </p:spPr>
        <p:txBody>
          <a:bodyPr anchor="t">
            <a:normAutofit/>
          </a:bodyPr>
          <a:lstStyle>
            <a:lvl1pPr marL="0" indent="0" algn="l">
              <a:buNone/>
              <a:defRPr sz="1800">
                <a:solidFill>
                  <a:schemeClr val="tx1"/>
                </a:solidFill>
              </a:defRPr>
            </a:lvl1pPr>
            <a:lvl2pPr marL="457189" indent="0">
              <a:buNone/>
              <a:defRPr sz="1800">
                <a:solidFill>
                  <a:schemeClr val="tx1">
                    <a:tint val="75000"/>
                  </a:schemeClr>
                </a:solidFill>
              </a:defRPr>
            </a:lvl2pPr>
            <a:lvl3pPr marL="914377" indent="0">
              <a:buNone/>
              <a:defRPr sz="1600">
                <a:solidFill>
                  <a:schemeClr val="tx1">
                    <a:tint val="75000"/>
                  </a:schemeClr>
                </a:solidFill>
              </a:defRPr>
            </a:lvl3pPr>
            <a:lvl4pPr marL="1371566" indent="0">
              <a:buNone/>
              <a:defRPr sz="1400">
                <a:solidFill>
                  <a:schemeClr val="tx1">
                    <a:tint val="75000"/>
                  </a:schemeClr>
                </a:solidFill>
              </a:defRPr>
            </a:lvl4pPr>
            <a:lvl5pPr marL="1828754" indent="0">
              <a:buNone/>
              <a:defRPr sz="1400">
                <a:solidFill>
                  <a:schemeClr val="tx1">
                    <a:tint val="75000"/>
                  </a:schemeClr>
                </a:solidFill>
              </a:defRPr>
            </a:lvl5pPr>
            <a:lvl6pPr marL="2285943" indent="0">
              <a:buNone/>
              <a:defRPr sz="1400">
                <a:solidFill>
                  <a:schemeClr val="tx1">
                    <a:tint val="75000"/>
                  </a:schemeClr>
                </a:solidFill>
              </a:defRPr>
            </a:lvl6pPr>
            <a:lvl7pPr marL="2743131" indent="0">
              <a:buNone/>
              <a:defRPr sz="1400">
                <a:solidFill>
                  <a:schemeClr val="tx1">
                    <a:tint val="75000"/>
                  </a:schemeClr>
                </a:solidFill>
              </a:defRPr>
            </a:lvl7pPr>
            <a:lvl8pPr marL="3200320" indent="0">
              <a:buNone/>
              <a:defRPr sz="1400">
                <a:solidFill>
                  <a:schemeClr val="tx1">
                    <a:tint val="75000"/>
                  </a:schemeClr>
                </a:solidFill>
              </a:defRPr>
            </a:lvl8pPr>
            <a:lvl9pPr marL="3657509"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890BDA1-DCCC-45D8-8367-DA878858C227}" type="datetimeFigureOut">
              <a:rPr lang="en-GB" smtClean="0"/>
              <a:t>04/11/2018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056442-914A-4851-BD53-7A0E252652D9}" type="slidenum">
              <a:rPr lang="en-GB" smtClean="0"/>
              <a:t>‹#›</a:t>
            </a:fld>
            <a:endParaRPr lang="en-GB"/>
          </a:p>
        </p:txBody>
      </p:sp>
      <p:cxnSp>
        <p:nvCxnSpPr>
          <p:cNvPr id="15" name="Straight Connector 14"/>
          <p:cNvCxnSpPr/>
          <p:nvPr/>
        </p:nvCxnSpPr>
        <p:spPr>
          <a:xfrm>
            <a:off x="1396169" y="3429000"/>
            <a:ext cx="9407299"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918932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90BDA1-DCCC-45D8-8367-DA878858C227}" type="datetimeFigureOut">
              <a:rPr lang="en-GB" smtClean="0"/>
              <a:t>04/11/2018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056442-914A-4851-BD53-7A0E252652D9}" type="slidenum">
              <a:rPr lang="en-GB" smtClean="0"/>
              <a:t>‹#›</a:t>
            </a:fld>
            <a:endParaRPr lang="en-GB"/>
          </a:p>
        </p:txBody>
      </p:sp>
      <p:cxnSp>
        <p:nvCxnSpPr>
          <p:cNvPr id="14" name="Straight Connector 13"/>
          <p:cNvCxnSpPr/>
          <p:nvPr/>
        </p:nvCxnSpPr>
        <p:spPr>
          <a:xfrm>
            <a:off x="1396169" y="2421466"/>
            <a:ext cx="9407299"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247018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8" y="982133"/>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400"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90BDA1-DCCC-45D8-8367-DA878858C227}" type="datetimeFigureOut">
              <a:rPr lang="en-GB" smtClean="0"/>
              <a:t>04/11/2018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056442-914A-4851-BD53-7A0E252652D9}" type="slidenum">
              <a:rPr lang="en-GB" smtClean="0"/>
              <a:t>‹#›</a:t>
            </a:fld>
            <a:endParaRPr lang="en-GB"/>
          </a:p>
        </p:txBody>
      </p:sp>
      <p:cxnSp>
        <p:nvCxnSpPr>
          <p:cNvPr id="14" name="Straight Connector 13"/>
          <p:cNvCxnSpPr/>
          <p:nvPr/>
        </p:nvCxnSpPr>
        <p:spPr>
          <a:xfrm>
            <a:off x="8863891"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629429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3"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3" y="982134"/>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2"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890BDA1-DCCC-45D8-8367-DA878858C227}" type="datetimeFigureOut">
              <a:rPr lang="en-GB" smtClean="0"/>
              <a:t>04/11/2018</a:t>
            </a:fld>
            <a:endParaRPr lang="en-GB"/>
          </a:p>
        </p:txBody>
      </p:sp>
      <p:sp>
        <p:nvSpPr>
          <p:cNvPr id="5" name="Footer Placeholder 4"/>
          <p:cNvSpPr>
            <a:spLocks noGrp="1"/>
          </p:cNvSpPr>
          <p:nvPr>
            <p:ph type="ftr" sz="quarter" idx="3"/>
          </p:nvPr>
        </p:nvSpPr>
        <p:spPr>
          <a:xfrm>
            <a:off x="1295402"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2"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C056442-914A-4851-BD53-7A0E252652D9}" type="slidenum">
              <a:rPr lang="en-GB" smtClean="0"/>
              <a:t>‹#›</a:t>
            </a:fld>
            <a:endParaRPr lang="en-GB"/>
          </a:p>
        </p:txBody>
      </p:sp>
    </p:spTree>
    <p:extLst>
      <p:ext uri="{BB962C8B-B14F-4D97-AF65-F5344CB8AC3E}">
        <p14:creationId xmlns:p14="http://schemas.microsoft.com/office/powerpoint/2010/main" val="23152555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189"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44" indent="-285744" algn="l" defTabSz="457189"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32" indent="-285744" algn="l" defTabSz="457189"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21" indent="-285744" algn="l" defTabSz="457189"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12" indent="-171446" algn="l" defTabSz="457189"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01" indent="-171446" algn="l" defTabSz="457189"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537" indent="-228594" algn="l" defTabSz="457189"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726" indent="-228594" algn="l" defTabSz="457189"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8914" indent="-228594" algn="l" defTabSz="457189"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103" indent="-228594" algn="l" defTabSz="457189"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189" rtl="0" eaLnBrk="1" latinLnBrk="0" hangingPunct="1">
        <a:defRPr sz="1800" kern="1200">
          <a:solidFill>
            <a:schemeClr val="tx1"/>
          </a:solidFill>
          <a:latin typeface="+mn-lt"/>
          <a:ea typeface="+mn-ea"/>
          <a:cs typeface="+mn-cs"/>
        </a:defRPr>
      </a:lvl1pPr>
      <a:lvl2pPr marL="457189" algn="l" defTabSz="457189" rtl="0" eaLnBrk="1" latinLnBrk="0" hangingPunct="1">
        <a:defRPr sz="1800" kern="1200">
          <a:solidFill>
            <a:schemeClr val="tx1"/>
          </a:solidFill>
          <a:latin typeface="+mn-lt"/>
          <a:ea typeface="+mn-ea"/>
          <a:cs typeface="+mn-cs"/>
        </a:defRPr>
      </a:lvl2pPr>
      <a:lvl3pPr marL="914377" algn="l" defTabSz="457189" rtl="0" eaLnBrk="1" latinLnBrk="0" hangingPunct="1">
        <a:defRPr sz="1800" kern="1200">
          <a:solidFill>
            <a:schemeClr val="tx1"/>
          </a:solidFill>
          <a:latin typeface="+mn-lt"/>
          <a:ea typeface="+mn-ea"/>
          <a:cs typeface="+mn-cs"/>
        </a:defRPr>
      </a:lvl3pPr>
      <a:lvl4pPr marL="1371566" algn="l" defTabSz="457189" rtl="0" eaLnBrk="1" latinLnBrk="0" hangingPunct="1">
        <a:defRPr sz="1800" kern="1200">
          <a:solidFill>
            <a:schemeClr val="tx1"/>
          </a:solidFill>
          <a:latin typeface="+mn-lt"/>
          <a:ea typeface="+mn-ea"/>
          <a:cs typeface="+mn-cs"/>
        </a:defRPr>
      </a:lvl4pPr>
      <a:lvl5pPr marL="1828754" algn="l" defTabSz="457189" rtl="0" eaLnBrk="1" latinLnBrk="0" hangingPunct="1">
        <a:defRPr sz="1800" kern="1200">
          <a:solidFill>
            <a:schemeClr val="tx1"/>
          </a:solidFill>
          <a:latin typeface="+mn-lt"/>
          <a:ea typeface="+mn-ea"/>
          <a:cs typeface="+mn-cs"/>
        </a:defRPr>
      </a:lvl5pPr>
      <a:lvl6pPr marL="2285943" algn="l" defTabSz="457189" rtl="0" eaLnBrk="1" latinLnBrk="0" hangingPunct="1">
        <a:defRPr sz="1800" kern="1200">
          <a:solidFill>
            <a:schemeClr val="tx1"/>
          </a:solidFill>
          <a:latin typeface="+mn-lt"/>
          <a:ea typeface="+mn-ea"/>
          <a:cs typeface="+mn-cs"/>
        </a:defRPr>
      </a:lvl6pPr>
      <a:lvl7pPr marL="2743131" algn="l" defTabSz="457189" rtl="0" eaLnBrk="1" latinLnBrk="0" hangingPunct="1">
        <a:defRPr sz="1800" kern="1200">
          <a:solidFill>
            <a:schemeClr val="tx1"/>
          </a:solidFill>
          <a:latin typeface="+mn-lt"/>
          <a:ea typeface="+mn-ea"/>
          <a:cs typeface="+mn-cs"/>
        </a:defRPr>
      </a:lvl7pPr>
      <a:lvl8pPr marL="3200320" algn="l" defTabSz="457189" rtl="0" eaLnBrk="1" latinLnBrk="0" hangingPunct="1">
        <a:defRPr sz="1800" kern="1200">
          <a:solidFill>
            <a:schemeClr val="tx1"/>
          </a:solidFill>
          <a:latin typeface="+mn-lt"/>
          <a:ea typeface="+mn-ea"/>
          <a:cs typeface="+mn-cs"/>
        </a:defRPr>
      </a:lvl8pPr>
      <a:lvl9pPr marL="3657509" algn="l" defTabSz="457189"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 Id="rId5" Type="http://schemas.openxmlformats.org/officeDocument/2006/relationships/image" Target="../media/image22.png"/><Relationship Id="rId4" Type="http://schemas.openxmlformats.org/officeDocument/2006/relationships/image" Target="../media/image21.jpeg"/></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 Id="rId4" Type="http://schemas.openxmlformats.org/officeDocument/2006/relationships/image" Target="../media/image23.jpeg"/></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eg"/><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i="1" dirty="0">
                <a:solidFill>
                  <a:schemeClr val="accent3"/>
                </a:solidFill>
                <a:effectLst>
                  <a:outerShdw blurRad="38100" dist="19050" dir="2700000" algn="tl" rotWithShape="0">
                    <a:schemeClr val="dk1">
                      <a:alpha val="40000"/>
                      <a:lumMod val="50000"/>
                    </a:schemeClr>
                  </a:outerShdw>
                </a:effectLst>
                <a:latin typeface="MS PGothic" panose="020B0600070205080204" charset="-128"/>
                <a:ea typeface="MS PGothic" panose="020B0600070205080204" charset="-128"/>
                <a:sym typeface="+mn-ea"/>
              </a:rPr>
              <a:t> </a:t>
            </a:r>
            <a:r>
              <a:rPr lang="en-GB" b="1" i="1" dirty="0">
                <a:solidFill>
                  <a:schemeClr val="accent3"/>
                </a:solidFill>
                <a:latin typeface="MS PGothic" panose="020B0600070205080204" charset="-128"/>
                <a:ea typeface="MS PGothic" panose="020B0600070205080204" charset="-128"/>
                <a:sym typeface="+mn-ea"/>
              </a:rPr>
              <a:t> </a:t>
            </a:r>
            <a:r>
              <a:rPr lang="en-GB" b="1" i="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latin typeface="MS PGothic" panose="020B0600070205080204" charset="-128"/>
                <a:ea typeface="MS PGothic" panose="020B0600070205080204" charset="-128"/>
                <a:sym typeface="+mn-ea"/>
              </a:rPr>
              <a:t> </a:t>
            </a:r>
            <a:r>
              <a:rPr lang="en-US"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sym typeface="+mn-ea"/>
              </a:rPr>
              <a:t>“How to use Teamwork Theories to Improve the Performance of your Team.”</a:t>
            </a:r>
            <a:r>
              <a:rPr lang="en-US" b="1" dirty="0">
                <a:solidFill>
                  <a:schemeClr val="tx1"/>
                </a:solidFill>
                <a:effectLst>
                  <a:reflection blurRad="6350" stA="53000" endA="300" endPos="35500" dir="5400000" sy="-90000" algn="bl" rotWithShape="0"/>
                </a:effectLst>
                <a:sym typeface="+mn-ea"/>
              </a:rPr>
              <a:t> </a:t>
            </a:r>
            <a:br>
              <a:rPr lang="en-US" b="1" dirty="0">
                <a:solidFill>
                  <a:schemeClr val="tx1"/>
                </a:solidFill>
                <a:effectLst>
                  <a:reflection blurRad="6350" stA="53000" endA="300" endPos="35500" dir="5400000" sy="-90000" algn="bl" rotWithShape="0"/>
                </a:effectLst>
                <a:sym typeface="+mn-ea"/>
              </a:rPr>
            </a:br>
            <a:endParaRPr lang="en-GB" altLang="en-US"/>
          </a:p>
        </p:txBody>
      </p:sp>
      <p:sp>
        <p:nvSpPr>
          <p:cNvPr id="3" name="Content Placeholder 2"/>
          <p:cNvSpPr>
            <a:spLocks noGrp="1"/>
          </p:cNvSpPr>
          <p:nvPr>
            <p:ph sz="half" idx="1"/>
          </p:nvPr>
        </p:nvSpPr>
        <p:spPr>
          <a:xfrm>
            <a:off x="992505" y="2560322"/>
            <a:ext cx="6192520" cy="3310255"/>
          </a:xfrm>
        </p:spPr>
        <p:txBody>
          <a:bodyPr/>
          <a:lstStyle/>
          <a:p>
            <a:pPr marL="0" indent="0" algn="just">
              <a:buNone/>
            </a:pPr>
            <a:r>
              <a:rPr lang="en-GB" sz="1600" dirty="0">
                <a:solidFill>
                  <a:schemeClr val="tx1"/>
                </a:solidFill>
                <a:latin typeface="Malgun Gothic" panose="020B0503020000020004" charset="-127"/>
                <a:ea typeface="Malgun Gothic" panose="020B0503020000020004" charset="-127"/>
                <a:sym typeface="+mn-ea"/>
              </a:rPr>
              <a:t> </a:t>
            </a:r>
            <a:r>
              <a:rPr lang="en-GB" sz="1600" b="1" dirty="0">
                <a:solidFill>
                  <a:schemeClr val="tx1"/>
                </a:solidFill>
                <a:latin typeface="Malgun Gothic" panose="020B0503020000020004" charset="-127"/>
                <a:ea typeface="Malgun Gothic" panose="020B0503020000020004" charset="-127"/>
                <a:sym typeface="+mn-ea"/>
              </a:rPr>
              <a:t>Abu Ahmed </a:t>
            </a:r>
            <a:r>
              <a:rPr lang="en-GB" sz="1600" b="1" dirty="0" err="1">
                <a:solidFill>
                  <a:schemeClr val="tx1"/>
                </a:solidFill>
                <a:latin typeface="Malgun Gothic" panose="020B0503020000020004" charset="-127"/>
                <a:ea typeface="Malgun Gothic" panose="020B0503020000020004" charset="-127"/>
                <a:sym typeface="+mn-ea"/>
              </a:rPr>
              <a:t>Eusuf</a:t>
            </a:r>
            <a:r>
              <a:rPr lang="en-GB" sz="1600" b="1" dirty="0">
                <a:solidFill>
                  <a:schemeClr val="tx1"/>
                </a:solidFill>
                <a:latin typeface="Malgun Gothic" panose="020B0503020000020004" charset="-127"/>
                <a:ea typeface="Malgun Gothic" panose="020B0503020000020004" charset="-127"/>
                <a:sym typeface="+mn-ea"/>
              </a:rPr>
              <a:t>:  1710574 Group Dynamic                                            </a:t>
            </a:r>
          </a:p>
          <a:p>
            <a:pPr marL="0" indent="0" algn="just">
              <a:buNone/>
            </a:pPr>
            <a:r>
              <a:rPr lang="en-GB" sz="1600" b="1" dirty="0">
                <a:solidFill>
                  <a:schemeClr val="tx1"/>
                </a:solidFill>
                <a:latin typeface="Malgun Gothic" panose="020B0503020000020004" charset="-127"/>
                <a:ea typeface="Malgun Gothic" panose="020B0503020000020004" charset="-127"/>
                <a:sym typeface="+mn-ea"/>
              </a:rPr>
              <a:t> Farida Miah 1712712: Difference Between Groups and Teams </a:t>
            </a:r>
          </a:p>
          <a:p>
            <a:pPr marL="0" indent="0" algn="just">
              <a:buNone/>
            </a:pPr>
            <a:r>
              <a:rPr lang="en-GB" sz="1600" b="1" i="1" dirty="0">
                <a:solidFill>
                  <a:schemeClr val="tx1"/>
                </a:solidFill>
                <a:effectLst>
                  <a:outerShdw blurRad="38100" dist="19050" dir="2700000" algn="tl" rotWithShape="0">
                    <a:schemeClr val="dk1">
                      <a:alpha val="40000"/>
                    </a:schemeClr>
                  </a:outerShdw>
                </a:effectLst>
                <a:latin typeface="Malgun Gothic" panose="020B0503020000020004" charset="-127"/>
                <a:ea typeface="Malgun Gothic" panose="020B0503020000020004" charset="-127"/>
                <a:sym typeface="+mn-ea"/>
              </a:rPr>
              <a:t> </a:t>
            </a:r>
            <a:r>
              <a:rPr lang="en-GB" sz="1600" b="1" dirty="0" err="1">
                <a:solidFill>
                  <a:schemeClr val="tx1"/>
                </a:solidFill>
                <a:latin typeface="Malgun Gothic" panose="020B0503020000020004" charset="-127"/>
                <a:ea typeface="Malgun Gothic" panose="020B0503020000020004" charset="-127"/>
                <a:sym typeface="+mn-ea"/>
              </a:rPr>
              <a:t>Shazul</a:t>
            </a:r>
            <a:r>
              <a:rPr lang="en-GB" sz="1600" b="1" dirty="0">
                <a:solidFill>
                  <a:schemeClr val="tx1"/>
                </a:solidFill>
                <a:latin typeface="Malgun Gothic" panose="020B0503020000020004" charset="-127"/>
                <a:ea typeface="Malgun Gothic" panose="020B0503020000020004" charset="-127"/>
                <a:sym typeface="+mn-ea"/>
              </a:rPr>
              <a:t> Miah 1712428: The Characteristic of Effective Team</a:t>
            </a:r>
          </a:p>
          <a:p>
            <a:pPr marL="0" indent="0" algn="just">
              <a:buNone/>
            </a:pPr>
            <a:r>
              <a:rPr lang="en-GB" sz="1600" b="1" i="1" dirty="0">
                <a:solidFill>
                  <a:schemeClr val="tx1"/>
                </a:solidFill>
                <a:latin typeface="Malgun Gothic" panose="020B0503020000020004" charset="-127"/>
                <a:ea typeface="Malgun Gothic" panose="020B0503020000020004" charset="-127"/>
                <a:sym typeface="+mn-ea"/>
              </a:rPr>
              <a:t> </a:t>
            </a:r>
            <a:r>
              <a:rPr lang="en-GB" sz="1600" b="1" dirty="0" err="1">
                <a:solidFill>
                  <a:schemeClr val="tx1"/>
                </a:solidFill>
                <a:latin typeface="Malgun Gothic" panose="020B0503020000020004" charset="-127"/>
                <a:ea typeface="Malgun Gothic" panose="020B0503020000020004" charset="-127"/>
                <a:sym typeface="+mn-ea"/>
              </a:rPr>
              <a:t>Mohon</a:t>
            </a:r>
            <a:r>
              <a:rPr lang="en-GB" sz="1600" b="1" dirty="0">
                <a:solidFill>
                  <a:schemeClr val="tx1"/>
                </a:solidFill>
                <a:latin typeface="Malgun Gothic" panose="020B0503020000020004" charset="-127"/>
                <a:ea typeface="Malgun Gothic" panose="020B0503020000020004" charset="-127"/>
                <a:sym typeface="+mn-ea"/>
              </a:rPr>
              <a:t> Uddin 1712726: Effective Conflict Handling</a:t>
            </a:r>
          </a:p>
          <a:p>
            <a:pPr marL="0" indent="0" algn="just">
              <a:buNone/>
            </a:pPr>
            <a:r>
              <a:rPr lang="en-GB" altLang="en-US" sz="1600" b="1" dirty="0">
                <a:solidFill>
                  <a:schemeClr val="tx1"/>
                </a:solidFill>
                <a:latin typeface="Malgun Gothic" panose="020B0503020000020004" charset="-127"/>
                <a:ea typeface="Malgun Gothic" panose="020B0503020000020004" charset="-127"/>
              </a:rPr>
              <a:t> </a:t>
            </a:r>
            <a:r>
              <a:rPr lang="en-GB" altLang="en-US" sz="1600" b="1" dirty="0" err="1">
                <a:solidFill>
                  <a:schemeClr val="tx1"/>
                </a:solidFill>
                <a:latin typeface="Malgun Gothic" panose="020B0503020000020004" charset="-127"/>
                <a:ea typeface="Malgun Gothic" panose="020B0503020000020004" charset="-127"/>
              </a:rPr>
              <a:t>Gezim</a:t>
            </a:r>
            <a:r>
              <a:rPr lang="en-GB" altLang="en-US" sz="1600" b="1" dirty="0">
                <a:solidFill>
                  <a:schemeClr val="tx1"/>
                </a:solidFill>
                <a:latin typeface="Malgun Gothic" panose="020B0503020000020004" charset="-127"/>
                <a:ea typeface="Malgun Gothic" panose="020B0503020000020004" charset="-127"/>
              </a:rPr>
              <a:t> </a:t>
            </a:r>
            <a:r>
              <a:rPr lang="en-GB" altLang="en-US" sz="1600" b="1" dirty="0" err="1">
                <a:solidFill>
                  <a:schemeClr val="tx1"/>
                </a:solidFill>
                <a:latin typeface="Malgun Gothic" panose="020B0503020000020004" charset="-127"/>
                <a:ea typeface="Malgun Gothic" panose="020B0503020000020004" charset="-127"/>
              </a:rPr>
              <a:t>Rrapi</a:t>
            </a:r>
            <a:r>
              <a:rPr lang="en-GB" altLang="en-US" sz="1600" b="1" dirty="0">
                <a:solidFill>
                  <a:schemeClr val="tx1"/>
                </a:solidFill>
                <a:latin typeface="Malgun Gothic" panose="020B0503020000020004" charset="-127"/>
                <a:ea typeface="Malgun Gothic" panose="020B0503020000020004" charset="-127"/>
              </a:rPr>
              <a:t> 1712729: Reward and Recognition</a:t>
            </a:r>
          </a:p>
        </p:txBody>
      </p:sp>
      <p:pic>
        <p:nvPicPr>
          <p:cNvPr id="6" name="Content Placeholder 5"/>
          <p:cNvPicPr>
            <a:picLocks noGrp="1" noChangeAspect="1"/>
          </p:cNvPicPr>
          <p:nvPr>
            <p:ph sz="half" idx="2"/>
          </p:nvPr>
        </p:nvPicPr>
        <p:blipFill>
          <a:blip r:embed="rId2"/>
          <a:stretch>
            <a:fillRect/>
          </a:stretch>
        </p:blipFill>
        <p:spPr>
          <a:xfrm>
            <a:off x="7185661" y="2712086"/>
            <a:ext cx="3710940" cy="2498725"/>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3" name="Rectangle 32"/>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5" name="Group 34"/>
          <p:cNvGrpSpPr>
            <a:grpSpLocks noGrp="1" noUngrp="1" noRot="1" noChangeAspect="1" noMove="1" noResize="1"/>
          </p:cNvGrpSpPr>
          <p:nvPr/>
        </p:nvGrpSpPr>
        <p:grpSpPr>
          <a:xfrm>
            <a:off x="-15736" y="1"/>
            <a:ext cx="12229963" cy="6856215"/>
            <a:chOff x="-15736" y="0"/>
            <a:chExt cx="12229962" cy="6856214"/>
          </a:xfrm>
        </p:grpSpPr>
        <p:pic>
          <p:nvPicPr>
            <p:cNvPr id="36" name="Picture 3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7" name="Rectangle 36"/>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38" name="Picture 37"/>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5736" y="3153832"/>
              <a:ext cx="777240" cy="606425"/>
            </a:xfrm>
            <a:prstGeom prst="rect">
              <a:avLst/>
            </a:prstGeom>
          </p:spPr>
        </p:pic>
        <p:pic>
          <p:nvPicPr>
            <p:cNvPr id="39" name="Picture 38"/>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1436986" y="3153832"/>
              <a:ext cx="777240" cy="606425"/>
            </a:xfrm>
            <a:prstGeom prst="rect">
              <a:avLst/>
            </a:prstGeom>
          </p:spPr>
        </p:pic>
      </p:grpSp>
      <p:sp>
        <p:nvSpPr>
          <p:cNvPr id="2" name="Title 1"/>
          <p:cNvSpPr>
            <a:spLocks noGrp="1"/>
          </p:cNvSpPr>
          <p:nvPr>
            <p:ph type="title"/>
          </p:nvPr>
        </p:nvSpPr>
        <p:spPr>
          <a:xfrm>
            <a:off x="6094413" y="982133"/>
            <a:ext cx="4802185" cy="1303867"/>
          </a:xfrm>
        </p:spPr>
        <p:txBody>
          <a:bodyPr>
            <a:normAutofit/>
          </a:bodyPr>
          <a:lstStyle/>
          <a:p>
            <a:r>
              <a:rPr lang="en-GB" sz="6000" b="1" dirty="0">
                <a:ln w="13462">
                  <a:solidFill>
                    <a:schemeClr val="bg1"/>
                  </a:solidFill>
                  <a:prstDash val="solid"/>
                </a:ln>
                <a:solidFill>
                  <a:srgbClr val="262626"/>
                </a:solidFill>
                <a:effectLst>
                  <a:outerShdw dist="38100" dir="2700000" algn="bl" rotWithShape="0">
                    <a:schemeClr val="accent5"/>
                  </a:outerShdw>
                </a:effectLst>
              </a:rPr>
              <a:t>Introduction</a:t>
            </a:r>
          </a:p>
        </p:txBody>
      </p:sp>
      <p:sp>
        <p:nvSpPr>
          <p:cNvPr id="41" name="Rectangle 40"/>
          <p:cNvSpPr>
            <a:spLocks noGrp="1" noRot="1" noChangeAspect="1" noMove="1" noResize="1" noEditPoints="1" noAdjustHandles="1" noChangeArrowheads="1" noChangeShapeType="1" noTextEdit="1"/>
          </p:cNvSpPr>
          <p:nvPr/>
        </p:nvSpPr>
        <p:spPr>
          <a:xfrm>
            <a:off x="1092645"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4"/>
          <a:stretch>
            <a:fillRect/>
          </a:stretch>
        </p:blipFill>
        <p:spPr>
          <a:xfrm>
            <a:off x="1412685" y="2195943"/>
            <a:ext cx="3876801" cy="2287312"/>
          </a:xfrm>
          <a:prstGeom prst="rect">
            <a:avLst/>
          </a:prstGeom>
        </p:spPr>
      </p:pic>
      <p:cxnSp>
        <p:nvCxnSpPr>
          <p:cNvPr id="47" name="Straight Connector 42"/>
          <p:cNvCxnSpPr>
            <a:cxnSpLocks noGrp="1" noRot="1" noChangeAspect="1" noMove="1" noResize="1" noEditPoints="1" noAdjustHandles="1" noChangeArrowheads="1" noChangeShapeType="1"/>
          </p:cNvCxnSpPr>
          <p:nvPr/>
        </p:nvCxnSpPr>
        <p:spPr>
          <a:xfrm>
            <a:off x="6094413"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p:cNvSpPr>
            <a:spLocks noGrp="1"/>
          </p:cNvSpPr>
          <p:nvPr>
            <p:ph idx="1"/>
          </p:nvPr>
        </p:nvSpPr>
        <p:spPr>
          <a:xfrm>
            <a:off x="6094412" y="2556932"/>
            <a:ext cx="4802184" cy="3318936"/>
          </a:xfrm>
        </p:spPr>
        <p:txBody>
          <a:bodyPr>
            <a:normAutofit/>
          </a:bodyPr>
          <a:lstStyle/>
          <a:p>
            <a:pPr marL="0" indent="0">
              <a:buNone/>
            </a:pPr>
            <a:endParaRPr lang="en-US" b="1" dirty="0">
              <a:ln w="9525">
                <a:solidFill>
                  <a:schemeClr val="bg1"/>
                </a:solidFill>
                <a:prstDash val="solid"/>
              </a:ln>
              <a:solidFill>
                <a:srgbClr val="262626"/>
              </a:solidFill>
              <a:effectLst>
                <a:outerShdw blurRad="12700" dist="38100" dir="2700000" algn="tl" rotWithShape="0">
                  <a:schemeClr val="bg1">
                    <a:lumMod val="50000"/>
                  </a:schemeClr>
                </a:outerShdw>
              </a:effectLst>
            </a:endParaRPr>
          </a:p>
          <a:p>
            <a:r>
              <a:rPr lang="en-GB" dirty="0">
                <a:solidFill>
                  <a:srgbClr val="262626"/>
                </a:solidFill>
              </a:rPr>
              <a:t>In the current economic climate the concept of “Team working” is being adopted as common practice by many businesses and organisations. It is highly valued and equated with success. Griffiths. B, A and Dunham, E, B, (2015).</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2" name="Rectangle 11"/>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p:cNvGrpSpPr>
            <a:grpSpLocks noGrp="1" noUngrp="1" noRot="1" noChangeAspect="1" noMove="1" noResize="1"/>
          </p:cNvGrpSpPr>
          <p:nvPr/>
        </p:nvGrpSpPr>
        <p:grpSpPr>
          <a:xfrm>
            <a:off x="-15736" y="1"/>
            <a:ext cx="12229963" cy="6856215"/>
            <a:chOff x="-15736" y="0"/>
            <a:chExt cx="12229962" cy="6856214"/>
          </a:xfrm>
        </p:grpSpPr>
        <p:pic>
          <p:nvPicPr>
            <p:cNvPr id="15" name="Picture 1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9" name="Rectangle 15"/>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21" name="Picture 16"/>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5736" y="3153832"/>
              <a:ext cx="777240" cy="606425"/>
            </a:xfrm>
            <a:prstGeom prst="rect">
              <a:avLst/>
            </a:prstGeom>
          </p:spPr>
        </p:pic>
        <p:pic>
          <p:nvPicPr>
            <p:cNvPr id="18" name="Picture 17"/>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1436986" y="3153832"/>
              <a:ext cx="777240" cy="606425"/>
            </a:xfrm>
            <a:prstGeom prst="rect">
              <a:avLst/>
            </a:prstGeom>
          </p:spPr>
        </p:pic>
      </p:grpSp>
      <p:sp>
        <p:nvSpPr>
          <p:cNvPr id="2" name="Title 1"/>
          <p:cNvSpPr>
            <a:spLocks noGrp="1"/>
          </p:cNvSpPr>
          <p:nvPr>
            <p:ph type="title"/>
          </p:nvPr>
        </p:nvSpPr>
        <p:spPr>
          <a:xfrm>
            <a:off x="6094413" y="982133"/>
            <a:ext cx="4802185" cy="1303867"/>
          </a:xfrm>
        </p:spPr>
        <p:txBody>
          <a:bodyPr>
            <a:normAutofit/>
          </a:bodyPr>
          <a:lstStyle/>
          <a:p>
            <a:pPr>
              <a:lnSpc>
                <a:spcPct val="90000"/>
              </a:lnSpc>
            </a:pPr>
            <a:r>
              <a:rPr lang="en-GB" sz="2800" b="1" dirty="0">
                <a:ln/>
                <a:solidFill>
                  <a:schemeClr val="tx1"/>
                </a:solidFill>
                <a:effectLst>
                  <a:outerShdw blurRad="38100" dist="19050" dir="2700000" algn="tl" rotWithShape="0">
                    <a:schemeClr val="dk1">
                      <a:alpha val="40000"/>
                    </a:schemeClr>
                  </a:outerShdw>
                </a:effectLst>
              </a:rPr>
              <a:t>The Difference Between Groups and Teams.</a:t>
            </a:r>
            <a:br>
              <a:rPr lang="en-GB" sz="2800" b="1" dirty="0">
                <a:ln/>
                <a:solidFill>
                  <a:schemeClr val="tx1"/>
                </a:solidFill>
                <a:effectLst>
                  <a:outerShdw blurRad="38100" dist="19050" dir="2700000" algn="tl" rotWithShape="0">
                    <a:schemeClr val="dk1">
                      <a:alpha val="40000"/>
                    </a:schemeClr>
                  </a:outerShdw>
                </a:effectLst>
              </a:rPr>
            </a:br>
            <a:r>
              <a:rPr lang="en-GB" sz="1800" b="1" dirty="0">
                <a:ln/>
                <a:solidFill>
                  <a:schemeClr val="tx1"/>
                </a:solidFill>
                <a:effectLst>
                  <a:outerShdw blurRad="38100" dist="19050" dir="2700000" algn="tl" rotWithShape="0">
                    <a:schemeClr val="dk1">
                      <a:alpha val="40000"/>
                    </a:schemeClr>
                  </a:outerShdw>
                </a:effectLst>
              </a:rPr>
              <a:t>Farida Khatun Miah.</a:t>
            </a:r>
          </a:p>
        </p:txBody>
      </p:sp>
      <p:sp>
        <p:nvSpPr>
          <p:cNvPr id="20" name="Rectangle 19"/>
          <p:cNvSpPr>
            <a:spLocks noGrp="1" noRot="1" noChangeAspect="1" noMove="1" noResize="1" noEditPoints="1" noAdjustHandles="1" noChangeArrowheads="1" noChangeShapeType="1" noTextEdit="1"/>
          </p:cNvSpPr>
          <p:nvPr/>
        </p:nvSpPr>
        <p:spPr>
          <a:xfrm>
            <a:off x="1092645"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3"/>
          <p:cNvPicPr>
            <a:picLocks noChangeAspect="1"/>
          </p:cNvPicPr>
          <p:nvPr/>
        </p:nvPicPr>
        <p:blipFill>
          <a:blip r:embed="rId4"/>
          <a:stretch>
            <a:fillRect/>
          </a:stretch>
        </p:blipFill>
        <p:spPr>
          <a:xfrm>
            <a:off x="1412685" y="2263787"/>
            <a:ext cx="3876801" cy="2151624"/>
          </a:xfrm>
          <a:prstGeom prst="rect">
            <a:avLst/>
          </a:prstGeom>
        </p:spPr>
      </p:pic>
      <p:cxnSp>
        <p:nvCxnSpPr>
          <p:cNvPr id="22" name="Straight Connector 21"/>
          <p:cNvCxnSpPr>
            <a:cxnSpLocks noGrp="1" noRot="1" noChangeAspect="1" noMove="1" noResize="1" noEditPoints="1" noAdjustHandles="1" noChangeArrowheads="1" noChangeShapeType="1"/>
          </p:cNvCxnSpPr>
          <p:nvPr/>
        </p:nvCxnSpPr>
        <p:spPr>
          <a:xfrm>
            <a:off x="6094413"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9" name="Content Placeholder 8"/>
          <p:cNvSpPr>
            <a:spLocks noGrp="1"/>
          </p:cNvSpPr>
          <p:nvPr>
            <p:ph idx="1"/>
          </p:nvPr>
        </p:nvSpPr>
        <p:spPr>
          <a:xfrm>
            <a:off x="6094412" y="2556932"/>
            <a:ext cx="4802184" cy="3318936"/>
          </a:xfrm>
        </p:spPr>
        <p:txBody>
          <a:bodyPr>
            <a:normAutofit/>
          </a:bodyPr>
          <a:lstStyle/>
          <a:p>
            <a:pPr marL="0" indent="0">
              <a:buNone/>
            </a:pPr>
            <a:r>
              <a:rPr lang="en-GB" altLang="en-US" b="1" dirty="0">
                <a:solidFill>
                  <a:srgbClr val="262626"/>
                </a:solidFill>
              </a:rPr>
              <a:t>TEAM WORK:</a:t>
            </a:r>
          </a:p>
          <a:p>
            <a:r>
              <a:rPr lang="en-GB" dirty="0"/>
              <a:t>The ability to work with and bring together individuals to form effective groups, and teams to improve efficiency and performance is essential to the role of managers</a:t>
            </a:r>
            <a:endParaRPr lang="en-GB" altLang="en-US" b="1" dirty="0">
              <a:solidFill>
                <a:srgbClr val="262626"/>
              </a:solidFill>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3F394-0F3F-4587-A414-F66C592D7EC9}"/>
              </a:ext>
            </a:extLst>
          </p:cNvPr>
          <p:cNvSpPr>
            <a:spLocks noGrp="1"/>
          </p:cNvSpPr>
          <p:nvPr>
            <p:ph type="title"/>
          </p:nvPr>
        </p:nvSpPr>
        <p:spPr/>
        <p:txBody>
          <a:bodyPr>
            <a:normAutofit fontScale="90000"/>
          </a:bodyPr>
          <a:lstStyle/>
          <a:p>
            <a:r>
              <a:rPr lang="en-GB" b="1" dirty="0">
                <a:ea typeface="Calibri" panose="020F0502020204030204"/>
                <a:cs typeface="Times New Roman" panose="02020603050405020304"/>
              </a:rPr>
              <a:t>What are the differences between a group and a team?</a:t>
            </a:r>
            <a:endParaRPr lang="en-GB" b="1" dirty="0"/>
          </a:p>
        </p:txBody>
      </p:sp>
      <p:sp>
        <p:nvSpPr>
          <p:cNvPr id="3" name="Content Placeholder 2">
            <a:extLst>
              <a:ext uri="{FF2B5EF4-FFF2-40B4-BE49-F238E27FC236}">
                <a16:creationId xmlns:a16="http://schemas.microsoft.com/office/drawing/2014/main" id="{1014D7B2-A90D-4449-8B56-AB02B27E5811}"/>
              </a:ext>
            </a:extLst>
          </p:cNvPr>
          <p:cNvSpPr>
            <a:spLocks noGrp="1"/>
          </p:cNvSpPr>
          <p:nvPr>
            <p:ph idx="1"/>
          </p:nvPr>
        </p:nvSpPr>
        <p:spPr/>
        <p:txBody>
          <a:bodyPr/>
          <a:lstStyle/>
          <a:p>
            <a:r>
              <a:rPr lang="en-GB" b="1" dirty="0">
                <a:ea typeface="Calibri" panose="020F0502020204030204"/>
                <a:cs typeface="Times New Roman" panose="02020603050405020304"/>
              </a:rPr>
              <a:t>WHAT IS A TEAM:</a:t>
            </a:r>
          </a:p>
          <a:p>
            <a:r>
              <a:rPr lang="en-GB" dirty="0">
                <a:ea typeface="Calibri" panose="020F0502020204030204"/>
                <a:cs typeface="Times New Roman" panose="02020603050405020304"/>
              </a:rPr>
              <a:t>Teams comprise of a number of individuals with complimentary skills who work together to achieve common goals. (Business Dictionary, 2018)</a:t>
            </a:r>
          </a:p>
          <a:p>
            <a:r>
              <a:rPr lang="en-GB" b="1" dirty="0">
                <a:ea typeface="Calibri" panose="020F0502020204030204"/>
                <a:cs typeface="Times New Roman" panose="02020603050405020304"/>
              </a:rPr>
              <a:t>WHAT IS A GROUP:</a:t>
            </a:r>
          </a:p>
          <a:p>
            <a:r>
              <a:rPr lang="en-GB" dirty="0"/>
              <a:t>Groups can be defined as several individuals that meet regularly and influence each other to accomplish given tasks. (Reference for Business, 2018)</a:t>
            </a:r>
          </a:p>
        </p:txBody>
      </p:sp>
    </p:spTree>
    <p:extLst>
      <p:ext uri="{BB962C8B-B14F-4D97-AF65-F5344CB8AC3E}">
        <p14:creationId xmlns:p14="http://schemas.microsoft.com/office/powerpoint/2010/main" val="3241469396"/>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295400" y="1884045"/>
            <a:ext cx="5469891" cy="1371600"/>
          </a:xfrm>
        </p:spPr>
        <p:txBody>
          <a:bodyPr/>
          <a:lstStyle/>
          <a:p>
            <a:r>
              <a:rPr lang="en-GB" altLang="en-US" sz="4000" b="1">
                <a:latin typeface="Brush Script MT" panose="03060802040406070304" charset="0"/>
              </a:rPr>
              <a:t>Difference between Groups and Team</a:t>
            </a:r>
          </a:p>
        </p:txBody>
      </p:sp>
      <p:graphicFrame>
        <p:nvGraphicFramePr>
          <p:cNvPr id="2" name="Picture Placeholder -1"/>
          <p:cNvGraphicFramePr>
            <a:graphicFrameLocks noGrp="1"/>
          </p:cNvGraphicFramePr>
          <p:nvPr>
            <p:ph type="pic" idx="1"/>
          </p:nvPr>
        </p:nvGraphicFramePr>
        <p:xfrm>
          <a:off x="6765291" y="744220"/>
          <a:ext cx="4521200" cy="5491480"/>
        </p:xfrm>
        <a:graphic>
          <a:graphicData uri="http://schemas.openxmlformats.org/drawingml/2006/table">
            <a:tbl>
              <a:tblPr firstRow="1" bandRow="1">
                <a:tableStyleId>{5940675A-B579-460E-94D1-54222C63F5DA}</a:tableStyleId>
              </a:tblPr>
              <a:tblGrid>
                <a:gridCol w="2260600">
                  <a:extLst>
                    <a:ext uri="{9D8B030D-6E8A-4147-A177-3AD203B41FA5}">
                      <a16:colId xmlns:a16="http://schemas.microsoft.com/office/drawing/2014/main" val="20000"/>
                    </a:ext>
                  </a:extLst>
                </a:gridCol>
                <a:gridCol w="2260600">
                  <a:extLst>
                    <a:ext uri="{9D8B030D-6E8A-4147-A177-3AD203B41FA5}">
                      <a16:colId xmlns:a16="http://schemas.microsoft.com/office/drawing/2014/main" val="20001"/>
                    </a:ext>
                  </a:extLst>
                </a:gridCol>
              </a:tblGrid>
              <a:tr h="314960">
                <a:tc>
                  <a:txBody>
                    <a:bodyPr/>
                    <a:lstStyle/>
                    <a:p>
                      <a:pPr indent="0" algn="ctr">
                        <a:buNone/>
                      </a:pPr>
                      <a:r>
                        <a:rPr sz="2000" b="1">
                          <a:latin typeface="Calibri" panose="020F0502020204030204" charset="0"/>
                          <a:cs typeface="Calibri" panose="020F0502020204030204" charset="0"/>
                        </a:rPr>
                        <a:t>Group</a:t>
                      </a:r>
                      <a:endParaRPr lang="en-GB" altLang="en-US" sz="2000" b="1">
                        <a:latin typeface="Calibri" panose="020F0502020204030204" charset="0"/>
                        <a:ea typeface="Calibri" panose="020F0502020204030204" charset="0"/>
                        <a:cs typeface="Calibri" panose="020F05020202040302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lstStyle/>
                    <a:p>
                      <a:pPr indent="0" algn="ctr">
                        <a:buNone/>
                      </a:pPr>
                      <a:r>
                        <a:rPr sz="2000" b="1">
                          <a:latin typeface="Calibri" panose="020F0502020204030204" charset="0"/>
                          <a:cs typeface="Calibri" panose="020F0502020204030204" charset="0"/>
                        </a:rPr>
                        <a:t>Team</a:t>
                      </a:r>
                      <a:endParaRPr lang="en-GB" altLang="en-US" sz="2000" b="1">
                        <a:latin typeface="Calibri" panose="020F0502020204030204" charset="0"/>
                        <a:ea typeface="Calibri" panose="020F0502020204030204" charset="0"/>
                        <a:cs typeface="Calibri" panose="020F0502020204030204" charset="0"/>
                      </a:endParaRPr>
                    </a:p>
                  </a:txBody>
                  <a:tcPr marL="68580" marR="68580" marT="0" marB="0">
                    <a:lnL w="12700" cap="flat" cmpd="sng">
                      <a:solidFill>
                        <a:srgbClr val="080000"/>
                      </a:solidFill>
                      <a:prstDash val="solid"/>
                      <a:headEnd type="none" w="med" len="med"/>
                      <a:tailEnd type="none" w="med" len="med"/>
                    </a:lnL>
                    <a:lnR w="9525" cap="flat" cmpd="sng">
                      <a:solidFill>
                        <a:srgbClr val="00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260475">
                <a:tc>
                  <a:txBody>
                    <a:bodyPr/>
                    <a:lstStyle/>
                    <a:p>
                      <a:pPr indent="0">
                        <a:buNone/>
                      </a:pPr>
                      <a:r>
                        <a:rPr sz="1900" b="1">
                          <a:latin typeface="Calibri" panose="020F0502020204030204" charset="0"/>
                          <a:cs typeface="Calibri" panose="020F0502020204030204" charset="0"/>
                        </a:rPr>
                        <a:t>Several individuals that are connected by common interests</a:t>
                      </a:r>
                      <a:endParaRPr lang="en-GB" altLang="en-US" sz="1900" b="1">
                        <a:latin typeface="Calibri" panose="020F0502020204030204" charset="0"/>
                        <a:ea typeface="Calibri" panose="020F0502020204030204" charset="0"/>
                        <a:cs typeface="Calibri" panose="020F05020202040302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lstStyle/>
                    <a:p>
                      <a:pPr indent="0">
                        <a:buNone/>
                      </a:pPr>
                      <a:r>
                        <a:rPr sz="1900" b="1">
                          <a:latin typeface="Calibri" panose="020F0502020204030204" charset="0"/>
                          <a:cs typeface="Calibri" panose="020F0502020204030204" charset="0"/>
                        </a:rPr>
                        <a:t>Several individuals that work together</a:t>
                      </a:r>
                      <a:endParaRPr lang="en-GB" altLang="en-US" sz="1900" b="1">
                        <a:latin typeface="Calibri" panose="020F0502020204030204" charset="0"/>
                        <a:ea typeface="Calibri" panose="020F0502020204030204" charset="0"/>
                        <a:cs typeface="Calibri" panose="020F0502020204030204" charset="0"/>
                      </a:endParaRPr>
                    </a:p>
                  </a:txBody>
                  <a:tcPr marL="68580" marR="68580" marT="0" marB="0">
                    <a:lnL w="12700" cap="flat" cmpd="sng">
                      <a:solidFill>
                        <a:srgbClr val="080000"/>
                      </a:solidFill>
                      <a:prstDash val="solid"/>
                      <a:headEnd type="none" w="med" len="med"/>
                      <a:tailEnd type="none" w="med" len="med"/>
                    </a:lnL>
                    <a:lnR w="9525" cap="flat" cmpd="sng">
                      <a:solidFill>
                        <a:srgbClr val="00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629920">
                <a:tc>
                  <a:txBody>
                    <a:bodyPr/>
                    <a:lstStyle/>
                    <a:p>
                      <a:pPr indent="0">
                        <a:buNone/>
                      </a:pPr>
                      <a:r>
                        <a:rPr sz="1900" b="1">
                          <a:latin typeface="Calibri" panose="020F0502020204030204" charset="0"/>
                          <a:cs typeface="Calibri" panose="020F0502020204030204" charset="0"/>
                        </a:rPr>
                        <a:t>Might not share common goals</a:t>
                      </a:r>
                      <a:endParaRPr lang="en-GB" altLang="en-US" sz="1900" b="1">
                        <a:latin typeface="Calibri" panose="020F0502020204030204" charset="0"/>
                        <a:ea typeface="Calibri" panose="020F0502020204030204" charset="0"/>
                        <a:cs typeface="Calibri" panose="020F05020202040302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lstStyle/>
                    <a:p>
                      <a:pPr indent="0">
                        <a:buNone/>
                      </a:pPr>
                      <a:r>
                        <a:rPr sz="1900" b="1">
                          <a:latin typeface="Calibri" panose="020F0502020204030204" charset="0"/>
                          <a:cs typeface="Calibri" panose="020F0502020204030204" charset="0"/>
                        </a:rPr>
                        <a:t>Share common goals</a:t>
                      </a:r>
                      <a:endParaRPr lang="en-GB" altLang="en-US" sz="1900" b="1">
                        <a:latin typeface="Calibri" panose="020F0502020204030204" charset="0"/>
                        <a:ea typeface="Calibri" panose="020F0502020204030204" charset="0"/>
                        <a:cs typeface="Calibri" panose="020F0502020204030204" charset="0"/>
                      </a:endParaRPr>
                    </a:p>
                  </a:txBody>
                  <a:tcPr marL="68580" marR="68580" marT="0" marB="0">
                    <a:lnL w="12700" cap="flat" cmpd="sng">
                      <a:solidFill>
                        <a:srgbClr val="080000"/>
                      </a:solidFill>
                      <a:prstDash val="solid"/>
                      <a:headEnd type="none" w="med" len="med"/>
                      <a:tailEnd type="none" w="med" len="med"/>
                    </a:lnL>
                    <a:lnR w="9525" cap="flat" cmpd="sng">
                      <a:solidFill>
                        <a:srgbClr val="00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832485">
                <a:tc>
                  <a:txBody>
                    <a:bodyPr/>
                    <a:lstStyle/>
                    <a:p>
                      <a:pPr indent="0">
                        <a:buNone/>
                      </a:pPr>
                      <a:r>
                        <a:rPr sz="1900" b="1">
                          <a:latin typeface="Calibri" panose="020F0502020204030204" charset="0"/>
                          <a:cs typeface="Calibri" panose="020F0502020204030204" charset="0"/>
                        </a:rPr>
                        <a:t>Each individual has own agenda</a:t>
                      </a:r>
                      <a:endParaRPr lang="en-GB" altLang="en-US" sz="1900" b="1">
                        <a:latin typeface="Calibri" panose="020F0502020204030204" charset="0"/>
                        <a:ea typeface="Calibri" panose="020F0502020204030204" charset="0"/>
                        <a:cs typeface="Calibri" panose="020F05020202040302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lstStyle/>
                    <a:p>
                      <a:pPr indent="0">
                        <a:buNone/>
                      </a:pPr>
                      <a:r>
                        <a:rPr sz="1900" b="1">
                          <a:latin typeface="Calibri" panose="020F0502020204030204" charset="0"/>
                          <a:cs typeface="Calibri" panose="020F0502020204030204" charset="0"/>
                        </a:rPr>
                        <a:t>Individuals depend on each other</a:t>
                      </a:r>
                      <a:endParaRPr lang="en-GB" altLang="en-US" sz="1900" b="1">
                        <a:latin typeface="Calibri" panose="020F0502020204030204" charset="0"/>
                        <a:ea typeface="Calibri" panose="020F0502020204030204" charset="0"/>
                        <a:cs typeface="Calibri" panose="020F0502020204030204" charset="0"/>
                      </a:endParaRPr>
                    </a:p>
                  </a:txBody>
                  <a:tcPr marL="68580" marR="68580" marT="0" marB="0">
                    <a:lnL w="12700" cap="flat" cmpd="sng">
                      <a:solidFill>
                        <a:srgbClr val="080000"/>
                      </a:solidFill>
                      <a:prstDash val="solid"/>
                      <a:headEnd type="none" w="med" len="med"/>
                      <a:tailEnd type="none" w="med" len="med"/>
                    </a:lnL>
                    <a:lnR w="9525" cap="flat" cmpd="sng">
                      <a:solidFill>
                        <a:srgbClr val="00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1259840">
                <a:tc>
                  <a:txBody>
                    <a:bodyPr/>
                    <a:lstStyle/>
                    <a:p>
                      <a:pPr indent="0">
                        <a:buNone/>
                      </a:pPr>
                      <a:r>
                        <a:rPr sz="1900" b="1">
                          <a:latin typeface="Calibri" panose="020F0502020204030204" charset="0"/>
                          <a:cs typeface="Calibri" panose="020F0502020204030204" charset="0"/>
                        </a:rPr>
                        <a:t>Individuals might not be known to each other</a:t>
                      </a:r>
                      <a:endParaRPr lang="en-GB" altLang="en-US" sz="1900" b="1">
                        <a:latin typeface="Calibri" panose="020F0502020204030204" charset="0"/>
                        <a:ea typeface="Calibri" panose="020F0502020204030204" charset="0"/>
                        <a:cs typeface="Calibri" panose="020F05020202040302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lstStyle/>
                    <a:p>
                      <a:pPr indent="0">
                        <a:buNone/>
                      </a:pPr>
                      <a:r>
                        <a:rPr sz="1900" b="1">
                          <a:latin typeface="Calibri" panose="020F0502020204030204" charset="0"/>
                          <a:cs typeface="Calibri" panose="020F0502020204030204" charset="0"/>
                        </a:rPr>
                        <a:t>Individuals know each other’s strengths and weaknesses</a:t>
                      </a:r>
                      <a:endParaRPr lang="en-GB" altLang="en-US" sz="1900" b="1">
                        <a:latin typeface="Calibri" panose="020F0502020204030204" charset="0"/>
                        <a:ea typeface="Calibri" panose="020F0502020204030204" charset="0"/>
                        <a:cs typeface="Calibri" panose="020F0502020204030204" charset="0"/>
                      </a:endParaRPr>
                    </a:p>
                  </a:txBody>
                  <a:tcPr marL="68580" marR="68580" marT="0" marB="0">
                    <a:lnL w="12700" cap="flat" cmpd="sng">
                      <a:solidFill>
                        <a:srgbClr val="080000"/>
                      </a:solidFill>
                      <a:prstDash val="solid"/>
                      <a:headEnd type="none" w="med" len="med"/>
                      <a:tailEnd type="none" w="med" len="med"/>
                    </a:lnL>
                    <a:lnR w="9525" cap="flat" cmpd="sng">
                      <a:solidFill>
                        <a:srgbClr val="00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1193800">
                <a:tc>
                  <a:txBody>
                    <a:bodyPr/>
                    <a:lstStyle/>
                    <a:p>
                      <a:pPr indent="0">
                        <a:buNone/>
                      </a:pPr>
                      <a:r>
                        <a:rPr sz="1900" b="1">
                          <a:latin typeface="Calibri" panose="020F0502020204030204" charset="0"/>
                          <a:cs typeface="Calibri" panose="020F0502020204030204" charset="0"/>
                        </a:rPr>
                        <a:t>Tasks are not delegated</a:t>
                      </a:r>
                      <a:endParaRPr lang="en-GB" altLang="en-US" sz="1900" b="1">
                        <a:latin typeface="Calibri" panose="020F0502020204030204" charset="0"/>
                        <a:ea typeface="Calibri" panose="020F0502020204030204" charset="0"/>
                        <a:cs typeface="Calibri" panose="020F05020202040302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lstStyle/>
                    <a:p>
                      <a:pPr indent="0">
                        <a:buNone/>
                      </a:pPr>
                      <a:r>
                        <a:rPr sz="1900" b="1">
                          <a:latin typeface="Calibri" panose="020F0502020204030204" charset="0"/>
                          <a:cs typeface="Calibri" panose="020F0502020204030204" charset="0"/>
                        </a:rPr>
                        <a:t>Tasks are delegated according to individual skill set</a:t>
                      </a:r>
                      <a:endParaRPr lang="en-GB" altLang="en-US" sz="1900" b="1">
                        <a:latin typeface="Calibri" panose="020F0502020204030204" charset="0"/>
                        <a:ea typeface="Calibri" panose="020F0502020204030204" charset="0"/>
                        <a:cs typeface="Calibri" panose="020F0502020204030204" charset="0"/>
                      </a:endParaRPr>
                    </a:p>
                  </a:txBody>
                  <a:tcPr marL="68580" marR="68580" marT="0" marB="0">
                    <a:lnL w="12700" cap="flat" cmpd="sng">
                      <a:solidFill>
                        <a:srgbClr val="080000"/>
                      </a:solidFill>
                      <a:prstDash val="solid"/>
                      <a:headEnd type="none" w="med" len="med"/>
                      <a:tailEnd type="none" w="med" len="med"/>
                    </a:lnL>
                    <a:lnR w="9525" cap="flat" cmpd="sng">
                      <a:solidFill>
                        <a:srgbClr val="00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sp>
        <p:nvSpPr>
          <p:cNvPr id="8" name="Text Placeholder 7"/>
          <p:cNvSpPr>
            <a:spLocks noGrp="1"/>
          </p:cNvSpPr>
          <p:nvPr>
            <p:ph type="body" sz="half" idx="2"/>
          </p:nvPr>
        </p:nvSpPr>
        <p:spPr/>
        <p:txBody>
          <a:bodyPr/>
          <a:lstStyle/>
          <a:p>
            <a:endParaRPr lang="en-GB" altLang="en-US"/>
          </a:p>
        </p:txBody>
      </p:sp>
      <p:pic>
        <p:nvPicPr>
          <p:cNvPr id="6" name="Content Placeholder 5" descr="Group-Members-Vs-Team-Members[1]"/>
          <p:cNvPicPr>
            <a:picLocks noGrp="1" noChangeAspect="1"/>
          </p:cNvPicPr>
          <p:nvPr>
            <p:ph sz="half" idx="4294967295"/>
          </p:nvPr>
        </p:nvPicPr>
        <p:blipFill>
          <a:blip r:embed="rId2"/>
          <a:stretch>
            <a:fillRect/>
          </a:stretch>
        </p:blipFill>
        <p:spPr>
          <a:xfrm>
            <a:off x="1939925" y="3255645"/>
            <a:ext cx="4389120" cy="1828800"/>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GB" altLang="en-US" sz="480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sym typeface="+mn-ea"/>
              </a:rPr>
              <a:t>Team working theories and models.</a:t>
            </a:r>
            <a:br>
              <a:rPr lang="en-GB" altLang="en-US" dirty="0">
                <a:ln/>
                <a:solidFill>
                  <a:schemeClr val="accent4"/>
                </a:solidFill>
              </a:rPr>
            </a:br>
            <a:endParaRPr lang="en-GB" altLang="en-US" dirty="0">
              <a:ln/>
              <a:solidFill>
                <a:schemeClr val="accent4"/>
              </a:solidFill>
            </a:endParaRPr>
          </a:p>
        </p:txBody>
      </p:sp>
      <p:sp>
        <p:nvSpPr>
          <p:cNvPr id="9" name="Content Placeholder 8"/>
          <p:cNvSpPr>
            <a:spLocks noGrp="1"/>
          </p:cNvSpPr>
          <p:nvPr>
            <p:ph sz="half" idx="1"/>
          </p:nvPr>
        </p:nvSpPr>
        <p:spPr/>
        <p:txBody>
          <a:bodyPr>
            <a:normAutofit/>
          </a:bodyPr>
          <a:lstStyle/>
          <a:p>
            <a:r>
              <a:rPr lang="en-GB" altLang="en-US"/>
              <a:t>Belbin’s Team Roles (1991)   </a:t>
            </a:r>
          </a:p>
          <a:p>
            <a:r>
              <a:rPr lang="en-GB" altLang="en-US"/>
              <a:t>Tuckman’s stages of Group development (1965)</a:t>
            </a:r>
          </a:p>
          <a:p>
            <a:r>
              <a:rPr lang="en-GB" altLang="en-US"/>
              <a:t>The Hackman Model of Team Effectiveness (2002)</a:t>
            </a:r>
          </a:p>
          <a:p>
            <a:r>
              <a:rPr lang="en-GB" altLang="en-US"/>
              <a:t>The Katzenbach and Smith Model (1993)</a:t>
            </a:r>
          </a:p>
        </p:txBody>
      </p:sp>
      <p:pic>
        <p:nvPicPr>
          <p:cNvPr id="13" name="Content Placeholder 12" descr="Belbin[1]"/>
          <p:cNvPicPr>
            <a:picLocks noGrp="1" noChangeAspect="1"/>
          </p:cNvPicPr>
          <p:nvPr>
            <p:ph sz="half" idx="2"/>
          </p:nvPr>
        </p:nvPicPr>
        <p:blipFill>
          <a:blip r:embed="rId2"/>
          <a:stretch>
            <a:fillRect/>
          </a:stretch>
        </p:blipFill>
        <p:spPr>
          <a:xfrm>
            <a:off x="6198236" y="2560322"/>
            <a:ext cx="4698365" cy="3310255"/>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85725"/>
            <a:ext cx="9866841" cy="3524251"/>
          </a:xfrm>
        </p:spPr>
        <p:txBody>
          <a:bodyPr>
            <a:normAutofit/>
          </a:bodyPr>
          <a:lstStyle/>
          <a:p>
            <a:pPr algn="l"/>
            <a:r>
              <a:rPr lang="en-GB" dirty="0">
                <a:solidFill>
                  <a:schemeClr val="accent5">
                    <a:lumMod val="50000"/>
                  </a:schemeClr>
                </a:solidFill>
              </a:rPr>
              <a:t>                         </a:t>
            </a:r>
            <a:br>
              <a:rPr lang="en-GB" sz="2400" dirty="0">
                <a:solidFill>
                  <a:schemeClr val="accent5">
                    <a:lumMod val="50000"/>
                  </a:schemeClr>
                </a:solidFill>
              </a:rPr>
            </a:br>
            <a:r>
              <a:rPr lang="en-GB" dirty="0">
                <a:solidFill>
                  <a:schemeClr val="accent2">
                    <a:lumMod val="50000"/>
                  </a:schemeClr>
                </a:solidFill>
              </a:rPr>
              <a:t>        </a:t>
            </a:r>
            <a:r>
              <a:rPr lang="en-GB" sz="4800" dirty="0">
                <a:ln w="0"/>
                <a:solidFill>
                  <a:schemeClr val="accent2">
                    <a:lumMod val="50000"/>
                  </a:schemeClr>
                </a:solidFill>
                <a:effectLst>
                  <a:reflection blurRad="6350" stA="53000" endA="300" endPos="35500" dir="5400000" sy="-90000" algn="bl" rotWithShape="0"/>
                </a:effectLst>
              </a:rPr>
              <a:t>Group Dynamic by Abu </a:t>
            </a:r>
            <a:r>
              <a:rPr lang="en-GB" sz="4800" dirty="0" err="1">
                <a:ln w="0"/>
                <a:solidFill>
                  <a:schemeClr val="accent2">
                    <a:lumMod val="50000"/>
                  </a:schemeClr>
                </a:solidFill>
                <a:effectLst>
                  <a:reflection blurRad="6350" stA="53000" endA="300" endPos="35500" dir="5400000" sy="-90000" algn="bl" rotWithShape="0"/>
                </a:effectLst>
              </a:rPr>
              <a:t>Eusuf</a:t>
            </a:r>
            <a:r>
              <a:rPr lang="en-GB" sz="4800" dirty="0">
                <a:ln w="0"/>
                <a:solidFill>
                  <a:schemeClr val="accent2">
                    <a:lumMod val="50000"/>
                  </a:schemeClr>
                </a:solidFill>
                <a:effectLst>
                  <a:reflection blurRad="6350" stA="53000" endA="300" endPos="35500" dir="5400000" sy="-90000" algn="bl" rotWithShape="0"/>
                </a:effectLst>
              </a:rPr>
              <a:t>.</a:t>
            </a:r>
            <a:br>
              <a:rPr lang="en-GB" sz="4800" dirty="0">
                <a:ln w="0"/>
                <a:solidFill>
                  <a:schemeClr val="accent2">
                    <a:lumMod val="50000"/>
                  </a:schemeClr>
                </a:solidFill>
                <a:effectLst>
                  <a:reflection blurRad="6350" stA="53000" endA="300" endPos="35500" dir="5400000" sy="-90000" algn="bl" rotWithShape="0"/>
                </a:effectLst>
              </a:rPr>
            </a:br>
            <a:endParaRPr lang="en-GB" sz="4800" dirty="0">
              <a:solidFill>
                <a:schemeClr val="accent2">
                  <a:lumMod val="50000"/>
                </a:schemeClr>
              </a:solidFill>
            </a:endParaRPr>
          </a:p>
        </p:txBody>
      </p:sp>
      <p:sp>
        <p:nvSpPr>
          <p:cNvPr id="3" name="Subtitle 2"/>
          <p:cNvSpPr>
            <a:spLocks noGrp="1"/>
          </p:cNvSpPr>
          <p:nvPr>
            <p:ph sz="half" idx="1"/>
          </p:nvPr>
        </p:nvSpPr>
        <p:spPr/>
        <p:txBody>
          <a:bodyPr>
            <a:normAutofit fontScale="25000" lnSpcReduction="20000"/>
          </a:bodyPr>
          <a:lstStyle/>
          <a:p>
            <a:pPr algn="l"/>
            <a:r>
              <a:rPr lang="en-GB" sz="3600" dirty="0"/>
              <a:t>               </a:t>
            </a:r>
            <a:br>
              <a:rPr lang="en-GB" sz="720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MS PGothic" panose="020B0600070205080204" charset="-128"/>
                <a:ea typeface="MS PGothic" panose="020B0600070205080204" charset="-128"/>
                <a:sym typeface="+mn-ea"/>
              </a:rPr>
            </a:br>
            <a:endParaRPr lang="en-GB" sz="7200" b="1" i="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MS PGothic" panose="020B0600070205080204" charset="-128"/>
              <a:ea typeface="MS PGothic" panose="020B0600070205080204" charset="-128"/>
              <a:sym typeface="+mn-ea"/>
            </a:endParaRPr>
          </a:p>
        </p:txBody>
      </p:sp>
      <p:sp>
        <p:nvSpPr>
          <p:cNvPr id="12" name="Content Placeholder 11"/>
          <p:cNvSpPr>
            <a:spLocks noGrp="1"/>
          </p:cNvSpPr>
          <p:nvPr>
            <p:ph sz="half" idx="2"/>
          </p:nvPr>
        </p:nvSpPr>
        <p:spPr>
          <a:xfrm>
            <a:off x="5089971" y="2160591"/>
            <a:ext cx="45719" cy="134936"/>
          </a:xfrm>
        </p:spPr>
        <p:txBody>
          <a:bodyPr>
            <a:normAutofit fontScale="25000" lnSpcReduction="20000"/>
          </a:bodyPr>
          <a:lstStyle/>
          <a:p>
            <a:endParaRPr lang="en-GB" dirty="0"/>
          </a:p>
        </p:txBody>
      </p:sp>
      <p:sp>
        <p:nvSpPr>
          <p:cNvPr id="9" name="Isosceles Triangle 8"/>
          <p:cNvSpPr>
            <a:spLocks noGrp="1" noRot="1" noChangeAspect="1" noMove="1" noResize="1" noEditPoints="1" noAdjustHandles="1" noChangeArrowheads="1" noChangeShapeType="1" noTextEdit="1"/>
          </p:cNvSpPr>
          <p:nvPr/>
        </p:nvSpPr>
        <p:spPr>
          <a:xfrm rot="10800000">
            <a:off x="3175" y="12700"/>
            <a:ext cx="842596" cy="5666155"/>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13" name="Picture 12"/>
          <p:cNvPicPr>
            <a:picLocks noChangeAspect="1"/>
          </p:cNvPicPr>
          <p:nvPr/>
        </p:nvPicPr>
        <p:blipFill>
          <a:blip r:embed="rId2"/>
          <a:stretch>
            <a:fillRect/>
          </a:stretch>
        </p:blipFill>
        <p:spPr>
          <a:xfrm>
            <a:off x="2424095" y="2676525"/>
            <a:ext cx="6611099" cy="2755899"/>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33503" y="609600"/>
            <a:ext cx="8596668" cy="1320800"/>
          </a:xfrm>
        </p:spPr>
        <p:txBody>
          <a:bodyPr>
            <a:normAutofit/>
          </a:bodyPr>
          <a:lstStyle/>
          <a:p>
            <a:r>
              <a:rPr lang="en-GB" dirty="0">
                <a:ln w="0"/>
                <a:solidFill>
                  <a:schemeClr val="accent2">
                    <a:lumMod val="75000"/>
                  </a:schemeClr>
                </a:solidFill>
                <a:effectLst>
                  <a:reflection blurRad="6350" stA="53000" endA="300" endPos="35500" dir="5400000" sy="-90000" algn="bl" rotWithShape="0"/>
                </a:effectLst>
              </a:rPr>
              <a:t>Group Dynamic</a:t>
            </a:r>
          </a:p>
        </p:txBody>
      </p:sp>
      <p:sp>
        <p:nvSpPr>
          <p:cNvPr id="3" name="Content Placeholder 2"/>
          <p:cNvSpPr>
            <a:spLocks noGrp="1"/>
          </p:cNvSpPr>
          <p:nvPr>
            <p:ph idx="1"/>
          </p:nvPr>
        </p:nvSpPr>
        <p:spPr>
          <a:xfrm>
            <a:off x="1333503" y="2160590"/>
            <a:ext cx="8596668" cy="3880773"/>
          </a:xfrm>
        </p:spPr>
        <p:txBody>
          <a:bodyPr>
            <a:normAutofit/>
          </a:bodyPr>
          <a:lstStyle/>
          <a:p>
            <a:pPr marL="0" indent="0">
              <a:buNone/>
            </a:pPr>
            <a:endParaRPr lang="en-GB" dirty="0"/>
          </a:p>
          <a:p>
            <a:r>
              <a:rPr lang="en-GB" dirty="0"/>
              <a:t>So What is Group Dynamic?                                                         </a:t>
            </a:r>
          </a:p>
          <a:p>
            <a:pPr marL="0" indent="0">
              <a:buNone/>
            </a:pPr>
            <a:r>
              <a:rPr lang="en-GB" dirty="0"/>
              <a:t>(Chand, 2018)</a:t>
            </a:r>
          </a:p>
          <a:p>
            <a:r>
              <a:rPr lang="en-GB" dirty="0"/>
              <a:t>Blocking</a:t>
            </a:r>
          </a:p>
          <a:p>
            <a:r>
              <a:rPr lang="en-GB" dirty="0"/>
              <a:t>Weak Leadership </a:t>
            </a:r>
          </a:p>
          <a:p>
            <a:r>
              <a:rPr lang="en-GB" dirty="0"/>
              <a:t>Excessive Difference to Authority</a:t>
            </a:r>
          </a:p>
          <a:p>
            <a:pPr marL="0" indent="0">
              <a:buNone/>
            </a:pPr>
            <a:r>
              <a:rPr lang="en-GB" dirty="0"/>
              <a:t>(Mind Tool, 2018)</a:t>
            </a:r>
          </a:p>
        </p:txBody>
      </p:sp>
      <p:sp>
        <p:nvSpPr>
          <p:cNvPr id="31" name="Isosceles Triangle 9"/>
          <p:cNvSpPr>
            <a:spLocks noGrp="1" noRot="1" noChangeAspect="1" noMove="1" noResize="1" noEditPoints="1" noAdjustHandles="1" noChangeArrowheads="1" noChangeShapeType="1" noTextEdit="1"/>
          </p:cNvSpPr>
          <p:nvPr/>
        </p:nvSpPr>
        <p:spPr>
          <a:xfrm rot="10800000">
            <a:off x="1" y="0"/>
            <a:ext cx="842596" cy="5666155"/>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11"/>
          <p:cNvSpPr>
            <a:spLocks noGrp="1" noRot="1" noChangeAspect="1" noMove="1" noResize="1" noEditPoints="1" noAdjustHandles="1" noChangeArrowheads="1" noChangeShapeType="1" noTextEdit="1"/>
          </p:cNvSpPr>
          <p:nvPr/>
        </p:nvSpPr>
        <p:spPr>
          <a:xfrm flipH="1">
            <a:off x="11743268"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3"/>
          <p:cNvPicPr>
            <a:picLocks noChangeAspect="1"/>
          </p:cNvPicPr>
          <p:nvPr/>
        </p:nvPicPr>
        <p:blipFill>
          <a:blip r:embed="rId2"/>
          <a:stretch>
            <a:fillRect/>
          </a:stretch>
        </p:blipFill>
        <p:spPr>
          <a:xfrm>
            <a:off x="5191761" y="2233614"/>
            <a:ext cx="6551507" cy="2390775"/>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35826" y="982133"/>
            <a:ext cx="3360772" cy="1303867"/>
          </a:xfrm>
        </p:spPr>
        <p:txBody>
          <a:bodyPr>
            <a:normAutofit/>
          </a:bodyPr>
          <a:lstStyle/>
          <a:p>
            <a:pPr>
              <a:lnSpc>
                <a:spcPct val="90000"/>
              </a:lnSpc>
            </a:pPr>
            <a:r>
              <a:rPr lang="en-GB" sz="4100" b="1">
                <a:ln w="9525">
                  <a:solidFill>
                    <a:schemeClr val="bg1"/>
                  </a:solidFill>
                  <a:prstDash val="solid"/>
                </a:ln>
                <a:solidFill>
                  <a:srgbClr val="262626"/>
                </a:solidFill>
                <a:effectLst>
                  <a:outerShdw blurRad="12700" dist="38100" dir="2700000" algn="tl" rotWithShape="0">
                    <a:schemeClr val="accent5">
                      <a:lumMod val="60000"/>
                      <a:lumOff val="40000"/>
                    </a:schemeClr>
                  </a:outerShdw>
                </a:effectLst>
              </a:rPr>
              <a:t>Group Dynamic</a:t>
            </a:r>
          </a:p>
        </p:txBody>
      </p:sp>
      <p:sp>
        <p:nvSpPr>
          <p:cNvPr id="3" name="Content Placeholder 2"/>
          <p:cNvSpPr>
            <a:spLocks noGrp="1"/>
          </p:cNvSpPr>
          <p:nvPr>
            <p:ph idx="1"/>
          </p:nvPr>
        </p:nvSpPr>
        <p:spPr>
          <a:xfrm>
            <a:off x="7535825" y="2556932"/>
            <a:ext cx="3360771" cy="3318936"/>
          </a:xfrm>
        </p:spPr>
        <p:txBody>
          <a:bodyPr>
            <a:normAutofit/>
          </a:bodyPr>
          <a:lstStyle/>
          <a:p>
            <a:pPr>
              <a:lnSpc>
                <a:spcPct val="90000"/>
              </a:lnSpc>
            </a:pPr>
            <a:r>
              <a:rPr lang="en-GB" sz="1900">
                <a:solidFill>
                  <a:srgbClr val="262626"/>
                </a:solidFill>
              </a:rPr>
              <a:t>A Co-Ordinator</a:t>
            </a:r>
          </a:p>
          <a:p>
            <a:pPr>
              <a:lnSpc>
                <a:spcPct val="90000"/>
              </a:lnSpc>
            </a:pPr>
            <a:r>
              <a:rPr lang="en-GB" sz="1900">
                <a:solidFill>
                  <a:srgbClr val="262626"/>
                </a:solidFill>
              </a:rPr>
              <a:t>Complete Finisher</a:t>
            </a:r>
          </a:p>
          <a:p>
            <a:pPr>
              <a:lnSpc>
                <a:spcPct val="90000"/>
              </a:lnSpc>
            </a:pPr>
            <a:endParaRPr lang="en-GB" sz="1900">
              <a:solidFill>
                <a:srgbClr val="262626"/>
              </a:solidFill>
            </a:endParaRPr>
          </a:p>
          <a:p>
            <a:pPr>
              <a:lnSpc>
                <a:spcPct val="90000"/>
              </a:lnSpc>
            </a:pPr>
            <a:r>
              <a:rPr lang="en-GB" sz="1900">
                <a:solidFill>
                  <a:srgbClr val="262626"/>
                </a:solidFill>
              </a:rPr>
              <a:t>Defining Roles and Responsibility        </a:t>
            </a:r>
          </a:p>
          <a:p>
            <a:pPr>
              <a:lnSpc>
                <a:spcPct val="90000"/>
              </a:lnSpc>
            </a:pPr>
            <a:r>
              <a:rPr lang="en-GB" sz="1900">
                <a:solidFill>
                  <a:srgbClr val="262626"/>
                </a:solidFill>
              </a:rPr>
              <a:t>Breakdown Barriers</a:t>
            </a:r>
          </a:p>
          <a:p>
            <a:pPr>
              <a:lnSpc>
                <a:spcPct val="90000"/>
              </a:lnSpc>
            </a:pPr>
            <a:r>
              <a:rPr lang="en-GB" sz="1900">
                <a:solidFill>
                  <a:srgbClr val="262626"/>
                </a:solidFill>
              </a:rPr>
              <a:t>Focus on Communication</a:t>
            </a:r>
          </a:p>
          <a:p>
            <a:pPr>
              <a:lnSpc>
                <a:spcPct val="90000"/>
              </a:lnSpc>
            </a:pPr>
            <a:r>
              <a:rPr lang="en-GB" sz="1900">
                <a:solidFill>
                  <a:srgbClr val="262626"/>
                </a:solidFill>
              </a:rPr>
              <a:t>Pay Attention (Mind Tool, 2018)</a:t>
            </a:r>
          </a:p>
        </p:txBody>
      </p:sp>
      <p:pic>
        <p:nvPicPr>
          <p:cNvPr id="4" name="Picture 3"/>
          <p:cNvPicPr>
            <a:picLocks noChangeAspect="1"/>
          </p:cNvPicPr>
          <p:nvPr/>
        </p:nvPicPr>
        <p:blipFill>
          <a:blip r:embed="rId2"/>
          <a:stretch>
            <a:fillRect/>
          </a:stretch>
        </p:blipFill>
        <p:spPr>
          <a:xfrm>
            <a:off x="1412685" y="1617398"/>
            <a:ext cx="5278777" cy="3444401"/>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35826" y="982133"/>
            <a:ext cx="3360772" cy="1303867"/>
          </a:xfrm>
        </p:spPr>
        <p:txBody>
          <a:bodyPr>
            <a:normAutofit/>
          </a:bodyPr>
          <a:lstStyle/>
          <a:p>
            <a:pPr>
              <a:lnSpc>
                <a:spcPct val="90000"/>
              </a:lnSpc>
            </a:pPr>
            <a:r>
              <a:rPr lang="en-GB" sz="4100" b="1">
                <a:ln w="22225">
                  <a:solidFill>
                    <a:schemeClr val="accent2"/>
                  </a:solidFill>
                  <a:prstDash val="solid"/>
                </a:ln>
                <a:solidFill>
                  <a:srgbClr val="262626"/>
                </a:solidFill>
              </a:rPr>
              <a:t>Group Dynamic</a:t>
            </a:r>
          </a:p>
        </p:txBody>
      </p:sp>
      <p:sp>
        <p:nvSpPr>
          <p:cNvPr id="3" name="Content Placeholder 2"/>
          <p:cNvSpPr>
            <a:spLocks noGrp="1"/>
          </p:cNvSpPr>
          <p:nvPr>
            <p:ph idx="1"/>
          </p:nvPr>
        </p:nvSpPr>
        <p:spPr>
          <a:xfrm>
            <a:off x="7535825" y="2556932"/>
            <a:ext cx="3360771" cy="3318936"/>
          </a:xfrm>
        </p:spPr>
        <p:txBody>
          <a:bodyPr>
            <a:normAutofit/>
          </a:bodyPr>
          <a:lstStyle/>
          <a:p>
            <a:r>
              <a:rPr lang="en-GB">
                <a:solidFill>
                  <a:srgbClr val="262626"/>
                </a:solidFill>
              </a:rPr>
              <a:t>Forming</a:t>
            </a:r>
          </a:p>
          <a:p>
            <a:r>
              <a:rPr lang="en-GB">
                <a:solidFill>
                  <a:srgbClr val="262626"/>
                </a:solidFill>
              </a:rPr>
              <a:t>Storming                                            </a:t>
            </a:r>
          </a:p>
          <a:p>
            <a:r>
              <a:rPr lang="en-GB">
                <a:solidFill>
                  <a:srgbClr val="262626"/>
                </a:solidFill>
              </a:rPr>
              <a:t>Norming </a:t>
            </a:r>
          </a:p>
          <a:p>
            <a:r>
              <a:rPr lang="en-GB">
                <a:solidFill>
                  <a:srgbClr val="262626"/>
                </a:solidFill>
              </a:rPr>
              <a:t>Performing</a:t>
            </a:r>
          </a:p>
          <a:p>
            <a:r>
              <a:rPr lang="en-GB">
                <a:solidFill>
                  <a:srgbClr val="262626"/>
                </a:solidFill>
              </a:rPr>
              <a:t>Adjourning and Transforming</a:t>
            </a:r>
          </a:p>
        </p:txBody>
      </p:sp>
      <p:pic>
        <p:nvPicPr>
          <p:cNvPr id="6" name="Picture 5" descr="A close up of text on a white background&#10;&#10;Description automatically generated"/>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12685" y="1815352"/>
            <a:ext cx="5278777" cy="3048493"/>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800" dirty="0">
                <a:cs typeface="Calibri Light" panose="020F0302020204030204"/>
              </a:rPr>
              <a:t>The characteristics of effective teams </a:t>
            </a:r>
            <a:br>
              <a:rPr lang="en-GB" sz="4800" dirty="0">
                <a:cs typeface="Calibri Light" panose="020F0302020204030204"/>
              </a:rPr>
            </a:br>
            <a:r>
              <a:rPr lang="en-GB" sz="2000" b="1" dirty="0" err="1">
                <a:cs typeface="Calibri Light" panose="020F0302020204030204"/>
              </a:rPr>
              <a:t>Shazul</a:t>
            </a:r>
            <a:r>
              <a:rPr lang="en-GB" sz="2000" b="1" dirty="0">
                <a:cs typeface="Calibri Light" panose="020F0302020204030204"/>
              </a:rPr>
              <a:t> Miah</a:t>
            </a:r>
            <a:endParaRPr lang="en-GB" sz="4800" b="1" dirty="0"/>
          </a:p>
        </p:txBody>
      </p:sp>
      <p:sp>
        <p:nvSpPr>
          <p:cNvPr id="3" name="Subtitle 2"/>
          <p:cNvSpPr>
            <a:spLocks noGrp="1"/>
          </p:cNvSpPr>
          <p:nvPr>
            <p:ph type="subTitle" idx="1"/>
          </p:nvPr>
        </p:nvSpPr>
        <p:spPr/>
        <p:txBody>
          <a:bodyPr vert="horz" lIns="91440" tIns="45720" rIns="91440" bIns="45720" rtlCol="0" anchor="t">
            <a:normAutofit fontScale="92500" lnSpcReduction="10000"/>
          </a:bodyPr>
          <a:lstStyle/>
          <a:p>
            <a:endParaRPr lang="en-GB" sz="4000" b="1" dirty="0">
              <a:solidFill>
                <a:schemeClr val="tx2"/>
              </a:solidFill>
              <a:cs typeface="Calibri" panose="020F0502020204030204"/>
            </a:endParaRPr>
          </a:p>
          <a:p>
            <a:r>
              <a:rPr lang="en-GB" sz="4000" b="1" dirty="0">
                <a:solidFill>
                  <a:schemeClr val="tx2"/>
                </a:solidFill>
                <a:cs typeface="Calibri" panose="020F0502020204030204"/>
              </a:rPr>
              <a:t>THE </a:t>
            </a:r>
            <a:r>
              <a:rPr lang="en-GB" sz="4000" b="1" dirty="0">
                <a:solidFill>
                  <a:srgbClr val="92D050"/>
                </a:solidFill>
                <a:cs typeface="Calibri" panose="020F0502020204030204"/>
              </a:rPr>
              <a:t>ONE </a:t>
            </a:r>
            <a:r>
              <a:rPr lang="en-GB" sz="4000" b="1" dirty="0">
                <a:solidFill>
                  <a:srgbClr val="FF0000"/>
                </a:solidFill>
                <a:cs typeface="Calibri" panose="020F0502020204030204"/>
              </a:rPr>
              <a:t>TEAM</a:t>
            </a:r>
            <a:endParaRPr lang="en-GB" b="1" dirty="0">
              <a:solidFill>
                <a:schemeClr val="tx2"/>
              </a:solidFill>
              <a:cs typeface="Calibri" panose="020F0502020204030204"/>
            </a:endParaRPr>
          </a:p>
        </p:txBody>
      </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1" y="1421573"/>
            <a:ext cx="10925175" cy="864427"/>
          </a:xfrm>
        </p:spPr>
        <p:txBody>
          <a:bodyPr>
            <a:normAutofit fontScale="90000"/>
          </a:bodyPr>
          <a:lstStyle/>
          <a:p>
            <a:r>
              <a:rPr lang="en-US" sz="2400" dirty="0">
                <a:solidFill>
                  <a:schemeClr val="accent6"/>
                </a:solidFill>
                <a:cs typeface="Calibri Light" panose="020F0302020204030204"/>
              </a:rPr>
              <a:t>      </a:t>
            </a:r>
            <a:r>
              <a:rPr lang="en-US" sz="24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cs typeface="Calibri Light" panose="020F0302020204030204"/>
              </a:rPr>
              <a:t> </a:t>
            </a:r>
            <a:r>
              <a:rPr lang="en-US" sz="2400" b="1" u="sng"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cs typeface="Calibri Light" panose="020F0302020204030204"/>
              </a:rPr>
              <a:t> </a:t>
            </a:r>
            <a:r>
              <a:rPr lang="en-US" b="1" u="sng"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cs typeface="Calibri Light" panose="020F0302020204030204"/>
              </a:rPr>
              <a:t>How to create &amp; maintain an effective team</a:t>
            </a:r>
            <a:r>
              <a:rPr lang="en-US" b="1"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cs typeface="Calibri Light" panose="020F0302020204030204"/>
              </a:rPr>
              <a:t> </a:t>
            </a:r>
            <a:br>
              <a:rPr lang="en-US" sz="24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cs typeface="Calibri Light" panose="020F0302020204030204"/>
              </a:rPr>
            </a:br>
            <a:r>
              <a:rPr lang="en-US" sz="24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cs typeface="Calibri Light" panose="020F0302020204030204"/>
              </a:rPr>
              <a:t>                                          </a:t>
            </a:r>
            <a:br>
              <a:rPr lang="en-US" sz="24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cs typeface="Calibri Light" panose="020F0302020204030204"/>
              </a:rPr>
            </a:br>
            <a:r>
              <a:rPr lang="en-US" sz="24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cs typeface="Calibri Light" panose="020F0302020204030204"/>
              </a:rPr>
              <a:t>                                   </a:t>
            </a:r>
            <a:r>
              <a:rPr lang="en-US" sz="2400" b="1"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cs typeface="Calibri Light" panose="020F0302020204030204"/>
              </a:rPr>
              <a:t> </a:t>
            </a:r>
            <a:endParaRPr lang="en-US" sz="2400" b="1" dirty="0">
              <a:solidFill>
                <a:schemeClr val="accent6"/>
              </a:solidFill>
              <a:cs typeface="Calibri Light" panose="020F0302020204030204"/>
            </a:endParaRPr>
          </a:p>
        </p:txBody>
      </p:sp>
      <p:sp>
        <p:nvSpPr>
          <p:cNvPr id="3" name="Content Placeholder 2"/>
          <p:cNvSpPr>
            <a:spLocks noGrp="1"/>
          </p:cNvSpPr>
          <p:nvPr>
            <p:ph idx="1"/>
          </p:nvPr>
        </p:nvSpPr>
        <p:spPr/>
        <p:txBody>
          <a:bodyPr vert="horz" lIns="91440" tIns="45720" rIns="91440" bIns="45720" rtlCol="0" anchor="t">
            <a:normAutofit fontScale="55000" lnSpcReduction="20000"/>
          </a:bodyPr>
          <a:lstStyle/>
          <a:p>
            <a:r>
              <a:rPr lang="en-US" sz="2600" dirty="0">
                <a:solidFill>
                  <a:schemeClr val="accent1"/>
                </a:solidFill>
                <a:cs typeface="Calibri" panose="020F0502020204030204"/>
              </a:rPr>
              <a:t> Forming</a:t>
            </a:r>
          </a:p>
          <a:p>
            <a:endParaRPr lang="en-US" sz="2600" dirty="0">
              <a:solidFill>
                <a:schemeClr val="accent1"/>
              </a:solidFill>
              <a:cs typeface="Calibri" panose="020F0502020204030204"/>
            </a:endParaRPr>
          </a:p>
          <a:p>
            <a:r>
              <a:rPr lang="en-US" sz="2600" dirty="0">
                <a:solidFill>
                  <a:schemeClr val="accent1"/>
                </a:solidFill>
                <a:cs typeface="Calibri" panose="020F0502020204030204"/>
              </a:rPr>
              <a:t>Storming                                                                                                         </a:t>
            </a:r>
            <a:endParaRPr lang="en-US" sz="2600" u="sng" dirty="0">
              <a:solidFill>
                <a:schemeClr val="accent1"/>
              </a:solidFill>
              <a:cs typeface="Calibri" panose="020F0502020204030204"/>
            </a:endParaRPr>
          </a:p>
          <a:p>
            <a:pPr marL="0" indent="0">
              <a:buNone/>
            </a:pPr>
            <a:endParaRPr lang="en-US" sz="2600" dirty="0">
              <a:solidFill>
                <a:schemeClr val="accent1"/>
              </a:solidFill>
              <a:cs typeface="Calibri" panose="020F0502020204030204"/>
            </a:endParaRPr>
          </a:p>
          <a:p>
            <a:pPr marL="342891" indent="-342891"/>
            <a:r>
              <a:rPr lang="en-US" sz="2600" dirty="0">
                <a:solidFill>
                  <a:schemeClr val="accent1"/>
                </a:solidFill>
                <a:cs typeface="Calibri" panose="020F0502020204030204"/>
              </a:rPr>
              <a:t>Norming </a:t>
            </a:r>
          </a:p>
          <a:p>
            <a:endParaRPr lang="en-US" sz="2600" dirty="0">
              <a:solidFill>
                <a:schemeClr val="accent1"/>
              </a:solidFill>
              <a:cs typeface="Calibri" panose="020F0502020204030204"/>
            </a:endParaRPr>
          </a:p>
          <a:p>
            <a:r>
              <a:rPr lang="en-US" sz="2600" dirty="0">
                <a:solidFill>
                  <a:schemeClr val="accent1"/>
                </a:solidFill>
                <a:cs typeface="Calibri" panose="020F0502020204030204"/>
              </a:rPr>
              <a:t>Performing </a:t>
            </a:r>
          </a:p>
          <a:p>
            <a:endParaRPr lang="en-US" sz="2600" dirty="0">
              <a:solidFill>
                <a:schemeClr val="accent1"/>
              </a:solidFill>
              <a:cs typeface="Calibri" panose="020F0502020204030204"/>
            </a:endParaRPr>
          </a:p>
          <a:p>
            <a:r>
              <a:rPr lang="en-US" sz="2600" dirty="0">
                <a:solidFill>
                  <a:schemeClr val="accent1"/>
                </a:solidFill>
                <a:cs typeface="Calibri" panose="020F0502020204030204"/>
              </a:rPr>
              <a:t>Adjourning </a:t>
            </a:r>
          </a:p>
          <a:p>
            <a:pPr marL="0" indent="0">
              <a:buNone/>
            </a:pPr>
            <a:endParaRPr lang="en-US" sz="2000" dirty="0">
              <a:solidFill>
                <a:schemeClr val="accent1"/>
              </a:solidFill>
              <a:cs typeface="Calibri" panose="020F0502020204030204"/>
            </a:endParaRPr>
          </a:p>
          <a:p>
            <a:pPr marL="0" indent="0" algn="ctr">
              <a:buNone/>
            </a:pPr>
            <a:r>
              <a:rPr lang="en-US" sz="2000" dirty="0">
                <a:solidFill>
                  <a:schemeClr val="accent1"/>
                </a:solidFill>
                <a:cs typeface="Calibri" panose="020F0502020204030204"/>
              </a:rPr>
              <a:t>                                      </a:t>
            </a:r>
            <a:r>
              <a:rPr lang="en-US" sz="2000" dirty="0">
                <a:cs typeface="Calibri" panose="020F0502020204030204"/>
              </a:rPr>
              <a:t>(Tuckman,1965)</a:t>
            </a:r>
          </a:p>
          <a:p>
            <a:pPr marL="0" indent="0">
              <a:buNone/>
            </a:pPr>
            <a:endParaRPr lang="en-US" sz="2000" dirty="0">
              <a:solidFill>
                <a:schemeClr val="accent1"/>
              </a:solidFill>
              <a:cs typeface="Calibri" panose="020F0502020204030204"/>
            </a:endParaRPr>
          </a:p>
          <a:p>
            <a:pPr marL="0" indent="0">
              <a:buNone/>
            </a:pPr>
            <a:endParaRPr lang="en-US" sz="2000" dirty="0">
              <a:solidFill>
                <a:schemeClr val="accent1"/>
              </a:solidFill>
              <a:cs typeface="Calibri" panose="020F0502020204030204"/>
            </a:endParaRPr>
          </a:p>
        </p:txBody>
      </p:sp>
      <p:sp>
        <p:nvSpPr>
          <p:cNvPr id="4" name="TextBox 3"/>
          <p:cNvSpPr txBox="1"/>
          <p:nvPr/>
        </p:nvSpPr>
        <p:spPr>
          <a:xfrm>
            <a:off x="4724400" y="3193212"/>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spAutoFit/>
          </a:bodyPr>
          <a:lstStyle/>
          <a:p>
            <a:pPr algn="ctr"/>
            <a:r>
              <a:rPr lang="en-US"/>
              <a:t>Click to add text</a:t>
            </a:r>
          </a:p>
        </p:txBody>
      </p:sp>
      <p:pic>
        <p:nvPicPr>
          <p:cNvPr id="5" name="Picture 5"/>
          <p:cNvPicPr>
            <a:picLocks noChangeAspect="1"/>
          </p:cNvPicPr>
          <p:nvPr/>
        </p:nvPicPr>
        <p:blipFill>
          <a:blip r:embed="rId2"/>
          <a:stretch>
            <a:fillRect/>
          </a:stretch>
        </p:blipFill>
        <p:spPr>
          <a:xfrm>
            <a:off x="5143501" y="2486026"/>
            <a:ext cx="5610224" cy="2848156"/>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u="sng"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cs typeface="Calibri Light" panose="020F0302020204030204"/>
              </a:rPr>
              <a:t>Benefits of Effective Team Working</a:t>
            </a:r>
          </a:p>
        </p:txBody>
      </p:sp>
      <p:sp>
        <p:nvSpPr>
          <p:cNvPr id="3" name="Content Placeholder 2"/>
          <p:cNvSpPr>
            <a:spLocks noGrp="1"/>
          </p:cNvSpPr>
          <p:nvPr>
            <p:ph idx="1"/>
          </p:nvPr>
        </p:nvSpPr>
        <p:spPr/>
        <p:txBody>
          <a:bodyPr vert="horz" lIns="91440" tIns="45720" rIns="91440" bIns="45720" rtlCol="0" anchor="t">
            <a:normAutofit/>
          </a:bodyPr>
          <a:lstStyle/>
          <a:p>
            <a:r>
              <a:rPr lang="en-US" sz="1800" dirty="0">
                <a:solidFill>
                  <a:schemeClr val="accent5"/>
                </a:solidFill>
                <a:cs typeface="Calibri" panose="020F0502020204030204"/>
              </a:rPr>
              <a:t>Time management</a:t>
            </a:r>
          </a:p>
          <a:p>
            <a:r>
              <a:rPr lang="en-US" sz="1800" dirty="0">
                <a:solidFill>
                  <a:schemeClr val="accent5"/>
                </a:solidFill>
                <a:cs typeface="Calibri" panose="020F0502020204030204"/>
              </a:rPr>
              <a:t>Increased employee involvement</a:t>
            </a:r>
          </a:p>
          <a:p>
            <a:r>
              <a:rPr lang="en-US" sz="1800" dirty="0">
                <a:solidFill>
                  <a:schemeClr val="accent5"/>
                </a:solidFill>
                <a:cs typeface="Calibri" panose="020F0502020204030204"/>
              </a:rPr>
              <a:t>It improves quality of product and service</a:t>
            </a:r>
          </a:p>
          <a:p>
            <a:r>
              <a:rPr lang="en-US" sz="1800" dirty="0">
                <a:solidFill>
                  <a:schemeClr val="accent5"/>
                </a:solidFill>
                <a:cs typeface="Calibri" panose="020F0502020204030204"/>
              </a:rPr>
              <a:t>It brings a motivating environment                                        </a:t>
            </a:r>
            <a:endParaRPr lang="en-US">
              <a:solidFill>
                <a:schemeClr val="accent5"/>
              </a:solidFill>
              <a:cs typeface="Calibri" panose="020F0502020204030204"/>
            </a:endParaRPr>
          </a:p>
          <a:p>
            <a:r>
              <a:rPr lang="en-US" sz="1800" dirty="0">
                <a:solidFill>
                  <a:schemeClr val="accent5"/>
                </a:solidFill>
                <a:cs typeface="Calibri" panose="020F0502020204030204"/>
              </a:rPr>
              <a:t>Effective communication</a:t>
            </a:r>
          </a:p>
          <a:p>
            <a:r>
              <a:rPr lang="en-US" sz="1800" dirty="0">
                <a:solidFill>
                  <a:schemeClr val="accent5"/>
                </a:solidFill>
                <a:cs typeface="Calibri" panose="020F0502020204030204"/>
              </a:rPr>
              <a:t>Trust</a:t>
            </a:r>
          </a:p>
          <a:p>
            <a:r>
              <a:rPr lang="en-US" sz="1800" dirty="0">
                <a:solidFill>
                  <a:schemeClr val="accent5"/>
                </a:solidFill>
                <a:cs typeface="Calibri" panose="020F0502020204030204"/>
              </a:rPr>
              <a:t>Development/ Skills</a:t>
            </a:r>
          </a:p>
          <a:p>
            <a:r>
              <a:rPr lang="en-US" sz="1800" dirty="0">
                <a:solidFill>
                  <a:schemeClr val="accent5"/>
                </a:solidFill>
                <a:cs typeface="Calibri" panose="020F0502020204030204"/>
              </a:rPr>
              <a:t>Business growth </a:t>
            </a:r>
          </a:p>
        </p:txBody>
      </p:sp>
      <p:pic>
        <p:nvPicPr>
          <p:cNvPr id="4" name="Picture 4" descr="A close up of a device&#10;&#10;Description generated with high confidence"/>
          <p:cNvPicPr>
            <a:picLocks noChangeAspect="1"/>
          </p:cNvPicPr>
          <p:nvPr/>
        </p:nvPicPr>
        <p:blipFill>
          <a:blip r:embed="rId2"/>
          <a:stretch>
            <a:fillRect/>
          </a:stretch>
        </p:blipFill>
        <p:spPr>
          <a:xfrm>
            <a:off x="6329183" y="2907192"/>
            <a:ext cx="4157752" cy="2763867"/>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cs typeface="Calibri Light" panose="020F0302020204030204"/>
              </a:rPr>
              <a:t>Relationship Trust</a:t>
            </a:r>
            <a:endParaRPr lang="en-US"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
        <p:nvSpPr>
          <p:cNvPr id="3" name="Content Placeholder 2"/>
          <p:cNvSpPr>
            <a:spLocks noGrp="1"/>
          </p:cNvSpPr>
          <p:nvPr>
            <p:ph idx="1"/>
          </p:nvPr>
        </p:nvSpPr>
        <p:spPr/>
        <p:txBody>
          <a:bodyPr vert="horz" lIns="91440" tIns="45720" rIns="91440" bIns="45720" rtlCol="0" anchor="t">
            <a:normAutofit fontScale="92500" lnSpcReduction="20000"/>
          </a:bodyPr>
          <a:lstStyle/>
          <a:p>
            <a:pPr marL="0" indent="0">
              <a:buNone/>
            </a:pPr>
            <a:r>
              <a:rPr lang="en-US" dirty="0">
                <a:solidFill>
                  <a:schemeClr val="accent5"/>
                </a:solidFill>
                <a:cs typeface="Calibri" panose="020F0502020204030204"/>
              </a:rPr>
              <a:t>1. Talk straight</a:t>
            </a:r>
          </a:p>
          <a:p>
            <a:pPr marL="0" indent="0">
              <a:buNone/>
            </a:pPr>
            <a:r>
              <a:rPr lang="en-US" dirty="0">
                <a:solidFill>
                  <a:schemeClr val="accent5"/>
                </a:solidFill>
                <a:cs typeface="Calibri" panose="020F0502020204030204"/>
              </a:rPr>
              <a:t>2. Demonstrate respect                                </a:t>
            </a:r>
          </a:p>
          <a:p>
            <a:pPr marL="0" indent="0">
              <a:buNone/>
            </a:pPr>
            <a:r>
              <a:rPr lang="en-US" dirty="0">
                <a:solidFill>
                  <a:schemeClr val="accent5"/>
                </a:solidFill>
                <a:cs typeface="Calibri" panose="020F0502020204030204"/>
              </a:rPr>
              <a:t>3. Create transparency</a:t>
            </a:r>
          </a:p>
          <a:p>
            <a:pPr marL="0" indent="0">
              <a:buNone/>
            </a:pPr>
            <a:r>
              <a:rPr lang="en-US" dirty="0">
                <a:solidFill>
                  <a:schemeClr val="accent5"/>
                </a:solidFill>
                <a:cs typeface="Calibri" panose="020F0502020204030204"/>
              </a:rPr>
              <a:t>4. Right &amp; Wrongs</a:t>
            </a:r>
          </a:p>
          <a:p>
            <a:pPr marL="0" indent="0">
              <a:buNone/>
            </a:pPr>
            <a:r>
              <a:rPr lang="en-US" dirty="0">
                <a:solidFill>
                  <a:schemeClr val="accent5"/>
                </a:solidFill>
                <a:cs typeface="Calibri" panose="020F0502020204030204"/>
              </a:rPr>
              <a:t>5. Show loyalty</a:t>
            </a:r>
          </a:p>
          <a:p>
            <a:pPr marL="0" indent="0">
              <a:buNone/>
            </a:pPr>
            <a:r>
              <a:rPr lang="en-US" dirty="0">
                <a:solidFill>
                  <a:schemeClr val="accent5"/>
                </a:solidFill>
                <a:cs typeface="Calibri" panose="020F0502020204030204"/>
              </a:rPr>
              <a:t>6. Deliver results</a:t>
            </a:r>
          </a:p>
          <a:p>
            <a:pPr marL="0" indent="0">
              <a:buNone/>
            </a:pPr>
            <a:r>
              <a:rPr lang="en-US" dirty="0">
                <a:solidFill>
                  <a:schemeClr val="accent5"/>
                </a:solidFill>
                <a:cs typeface="Calibri" panose="020F0502020204030204"/>
              </a:rPr>
              <a:t>7. Get better</a:t>
            </a:r>
          </a:p>
          <a:p>
            <a:pPr marL="0" indent="0">
              <a:buNone/>
            </a:pPr>
            <a:r>
              <a:rPr lang="en-US" sz="1600" dirty="0">
                <a:solidFill>
                  <a:srgbClr val="FF0000"/>
                </a:solidFill>
                <a:cs typeface="Calibri" panose="020F0502020204030204"/>
              </a:rPr>
              <a:t>Covey, S.M.R. 2006, 'The speed of trust: the one thing that changes everything' Simon &amp; Schuster, New York; London.</a:t>
            </a:r>
          </a:p>
          <a:p>
            <a:pPr marL="0" indent="0">
              <a:buNone/>
            </a:pPr>
            <a:endParaRPr lang="en-US" dirty="0">
              <a:solidFill>
                <a:schemeClr val="accent5"/>
              </a:solidFill>
              <a:cs typeface="Calibri" panose="020F0502020204030204"/>
            </a:endParaRPr>
          </a:p>
        </p:txBody>
      </p:sp>
      <p:pic>
        <p:nvPicPr>
          <p:cNvPr id="4" name="Picture 4" descr="A close up of a piece of paper&#10;&#10;Description generated with high confidence"/>
          <p:cNvPicPr>
            <a:picLocks noChangeAspect="1"/>
          </p:cNvPicPr>
          <p:nvPr/>
        </p:nvPicPr>
        <p:blipFill>
          <a:blip r:embed="rId2"/>
          <a:stretch>
            <a:fillRect/>
          </a:stretch>
        </p:blipFill>
        <p:spPr>
          <a:xfrm>
            <a:off x="6210481" y="2784715"/>
            <a:ext cx="4036443" cy="2261559"/>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cs typeface="Calibri Light" panose="020F0302020204030204"/>
              </a:rPr>
              <a:t>Belbin's Team Roles</a:t>
            </a:r>
          </a:p>
        </p:txBody>
      </p:sp>
      <p:sp>
        <p:nvSpPr>
          <p:cNvPr id="3" name="Content Placeholder 2"/>
          <p:cNvSpPr>
            <a:spLocks noGrp="1"/>
          </p:cNvSpPr>
          <p:nvPr>
            <p:ph idx="1"/>
          </p:nvPr>
        </p:nvSpPr>
        <p:spPr>
          <a:xfrm>
            <a:off x="1295402" y="2556932"/>
            <a:ext cx="9601196" cy="3318936"/>
          </a:xfrm>
        </p:spPr>
        <p:txBody>
          <a:bodyPr vert="horz" lIns="91440" tIns="45720" rIns="91440" bIns="45720" rtlCol="0" anchor="t">
            <a:normAutofit fontScale="92500" lnSpcReduction="10000"/>
          </a:bodyPr>
          <a:lstStyle/>
          <a:p>
            <a:pPr marL="0" indent="0">
              <a:buNone/>
            </a:pPr>
            <a:r>
              <a:rPr lang="en-US" sz="1800" dirty="0">
                <a:solidFill>
                  <a:schemeClr val="accent5"/>
                </a:solidFill>
                <a:cs typeface="Calibri" panose="020F0502020204030204"/>
              </a:rPr>
              <a:t>Belbin considered that any individual's potential contribution to a team could be assessed according to the following traits:</a:t>
            </a:r>
          </a:p>
          <a:p>
            <a:r>
              <a:rPr lang="en-US" sz="1800" dirty="0">
                <a:solidFill>
                  <a:schemeClr val="accent6"/>
                </a:solidFill>
                <a:cs typeface="Calibri" panose="020F0502020204030204"/>
              </a:rPr>
              <a:t>Intelligence                                                                        </a:t>
            </a:r>
          </a:p>
          <a:p>
            <a:r>
              <a:rPr lang="en-US" sz="1800" dirty="0">
                <a:solidFill>
                  <a:schemeClr val="accent6"/>
                </a:solidFill>
                <a:cs typeface="Calibri" panose="020F0502020204030204"/>
              </a:rPr>
              <a:t>Dominance                                                                                   </a:t>
            </a:r>
            <a:r>
              <a:rPr lang="en-US" dirty="0">
                <a:solidFill>
                  <a:schemeClr val="accent6"/>
                </a:solidFill>
                <a:cs typeface="Calibri" panose="020F0502020204030204"/>
              </a:rPr>
              <a:t> </a:t>
            </a:r>
          </a:p>
          <a:p>
            <a:r>
              <a:rPr lang="en-US" sz="1800" dirty="0">
                <a:solidFill>
                  <a:schemeClr val="accent6"/>
                </a:solidFill>
                <a:cs typeface="Calibri" panose="020F0502020204030204"/>
              </a:rPr>
              <a:t>Extroversion/ Introversion</a:t>
            </a:r>
          </a:p>
          <a:p>
            <a:r>
              <a:rPr lang="en-US" sz="1800" dirty="0">
                <a:solidFill>
                  <a:schemeClr val="accent6"/>
                </a:solidFill>
                <a:cs typeface="Calibri" panose="020F0502020204030204"/>
              </a:rPr>
              <a:t>Stability / Anxiety</a:t>
            </a:r>
          </a:p>
          <a:p>
            <a:pPr marL="0" indent="0">
              <a:buNone/>
            </a:pPr>
            <a:endParaRPr lang="en-US" sz="1800" dirty="0">
              <a:solidFill>
                <a:schemeClr val="accent6"/>
              </a:solidFill>
              <a:cs typeface="Calibri" panose="020F0502020204030204"/>
            </a:endParaRPr>
          </a:p>
          <a:p>
            <a:pPr marL="0" indent="0">
              <a:buNone/>
            </a:pPr>
            <a:endParaRPr lang="en-US" sz="1800" dirty="0">
              <a:solidFill>
                <a:schemeClr val="accent6"/>
              </a:solidFill>
              <a:cs typeface="Calibri" panose="020F0502020204030204"/>
            </a:endParaRPr>
          </a:p>
          <a:p>
            <a:pPr marL="0" indent="0">
              <a:buNone/>
            </a:pPr>
            <a:r>
              <a:rPr lang="en-US" sz="1800" dirty="0">
                <a:solidFill>
                  <a:schemeClr val="accent5"/>
                </a:solidFill>
                <a:cs typeface="Calibri" panose="020F0502020204030204"/>
              </a:rPr>
              <a:t>Based on these traits he identified 8 distinct team roles: </a:t>
            </a:r>
          </a:p>
          <a:p>
            <a:pPr marL="0" indent="0">
              <a:buNone/>
            </a:pPr>
            <a:endParaRPr lang="en-US" dirty="0">
              <a:cs typeface="Calibri" panose="020F0502020204030204"/>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cs typeface="Calibri Light" panose="020F0302020204030204"/>
              </a:rPr>
              <a:t>Characteristics of an effective team</a:t>
            </a:r>
            <a:endParaRPr lang="en-US"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
        <p:nvSpPr>
          <p:cNvPr id="3" name="Content Placeholder 2"/>
          <p:cNvSpPr>
            <a:spLocks noGrp="1"/>
          </p:cNvSpPr>
          <p:nvPr>
            <p:ph sz="half" idx="1"/>
          </p:nvPr>
        </p:nvSpPr>
        <p:spPr/>
        <p:txBody>
          <a:bodyPr vert="horz" lIns="91440" tIns="45720" rIns="91440" bIns="45720" rtlCol="0" anchor="t">
            <a:normAutofit fontScale="92500" lnSpcReduction="20000"/>
          </a:bodyPr>
          <a:lstStyle/>
          <a:p>
            <a:pPr marL="0" indent="0">
              <a:buNone/>
            </a:pPr>
            <a:r>
              <a:rPr lang="en-US" u="sng" dirty="0">
                <a:solidFill>
                  <a:srgbClr val="FF0000"/>
                </a:solidFill>
                <a:cs typeface="Calibri" panose="020F0502020204030204"/>
              </a:rPr>
              <a:t>Effective teams</a:t>
            </a:r>
          </a:p>
          <a:p>
            <a:pPr marL="457189" indent="-457189"/>
            <a:r>
              <a:rPr lang="en-US" sz="1600" dirty="0">
                <a:solidFill>
                  <a:schemeClr val="accent5"/>
                </a:solidFill>
                <a:cs typeface="Calibri" panose="020F0502020204030204"/>
              </a:rPr>
              <a:t>Creativity </a:t>
            </a:r>
          </a:p>
          <a:p>
            <a:pPr marL="457189" indent="-457189"/>
            <a:r>
              <a:rPr lang="en-US" sz="1600" dirty="0">
                <a:solidFill>
                  <a:schemeClr val="accent5"/>
                </a:solidFill>
                <a:cs typeface="Calibri" panose="020F0502020204030204"/>
              </a:rPr>
              <a:t>Communication</a:t>
            </a:r>
          </a:p>
          <a:p>
            <a:pPr marL="457189" indent="-457189"/>
            <a:r>
              <a:rPr lang="en-US" sz="1600" dirty="0">
                <a:solidFill>
                  <a:schemeClr val="accent5"/>
                </a:solidFill>
                <a:cs typeface="Calibri" panose="020F0502020204030204"/>
              </a:rPr>
              <a:t>Leadership</a:t>
            </a:r>
          </a:p>
          <a:p>
            <a:pPr marL="457189" indent="-457189"/>
            <a:r>
              <a:rPr lang="en-US" sz="1600" dirty="0">
                <a:solidFill>
                  <a:schemeClr val="accent5"/>
                </a:solidFill>
                <a:cs typeface="Calibri" panose="020F0502020204030204"/>
              </a:rPr>
              <a:t>Co-Ordinator</a:t>
            </a:r>
          </a:p>
          <a:p>
            <a:pPr marL="457189" indent="-457189"/>
            <a:r>
              <a:rPr lang="en-US" sz="1600" dirty="0">
                <a:solidFill>
                  <a:schemeClr val="accent5"/>
                </a:solidFill>
                <a:cs typeface="Calibri" panose="020F0502020204030204"/>
              </a:rPr>
              <a:t>Goals</a:t>
            </a:r>
          </a:p>
          <a:p>
            <a:pPr marL="457189" indent="-457189"/>
            <a:r>
              <a:rPr lang="en-US" sz="1600" dirty="0">
                <a:solidFill>
                  <a:schemeClr val="accent5"/>
                </a:solidFill>
                <a:cs typeface="Calibri" panose="020F0502020204030204"/>
              </a:rPr>
              <a:t>Mutual support</a:t>
            </a:r>
          </a:p>
          <a:p>
            <a:pPr marL="457189" indent="-457189"/>
            <a:r>
              <a:rPr lang="en-US" sz="1600" dirty="0">
                <a:solidFill>
                  <a:schemeClr val="accent5"/>
                </a:solidFill>
                <a:cs typeface="Calibri" panose="020F0502020204030204"/>
              </a:rPr>
              <a:t>Trust</a:t>
            </a:r>
          </a:p>
          <a:p>
            <a:pPr marL="457189" indent="-457189"/>
            <a:r>
              <a:rPr lang="en-US" sz="1600" dirty="0">
                <a:solidFill>
                  <a:schemeClr val="accent5"/>
                </a:solidFill>
                <a:cs typeface="Calibri" panose="020F0502020204030204"/>
              </a:rPr>
              <a:t>Participation</a:t>
            </a:r>
          </a:p>
          <a:p>
            <a:pPr marL="457189" indent="-457189"/>
            <a:r>
              <a:rPr lang="en-US" sz="1600" dirty="0">
                <a:solidFill>
                  <a:schemeClr val="accent5"/>
                </a:solidFill>
                <a:cs typeface="Calibri" panose="020F0502020204030204"/>
              </a:rPr>
              <a:t>Decisions</a:t>
            </a:r>
          </a:p>
          <a:p>
            <a:pPr marL="457189" indent="-457189"/>
            <a:endParaRPr lang="en-US" sz="1400" dirty="0">
              <a:solidFill>
                <a:schemeClr val="accent6"/>
              </a:solidFill>
              <a:cs typeface="Calibri" panose="020F0502020204030204"/>
            </a:endParaRPr>
          </a:p>
          <a:p>
            <a:pPr marL="457189" indent="-457189"/>
            <a:endParaRPr lang="en-US" sz="1400" dirty="0">
              <a:solidFill>
                <a:schemeClr val="accent6"/>
              </a:solidFill>
              <a:cs typeface="Calibri" panose="020F0502020204030204"/>
            </a:endParaRPr>
          </a:p>
        </p:txBody>
      </p:sp>
      <p:sp>
        <p:nvSpPr>
          <p:cNvPr id="4" name="Content Placeholder 3"/>
          <p:cNvSpPr>
            <a:spLocks noGrp="1"/>
          </p:cNvSpPr>
          <p:nvPr>
            <p:ph sz="half" idx="2"/>
          </p:nvPr>
        </p:nvSpPr>
        <p:spPr/>
        <p:txBody>
          <a:bodyPr vert="horz" lIns="91440" tIns="45720" rIns="91440" bIns="45720" rtlCol="0" anchor="t">
            <a:normAutofit fontScale="92500" lnSpcReduction="20000"/>
          </a:bodyPr>
          <a:lstStyle/>
          <a:p>
            <a:pPr marL="0" indent="0">
              <a:buNone/>
            </a:pPr>
            <a:r>
              <a:rPr lang="en-US" u="sng" dirty="0">
                <a:solidFill>
                  <a:srgbClr val="FF0000"/>
                </a:solidFill>
                <a:cs typeface="Calibri" panose="020F0502020204030204"/>
              </a:rPr>
              <a:t>Belbin team roles</a:t>
            </a:r>
          </a:p>
          <a:p>
            <a:pPr marL="457189" indent="-457189"/>
            <a:endParaRPr lang="en-US" sz="1400" dirty="0">
              <a:solidFill>
                <a:schemeClr val="accent5"/>
              </a:solidFill>
              <a:cs typeface="Calibri" panose="020F0502020204030204"/>
            </a:endParaRPr>
          </a:p>
          <a:p>
            <a:pPr marL="0" indent="0">
              <a:buNone/>
            </a:pPr>
            <a:endParaRPr lang="en-US" sz="1400" dirty="0">
              <a:solidFill>
                <a:schemeClr val="accent5"/>
              </a:solidFill>
              <a:cs typeface="Calibri" panose="020F0502020204030204"/>
            </a:endParaRPr>
          </a:p>
          <a:p>
            <a:pPr marL="457189" indent="-457189"/>
            <a:endParaRPr lang="en-US" u="sng" dirty="0">
              <a:solidFill>
                <a:srgbClr val="4472C4"/>
              </a:solidFill>
              <a:cs typeface="Calibri" panose="020F0502020204030204"/>
            </a:endParaRPr>
          </a:p>
        </p:txBody>
      </p:sp>
      <p:pic>
        <p:nvPicPr>
          <p:cNvPr id="7" name="Picture 7" descr="A screenshot of a cell phone&#10;&#10;Description generated with very high confidence"/>
          <p:cNvPicPr>
            <a:picLocks noChangeAspect="1"/>
          </p:cNvPicPr>
          <p:nvPr/>
        </p:nvPicPr>
        <p:blipFill>
          <a:blip r:embed="rId2"/>
          <a:stretch>
            <a:fillRect/>
          </a:stretch>
        </p:blipFill>
        <p:spPr>
          <a:xfrm>
            <a:off x="3848100" y="2981325"/>
            <a:ext cx="6725563" cy="288912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BFD18-1C8C-4356-998E-95DE7D45390B}"/>
              </a:ext>
            </a:extLst>
          </p:cNvPr>
          <p:cNvSpPr>
            <a:spLocks noGrp="1"/>
          </p:cNvSpPr>
          <p:nvPr>
            <p:ph type="title"/>
          </p:nvPr>
        </p:nvSpPr>
        <p:spPr/>
        <p:txBody>
          <a:bodyPr>
            <a:normAutofit fontScale="90000"/>
          </a:bodyPr>
          <a:lstStyle/>
          <a:p>
            <a:r>
              <a:rPr lang="en-GB" sz="3200" i="1" u="sng" dirty="0">
                <a:latin typeface="Arial Rounded MT Bold" panose="020F0704030504030204" pitchFamily="34" charset="0"/>
                <a:cs typeface="FreesiaUPC" panose="020B0502040204020203" pitchFamily="34" charset="-34"/>
              </a:rPr>
              <a:t>EFFECTIVE CONFLICT HANDLING</a:t>
            </a:r>
            <a:br>
              <a:rPr lang="en-GB" sz="2400" dirty="0">
                <a:latin typeface="Arial Rounded MT Bold" panose="020F0704030504030204" pitchFamily="34" charset="0"/>
                <a:cs typeface="FreesiaUPC" panose="020B0502040204020203" pitchFamily="34" charset="-34"/>
              </a:rPr>
            </a:br>
            <a:r>
              <a:rPr lang="en-GB" sz="2400" dirty="0">
                <a:latin typeface="Arial Rounded MT Bold" panose="020F0704030504030204" pitchFamily="34" charset="0"/>
                <a:cs typeface="FreesiaUPC" panose="020B0502040204020203" pitchFamily="34" charset="-34"/>
              </a:rPr>
              <a:t>by</a:t>
            </a:r>
            <a:br>
              <a:rPr lang="en-GB" sz="2400" dirty="0"/>
            </a:br>
            <a:r>
              <a:rPr lang="en-GB" sz="2400" dirty="0">
                <a:latin typeface="Cooper Black" panose="0208090404030B020404" pitchFamily="18" charset="0"/>
              </a:rPr>
              <a:t>MOHON UDDIN</a:t>
            </a:r>
          </a:p>
        </p:txBody>
      </p:sp>
      <p:pic>
        <p:nvPicPr>
          <p:cNvPr id="5" name="Picture 4">
            <a:extLst>
              <a:ext uri="{FF2B5EF4-FFF2-40B4-BE49-F238E27FC236}">
                <a16:creationId xmlns:a16="http://schemas.microsoft.com/office/drawing/2014/main" id="{2054043F-496C-4B89-B29A-35827916C884}"/>
              </a:ext>
            </a:extLst>
          </p:cNvPr>
          <p:cNvPicPr>
            <a:picLocks noChangeAspect="1"/>
          </p:cNvPicPr>
          <p:nvPr/>
        </p:nvPicPr>
        <p:blipFill>
          <a:blip r:embed="rId2"/>
          <a:stretch>
            <a:fillRect/>
          </a:stretch>
        </p:blipFill>
        <p:spPr>
          <a:xfrm>
            <a:off x="3005593" y="2581275"/>
            <a:ext cx="6100307" cy="3549183"/>
          </a:xfrm>
          <a:prstGeom prst="rect">
            <a:avLst/>
          </a:prstGeom>
        </p:spPr>
      </p:pic>
    </p:spTree>
    <p:extLst>
      <p:ext uri="{BB962C8B-B14F-4D97-AF65-F5344CB8AC3E}">
        <p14:creationId xmlns:p14="http://schemas.microsoft.com/office/powerpoint/2010/main" val="8812589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1" name="Group 140"/>
          <p:cNvGrpSpPr>
            <a:grpSpLocks noGrp="1" noUngrp="1" noRot="1" noChangeAspect="1" noMove="1" noResize="1"/>
          </p:cNvGrpSpPr>
          <p:nvPr/>
        </p:nvGrpSpPr>
        <p:grpSpPr>
          <a:xfrm>
            <a:off x="-15736" y="1"/>
            <a:ext cx="12229963" cy="6856215"/>
            <a:chOff x="-15736" y="0"/>
            <a:chExt cx="12229962" cy="6856214"/>
          </a:xfrm>
        </p:grpSpPr>
        <p:pic>
          <p:nvPicPr>
            <p:cNvPr id="142" name="Picture 14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3" name="Rectangle 142"/>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44" name="Picture 143"/>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5736" y="3153832"/>
              <a:ext cx="777240" cy="606425"/>
            </a:xfrm>
            <a:prstGeom prst="rect">
              <a:avLst/>
            </a:prstGeom>
          </p:spPr>
        </p:pic>
        <p:pic>
          <p:nvPicPr>
            <p:cNvPr id="145" name="Picture 144"/>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1436986" y="3153832"/>
              <a:ext cx="777240" cy="606425"/>
            </a:xfrm>
            <a:prstGeom prst="rect">
              <a:avLst/>
            </a:prstGeom>
          </p:spPr>
        </p:pic>
      </p:grpSp>
      <p:cxnSp>
        <p:nvCxnSpPr>
          <p:cNvPr id="147" name="Straight Connector 146"/>
          <p:cNvCxnSpPr>
            <a:cxnSpLocks noGrp="1" noRot="1" noChangeAspect="1" noMove="1" noResize="1" noEditPoints="1" noAdjustHandles="1" noChangeArrowheads="1" noChangeShapeType="1"/>
          </p:cNvCxnSpPr>
          <p:nvPr/>
        </p:nvCxnSpPr>
        <p:spPr>
          <a:xfrm>
            <a:off x="1396169" y="2421467"/>
            <a:ext cx="9407299"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149" name="Rectangle 148"/>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1" name="Group 150"/>
          <p:cNvGrpSpPr>
            <a:grpSpLocks noGrp="1" noUngrp="1" noRot="1" noChangeAspect="1" noMove="1" noResize="1"/>
          </p:cNvGrpSpPr>
          <p:nvPr/>
        </p:nvGrpSpPr>
        <p:grpSpPr>
          <a:xfrm>
            <a:off x="-15736" y="1"/>
            <a:ext cx="12229963" cy="6856215"/>
            <a:chOff x="-15736" y="0"/>
            <a:chExt cx="12229962" cy="6856214"/>
          </a:xfrm>
        </p:grpSpPr>
        <p:pic>
          <p:nvPicPr>
            <p:cNvPr id="152" name="Picture 15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3" name="Rectangle 152"/>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54" name="Picture 153"/>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5736" y="3153832"/>
              <a:ext cx="777240" cy="606425"/>
            </a:xfrm>
            <a:prstGeom prst="rect">
              <a:avLst/>
            </a:prstGeom>
          </p:spPr>
        </p:pic>
        <p:pic>
          <p:nvPicPr>
            <p:cNvPr id="155" name="Picture 154"/>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1436986" y="3153832"/>
              <a:ext cx="777240" cy="606425"/>
            </a:xfrm>
            <a:prstGeom prst="rect">
              <a:avLst/>
            </a:prstGeom>
          </p:spPr>
        </p:pic>
      </p:grpSp>
      <p:sp>
        <p:nvSpPr>
          <p:cNvPr id="2" name="Title 1"/>
          <p:cNvSpPr>
            <a:spLocks noGrp="1"/>
          </p:cNvSpPr>
          <p:nvPr>
            <p:ph type="title"/>
          </p:nvPr>
        </p:nvSpPr>
        <p:spPr>
          <a:xfrm>
            <a:off x="4626508" y="982133"/>
            <a:ext cx="6270091" cy="1303867"/>
          </a:xfrm>
        </p:spPr>
        <p:txBody>
          <a:bodyPr vert="horz" lIns="91440" tIns="45720" rIns="91440" bIns="45720" rtlCol="0" anchor="ctr">
            <a:normAutofit/>
          </a:bodyPr>
          <a:lstStyle/>
          <a:p>
            <a:pPr>
              <a:lnSpc>
                <a:spcPct val="90000"/>
              </a:lnSpc>
            </a:pPr>
            <a:r>
              <a:rPr lang="en-US" sz="3700" b="1" dirty="0"/>
              <a:t>Tips on how to handle conflicts. </a:t>
            </a:r>
          </a:p>
        </p:txBody>
      </p:sp>
      <p:sp>
        <p:nvSpPr>
          <p:cNvPr id="157" name="Rectangle 156"/>
          <p:cNvSpPr>
            <a:spLocks noGrp="1" noRot="1" noChangeAspect="1" noMove="1" noResize="1" noEditPoints="1" noAdjustHandles="1" noChangeArrowheads="1" noChangeShapeType="1" noTextEdit="1"/>
          </p:cNvSpPr>
          <p:nvPr/>
        </p:nvSpPr>
        <p:spPr>
          <a:xfrm>
            <a:off x="1092644" y="1092200"/>
            <a:ext cx="3072384" cy="453542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9" name="Straight Connector 158"/>
          <p:cNvCxnSpPr>
            <a:cxnSpLocks noGrp="1" noRot="1" noChangeAspect="1" noMove="1" noResize="1" noEditPoints="1" noAdjustHandles="1" noChangeArrowheads="1" noChangeShapeType="1"/>
          </p:cNvCxnSpPr>
          <p:nvPr/>
        </p:nvCxnSpPr>
        <p:spPr>
          <a:xfrm>
            <a:off x="4744033" y="2400639"/>
            <a:ext cx="6035040" cy="0"/>
          </a:xfrm>
          <a:prstGeom prst="line">
            <a:avLst/>
          </a:prstGeom>
        </p:spPr>
        <p:style>
          <a:lnRef idx="2">
            <a:schemeClr val="accent1"/>
          </a:lnRef>
          <a:fillRef idx="0">
            <a:schemeClr val="accent1"/>
          </a:fillRef>
          <a:effectRef idx="1">
            <a:schemeClr val="accent1"/>
          </a:effectRef>
          <a:fontRef idx="minor">
            <a:schemeClr val="tx1"/>
          </a:fontRef>
        </p:style>
      </p:cxnSp>
      <p:pic>
        <p:nvPicPr>
          <p:cNvPr id="1026" name="Picture 2" descr="http://www.solomon-mc.com/wp-content/uploads/2014/04/Conflict-Handling-Styles.jpg"/>
          <p:cNvPicPr>
            <a:picLocks noChangeAspect="1" noChangeArrowheads="1"/>
          </p:cNvPicPr>
          <p:nvPr/>
        </p:nvPicPr>
        <p:blipFill rotWithShape="1">
          <a:blip r:embed="rId4">
            <a:extLst>
              <a:ext uri="{28A0092B-C50C-407E-A947-70E740481C1C}">
                <a14:useLocalDpi xmlns:a14="http://schemas.microsoft.com/office/drawing/2010/main" val="0"/>
              </a:ext>
            </a:extLst>
          </a:blip>
          <a:srcRect l="17656" r="23531"/>
          <a:stretch>
            <a:fillRect/>
          </a:stretch>
        </p:blipFill>
        <p:spPr bwMode="auto">
          <a:xfrm>
            <a:off x="1301435" y="3533309"/>
            <a:ext cx="2654804" cy="1929723"/>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p:cNvSpPr>
            <a:spLocks noGrp="1"/>
          </p:cNvSpPr>
          <p:nvPr>
            <p:ph sz="half" idx="2"/>
          </p:nvPr>
        </p:nvSpPr>
        <p:spPr>
          <a:xfrm>
            <a:off x="4631496" y="2556932"/>
            <a:ext cx="6260115" cy="3318936"/>
          </a:xfrm>
        </p:spPr>
        <p:txBody>
          <a:bodyPr vert="horz" lIns="91440" tIns="45720" rIns="91440" bIns="45720" rtlCol="0" anchor="t">
            <a:normAutofit fontScale="25000" lnSpcReduction="20000"/>
          </a:bodyPr>
          <a:lstStyle/>
          <a:p>
            <a:pPr>
              <a:buFont typeface="Wingdings" panose="05000000000000000000" pitchFamily="2" charset="2"/>
              <a:buChar char="v"/>
            </a:pPr>
            <a:r>
              <a:rPr lang="en-US" sz="11200" dirty="0">
                <a:solidFill>
                  <a:schemeClr val="tx1"/>
                </a:solidFill>
              </a:rPr>
              <a:t> Develop communication skills</a:t>
            </a:r>
          </a:p>
          <a:p>
            <a:pPr>
              <a:buFont typeface="Wingdings" panose="05000000000000000000" pitchFamily="2" charset="2"/>
              <a:buChar char="v"/>
            </a:pPr>
            <a:r>
              <a:rPr lang="en-US" sz="11200" dirty="0">
                <a:solidFill>
                  <a:schemeClr val="tx1"/>
                </a:solidFill>
              </a:rPr>
              <a:t>Let them storm </a:t>
            </a:r>
          </a:p>
          <a:p>
            <a:pPr>
              <a:buFont typeface="Wingdings" panose="05000000000000000000" pitchFamily="2" charset="2"/>
              <a:buChar char="v"/>
            </a:pPr>
            <a:r>
              <a:rPr lang="en-US" sz="11200" dirty="0">
                <a:solidFill>
                  <a:schemeClr val="tx1"/>
                </a:solidFill>
              </a:rPr>
              <a:t>Do one-on-one check ins</a:t>
            </a:r>
          </a:p>
          <a:p>
            <a:pPr>
              <a:buFont typeface="Wingdings" panose="05000000000000000000" pitchFamily="2" charset="2"/>
              <a:buChar char="v"/>
            </a:pPr>
            <a:r>
              <a:rPr lang="en-US" sz="11200" dirty="0">
                <a:solidFill>
                  <a:schemeClr val="tx1"/>
                </a:solidFill>
              </a:rPr>
              <a:t>Ask to alter behavior not personalities</a:t>
            </a:r>
          </a:p>
          <a:p>
            <a:pPr>
              <a:buFont typeface="Wingdings" panose="05000000000000000000" pitchFamily="2" charset="2"/>
              <a:buChar char="v"/>
            </a:pPr>
            <a:r>
              <a:rPr lang="en-US" sz="11200" dirty="0">
                <a:solidFill>
                  <a:schemeClr val="tx1"/>
                </a:solidFill>
              </a:rPr>
              <a:t>Address the issue privately </a:t>
            </a:r>
          </a:p>
          <a:p>
            <a:pPr>
              <a:buFont typeface="Wingdings" panose="05000000000000000000" pitchFamily="2" charset="2"/>
              <a:buChar char="v"/>
            </a:pPr>
            <a:endParaRPr lang="en-US" dirty="0">
              <a:solidFill>
                <a:schemeClr val="tx1"/>
              </a:solidFill>
            </a:endParaRPr>
          </a:p>
        </p:txBody>
      </p:sp>
      <p:sp>
        <p:nvSpPr>
          <p:cNvPr id="7" name="Content Placeholder 6"/>
          <p:cNvSpPr>
            <a:spLocks noGrp="1"/>
          </p:cNvSpPr>
          <p:nvPr>
            <p:ph sz="half" idx="1"/>
          </p:nvPr>
        </p:nvSpPr>
        <p:spPr>
          <a:xfrm flipV="1">
            <a:off x="955042" y="5870449"/>
            <a:ext cx="64135" cy="45719"/>
          </a:xfrm>
        </p:spPr>
        <p:txBody>
          <a:bodyPr>
            <a:normAutofit fontScale="25000" lnSpcReduction="20000"/>
          </a:bodyPr>
          <a:lstStyle/>
          <a:p>
            <a:endParaRPr lang="en-GB" dirty="0"/>
          </a:p>
        </p:txBody>
      </p:sp>
      <p:pic>
        <p:nvPicPr>
          <p:cNvPr id="8" name="Picture 7"/>
          <p:cNvPicPr>
            <a:picLocks noChangeAspect="1"/>
          </p:cNvPicPr>
          <p:nvPr/>
        </p:nvPicPr>
        <p:blipFill>
          <a:blip r:embed="rId5"/>
          <a:stretch>
            <a:fillRect/>
          </a:stretch>
        </p:blipFill>
        <p:spPr>
          <a:xfrm>
            <a:off x="1534160" y="1460297"/>
            <a:ext cx="2123440" cy="1384499"/>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68" name="Group 70"/>
          <p:cNvGrpSpPr>
            <a:grpSpLocks noGrp="1" noUngrp="1" noRot="1" noChangeAspect="1" noMove="1" noResize="1"/>
          </p:cNvGrpSpPr>
          <p:nvPr/>
        </p:nvGrpSpPr>
        <p:grpSpPr>
          <a:xfrm>
            <a:off x="-15736" y="1"/>
            <a:ext cx="12229963" cy="6856215"/>
            <a:chOff x="-15736" y="0"/>
            <a:chExt cx="12229962" cy="6856214"/>
          </a:xfrm>
        </p:grpSpPr>
        <p:pic>
          <p:nvPicPr>
            <p:cNvPr id="72" name="Picture 7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73" name="Rectangle 72"/>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74" name="Picture 73"/>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5736" y="3153832"/>
              <a:ext cx="777240" cy="606425"/>
            </a:xfrm>
            <a:prstGeom prst="rect">
              <a:avLst/>
            </a:prstGeom>
          </p:spPr>
        </p:pic>
        <p:pic>
          <p:nvPicPr>
            <p:cNvPr id="75" name="Picture 74"/>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1436986" y="3153832"/>
              <a:ext cx="777240" cy="606425"/>
            </a:xfrm>
            <a:prstGeom prst="rect">
              <a:avLst/>
            </a:prstGeom>
          </p:spPr>
        </p:pic>
      </p:grpSp>
      <p:cxnSp>
        <p:nvCxnSpPr>
          <p:cNvPr id="2069" name="Straight Connector 76"/>
          <p:cNvCxnSpPr>
            <a:cxnSpLocks noGrp="1" noRot="1" noChangeAspect="1" noMove="1" noResize="1" noEditPoints="1" noAdjustHandles="1" noChangeArrowheads="1" noChangeShapeType="1"/>
          </p:cNvCxnSpPr>
          <p:nvPr/>
        </p:nvCxnSpPr>
        <p:spPr>
          <a:xfrm>
            <a:off x="1396169" y="2421467"/>
            <a:ext cx="9407299"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1295403" y="982133"/>
            <a:ext cx="9601196" cy="1303867"/>
          </a:xfrm>
        </p:spPr>
        <p:txBody>
          <a:bodyPr vert="horz" lIns="91440" tIns="45720" rIns="91440" bIns="45720" rtlCol="0" anchor="ctr">
            <a:normAutofit/>
          </a:bodyPr>
          <a:lstStyle/>
          <a:p>
            <a:pPr>
              <a:lnSpc>
                <a:spcPct val="90000"/>
              </a:lnSpc>
            </a:pPr>
            <a:r>
              <a:rPr lang="en-US" sz="4100" b="1" dirty="0">
                <a:solidFill>
                  <a:srgbClr val="262626"/>
                </a:solidFill>
              </a:rPr>
              <a:t>Effective Conflict Handling</a:t>
            </a:r>
            <a:br>
              <a:rPr lang="en-US" sz="4100" b="1" dirty="0">
                <a:solidFill>
                  <a:srgbClr val="262626"/>
                </a:solidFill>
              </a:rPr>
            </a:br>
            <a:r>
              <a:rPr lang="en-US" sz="4100" b="1" dirty="0" err="1">
                <a:solidFill>
                  <a:srgbClr val="262626"/>
                </a:solidFill>
              </a:rPr>
              <a:t>Mohon</a:t>
            </a:r>
            <a:r>
              <a:rPr lang="en-US" sz="4100" b="1" dirty="0">
                <a:solidFill>
                  <a:srgbClr val="262626"/>
                </a:solidFill>
              </a:rPr>
              <a:t> Uddin.</a:t>
            </a:r>
          </a:p>
        </p:txBody>
      </p:sp>
      <p:sp>
        <p:nvSpPr>
          <p:cNvPr id="4" name="Content Placeholder 3"/>
          <p:cNvSpPr>
            <a:spLocks noGrp="1"/>
          </p:cNvSpPr>
          <p:nvPr>
            <p:ph sz="half" idx="2"/>
          </p:nvPr>
        </p:nvSpPr>
        <p:spPr>
          <a:xfrm>
            <a:off x="1295401" y="2556932"/>
            <a:ext cx="6256867" cy="3318936"/>
          </a:xfrm>
        </p:spPr>
        <p:txBody>
          <a:bodyPr vert="horz" lIns="91440" tIns="45720" rIns="91440" bIns="45720" rtlCol="0" anchor="t">
            <a:normAutofit lnSpcReduction="10000"/>
          </a:bodyPr>
          <a:lstStyle/>
          <a:p>
            <a:r>
              <a:rPr lang="en-US" b="1" dirty="0">
                <a:solidFill>
                  <a:srgbClr val="262626"/>
                </a:solidFill>
              </a:rPr>
              <a:t>PREVENTION IS BETTER THAN CURE</a:t>
            </a:r>
          </a:p>
          <a:p>
            <a:r>
              <a:rPr lang="en-US" sz="2000" dirty="0">
                <a:solidFill>
                  <a:srgbClr val="262626"/>
                </a:solidFill>
              </a:rPr>
              <a:t>Be polite</a:t>
            </a:r>
          </a:p>
          <a:p>
            <a:r>
              <a:rPr lang="en-US" sz="2000" dirty="0">
                <a:solidFill>
                  <a:srgbClr val="262626"/>
                </a:solidFill>
              </a:rPr>
              <a:t>Caring</a:t>
            </a:r>
          </a:p>
          <a:p>
            <a:r>
              <a:rPr lang="en-US" sz="2000" dirty="0">
                <a:solidFill>
                  <a:srgbClr val="262626"/>
                </a:solidFill>
              </a:rPr>
              <a:t>Being Kind</a:t>
            </a:r>
          </a:p>
          <a:p>
            <a:r>
              <a:rPr lang="en-US" sz="2000" dirty="0">
                <a:solidFill>
                  <a:srgbClr val="262626"/>
                </a:solidFill>
              </a:rPr>
              <a:t>Smiling</a:t>
            </a:r>
          </a:p>
          <a:p>
            <a:r>
              <a:rPr lang="en-US" sz="2000" dirty="0">
                <a:solidFill>
                  <a:srgbClr val="262626"/>
                </a:solidFill>
              </a:rPr>
              <a:t>Being Honest</a:t>
            </a:r>
          </a:p>
          <a:p>
            <a:r>
              <a:rPr lang="en-US" b="1" dirty="0">
                <a:solidFill>
                  <a:srgbClr val="262626"/>
                </a:solidFill>
              </a:rPr>
              <a:t>These are the prevention that will help you not to go into a conflict.</a:t>
            </a:r>
          </a:p>
        </p:txBody>
      </p:sp>
      <p:pic>
        <p:nvPicPr>
          <p:cNvPr id="2050" name="Picture 2" descr="http://s3.amazonaws.com/Website_Properties_UGC/mycom/oct_2011_images/Management-conflict.jpg"/>
          <p:cNvPicPr>
            <a:picLocks noGrp="1" noChangeAspect="1" noChangeArrowheads="1"/>
          </p:cNvPicPr>
          <p:nvPr>
            <p:ph sz="half" idx="1"/>
          </p:nvPr>
        </p:nvPicPr>
        <p:blipFill>
          <a:blip r:embed="rId4" cstate="print">
            <a:extLst>
              <a:ext uri="{28A0092B-C50C-407E-A947-70E740481C1C}">
                <a14:useLocalDpi xmlns:a14="http://schemas.microsoft.com/office/drawing/2010/main" val="0"/>
              </a:ext>
            </a:extLst>
          </a:blip>
          <a:srcRect/>
          <a:stretch>
            <a:fillRect/>
          </a:stretch>
        </p:blipFill>
        <p:spPr bwMode="auto">
          <a:xfrm>
            <a:off x="8085027" y="3216542"/>
            <a:ext cx="2739728" cy="1821919"/>
          </a:xfrm>
          <a:prstGeom prst="rect">
            <a:avLst/>
          </a:prstGeom>
          <a:noFill/>
          <a:ln w="57150" cmpd="thickThin">
            <a:solidFill>
              <a:srgbClr val="7F7F7F"/>
            </a:solidFill>
            <a:miter lim="800000"/>
            <a:headEnd/>
            <a:tailEnd/>
          </a:ln>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2637791"/>
            <a:ext cx="9609455" cy="1171575"/>
          </a:xfrm>
        </p:spPr>
        <p:txBody>
          <a:bodyPr>
            <a:normAutofit fontScale="90000"/>
          </a:bodyPr>
          <a:lstStyle/>
          <a:p>
            <a:r>
              <a:rPr lang="en-GB" altLang="en-US" sz="4400" dirty="0">
                <a:ln/>
                <a:solidFill>
                  <a:schemeClr val="tx1"/>
                </a:solidFill>
                <a:effectLst>
                  <a:outerShdw blurRad="38100" dist="19050" dir="2700000" algn="tl" rotWithShape="0">
                    <a:schemeClr val="dk1">
                      <a:alpha val="40000"/>
                    </a:schemeClr>
                  </a:outerShdw>
                </a:effectLst>
              </a:rPr>
              <a:t>Reward and Recognition</a:t>
            </a:r>
            <a:br>
              <a:rPr lang="en-GB" altLang="en-US" sz="4400" dirty="0">
                <a:ln/>
                <a:solidFill>
                  <a:schemeClr val="tx1"/>
                </a:solidFill>
                <a:effectLst>
                  <a:outerShdw blurRad="38100" dist="19050" dir="2700000" algn="tl" rotWithShape="0">
                    <a:schemeClr val="dk1">
                      <a:alpha val="40000"/>
                    </a:schemeClr>
                  </a:outerShdw>
                </a:effectLst>
              </a:rPr>
            </a:br>
            <a:r>
              <a:rPr lang="en-GB" altLang="en-US" sz="2800" dirty="0" err="1">
                <a:ln/>
                <a:solidFill>
                  <a:schemeClr val="tx1"/>
                </a:solidFill>
                <a:effectLst>
                  <a:outerShdw blurRad="38100" dist="19050" dir="2700000" algn="tl" rotWithShape="0">
                    <a:schemeClr val="dk1">
                      <a:alpha val="40000"/>
                    </a:schemeClr>
                  </a:outerShdw>
                </a:effectLst>
              </a:rPr>
              <a:t>Gezim</a:t>
            </a:r>
            <a:r>
              <a:rPr lang="en-GB" altLang="en-US" sz="2800" dirty="0">
                <a:ln/>
                <a:solidFill>
                  <a:schemeClr val="tx1"/>
                </a:solidFill>
                <a:effectLst>
                  <a:outerShdw blurRad="38100" dist="19050" dir="2700000" algn="tl" rotWithShape="0">
                    <a:schemeClr val="dk1">
                      <a:alpha val="40000"/>
                    </a:schemeClr>
                  </a:outerShdw>
                </a:effectLst>
              </a:rPr>
              <a:t> </a:t>
            </a:r>
            <a:r>
              <a:rPr lang="en-GB" altLang="en-US" sz="2800" dirty="0" err="1">
                <a:ln/>
                <a:solidFill>
                  <a:schemeClr val="tx1"/>
                </a:solidFill>
                <a:effectLst>
                  <a:outerShdw blurRad="38100" dist="19050" dir="2700000" algn="tl" rotWithShape="0">
                    <a:schemeClr val="dk1">
                      <a:alpha val="40000"/>
                    </a:schemeClr>
                  </a:outerShdw>
                </a:effectLst>
              </a:rPr>
              <a:t>Rrapi</a:t>
            </a:r>
            <a:endParaRPr lang="en-GB" altLang="en-US" sz="2800" dirty="0">
              <a:ln/>
              <a:solidFill>
                <a:schemeClr val="tx1"/>
              </a:solidFill>
              <a:effectLst>
                <a:outerShdw blurRad="38100" dist="19050" dir="2700000" algn="tl" rotWithShape="0">
                  <a:schemeClr val="dk1">
                    <a:alpha val="40000"/>
                  </a:schemeClr>
                </a:outerShdw>
              </a:effectLst>
            </a:endParaRPr>
          </a:p>
        </p:txBody>
      </p:sp>
      <p:sp>
        <p:nvSpPr>
          <p:cNvPr id="6" name="Text Placeholder 5"/>
          <p:cNvSpPr>
            <a:spLocks noGrp="1"/>
          </p:cNvSpPr>
          <p:nvPr>
            <p:ph type="body" sz="half" idx="2"/>
          </p:nvPr>
        </p:nvSpPr>
        <p:spPr>
          <a:xfrm>
            <a:off x="1295402" y="3977642"/>
            <a:ext cx="9609455" cy="1898015"/>
          </a:xfrm>
        </p:spPr>
        <p:txBody>
          <a:bodyPr>
            <a:normAutofit lnSpcReduction="10000"/>
          </a:bodyPr>
          <a:lstStyle/>
          <a:p>
            <a:pPr marL="342900" indent="-342900" algn="l">
              <a:buFont typeface="Wingdings" panose="05000000000000000000" pitchFamily="2" charset="2"/>
              <a:buChar char="q"/>
            </a:pPr>
            <a:r>
              <a:rPr lang="en-GB" altLang="en-US" sz="2400" b="1" dirty="0"/>
              <a:t> EMPLOYEE OF THE MONTH</a:t>
            </a:r>
          </a:p>
          <a:p>
            <a:pPr marL="342900" indent="-342900" algn="l">
              <a:buFont typeface="Wingdings" panose="05000000000000000000" pitchFamily="2" charset="2"/>
              <a:buChar char="q"/>
            </a:pPr>
            <a:r>
              <a:rPr lang="en-GB" altLang="en-US" sz="2400" b="1" dirty="0"/>
              <a:t> MOTIVATION</a:t>
            </a:r>
          </a:p>
          <a:p>
            <a:pPr marL="342891" indent="-342891" algn="l">
              <a:buFont typeface="Wingdings" panose="05000000000000000000" pitchFamily="2" charset="2"/>
              <a:buChar char="q"/>
            </a:pPr>
            <a:r>
              <a:rPr lang="en-GB" altLang="en-US" sz="2400" b="1" dirty="0"/>
              <a:t> HAND TO HAND</a:t>
            </a:r>
          </a:p>
          <a:p>
            <a:pPr marL="342891" indent="-342891" algn="l">
              <a:buFont typeface="Wingdings" panose="05000000000000000000" pitchFamily="2" charset="2"/>
              <a:buChar char="q"/>
            </a:pPr>
            <a:r>
              <a:rPr lang="en-GB" altLang="en-US" sz="2400" b="1" dirty="0"/>
              <a:t> REGULAR APPRECIATING</a:t>
            </a:r>
          </a:p>
        </p:txBody>
      </p:sp>
      <p:pic>
        <p:nvPicPr>
          <p:cNvPr id="5" name="Picture Placeholder 4" descr="rewards-recognition[1]"/>
          <p:cNvPicPr>
            <a:picLocks noGrp="1" noChangeAspect="1"/>
          </p:cNvPicPr>
          <p:nvPr>
            <p:ph type="pic" idx="1"/>
          </p:nvPr>
        </p:nvPicPr>
        <p:blipFill>
          <a:blip r:embed="rId2"/>
          <a:stretch>
            <a:fillRect/>
          </a:stretch>
        </p:blipFill>
        <p:spPr>
          <a:xfrm>
            <a:off x="4230371" y="1041401"/>
            <a:ext cx="3589020" cy="1703705"/>
          </a:xfrm>
          <a:prstGeom prst="rect">
            <a:avLst/>
          </a:prstGeom>
        </p:spPr>
      </p:pic>
      <p:pic>
        <p:nvPicPr>
          <p:cNvPr id="3" name="Picture 2">
            <a:extLst>
              <a:ext uri="{FF2B5EF4-FFF2-40B4-BE49-F238E27FC236}">
                <a16:creationId xmlns:a16="http://schemas.microsoft.com/office/drawing/2014/main" id="{A930C5B0-4E3E-4F25-A32F-95DD0C591789}"/>
              </a:ext>
            </a:extLst>
          </p:cNvPr>
          <p:cNvPicPr>
            <a:picLocks noChangeAspect="1"/>
          </p:cNvPicPr>
          <p:nvPr/>
        </p:nvPicPr>
        <p:blipFill>
          <a:blip r:embed="rId3"/>
          <a:stretch>
            <a:fillRect/>
          </a:stretch>
        </p:blipFill>
        <p:spPr>
          <a:xfrm>
            <a:off x="7552055" y="3429000"/>
            <a:ext cx="3352800" cy="2514600"/>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altLang="en-US" sz="7200">
                <a:ln w="22225">
                  <a:solidFill>
                    <a:schemeClr val="accent2"/>
                  </a:solidFill>
                  <a:prstDash val="solid"/>
                </a:ln>
                <a:solidFill>
                  <a:schemeClr val="accent2">
                    <a:lumMod val="40000"/>
                    <a:lumOff val="60000"/>
                  </a:schemeClr>
                </a:solidFill>
              </a:rPr>
              <a:t>Conclusion</a:t>
            </a:r>
          </a:p>
        </p:txBody>
      </p:sp>
      <p:sp>
        <p:nvSpPr>
          <p:cNvPr id="100" name="Text Box 99"/>
          <p:cNvSpPr txBox="1"/>
          <p:nvPr/>
        </p:nvSpPr>
        <p:spPr>
          <a:xfrm>
            <a:off x="1143001" y="3213737"/>
            <a:ext cx="10248900" cy="3170099"/>
          </a:xfrm>
          <a:prstGeom prst="rect">
            <a:avLst/>
          </a:prstGeom>
          <a:noFill/>
          <a:ln w="9525">
            <a:noFill/>
          </a:ln>
        </p:spPr>
        <p:txBody>
          <a:bodyPr wrap="square">
            <a:spAutoFit/>
          </a:bodyPr>
          <a:lstStyle/>
          <a:p>
            <a:pPr marL="342891" indent="-342891">
              <a:buFont typeface="Wingdings" panose="05000000000000000000" charset="0"/>
              <a:buChar char=""/>
            </a:pPr>
            <a:r>
              <a:rPr sz="2000" dirty="0">
                <a:latin typeface="Calibri" panose="020F0502020204030204" charset="0"/>
                <a:cs typeface="Calibri" panose="020F0502020204030204" charset="0"/>
              </a:rPr>
              <a:t>Groups share common characteristics and a Team share common goals.</a:t>
            </a:r>
          </a:p>
          <a:p>
            <a:pPr marL="342891" indent="-342891">
              <a:buFont typeface="Wingdings" panose="05000000000000000000" pitchFamily="2" charset="2"/>
              <a:buChar char="q"/>
            </a:pPr>
            <a:r>
              <a:rPr sz="2000" dirty="0">
                <a:latin typeface="Calibri" panose="020F0502020204030204" charset="0"/>
                <a:cs typeface="Calibri" panose="020F0502020204030204" charset="0"/>
              </a:rPr>
              <a:t>A Team is a Group but not every Group is a Team</a:t>
            </a:r>
            <a:endParaRPr lang="en-GB" sz="2000" dirty="0">
              <a:latin typeface="Calibri" panose="020F0502020204030204" charset="0"/>
              <a:cs typeface="Calibri" panose="020F0502020204030204" charset="0"/>
            </a:endParaRPr>
          </a:p>
          <a:p>
            <a:pPr marL="342891" indent="-342891">
              <a:buFont typeface="Wingdings" panose="05000000000000000000" charset="0"/>
              <a:buChar char=""/>
            </a:pPr>
            <a:r>
              <a:rPr lang="en-GB" sz="2000" dirty="0">
                <a:latin typeface="Calibri" panose="020F0502020204030204" charset="0"/>
                <a:cs typeface="Calibri" panose="020F0502020204030204" charset="0"/>
              </a:rPr>
              <a:t>A positive Group Dynamic leads to trust and making decisions together producing success.</a:t>
            </a:r>
          </a:p>
          <a:p>
            <a:pPr marL="342891" indent="-342891">
              <a:buFont typeface="Wingdings" panose="05000000000000000000" charset="0"/>
              <a:buChar char=""/>
            </a:pPr>
            <a:r>
              <a:rPr lang="en-GB" sz="2000" dirty="0">
                <a:latin typeface="Calibri" panose="020F0502020204030204" charset="0"/>
                <a:cs typeface="Calibri" panose="020F0502020204030204" charset="0"/>
              </a:rPr>
              <a:t>A poor Group Dynamic leads to weak leadership and excessive difference to authority</a:t>
            </a:r>
          </a:p>
          <a:p>
            <a:pPr marL="342900" indent="-342900">
              <a:buFont typeface="Wingdings" panose="05000000000000000000" charset="0"/>
              <a:buChar char=""/>
            </a:pPr>
            <a:r>
              <a:rPr lang="en-GB" sz="2000" dirty="0">
                <a:latin typeface="Calibri" panose="020F0502020204030204" charset="0"/>
                <a:cs typeface="Calibri" panose="020F0502020204030204" charset="0"/>
              </a:rPr>
              <a:t>Success is through Teamwork.</a:t>
            </a:r>
          </a:p>
          <a:p>
            <a:pPr marL="342900" indent="-342900">
              <a:buFont typeface="Wingdings" panose="05000000000000000000" charset="0"/>
              <a:buChar char=""/>
            </a:pPr>
            <a:r>
              <a:rPr lang="en-GB" sz="2000" dirty="0">
                <a:latin typeface="Calibri" panose="020F0502020204030204" charset="0"/>
                <a:cs typeface="Calibri" panose="020F0502020204030204" charset="0"/>
              </a:rPr>
              <a:t>Conflict handle with good manner.</a:t>
            </a:r>
          </a:p>
          <a:p>
            <a:pPr marL="342900" indent="-342900">
              <a:buFont typeface="Wingdings" panose="05000000000000000000" charset="0"/>
              <a:buChar char=""/>
            </a:pPr>
            <a:r>
              <a:rPr lang="en-GB" sz="2000" dirty="0">
                <a:latin typeface="Calibri" panose="020F0502020204030204" charset="0"/>
                <a:cs typeface="Calibri" panose="020F0502020204030204" charset="0"/>
              </a:rPr>
              <a:t>Reward and recognition will play very important role in motivating the team performance.</a:t>
            </a:r>
          </a:p>
          <a:p>
            <a:pPr marL="342900" indent="-342900">
              <a:buFont typeface="Wingdings" panose="05000000000000000000" charset="0"/>
              <a:buChar char=""/>
            </a:pPr>
            <a:endParaRPr lang="en-GB" altLang="en-US" sz="2000" dirty="0"/>
          </a:p>
          <a:p>
            <a:pPr marL="342891" indent="-342891">
              <a:buFont typeface="Wingdings" panose="05000000000000000000" charset="0"/>
              <a:buChar char=""/>
            </a:pPr>
            <a:endParaRPr lang="en-GB" sz="2000" dirty="0">
              <a:latin typeface="Calibri" panose="020F0502020204030204" charset="0"/>
              <a:cs typeface="Calibri" panose="020F0502020204030204" charset="0"/>
            </a:endParaRPr>
          </a:p>
          <a:p>
            <a:pPr marL="342891" indent="-342891">
              <a:buFont typeface="Wingdings" panose="05000000000000000000" charset="0"/>
              <a:buChar char=""/>
            </a:pPr>
            <a:endParaRPr lang="en-GB" altLang="en-US" sz="2000" dirty="0"/>
          </a:p>
        </p:txBody>
      </p:sp>
    </p:spTree>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3" y="695327"/>
            <a:ext cx="9601196" cy="1352549"/>
          </a:xfrm>
        </p:spPr>
        <p:txBody>
          <a:bodyPr>
            <a:normAutofit/>
          </a:bodyPr>
          <a:lstStyle/>
          <a:p>
            <a:r>
              <a:rPr lang="en-GB" sz="6600" b="1" dirty="0">
                <a:ln w="10160">
                  <a:solidFill>
                    <a:schemeClr val="accent5"/>
                  </a:solidFill>
                  <a:prstDash val="solid"/>
                </a:ln>
                <a:solidFill>
                  <a:schemeClr val="accent2">
                    <a:lumMod val="50000"/>
                  </a:schemeClr>
                </a:solidFill>
                <a:effectLst>
                  <a:outerShdw blurRad="38100" dist="22860" dir="5400000" algn="tl" rotWithShape="0">
                    <a:srgbClr val="000000">
                      <a:alpha val="30000"/>
                    </a:srgbClr>
                  </a:outerShdw>
                </a:effectLst>
                <a:latin typeface="Palace Script MT" panose="030303020206070C0B05" pitchFamily="66" charset="0"/>
              </a:rPr>
              <a:t>Reference List</a:t>
            </a:r>
          </a:p>
        </p:txBody>
      </p:sp>
      <p:sp>
        <p:nvSpPr>
          <p:cNvPr id="3" name="Content Placeholder 2"/>
          <p:cNvSpPr>
            <a:spLocks noGrp="1"/>
          </p:cNvSpPr>
          <p:nvPr>
            <p:ph idx="1"/>
          </p:nvPr>
        </p:nvSpPr>
        <p:spPr>
          <a:xfrm>
            <a:off x="803083" y="2047875"/>
            <a:ext cx="10543429" cy="4210051"/>
          </a:xfrm>
        </p:spPr>
        <p:txBody>
          <a:bodyPr>
            <a:normAutofit fontScale="32500" lnSpcReduction="20000"/>
          </a:bodyPr>
          <a:lstStyle/>
          <a:p>
            <a:r>
              <a:rPr lang="en-GB" b="1" dirty="0"/>
              <a:t> </a:t>
            </a:r>
            <a:endParaRPr lang="en-GB" dirty="0"/>
          </a:p>
          <a:p>
            <a:r>
              <a:rPr lang="en-GB" b="1" dirty="0"/>
              <a:t> </a:t>
            </a:r>
            <a:endParaRPr lang="en-GB" dirty="0"/>
          </a:p>
          <a:p>
            <a:pPr lvl="0"/>
            <a:r>
              <a:rPr lang="en-GB" b="1" dirty="0"/>
              <a:t>Belbin, R. (1981). </a:t>
            </a:r>
            <a:r>
              <a:rPr lang="en-GB" b="1" i="1" dirty="0"/>
              <a:t>Management teams: Why they succeed or fail</a:t>
            </a:r>
            <a:r>
              <a:rPr lang="en-GB" b="1" dirty="0"/>
              <a:t>. London: Heinemann.</a:t>
            </a:r>
            <a:endParaRPr lang="en-GB" dirty="0"/>
          </a:p>
          <a:p>
            <a:pPr lvl="0"/>
            <a:r>
              <a:rPr lang="en-US" b="1" dirty="0"/>
              <a:t>Belbin. (2018), The Nine Belbin Team Roles, [Online]. Available: http://www.belbin.com/about/belbin-team-roles/. [ Accessed 25</a:t>
            </a:r>
            <a:r>
              <a:rPr lang="en-US" b="1" baseline="30000" dirty="0"/>
              <a:t>th</a:t>
            </a:r>
            <a:r>
              <a:rPr lang="en-US" b="1" dirty="0"/>
              <a:t> October 2018].</a:t>
            </a:r>
            <a:endParaRPr lang="en-GB" dirty="0"/>
          </a:p>
          <a:p>
            <a:pPr lvl="0"/>
            <a:r>
              <a:rPr lang="en-GB" b="1" dirty="0"/>
              <a:t>BusinessDictionary.com. (2018). </a:t>
            </a:r>
            <a:r>
              <a:rPr lang="en-GB" b="1" i="1" dirty="0"/>
              <a:t>What is a team</a:t>
            </a:r>
            <a:r>
              <a:rPr lang="en-GB" b="1" dirty="0"/>
              <a:t>. [online] Available at: http://www.businessdictionary.com/definition/team.html [Accessed 23 Oct. 2018].</a:t>
            </a:r>
            <a:endParaRPr lang="en-GB" dirty="0"/>
          </a:p>
          <a:p>
            <a:pPr lvl="0"/>
            <a:r>
              <a:rPr lang="en-GB" b="1" dirty="0"/>
              <a:t>Chand, S. (2018), Group Dynamics: it’s characteristics, stages, types and other Details | Management. [Online]. Available: http://www.yourarticlelibrary.com/management/group-dynamics-its-characteristics-stages-types-and-other-details-management/5363. [Accessed 21</a:t>
            </a:r>
            <a:r>
              <a:rPr lang="en-GB" b="1" baseline="30000" dirty="0"/>
              <a:t>st</a:t>
            </a:r>
            <a:r>
              <a:rPr lang="en-GB" b="1" dirty="0"/>
              <a:t> October 2018].  </a:t>
            </a:r>
            <a:endParaRPr lang="en-GB" dirty="0"/>
          </a:p>
          <a:p>
            <a:pPr lvl="0"/>
            <a:r>
              <a:rPr lang="en-GB" b="1" dirty="0"/>
              <a:t>Griffiths, B. and Dunham, E. (2015). </a:t>
            </a:r>
            <a:r>
              <a:rPr lang="en-GB" b="1" i="1" dirty="0"/>
              <a:t>Working in teams</a:t>
            </a:r>
            <a:r>
              <a:rPr lang="en-GB" b="1" dirty="0"/>
              <a:t>. Thousand Oaks: SAGE Publications</a:t>
            </a:r>
            <a:endParaRPr lang="en-GB" dirty="0"/>
          </a:p>
          <a:p>
            <a:pPr lvl="0"/>
            <a:r>
              <a:rPr lang="en-GB" b="1" dirty="0"/>
              <a:t>Katzenbach, J.R &amp; Smith, D.K (1993) “The discipline of teams”, Harvard Business Review, 71, March-April, 111-46</a:t>
            </a:r>
            <a:endParaRPr lang="en-GB" dirty="0"/>
          </a:p>
          <a:p>
            <a:pPr lvl="0"/>
            <a:r>
              <a:rPr lang="en-GB" b="1" dirty="0" err="1"/>
              <a:t>Maund</a:t>
            </a:r>
            <a:r>
              <a:rPr lang="en-GB" b="1" dirty="0"/>
              <a:t>, A., </a:t>
            </a:r>
            <a:r>
              <a:rPr lang="en-GB" b="1" dirty="0" err="1"/>
              <a:t>Schriek</a:t>
            </a:r>
            <a:r>
              <a:rPr lang="en-GB" b="1" dirty="0"/>
              <a:t>, M. and </a:t>
            </a:r>
            <a:r>
              <a:rPr lang="en-GB" b="1" dirty="0" err="1"/>
              <a:t>Tinkler</a:t>
            </a:r>
            <a:r>
              <a:rPr lang="en-GB" b="1" dirty="0"/>
              <a:t>, P. (2017). </a:t>
            </a:r>
            <a:r>
              <a:rPr lang="en-GB" b="1" i="1" dirty="0"/>
              <a:t>Certificate in higher education: Skills for the workplace</a:t>
            </a:r>
            <a:r>
              <a:rPr lang="en-GB" b="1" dirty="0"/>
              <a:t>. London: SAGE Publications, p.7.</a:t>
            </a:r>
            <a:endParaRPr lang="en-GB" dirty="0"/>
          </a:p>
          <a:p>
            <a:pPr lvl="0"/>
            <a:r>
              <a:rPr lang="en-US" b="1" dirty="0"/>
              <a:t>Mind Tool. (2018), Improving Group Dynamics, [online]. Available: https://www.mindtools.com/pages/article/improving-group-dynamics.htm. [Accessed 21</a:t>
            </a:r>
            <a:r>
              <a:rPr lang="en-US" b="1" baseline="30000" dirty="0"/>
              <a:t>st</a:t>
            </a:r>
            <a:r>
              <a:rPr lang="en-US" b="1" dirty="0"/>
              <a:t> October 2018].</a:t>
            </a:r>
            <a:endParaRPr lang="en-GB" dirty="0"/>
          </a:p>
          <a:p>
            <a:pPr lvl="0"/>
            <a:r>
              <a:rPr lang="en-US" b="1" dirty="0"/>
              <a:t>Mind Tool. (2018), Resolving Team Conflict. [Online]. Available: https://www.mindtools.com/pages/article/newTMM_79.htm. [Accessed 21</a:t>
            </a:r>
            <a:r>
              <a:rPr lang="en-US" b="1" baseline="30000" dirty="0"/>
              <a:t>st</a:t>
            </a:r>
            <a:r>
              <a:rPr lang="en-US" b="1" dirty="0"/>
              <a:t> October 2018].</a:t>
            </a:r>
            <a:endParaRPr lang="en-GB" dirty="0"/>
          </a:p>
          <a:p>
            <a:pPr lvl="0"/>
            <a:r>
              <a:rPr lang="en-GB" b="1" dirty="0"/>
              <a:t>Morgan, P. (2017). </a:t>
            </a:r>
            <a:r>
              <a:rPr lang="en-GB" b="1" i="1" dirty="0"/>
              <a:t>Business student's guide to study and employability</a:t>
            </a:r>
            <a:r>
              <a:rPr lang="en-GB" b="1" dirty="0"/>
              <a:t>. London: SAGE Publications, p.203-207</a:t>
            </a:r>
            <a:endParaRPr lang="en-GB" dirty="0"/>
          </a:p>
          <a:p>
            <a:pPr lvl="0"/>
            <a:r>
              <a:rPr lang="en-GB" b="1" dirty="0" err="1"/>
              <a:t>Muchinsky</a:t>
            </a:r>
            <a:r>
              <a:rPr lang="en-GB" b="1" dirty="0"/>
              <a:t>, P. (2003). </a:t>
            </a:r>
            <a:r>
              <a:rPr lang="en-GB" b="1" i="1" dirty="0"/>
              <a:t>Psychology applied to work</a:t>
            </a:r>
            <a:r>
              <a:rPr lang="en-GB" b="1" dirty="0"/>
              <a:t>. 7th ed. Pacific Grove, CA: Brooks-Cole.</a:t>
            </a:r>
            <a:endParaRPr lang="en-GB" dirty="0"/>
          </a:p>
          <a:p>
            <a:pPr lvl="0"/>
            <a:r>
              <a:rPr lang="en-US" b="1" dirty="0"/>
              <a:t>Reference for Business, (2018), Group Dynamic, [Online]. Available: https://www.referenceforbusiness.com/management/Gr-Int/Group-Dynamics.html. [Accessed 28</a:t>
            </a:r>
            <a:r>
              <a:rPr lang="en-US" b="1" baseline="30000" dirty="0"/>
              <a:t>th</a:t>
            </a:r>
            <a:r>
              <a:rPr lang="en-US" b="1" dirty="0"/>
              <a:t> October 2018]. </a:t>
            </a:r>
            <a:endParaRPr lang="en-GB" dirty="0"/>
          </a:p>
          <a:p>
            <a:pPr lvl="0"/>
            <a:r>
              <a:rPr lang="en-GB" b="1" dirty="0"/>
              <a:t>Referenceforbusiness.com. (2018), </a:t>
            </a:r>
            <a:r>
              <a:rPr lang="en-GB" b="1" i="1" dirty="0"/>
              <a:t>Reference for Business - Encyclopaedia of Small Business, Business Biographies, Business Plans, and Encyclopaedia of American Industries</a:t>
            </a:r>
            <a:r>
              <a:rPr lang="en-GB" b="1" dirty="0"/>
              <a:t>, [online]. Available at: https://www.referenceforbusiness.com/ [Accessed 23 Oct. 2018].</a:t>
            </a:r>
            <a:endParaRPr lang="en-GB" dirty="0"/>
          </a:p>
          <a:p>
            <a:pPr lvl="0"/>
            <a:r>
              <a:rPr lang="en-GB" b="1" dirty="0"/>
              <a:t>Sisson, J. (2013), </a:t>
            </a:r>
            <a:r>
              <a:rPr lang="en-GB" b="1" i="1" dirty="0"/>
              <a:t>The difference between a group and a team</a:t>
            </a:r>
            <a:r>
              <a:rPr lang="en-GB" b="1" dirty="0"/>
              <a:t>, [online] Bizjournals.com. Available at: https://www.bizjournals.com/bizjournals/how-to/growth-strategies/2013/06/the-difference-between-a-group-and-a.html [Accessed 23 Oct. 2018].</a:t>
            </a:r>
            <a:endParaRPr lang="en-GB" dirty="0"/>
          </a:p>
          <a:p>
            <a:pPr lvl="0"/>
            <a:r>
              <a:rPr lang="en-GB" b="1" dirty="0"/>
              <a:t>Surbhi, S. (2015). </a:t>
            </a:r>
            <a:r>
              <a:rPr lang="en-GB" b="1" i="1" dirty="0"/>
              <a:t>Difference Between Group and Team</a:t>
            </a:r>
            <a:r>
              <a:rPr lang="en-GB" b="1" dirty="0"/>
              <a:t>. [online] Key Differences. Available at: https://keydifferences.com/difference-between-group-and-team.html [Accessed 24 Oct. 2018]. </a:t>
            </a:r>
            <a:endParaRPr lang="en-GB" dirty="0"/>
          </a:p>
          <a:p>
            <a:pPr lvl="0"/>
            <a:r>
              <a:rPr lang="en-US" b="1" dirty="0"/>
              <a:t>The Team Building Company. (2018), Forming - Storming - Norming - Performing, [Online]. Available: https://www.teambuilding.co.uk/theory/Forming-Storming-Norming-Performing.html. [Accessed 20</a:t>
            </a:r>
            <a:r>
              <a:rPr lang="en-US" b="1" baseline="30000" dirty="0"/>
              <a:t>th</a:t>
            </a:r>
            <a:r>
              <a:rPr lang="en-US" b="1" dirty="0"/>
              <a:t> October 2018].</a:t>
            </a:r>
            <a:endParaRPr lang="en-GB" dirty="0"/>
          </a:p>
          <a:p>
            <a:r>
              <a:rPr lang="en-GB" sz="2600" b="1" dirty="0"/>
              <a:t> </a:t>
            </a:r>
          </a:p>
          <a:p>
            <a:endParaRPr lang="en-GB"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0F29D-4486-4240-AB1E-54B0048DDE09}"/>
              </a:ext>
            </a:extLst>
          </p:cNvPr>
          <p:cNvSpPr>
            <a:spLocks noGrp="1"/>
          </p:cNvSpPr>
          <p:nvPr>
            <p:ph type="title"/>
          </p:nvPr>
        </p:nvSpPr>
        <p:spPr/>
        <p:txBody>
          <a:bodyPr>
            <a:normAutofit fontScale="90000"/>
          </a:bodyPr>
          <a:lstStyle/>
          <a:p>
            <a:r>
              <a:rPr lang="en-US" dirty="0"/>
              <a:t>Speaker Notes 1</a:t>
            </a:r>
            <a:br>
              <a:rPr lang="en-US" dirty="0"/>
            </a:br>
            <a:r>
              <a:rPr lang="en-US" sz="2000" b="1" dirty="0"/>
              <a:t>Abu Ahmed </a:t>
            </a:r>
            <a:r>
              <a:rPr lang="en-US" sz="2000" b="1" dirty="0" err="1"/>
              <a:t>Eusuf</a:t>
            </a:r>
            <a:br>
              <a:rPr lang="en-US" sz="2000" dirty="0"/>
            </a:br>
            <a:r>
              <a:rPr lang="en-US" sz="2000" b="1" dirty="0"/>
              <a:t>1710574</a:t>
            </a:r>
            <a:endParaRPr lang="en-GB" sz="2000" dirty="0"/>
          </a:p>
        </p:txBody>
      </p:sp>
      <p:sp>
        <p:nvSpPr>
          <p:cNvPr id="3" name="Content Placeholder 2">
            <a:extLst>
              <a:ext uri="{FF2B5EF4-FFF2-40B4-BE49-F238E27FC236}">
                <a16:creationId xmlns:a16="http://schemas.microsoft.com/office/drawing/2014/main" id="{9E5875C9-384D-4E5E-82A2-5E7EA0326066}"/>
              </a:ext>
            </a:extLst>
          </p:cNvPr>
          <p:cNvSpPr>
            <a:spLocks noGrp="1"/>
          </p:cNvSpPr>
          <p:nvPr>
            <p:ph idx="1"/>
          </p:nvPr>
        </p:nvSpPr>
        <p:spPr>
          <a:xfrm>
            <a:off x="795131" y="2496710"/>
            <a:ext cx="10416208" cy="3657600"/>
          </a:xfrm>
        </p:spPr>
        <p:txBody>
          <a:bodyPr>
            <a:normAutofit fontScale="85000" lnSpcReduction="10000"/>
          </a:bodyPr>
          <a:lstStyle/>
          <a:p>
            <a:r>
              <a:rPr lang="en-US" sz="2900" b="1" dirty="0"/>
              <a:t>‘How to use teamwork theories to improve the performance of your team’</a:t>
            </a:r>
            <a:endParaRPr lang="en-US" sz="2900" dirty="0"/>
          </a:p>
          <a:p>
            <a:r>
              <a:rPr lang="en-US" sz="2500" b="1" dirty="0"/>
              <a:t> </a:t>
            </a:r>
            <a:endParaRPr lang="en-US" sz="2500" dirty="0"/>
          </a:p>
          <a:p>
            <a:r>
              <a:rPr lang="en-US" sz="1400" b="1" u="sng" dirty="0"/>
              <a:t> SPEAKER NOTES</a:t>
            </a:r>
            <a:endParaRPr lang="en-US" sz="1400" dirty="0"/>
          </a:p>
          <a:p>
            <a:r>
              <a:rPr lang="en-US" sz="1400" dirty="0"/>
              <a:t>Hello everyone, as you know my name is Abu Ahmed and I will be talking about Group Dynamics.  </a:t>
            </a:r>
          </a:p>
          <a:p>
            <a:pPr lvl="0"/>
            <a:r>
              <a:rPr lang="en-US" sz="1400" dirty="0"/>
              <a:t>what is Group Dynamics?</a:t>
            </a:r>
          </a:p>
          <a:p>
            <a:r>
              <a:rPr lang="en-US" sz="1400" dirty="0"/>
              <a:t>According to Chand, (2018) Group Dynamics is looking at how a group is formed, what process is carried out to reach an achievement, What Behavior, Personalities, character and Attitude is dealt within the group and what interaction is made between them.</a:t>
            </a:r>
          </a:p>
          <a:p>
            <a:r>
              <a:rPr lang="en-US" sz="1400" dirty="0"/>
              <a:t>According to Reference for Business, (2018), group dynamic has a lot do with the structure, process and the functioning of a team. Having to work in a team in an organization is very common, so this is an important aspect of study for an organizational behavior. A theory developed by George Homans suggested that group development lead to good group dynamics and this can be developed by sharing common activities will give members a more positive or even a negative attitude towards each other, but it will increase interaction and form a relationship, this could be based on trust and obligation. </a:t>
            </a:r>
          </a:p>
          <a:p>
            <a:r>
              <a:rPr lang="en-US" sz="1400" dirty="0"/>
              <a:t>A positive Dynamic in a group is evident when members trust each other and make decision together. Poor Dynamics is when a member’s behavior disturbs the performance of others this is known as:</a:t>
            </a:r>
          </a:p>
          <a:p>
            <a:endParaRPr lang="en-GB" dirty="0"/>
          </a:p>
        </p:txBody>
      </p:sp>
    </p:spTree>
    <p:extLst>
      <p:ext uri="{BB962C8B-B14F-4D97-AF65-F5344CB8AC3E}">
        <p14:creationId xmlns:p14="http://schemas.microsoft.com/office/powerpoint/2010/main" val="32278099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E8B54-7CF0-45FB-A32D-54C28527AFF6}"/>
              </a:ext>
            </a:extLst>
          </p:cNvPr>
          <p:cNvSpPr>
            <a:spLocks noGrp="1"/>
          </p:cNvSpPr>
          <p:nvPr>
            <p:ph type="title"/>
          </p:nvPr>
        </p:nvSpPr>
        <p:spPr/>
        <p:txBody>
          <a:bodyPr/>
          <a:lstStyle/>
          <a:p>
            <a:r>
              <a:rPr lang="en-GB" dirty="0"/>
              <a:t>Speaker Notes 2</a:t>
            </a:r>
          </a:p>
        </p:txBody>
      </p:sp>
      <p:sp>
        <p:nvSpPr>
          <p:cNvPr id="3" name="Content Placeholder 2">
            <a:extLst>
              <a:ext uri="{FF2B5EF4-FFF2-40B4-BE49-F238E27FC236}">
                <a16:creationId xmlns:a16="http://schemas.microsoft.com/office/drawing/2014/main" id="{68C4ACF3-E35F-4D50-BE33-CC62E5731A8A}"/>
              </a:ext>
            </a:extLst>
          </p:cNvPr>
          <p:cNvSpPr>
            <a:spLocks noGrp="1"/>
          </p:cNvSpPr>
          <p:nvPr>
            <p:ph idx="1"/>
          </p:nvPr>
        </p:nvSpPr>
        <p:spPr>
          <a:xfrm>
            <a:off x="914400" y="2556931"/>
            <a:ext cx="9982198" cy="3788209"/>
          </a:xfrm>
        </p:spPr>
        <p:txBody>
          <a:bodyPr>
            <a:normAutofit/>
          </a:bodyPr>
          <a:lstStyle/>
          <a:p>
            <a:pPr lvl="0"/>
            <a:r>
              <a:rPr lang="en-US" sz="1200" dirty="0"/>
              <a:t>Blocking.</a:t>
            </a:r>
          </a:p>
          <a:p>
            <a:r>
              <a:rPr lang="en-US" sz="1200" dirty="0"/>
              <a:t>Poor group dynamic can also be due to:</a:t>
            </a:r>
          </a:p>
          <a:p>
            <a:pPr lvl="0"/>
            <a:r>
              <a:rPr lang="en-US" sz="1200" dirty="0"/>
              <a:t>Weak leadership</a:t>
            </a:r>
          </a:p>
          <a:p>
            <a:pPr lvl="0"/>
            <a:r>
              <a:rPr lang="en-US" sz="1200" dirty="0"/>
              <a:t>Excessive difference to authority.</a:t>
            </a:r>
          </a:p>
          <a:p>
            <a:r>
              <a:rPr lang="en-US" sz="1200" dirty="0"/>
              <a:t>Kurt Lewin a social psychologist cited by the Mind Tools, (2018), explained that people who work in a team take on a certain role. </a:t>
            </a:r>
          </a:p>
          <a:p>
            <a:r>
              <a:rPr lang="en-US" sz="1200" dirty="0"/>
              <a:t>Belbin, (2018), described there are nine team roles which can help members forming the greatest team dynamic by implementing each other’s strengths, but at times certain roles can head to clash such as:</a:t>
            </a:r>
          </a:p>
          <a:p>
            <a:pPr lvl="0"/>
            <a:r>
              <a:rPr lang="en-US" sz="1200" dirty="0"/>
              <a:t>A Co-Ordinator</a:t>
            </a:r>
          </a:p>
          <a:p>
            <a:r>
              <a:rPr lang="en-US" sz="1200" dirty="0"/>
              <a:t>Who may off-load their share of work on others, and a:</a:t>
            </a:r>
          </a:p>
          <a:p>
            <a:pPr lvl="0"/>
            <a:r>
              <a:rPr lang="en-US" sz="1200" dirty="0"/>
              <a:t>Complete Finisher</a:t>
            </a:r>
          </a:p>
          <a:p>
            <a:r>
              <a:rPr lang="en-US" sz="1200" dirty="0"/>
              <a:t>Who is constantly anxious and likes everything perfect.</a:t>
            </a:r>
          </a:p>
          <a:p>
            <a:pPr lvl="0"/>
            <a:endParaRPr lang="en-US" sz="1200" dirty="0"/>
          </a:p>
          <a:p>
            <a:endParaRPr lang="en-GB" dirty="0"/>
          </a:p>
        </p:txBody>
      </p:sp>
    </p:spTree>
    <p:extLst>
      <p:ext uri="{BB962C8B-B14F-4D97-AF65-F5344CB8AC3E}">
        <p14:creationId xmlns:p14="http://schemas.microsoft.com/office/powerpoint/2010/main" val="22273844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0EA15-E722-4457-BF32-3FED2D2D3AE1}"/>
              </a:ext>
            </a:extLst>
          </p:cNvPr>
          <p:cNvSpPr>
            <a:spLocks noGrp="1"/>
          </p:cNvSpPr>
          <p:nvPr>
            <p:ph type="title"/>
          </p:nvPr>
        </p:nvSpPr>
        <p:spPr/>
        <p:txBody>
          <a:bodyPr/>
          <a:lstStyle/>
          <a:p>
            <a:r>
              <a:rPr lang="en-GB" dirty="0"/>
              <a:t>Speaker Notes 3</a:t>
            </a:r>
          </a:p>
        </p:txBody>
      </p:sp>
      <p:sp>
        <p:nvSpPr>
          <p:cNvPr id="3" name="Content Placeholder 2">
            <a:extLst>
              <a:ext uri="{FF2B5EF4-FFF2-40B4-BE49-F238E27FC236}">
                <a16:creationId xmlns:a16="http://schemas.microsoft.com/office/drawing/2014/main" id="{8BF797A2-DC06-402E-8B0F-159093E3C8D6}"/>
              </a:ext>
            </a:extLst>
          </p:cNvPr>
          <p:cNvSpPr>
            <a:spLocks noGrp="1"/>
          </p:cNvSpPr>
          <p:nvPr>
            <p:ph idx="1"/>
          </p:nvPr>
        </p:nvSpPr>
        <p:spPr/>
        <p:txBody>
          <a:bodyPr>
            <a:normAutofit fontScale="85000" lnSpcReduction="20000"/>
          </a:bodyPr>
          <a:lstStyle/>
          <a:p>
            <a:r>
              <a:rPr lang="en-US" sz="1700" dirty="0"/>
              <a:t>Dynamics can be improved by:</a:t>
            </a:r>
          </a:p>
          <a:p>
            <a:pPr lvl="0"/>
            <a:r>
              <a:rPr lang="en-US" sz="1700" dirty="0"/>
              <a:t>Defining roles and responsibilities</a:t>
            </a:r>
          </a:p>
          <a:p>
            <a:pPr lvl="0"/>
            <a:r>
              <a:rPr lang="en-US" sz="1700" dirty="0"/>
              <a:t>Breakdown barriers</a:t>
            </a:r>
          </a:p>
          <a:p>
            <a:pPr lvl="0"/>
            <a:r>
              <a:rPr lang="en-US" sz="1700" dirty="0"/>
              <a:t>Focus on communication</a:t>
            </a:r>
          </a:p>
          <a:p>
            <a:pPr lvl="0"/>
            <a:r>
              <a:rPr lang="en-US" sz="1700" dirty="0"/>
              <a:t>Pay attention (Mind Tool, 2018)</a:t>
            </a:r>
          </a:p>
          <a:p>
            <a:r>
              <a:rPr lang="en-US" sz="1700" dirty="0"/>
              <a:t>Bruce Truckman explained the different stages each group would go through to develop team building. These are;</a:t>
            </a:r>
          </a:p>
          <a:p>
            <a:pPr lvl="0"/>
            <a:r>
              <a:rPr lang="en-US" sz="1700" dirty="0"/>
              <a:t>Forming: - when a group is formed.</a:t>
            </a:r>
          </a:p>
          <a:p>
            <a:pPr lvl="0"/>
            <a:r>
              <a:rPr lang="en-US" sz="1700" dirty="0"/>
              <a:t>Storming: - This is when the team members suggest ideas, sometime leading to disagreement.</a:t>
            </a:r>
          </a:p>
          <a:p>
            <a:pPr lvl="0"/>
            <a:r>
              <a:rPr lang="en-US" sz="1700" dirty="0"/>
              <a:t>Norming: -This stage is when the team go into the more calm or normal phase.</a:t>
            </a:r>
          </a:p>
          <a:p>
            <a:pPr lvl="0"/>
            <a:r>
              <a:rPr lang="en-US" sz="1700" dirty="0"/>
              <a:t> Performing: - when the team start to perform well and reach targets.</a:t>
            </a:r>
          </a:p>
          <a:p>
            <a:pPr lvl="0"/>
            <a:r>
              <a:rPr lang="en-US" sz="1700" dirty="0"/>
              <a:t>Adjourning and Transforming: - when a project is ended, and team is no longer required (Team Building Company, 2018).</a:t>
            </a:r>
          </a:p>
          <a:p>
            <a:endParaRPr lang="en-GB" dirty="0"/>
          </a:p>
        </p:txBody>
      </p:sp>
    </p:spTree>
    <p:extLst>
      <p:ext uri="{BB962C8B-B14F-4D97-AF65-F5344CB8AC3E}">
        <p14:creationId xmlns:p14="http://schemas.microsoft.com/office/powerpoint/2010/main" val="5400991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EF7D2-F286-4CE7-B341-CCAF41F44EB1}"/>
              </a:ext>
            </a:extLst>
          </p:cNvPr>
          <p:cNvSpPr>
            <a:spLocks noGrp="1"/>
          </p:cNvSpPr>
          <p:nvPr>
            <p:ph type="title"/>
          </p:nvPr>
        </p:nvSpPr>
        <p:spPr/>
        <p:txBody>
          <a:bodyPr/>
          <a:lstStyle/>
          <a:p>
            <a:r>
              <a:rPr lang="en-GB" dirty="0"/>
              <a:t>Speaker Notes 4</a:t>
            </a:r>
          </a:p>
        </p:txBody>
      </p:sp>
      <p:sp>
        <p:nvSpPr>
          <p:cNvPr id="3" name="Content Placeholder 2">
            <a:extLst>
              <a:ext uri="{FF2B5EF4-FFF2-40B4-BE49-F238E27FC236}">
                <a16:creationId xmlns:a16="http://schemas.microsoft.com/office/drawing/2014/main" id="{F4D2BEB4-73C7-4E61-BDD6-C2BEB12C823D}"/>
              </a:ext>
            </a:extLst>
          </p:cNvPr>
          <p:cNvSpPr>
            <a:spLocks noGrp="1"/>
          </p:cNvSpPr>
          <p:nvPr>
            <p:ph idx="1"/>
          </p:nvPr>
        </p:nvSpPr>
        <p:spPr/>
        <p:txBody>
          <a:bodyPr>
            <a:normAutofit fontScale="55000" lnSpcReduction="20000"/>
          </a:bodyPr>
          <a:lstStyle/>
          <a:p>
            <a:r>
              <a:rPr lang="en-US" sz="3800" dirty="0"/>
              <a:t>Workplace Example: - personally where I work for a delivering company for Lloyds pharmacy, having a successful group dynamic is essential as individuals have their roles, strengths and weakness but our input together creates an efficient and successful business and nice environment as we reach target. As a team we have gone through the forming process many times as we formed together to reach particular goals and experienced mild storming but always managed to overcome that and perform, I feel this is due to having different </a:t>
            </a:r>
            <a:r>
              <a:rPr lang="en-US" sz="3800" dirty="0" err="1"/>
              <a:t>belbin’s</a:t>
            </a:r>
            <a:r>
              <a:rPr lang="en-US" sz="3800" dirty="0"/>
              <a:t> roles in one group means we were working off each others strengths and weaknesses and was lucky enough to have the right roles of characters in our team so far just pray we don’t end up with two shapers in our team!</a:t>
            </a:r>
          </a:p>
          <a:p>
            <a:endParaRPr lang="en-US" sz="4800" dirty="0"/>
          </a:p>
          <a:p>
            <a:endParaRPr lang="en-GB" dirty="0"/>
          </a:p>
        </p:txBody>
      </p:sp>
    </p:spTree>
    <p:extLst>
      <p:ext uri="{BB962C8B-B14F-4D97-AF65-F5344CB8AC3E}">
        <p14:creationId xmlns:p14="http://schemas.microsoft.com/office/powerpoint/2010/main" val="42303718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E0B81-7899-4E71-9A3C-63AFEDC32142}"/>
              </a:ext>
            </a:extLst>
          </p:cNvPr>
          <p:cNvSpPr>
            <a:spLocks noGrp="1"/>
          </p:cNvSpPr>
          <p:nvPr>
            <p:ph type="title"/>
          </p:nvPr>
        </p:nvSpPr>
        <p:spPr/>
        <p:txBody>
          <a:bodyPr/>
          <a:lstStyle/>
          <a:p>
            <a:r>
              <a:rPr lang="en-GB"/>
              <a:t>Reference List 5</a:t>
            </a:r>
            <a:endParaRPr lang="en-GB" dirty="0"/>
          </a:p>
        </p:txBody>
      </p:sp>
      <p:sp>
        <p:nvSpPr>
          <p:cNvPr id="3" name="Content Placeholder 2">
            <a:extLst>
              <a:ext uri="{FF2B5EF4-FFF2-40B4-BE49-F238E27FC236}">
                <a16:creationId xmlns:a16="http://schemas.microsoft.com/office/drawing/2014/main" id="{937BC180-6663-4325-AF53-61F3EDFDF347}"/>
              </a:ext>
            </a:extLst>
          </p:cNvPr>
          <p:cNvSpPr>
            <a:spLocks noGrp="1"/>
          </p:cNvSpPr>
          <p:nvPr>
            <p:ph idx="1"/>
          </p:nvPr>
        </p:nvSpPr>
        <p:spPr>
          <a:xfrm>
            <a:off x="1295402" y="2345635"/>
            <a:ext cx="9601196" cy="3784821"/>
          </a:xfrm>
        </p:spPr>
        <p:txBody>
          <a:bodyPr>
            <a:normAutofit fontScale="25000" lnSpcReduction="20000"/>
          </a:bodyPr>
          <a:lstStyle/>
          <a:p>
            <a:pPr marL="0" indent="0">
              <a:buNone/>
            </a:pPr>
            <a:endParaRPr lang="en-US" sz="4400" dirty="0"/>
          </a:p>
          <a:p>
            <a:r>
              <a:rPr lang="en-US" sz="4400" dirty="0"/>
              <a:t>Belbin. (2018), The Nine Belbin Team Roles, [Online]. Available: http://www.belbin.com/about/belbin-team-roles/. [ Accessed 25</a:t>
            </a:r>
            <a:r>
              <a:rPr lang="en-US" sz="4400" baseline="30000" dirty="0"/>
              <a:t>th</a:t>
            </a:r>
            <a:r>
              <a:rPr lang="en-US" sz="4400" dirty="0"/>
              <a:t> October 2018].</a:t>
            </a:r>
          </a:p>
          <a:p>
            <a:r>
              <a:rPr lang="en-US" sz="4400" dirty="0"/>
              <a:t> </a:t>
            </a:r>
          </a:p>
          <a:p>
            <a:r>
              <a:rPr lang="en-US" sz="4400" dirty="0"/>
              <a:t>Chand, S. (2018), Group Dynamics: it’s characteristics, stages, types and other Details | Management. [Online]. Available: http://www.yourarticlelibrary.com/management/group-dynamics-its-characteristics-stages-types-and-other-details-management/5363. [Accessed 21</a:t>
            </a:r>
            <a:r>
              <a:rPr lang="en-US" sz="4400" baseline="30000" dirty="0"/>
              <a:t>st</a:t>
            </a:r>
            <a:r>
              <a:rPr lang="en-US" sz="4400" dirty="0"/>
              <a:t> October 2018].  </a:t>
            </a:r>
          </a:p>
          <a:p>
            <a:r>
              <a:rPr lang="en-US" sz="4400" dirty="0"/>
              <a:t> </a:t>
            </a:r>
          </a:p>
          <a:p>
            <a:r>
              <a:rPr lang="en-US" sz="4400" dirty="0"/>
              <a:t>Mind Tool. (2018), Improving Group Dynamics, [online]. Available: https://www.mindtools.com/pages/article/improving-group-dynamics.htm. [Accessed 21</a:t>
            </a:r>
            <a:r>
              <a:rPr lang="en-US" sz="4400" baseline="30000" dirty="0"/>
              <a:t>st</a:t>
            </a:r>
            <a:r>
              <a:rPr lang="en-US" sz="4400" dirty="0"/>
              <a:t> October 2018].</a:t>
            </a:r>
          </a:p>
          <a:p>
            <a:r>
              <a:rPr lang="en-US" sz="4400" dirty="0"/>
              <a:t> </a:t>
            </a:r>
          </a:p>
          <a:p>
            <a:r>
              <a:rPr lang="en-US" sz="4400" dirty="0"/>
              <a:t>Mind Tool. (2018), Resolving Team Conflict. [Online]. Available: https://www.mindtools.com/pages/article/newTMM_79.htm. [Accessed 21</a:t>
            </a:r>
            <a:r>
              <a:rPr lang="en-US" sz="4400" baseline="30000" dirty="0"/>
              <a:t>st</a:t>
            </a:r>
            <a:r>
              <a:rPr lang="en-US" sz="4400" dirty="0"/>
              <a:t> October 2018].</a:t>
            </a:r>
          </a:p>
          <a:p>
            <a:r>
              <a:rPr lang="en-US" sz="4400" dirty="0"/>
              <a:t> </a:t>
            </a:r>
          </a:p>
          <a:p>
            <a:r>
              <a:rPr lang="en-US" sz="4400" dirty="0"/>
              <a:t>Reference for Business, (2018), Group Dynamic, [Online]. Available: https://www.referenceforbusiness.com/management/Gr-Int/Group-Dynamics.html. [Accessed 28</a:t>
            </a:r>
            <a:r>
              <a:rPr lang="en-US" sz="4400" baseline="30000" dirty="0"/>
              <a:t>th</a:t>
            </a:r>
            <a:r>
              <a:rPr lang="en-US" sz="4400" dirty="0"/>
              <a:t> October 2018]. </a:t>
            </a:r>
          </a:p>
          <a:p>
            <a:r>
              <a:rPr lang="en-US" sz="4400" dirty="0"/>
              <a:t> </a:t>
            </a:r>
          </a:p>
          <a:p>
            <a:r>
              <a:rPr lang="en-US" sz="4400" dirty="0"/>
              <a:t>The Team Building Company. (2018), Forming - Storming - Norming - Performing, [Online]. Available: https://www.teambuilding.co.uk/theory/Forming-Storming-Norming-Performing.html. [Accessed 20</a:t>
            </a:r>
            <a:r>
              <a:rPr lang="en-US" sz="4400" baseline="30000" dirty="0"/>
              <a:t>th</a:t>
            </a:r>
            <a:r>
              <a:rPr lang="en-US" sz="4400" dirty="0"/>
              <a:t> October 2018].</a:t>
            </a:r>
          </a:p>
          <a:p>
            <a:r>
              <a:rPr lang="en-US" sz="4400" b="1" dirty="0"/>
              <a:t> </a:t>
            </a:r>
            <a:endParaRPr lang="en-US" sz="4400" dirty="0"/>
          </a:p>
          <a:p>
            <a:pPr marL="0" indent="0">
              <a:buNone/>
            </a:pPr>
            <a:endParaRPr lang="en-GB" dirty="0"/>
          </a:p>
        </p:txBody>
      </p:sp>
    </p:spTree>
    <p:extLst>
      <p:ext uri="{BB962C8B-B14F-4D97-AF65-F5344CB8AC3E}">
        <p14:creationId xmlns:p14="http://schemas.microsoft.com/office/powerpoint/2010/main" val="154360228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402</TotalTime>
  <Words>1481</Words>
  <Application>Microsoft Office PowerPoint</Application>
  <PresentationFormat>Widescreen</PresentationFormat>
  <Paragraphs>212</Paragraphs>
  <Slides>27</Slides>
  <Notes>0</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27</vt:i4>
      </vt:variant>
    </vt:vector>
  </HeadingPairs>
  <TitlesOfParts>
    <vt:vector size="41" baseType="lpstr">
      <vt:lpstr>Malgun Gothic</vt:lpstr>
      <vt:lpstr>MS PGothic</vt:lpstr>
      <vt:lpstr>Arial</vt:lpstr>
      <vt:lpstr>Arial Rounded MT Bold</vt:lpstr>
      <vt:lpstr>Brush Script MT</vt:lpstr>
      <vt:lpstr>Calibri</vt:lpstr>
      <vt:lpstr>Calibri Light</vt:lpstr>
      <vt:lpstr>Cooper Black</vt:lpstr>
      <vt:lpstr>FreesiaUPC</vt:lpstr>
      <vt:lpstr>Garamond</vt:lpstr>
      <vt:lpstr>Palace Script MT</vt:lpstr>
      <vt:lpstr>Times New Roman</vt:lpstr>
      <vt:lpstr>Wingdings</vt:lpstr>
      <vt:lpstr>Organic</vt:lpstr>
      <vt:lpstr>   “How to use Teamwork Theories to Improve the Performance of your Team.”  </vt:lpstr>
      <vt:lpstr>Introduction</vt:lpstr>
      <vt:lpstr>The Difference Between Groups and Teams. Farida Khatun Miah.</vt:lpstr>
      <vt:lpstr>What are the differences between a group and a team?</vt:lpstr>
      <vt:lpstr>Difference between Groups and Team</vt:lpstr>
      <vt:lpstr>Team working theories and models. </vt:lpstr>
      <vt:lpstr>                                  Group Dynamic by Abu Eusuf. </vt:lpstr>
      <vt:lpstr>Group Dynamic</vt:lpstr>
      <vt:lpstr>Group Dynamic</vt:lpstr>
      <vt:lpstr>Group Dynamic</vt:lpstr>
      <vt:lpstr>The characteristics of effective teams  Shazul Miah</vt:lpstr>
      <vt:lpstr>        How to create &amp; maintain an effective team                                                                                 </vt:lpstr>
      <vt:lpstr>Benefits of Effective Team Working</vt:lpstr>
      <vt:lpstr>Relationship Trust</vt:lpstr>
      <vt:lpstr>Belbin's Team Roles</vt:lpstr>
      <vt:lpstr>Characteristics of an effective team</vt:lpstr>
      <vt:lpstr>EFFECTIVE CONFLICT HANDLING by MOHON UDDIN</vt:lpstr>
      <vt:lpstr>Tips on how to handle conflicts. </vt:lpstr>
      <vt:lpstr>Effective Conflict Handling Mohon Uddin.</vt:lpstr>
      <vt:lpstr>Reward and Recognition Gezim Rrapi</vt:lpstr>
      <vt:lpstr>Conclusion</vt:lpstr>
      <vt:lpstr>Reference List</vt:lpstr>
      <vt:lpstr>Speaker Notes 1 Abu Ahmed Eusuf 1710574</vt:lpstr>
      <vt:lpstr>Speaker Notes 2</vt:lpstr>
      <vt:lpstr>Speaker Notes 3</vt:lpstr>
      <vt:lpstr>Speaker Notes 4</vt:lpstr>
      <vt:lpstr>Reference List 5</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use Teamwork Theories to Improve the Performance of your Team.”</dc:title>
  <dc:creator>Shahida Miah (1710331)</dc:creator>
  <cp:lastModifiedBy>Shahida Miah (1710331)</cp:lastModifiedBy>
  <cp:revision>26</cp:revision>
  <dcterms:created xsi:type="dcterms:W3CDTF">2018-10-25T20:58:57Z</dcterms:created>
  <dcterms:modified xsi:type="dcterms:W3CDTF">2018-11-04T21:42:55Z</dcterms:modified>
</cp:coreProperties>
</file>