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6" r:id="rId14"/>
  </p:sldIdLst>
  <p:sldSz cx="18288000" cy="10287000"/>
  <p:notesSz cx="6858000" cy="9144000"/>
  <p:embeddedFontLst>
    <p:embeddedFont>
      <p:font typeface="Alexandria Bold" panose="020B0604020202020204" charset="-78"/>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634F54-B19E-4A1C-BD81-7B59800A5CA4}" v="42" dt="2026-02-24T19:02:48.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249" autoAdjust="0"/>
  </p:normalViewPr>
  <p:slideViewPr>
    <p:cSldViewPr>
      <p:cViewPr varScale="1">
        <p:scale>
          <a:sx n="62" d="100"/>
          <a:sy n="62" d="100"/>
        </p:scale>
        <p:origin x="1254" y="3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8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DA6844-059F-46ED-862B-8B886DF76F01}" type="doc">
      <dgm:prSet loTypeId="urn:microsoft.com/office/officeart/2005/8/layout/list1" loCatId="list" qsTypeId="urn:microsoft.com/office/officeart/2005/8/quickstyle/3d1" qsCatId="3D" csTypeId="urn:microsoft.com/office/officeart/2005/8/colors/accent1_2" csCatId="accent1" phldr="1"/>
      <dgm:spPr/>
      <dgm:t>
        <a:bodyPr/>
        <a:lstStyle/>
        <a:p>
          <a:endParaRPr lang="en-US"/>
        </a:p>
      </dgm:t>
    </dgm:pt>
    <dgm:pt modelId="{0EE888AF-CEAE-4940-BDBC-727723B919E2}">
      <dgm:prSet phldrT="[Text]" custT="1"/>
      <dgm:spPr/>
      <dgm:t>
        <a:bodyPr/>
        <a:lstStyle/>
        <a:p>
          <a:pPr algn="just">
            <a:lnSpc>
              <a:spcPct val="100000"/>
            </a:lnSpc>
          </a:pPr>
          <a:r>
            <a:rPr lang="en-US" sz="2400" dirty="0">
              <a:latin typeface="Times New Roman" panose="02020603050405020304" pitchFamily="18" charset="0"/>
              <a:cs typeface="Times New Roman" panose="02020603050405020304" pitchFamily="18" charset="0"/>
            </a:rPr>
            <a:t>Artificial intelligence is the application of systems that handle tasks that need a human intelligent (Siemens et al., 2022).</a:t>
          </a:r>
        </a:p>
      </dgm:t>
    </dgm:pt>
    <dgm:pt modelId="{BBC7B2E2-E863-4E1F-8C6B-3A20F644D05F}" type="parTrans" cxnId="{317DF513-C962-4CDA-8858-FEC00EE0ED80}">
      <dgm:prSet/>
      <dgm:spPr/>
      <dgm:t>
        <a:bodyPr/>
        <a:lstStyle/>
        <a:p>
          <a:endParaRPr lang="en-US"/>
        </a:p>
      </dgm:t>
    </dgm:pt>
    <dgm:pt modelId="{F38F4A03-ADFA-4982-9C0A-B091DF0AAF6B}" type="sibTrans" cxnId="{317DF513-C962-4CDA-8858-FEC00EE0ED80}">
      <dgm:prSet/>
      <dgm:spPr/>
      <dgm:t>
        <a:bodyPr/>
        <a:lstStyle/>
        <a:p>
          <a:endParaRPr lang="en-US"/>
        </a:p>
      </dgm:t>
    </dgm:pt>
    <dgm:pt modelId="{CE07ABA6-3BC9-42C0-9F68-E16F26125236}">
      <dgm:prSet custT="1"/>
      <dgm:spPr/>
      <dgm:t>
        <a:bodyPr/>
        <a:lstStyle/>
        <a:p>
          <a:pPr algn="just">
            <a:lnSpc>
              <a:spcPct val="100000"/>
            </a:lnSpc>
          </a:pPr>
          <a:r>
            <a:rPr lang="en-US" sz="2400" dirty="0">
              <a:latin typeface="Times New Roman" panose="02020603050405020304" pitchFamily="18" charset="0"/>
              <a:cs typeface="Times New Roman" panose="02020603050405020304" pitchFamily="18" charset="0"/>
            </a:rPr>
            <a:t>Biometric technologies and facial identification allow identifying and assisting guests.</a:t>
          </a:r>
        </a:p>
      </dgm:t>
    </dgm:pt>
    <dgm:pt modelId="{AD7D9A52-ED8E-4684-AF77-DE516A5BFBA2}" type="parTrans" cxnId="{8A41D0D4-EC08-45E6-9194-FB4A32E35E86}">
      <dgm:prSet/>
      <dgm:spPr/>
      <dgm:t>
        <a:bodyPr/>
        <a:lstStyle/>
        <a:p>
          <a:endParaRPr lang="en-US"/>
        </a:p>
      </dgm:t>
    </dgm:pt>
    <dgm:pt modelId="{6CE23DEA-81D8-4734-A0F4-8869FFE5CB76}" type="sibTrans" cxnId="{8A41D0D4-EC08-45E6-9194-FB4A32E35E86}">
      <dgm:prSet/>
      <dgm:spPr/>
      <dgm:t>
        <a:bodyPr/>
        <a:lstStyle/>
        <a:p>
          <a:endParaRPr lang="en-US"/>
        </a:p>
      </dgm:t>
    </dgm:pt>
    <dgm:pt modelId="{B9569F40-A38E-4875-A579-57A118B436A6}">
      <dgm:prSet phldrT="[Text]" custT="1"/>
      <dgm:spPr/>
      <dgm:t>
        <a:bodyPr/>
        <a:lstStyle/>
        <a:p>
          <a:pPr algn="just">
            <a:lnSpc>
              <a:spcPct val="100000"/>
            </a:lnSpc>
          </a:pPr>
          <a:r>
            <a:rPr lang="en-US" sz="2400" dirty="0">
              <a:latin typeface="Times New Roman" panose="02020603050405020304" pitchFamily="18" charset="0"/>
              <a:cs typeface="Times New Roman" panose="02020603050405020304" pitchFamily="18" charset="0"/>
            </a:rPr>
            <a:t>Chatbots and self-service kiosks AI tools contribute greatly to the increased speed and efficiency (Štilić et al., 2023).</a:t>
          </a:r>
        </a:p>
      </dgm:t>
    </dgm:pt>
    <dgm:pt modelId="{94487146-EB9E-40F6-9172-42901ED923AC}" type="parTrans" cxnId="{8341DAEF-2724-4EA8-A197-D87F01C91B44}">
      <dgm:prSet/>
      <dgm:spPr/>
      <dgm:t>
        <a:bodyPr/>
        <a:lstStyle/>
        <a:p>
          <a:endParaRPr lang="en-US"/>
        </a:p>
      </dgm:t>
    </dgm:pt>
    <dgm:pt modelId="{9234AECE-A1D6-428D-8F00-8F8FCDE6F4D9}" type="sibTrans" cxnId="{8341DAEF-2724-4EA8-A197-D87F01C91B44}">
      <dgm:prSet/>
      <dgm:spPr/>
      <dgm:t>
        <a:bodyPr/>
        <a:lstStyle/>
        <a:p>
          <a:endParaRPr lang="en-US"/>
        </a:p>
      </dgm:t>
    </dgm:pt>
    <dgm:pt modelId="{900198F6-2C5A-4EEA-BCE1-0798DB83CC49}">
      <dgm:prSet custT="1"/>
      <dgm:spPr/>
      <dgm:t>
        <a:bodyPr/>
        <a:lstStyle/>
        <a:p>
          <a:pPr algn="just">
            <a:lnSpc>
              <a:spcPct val="100000"/>
            </a:lnSpc>
          </a:pPr>
          <a:r>
            <a:rPr lang="en-US" sz="2400" dirty="0">
              <a:latin typeface="Times New Roman" panose="02020603050405020304" pitchFamily="18" charset="0"/>
              <a:cs typeface="Times New Roman" panose="02020603050405020304" pitchFamily="18" charset="0"/>
            </a:rPr>
            <a:t>Artificial intelligence CRM systems examine information about guests to give them personalized.</a:t>
          </a:r>
        </a:p>
      </dgm:t>
    </dgm:pt>
    <dgm:pt modelId="{A7C467B7-212C-4E92-BD2C-A979F1FCEF65}" type="parTrans" cxnId="{DA0E3946-6DB8-488A-906E-90F2EBB5A71B}">
      <dgm:prSet/>
      <dgm:spPr/>
      <dgm:t>
        <a:bodyPr/>
        <a:lstStyle/>
        <a:p>
          <a:endParaRPr lang="en-US"/>
        </a:p>
      </dgm:t>
    </dgm:pt>
    <dgm:pt modelId="{56D9353E-33D2-445D-876F-5E8F00F92916}" type="sibTrans" cxnId="{DA0E3946-6DB8-488A-906E-90F2EBB5A71B}">
      <dgm:prSet/>
      <dgm:spPr/>
      <dgm:t>
        <a:bodyPr/>
        <a:lstStyle/>
        <a:p>
          <a:endParaRPr lang="en-US"/>
        </a:p>
      </dgm:t>
    </dgm:pt>
    <dgm:pt modelId="{790A5F07-606E-4235-862E-1CC549EBDE3A}" type="pres">
      <dgm:prSet presAssocID="{98DA6844-059F-46ED-862B-8B886DF76F01}" presName="linear" presStyleCnt="0">
        <dgm:presLayoutVars>
          <dgm:dir/>
          <dgm:animLvl val="lvl"/>
          <dgm:resizeHandles val="exact"/>
        </dgm:presLayoutVars>
      </dgm:prSet>
      <dgm:spPr/>
    </dgm:pt>
    <dgm:pt modelId="{DE93FD8A-7A0C-4AE3-9A73-B9F19C689C00}" type="pres">
      <dgm:prSet presAssocID="{0EE888AF-CEAE-4940-BDBC-727723B919E2}" presName="parentLin" presStyleCnt="0"/>
      <dgm:spPr/>
    </dgm:pt>
    <dgm:pt modelId="{D608EA58-B682-4725-9B98-F5D832E9B1A1}" type="pres">
      <dgm:prSet presAssocID="{0EE888AF-CEAE-4940-BDBC-727723B919E2}" presName="parentLeftMargin" presStyleLbl="node1" presStyleIdx="0" presStyleCnt="4"/>
      <dgm:spPr/>
    </dgm:pt>
    <dgm:pt modelId="{9BA0ED37-8AD5-4802-9B1C-8B32EE19D3F6}" type="pres">
      <dgm:prSet presAssocID="{0EE888AF-CEAE-4940-BDBC-727723B919E2}" presName="parentText" presStyleLbl="node1" presStyleIdx="0" presStyleCnt="4">
        <dgm:presLayoutVars>
          <dgm:chMax val="0"/>
          <dgm:bulletEnabled val="1"/>
        </dgm:presLayoutVars>
      </dgm:prSet>
      <dgm:spPr/>
    </dgm:pt>
    <dgm:pt modelId="{C59783B6-FC32-4190-ADFE-BD8510CB16BE}" type="pres">
      <dgm:prSet presAssocID="{0EE888AF-CEAE-4940-BDBC-727723B919E2}" presName="negativeSpace" presStyleCnt="0"/>
      <dgm:spPr/>
    </dgm:pt>
    <dgm:pt modelId="{CD7D6AFE-1C6B-427A-8558-8D15D505C852}" type="pres">
      <dgm:prSet presAssocID="{0EE888AF-CEAE-4940-BDBC-727723B919E2}" presName="childText" presStyleLbl="conFgAcc1" presStyleIdx="0" presStyleCnt="4">
        <dgm:presLayoutVars>
          <dgm:bulletEnabled val="1"/>
        </dgm:presLayoutVars>
      </dgm:prSet>
      <dgm:spPr/>
    </dgm:pt>
    <dgm:pt modelId="{615B5BEF-CCA8-441F-B357-BE187D8AB82C}" type="pres">
      <dgm:prSet presAssocID="{F38F4A03-ADFA-4982-9C0A-B091DF0AAF6B}" presName="spaceBetweenRectangles" presStyleCnt="0"/>
      <dgm:spPr/>
    </dgm:pt>
    <dgm:pt modelId="{53658581-34FE-4AA7-9879-B8143E40362B}" type="pres">
      <dgm:prSet presAssocID="{B9569F40-A38E-4875-A579-57A118B436A6}" presName="parentLin" presStyleCnt="0"/>
      <dgm:spPr/>
    </dgm:pt>
    <dgm:pt modelId="{378CD85B-8CA1-4C94-A8A7-79017B4770C0}" type="pres">
      <dgm:prSet presAssocID="{B9569F40-A38E-4875-A579-57A118B436A6}" presName="parentLeftMargin" presStyleLbl="node1" presStyleIdx="0" presStyleCnt="4"/>
      <dgm:spPr/>
    </dgm:pt>
    <dgm:pt modelId="{A8E977AC-4AB6-44D5-AA24-3E59C885BD58}" type="pres">
      <dgm:prSet presAssocID="{B9569F40-A38E-4875-A579-57A118B436A6}" presName="parentText" presStyleLbl="node1" presStyleIdx="1" presStyleCnt="4">
        <dgm:presLayoutVars>
          <dgm:chMax val="0"/>
          <dgm:bulletEnabled val="1"/>
        </dgm:presLayoutVars>
      </dgm:prSet>
      <dgm:spPr/>
    </dgm:pt>
    <dgm:pt modelId="{8CD56DDF-464E-4109-A78D-6E0EF3F44D2D}" type="pres">
      <dgm:prSet presAssocID="{B9569F40-A38E-4875-A579-57A118B436A6}" presName="negativeSpace" presStyleCnt="0"/>
      <dgm:spPr/>
    </dgm:pt>
    <dgm:pt modelId="{B3B01B32-4265-49AA-A5FE-7F6B17BACE22}" type="pres">
      <dgm:prSet presAssocID="{B9569F40-A38E-4875-A579-57A118B436A6}" presName="childText" presStyleLbl="conFgAcc1" presStyleIdx="1" presStyleCnt="4">
        <dgm:presLayoutVars>
          <dgm:bulletEnabled val="1"/>
        </dgm:presLayoutVars>
      </dgm:prSet>
      <dgm:spPr/>
    </dgm:pt>
    <dgm:pt modelId="{DECC3C9C-2669-40EF-A32F-1D67899E2232}" type="pres">
      <dgm:prSet presAssocID="{9234AECE-A1D6-428D-8F00-8F8FCDE6F4D9}" presName="spaceBetweenRectangles" presStyleCnt="0"/>
      <dgm:spPr/>
    </dgm:pt>
    <dgm:pt modelId="{5C3C0A39-B578-41BE-A17D-B883387C5BC8}" type="pres">
      <dgm:prSet presAssocID="{CE07ABA6-3BC9-42C0-9F68-E16F26125236}" presName="parentLin" presStyleCnt="0"/>
      <dgm:spPr/>
    </dgm:pt>
    <dgm:pt modelId="{6025C43A-77A2-450E-9C78-8D8E3DF3E3C0}" type="pres">
      <dgm:prSet presAssocID="{CE07ABA6-3BC9-42C0-9F68-E16F26125236}" presName="parentLeftMargin" presStyleLbl="node1" presStyleIdx="1" presStyleCnt="4"/>
      <dgm:spPr/>
    </dgm:pt>
    <dgm:pt modelId="{F5E62AB2-876B-4FC6-A903-5BAC1FA01E6A}" type="pres">
      <dgm:prSet presAssocID="{CE07ABA6-3BC9-42C0-9F68-E16F26125236}" presName="parentText" presStyleLbl="node1" presStyleIdx="2" presStyleCnt="4">
        <dgm:presLayoutVars>
          <dgm:chMax val="0"/>
          <dgm:bulletEnabled val="1"/>
        </dgm:presLayoutVars>
      </dgm:prSet>
      <dgm:spPr/>
    </dgm:pt>
    <dgm:pt modelId="{F4472349-5D8A-4868-B7E8-F6C9C308F60A}" type="pres">
      <dgm:prSet presAssocID="{CE07ABA6-3BC9-42C0-9F68-E16F26125236}" presName="negativeSpace" presStyleCnt="0"/>
      <dgm:spPr/>
    </dgm:pt>
    <dgm:pt modelId="{3645C8E1-A534-4EDF-B1A1-CFF10DC1C1C2}" type="pres">
      <dgm:prSet presAssocID="{CE07ABA6-3BC9-42C0-9F68-E16F26125236}" presName="childText" presStyleLbl="conFgAcc1" presStyleIdx="2" presStyleCnt="4">
        <dgm:presLayoutVars>
          <dgm:bulletEnabled val="1"/>
        </dgm:presLayoutVars>
      </dgm:prSet>
      <dgm:spPr/>
    </dgm:pt>
    <dgm:pt modelId="{BC037C56-F14E-4E3C-BDC4-BC6E2EE26B46}" type="pres">
      <dgm:prSet presAssocID="{6CE23DEA-81D8-4734-A0F4-8869FFE5CB76}" presName="spaceBetweenRectangles" presStyleCnt="0"/>
      <dgm:spPr/>
    </dgm:pt>
    <dgm:pt modelId="{00E35838-F7FF-48AE-9E0F-08F2B5516D6D}" type="pres">
      <dgm:prSet presAssocID="{900198F6-2C5A-4EEA-BCE1-0798DB83CC49}" presName="parentLin" presStyleCnt="0"/>
      <dgm:spPr/>
    </dgm:pt>
    <dgm:pt modelId="{C86AA1DC-E4FD-45BB-AC9B-70176AC71EE9}" type="pres">
      <dgm:prSet presAssocID="{900198F6-2C5A-4EEA-BCE1-0798DB83CC49}" presName="parentLeftMargin" presStyleLbl="node1" presStyleIdx="2" presStyleCnt="4"/>
      <dgm:spPr/>
    </dgm:pt>
    <dgm:pt modelId="{61221A04-A555-4004-A5BE-3A3F922D5AC2}" type="pres">
      <dgm:prSet presAssocID="{900198F6-2C5A-4EEA-BCE1-0798DB83CC49}" presName="parentText" presStyleLbl="node1" presStyleIdx="3" presStyleCnt="4">
        <dgm:presLayoutVars>
          <dgm:chMax val="0"/>
          <dgm:bulletEnabled val="1"/>
        </dgm:presLayoutVars>
      </dgm:prSet>
      <dgm:spPr/>
    </dgm:pt>
    <dgm:pt modelId="{64667FA5-C960-4776-9B1D-19B86F9203E0}" type="pres">
      <dgm:prSet presAssocID="{900198F6-2C5A-4EEA-BCE1-0798DB83CC49}" presName="negativeSpace" presStyleCnt="0"/>
      <dgm:spPr/>
    </dgm:pt>
    <dgm:pt modelId="{EB628DE4-340D-4433-A4D6-E5D687D214D3}" type="pres">
      <dgm:prSet presAssocID="{900198F6-2C5A-4EEA-BCE1-0798DB83CC49}" presName="childText" presStyleLbl="conFgAcc1" presStyleIdx="3" presStyleCnt="4">
        <dgm:presLayoutVars>
          <dgm:bulletEnabled val="1"/>
        </dgm:presLayoutVars>
      </dgm:prSet>
      <dgm:spPr/>
    </dgm:pt>
  </dgm:ptLst>
  <dgm:cxnLst>
    <dgm:cxn modelId="{317DF513-C962-4CDA-8858-FEC00EE0ED80}" srcId="{98DA6844-059F-46ED-862B-8B886DF76F01}" destId="{0EE888AF-CEAE-4940-BDBC-727723B919E2}" srcOrd="0" destOrd="0" parTransId="{BBC7B2E2-E863-4E1F-8C6B-3A20F644D05F}" sibTransId="{F38F4A03-ADFA-4982-9C0A-B091DF0AAF6B}"/>
    <dgm:cxn modelId="{709EDD23-646C-48FA-BB22-95AA0AA9C34F}" type="presOf" srcId="{98DA6844-059F-46ED-862B-8B886DF76F01}" destId="{790A5F07-606E-4235-862E-1CC549EBDE3A}" srcOrd="0" destOrd="0" presId="urn:microsoft.com/office/officeart/2005/8/layout/list1"/>
    <dgm:cxn modelId="{4F73262C-2476-4E9F-A65B-E73F5C7D4C97}" type="presOf" srcId="{CE07ABA6-3BC9-42C0-9F68-E16F26125236}" destId="{6025C43A-77A2-450E-9C78-8D8E3DF3E3C0}" srcOrd="0" destOrd="0" presId="urn:microsoft.com/office/officeart/2005/8/layout/list1"/>
    <dgm:cxn modelId="{DA0E3946-6DB8-488A-906E-90F2EBB5A71B}" srcId="{98DA6844-059F-46ED-862B-8B886DF76F01}" destId="{900198F6-2C5A-4EEA-BCE1-0798DB83CC49}" srcOrd="3" destOrd="0" parTransId="{A7C467B7-212C-4E92-BD2C-A979F1FCEF65}" sibTransId="{56D9353E-33D2-445D-876F-5E8F00F92916}"/>
    <dgm:cxn modelId="{9423AF77-D214-4607-93DA-FD90E5D88B68}" type="presOf" srcId="{0EE888AF-CEAE-4940-BDBC-727723B919E2}" destId="{9BA0ED37-8AD5-4802-9B1C-8B32EE19D3F6}" srcOrd="1" destOrd="0" presId="urn:microsoft.com/office/officeart/2005/8/layout/list1"/>
    <dgm:cxn modelId="{6D73DAA8-3723-4619-A6EF-B4552A2CB0DE}" type="presOf" srcId="{B9569F40-A38E-4875-A579-57A118B436A6}" destId="{A8E977AC-4AB6-44D5-AA24-3E59C885BD58}" srcOrd="1" destOrd="0" presId="urn:microsoft.com/office/officeart/2005/8/layout/list1"/>
    <dgm:cxn modelId="{EF3FD2B9-D2C9-404B-A4F9-2CFFCCE05DCA}" type="presOf" srcId="{0EE888AF-CEAE-4940-BDBC-727723B919E2}" destId="{D608EA58-B682-4725-9B98-F5D832E9B1A1}" srcOrd="0" destOrd="0" presId="urn:microsoft.com/office/officeart/2005/8/layout/list1"/>
    <dgm:cxn modelId="{DC6354C1-675A-44AE-BE13-7716699606AF}" type="presOf" srcId="{900198F6-2C5A-4EEA-BCE1-0798DB83CC49}" destId="{C86AA1DC-E4FD-45BB-AC9B-70176AC71EE9}" srcOrd="0" destOrd="0" presId="urn:microsoft.com/office/officeart/2005/8/layout/list1"/>
    <dgm:cxn modelId="{24F9FACD-78D6-452A-9E0B-238925DA3F2C}" type="presOf" srcId="{900198F6-2C5A-4EEA-BCE1-0798DB83CC49}" destId="{61221A04-A555-4004-A5BE-3A3F922D5AC2}" srcOrd="1" destOrd="0" presId="urn:microsoft.com/office/officeart/2005/8/layout/list1"/>
    <dgm:cxn modelId="{8A41D0D4-EC08-45E6-9194-FB4A32E35E86}" srcId="{98DA6844-059F-46ED-862B-8B886DF76F01}" destId="{CE07ABA6-3BC9-42C0-9F68-E16F26125236}" srcOrd="2" destOrd="0" parTransId="{AD7D9A52-ED8E-4684-AF77-DE516A5BFBA2}" sibTransId="{6CE23DEA-81D8-4734-A0F4-8869FFE5CB76}"/>
    <dgm:cxn modelId="{75B402E7-DD67-444A-8F45-9C423BC823E2}" type="presOf" srcId="{CE07ABA6-3BC9-42C0-9F68-E16F26125236}" destId="{F5E62AB2-876B-4FC6-A903-5BAC1FA01E6A}" srcOrd="1" destOrd="0" presId="urn:microsoft.com/office/officeart/2005/8/layout/list1"/>
    <dgm:cxn modelId="{8341DAEF-2724-4EA8-A197-D87F01C91B44}" srcId="{98DA6844-059F-46ED-862B-8B886DF76F01}" destId="{B9569F40-A38E-4875-A579-57A118B436A6}" srcOrd="1" destOrd="0" parTransId="{94487146-EB9E-40F6-9172-42901ED923AC}" sibTransId="{9234AECE-A1D6-428D-8F00-8F8FCDE6F4D9}"/>
    <dgm:cxn modelId="{6CA664F7-4A2E-4A94-AFD0-0510578D56C3}" type="presOf" srcId="{B9569F40-A38E-4875-A579-57A118B436A6}" destId="{378CD85B-8CA1-4C94-A8A7-79017B4770C0}" srcOrd="0" destOrd="0" presId="urn:microsoft.com/office/officeart/2005/8/layout/list1"/>
    <dgm:cxn modelId="{9E77F4DE-CC6F-48FB-8855-F455F3CF42BB}" type="presParOf" srcId="{790A5F07-606E-4235-862E-1CC549EBDE3A}" destId="{DE93FD8A-7A0C-4AE3-9A73-B9F19C689C00}" srcOrd="0" destOrd="0" presId="urn:microsoft.com/office/officeart/2005/8/layout/list1"/>
    <dgm:cxn modelId="{56EED3CA-249B-48E7-A82B-A2E1BB5579BA}" type="presParOf" srcId="{DE93FD8A-7A0C-4AE3-9A73-B9F19C689C00}" destId="{D608EA58-B682-4725-9B98-F5D832E9B1A1}" srcOrd="0" destOrd="0" presId="urn:microsoft.com/office/officeart/2005/8/layout/list1"/>
    <dgm:cxn modelId="{EA945484-F8BA-4531-915E-48D9362C033B}" type="presParOf" srcId="{DE93FD8A-7A0C-4AE3-9A73-B9F19C689C00}" destId="{9BA0ED37-8AD5-4802-9B1C-8B32EE19D3F6}" srcOrd="1" destOrd="0" presId="urn:microsoft.com/office/officeart/2005/8/layout/list1"/>
    <dgm:cxn modelId="{A4CFD46E-2E4D-424F-B49A-89BE231FC40C}" type="presParOf" srcId="{790A5F07-606E-4235-862E-1CC549EBDE3A}" destId="{C59783B6-FC32-4190-ADFE-BD8510CB16BE}" srcOrd="1" destOrd="0" presId="urn:microsoft.com/office/officeart/2005/8/layout/list1"/>
    <dgm:cxn modelId="{1A78E3DA-15C6-49BF-BDA8-E4BF7BEF168F}" type="presParOf" srcId="{790A5F07-606E-4235-862E-1CC549EBDE3A}" destId="{CD7D6AFE-1C6B-427A-8558-8D15D505C852}" srcOrd="2" destOrd="0" presId="urn:microsoft.com/office/officeart/2005/8/layout/list1"/>
    <dgm:cxn modelId="{F68B80E0-F1F8-4C38-831B-143B9D3A08B5}" type="presParOf" srcId="{790A5F07-606E-4235-862E-1CC549EBDE3A}" destId="{615B5BEF-CCA8-441F-B357-BE187D8AB82C}" srcOrd="3" destOrd="0" presId="urn:microsoft.com/office/officeart/2005/8/layout/list1"/>
    <dgm:cxn modelId="{8BEC5211-2466-4E90-A481-BC8AC8303684}" type="presParOf" srcId="{790A5F07-606E-4235-862E-1CC549EBDE3A}" destId="{53658581-34FE-4AA7-9879-B8143E40362B}" srcOrd="4" destOrd="0" presId="urn:microsoft.com/office/officeart/2005/8/layout/list1"/>
    <dgm:cxn modelId="{16A940DE-D755-41A4-B042-1A2F39EBEDEB}" type="presParOf" srcId="{53658581-34FE-4AA7-9879-B8143E40362B}" destId="{378CD85B-8CA1-4C94-A8A7-79017B4770C0}" srcOrd="0" destOrd="0" presId="urn:microsoft.com/office/officeart/2005/8/layout/list1"/>
    <dgm:cxn modelId="{259FFEBF-254A-4BDB-9409-6C6D2B004049}" type="presParOf" srcId="{53658581-34FE-4AA7-9879-B8143E40362B}" destId="{A8E977AC-4AB6-44D5-AA24-3E59C885BD58}" srcOrd="1" destOrd="0" presId="urn:microsoft.com/office/officeart/2005/8/layout/list1"/>
    <dgm:cxn modelId="{1BB8871F-FD5E-4B79-9A13-B9157932B8FB}" type="presParOf" srcId="{790A5F07-606E-4235-862E-1CC549EBDE3A}" destId="{8CD56DDF-464E-4109-A78D-6E0EF3F44D2D}" srcOrd="5" destOrd="0" presId="urn:microsoft.com/office/officeart/2005/8/layout/list1"/>
    <dgm:cxn modelId="{5712AAAB-55D6-41A3-9E11-A9FD669A93A7}" type="presParOf" srcId="{790A5F07-606E-4235-862E-1CC549EBDE3A}" destId="{B3B01B32-4265-49AA-A5FE-7F6B17BACE22}" srcOrd="6" destOrd="0" presId="urn:microsoft.com/office/officeart/2005/8/layout/list1"/>
    <dgm:cxn modelId="{88E6B775-6284-421C-ACF1-262014500084}" type="presParOf" srcId="{790A5F07-606E-4235-862E-1CC549EBDE3A}" destId="{DECC3C9C-2669-40EF-A32F-1D67899E2232}" srcOrd="7" destOrd="0" presId="urn:microsoft.com/office/officeart/2005/8/layout/list1"/>
    <dgm:cxn modelId="{3DF50CBE-96B5-4F19-8F69-0A861395B9DE}" type="presParOf" srcId="{790A5F07-606E-4235-862E-1CC549EBDE3A}" destId="{5C3C0A39-B578-41BE-A17D-B883387C5BC8}" srcOrd="8" destOrd="0" presId="urn:microsoft.com/office/officeart/2005/8/layout/list1"/>
    <dgm:cxn modelId="{44A4B497-7412-4137-9606-AF6FA1081ED1}" type="presParOf" srcId="{5C3C0A39-B578-41BE-A17D-B883387C5BC8}" destId="{6025C43A-77A2-450E-9C78-8D8E3DF3E3C0}" srcOrd="0" destOrd="0" presId="urn:microsoft.com/office/officeart/2005/8/layout/list1"/>
    <dgm:cxn modelId="{592D4D50-1DB7-4E29-95CE-78B4D22A6A5C}" type="presParOf" srcId="{5C3C0A39-B578-41BE-A17D-B883387C5BC8}" destId="{F5E62AB2-876B-4FC6-A903-5BAC1FA01E6A}" srcOrd="1" destOrd="0" presId="urn:microsoft.com/office/officeart/2005/8/layout/list1"/>
    <dgm:cxn modelId="{61ED73AC-9C1A-4672-880E-5F92C6DA4957}" type="presParOf" srcId="{790A5F07-606E-4235-862E-1CC549EBDE3A}" destId="{F4472349-5D8A-4868-B7E8-F6C9C308F60A}" srcOrd="9" destOrd="0" presId="urn:microsoft.com/office/officeart/2005/8/layout/list1"/>
    <dgm:cxn modelId="{1D06B6C2-3C8F-4B41-BC79-FC4738B07CE9}" type="presParOf" srcId="{790A5F07-606E-4235-862E-1CC549EBDE3A}" destId="{3645C8E1-A534-4EDF-B1A1-CFF10DC1C1C2}" srcOrd="10" destOrd="0" presId="urn:microsoft.com/office/officeart/2005/8/layout/list1"/>
    <dgm:cxn modelId="{3583E314-9E4C-44F2-81A3-FD23CB0A6250}" type="presParOf" srcId="{790A5F07-606E-4235-862E-1CC549EBDE3A}" destId="{BC037C56-F14E-4E3C-BDC4-BC6E2EE26B46}" srcOrd="11" destOrd="0" presId="urn:microsoft.com/office/officeart/2005/8/layout/list1"/>
    <dgm:cxn modelId="{752750D5-BC78-4F7A-A9B2-61FD6B6208B8}" type="presParOf" srcId="{790A5F07-606E-4235-862E-1CC549EBDE3A}" destId="{00E35838-F7FF-48AE-9E0F-08F2B5516D6D}" srcOrd="12" destOrd="0" presId="urn:microsoft.com/office/officeart/2005/8/layout/list1"/>
    <dgm:cxn modelId="{AC65C0F7-B3A2-4AED-96FC-A36487E483C0}" type="presParOf" srcId="{00E35838-F7FF-48AE-9E0F-08F2B5516D6D}" destId="{C86AA1DC-E4FD-45BB-AC9B-70176AC71EE9}" srcOrd="0" destOrd="0" presId="urn:microsoft.com/office/officeart/2005/8/layout/list1"/>
    <dgm:cxn modelId="{322A6741-D306-4CF6-B2AF-DF5A79B137C2}" type="presParOf" srcId="{00E35838-F7FF-48AE-9E0F-08F2B5516D6D}" destId="{61221A04-A555-4004-A5BE-3A3F922D5AC2}" srcOrd="1" destOrd="0" presId="urn:microsoft.com/office/officeart/2005/8/layout/list1"/>
    <dgm:cxn modelId="{3710CF51-033C-4BDD-B9E6-032B7E1B8E87}" type="presParOf" srcId="{790A5F07-606E-4235-862E-1CC549EBDE3A}" destId="{64667FA5-C960-4776-9B1D-19B86F9203E0}" srcOrd="13" destOrd="0" presId="urn:microsoft.com/office/officeart/2005/8/layout/list1"/>
    <dgm:cxn modelId="{02DA2D82-F64B-4C5A-B671-5A119EB1643E}" type="presParOf" srcId="{790A5F07-606E-4235-862E-1CC549EBDE3A}" destId="{EB628DE4-340D-4433-A4D6-E5D687D214D3}"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8863E8-89F3-4251-9B71-E7E84688A6CC}" type="doc">
      <dgm:prSet loTypeId="urn:microsoft.com/office/officeart/2005/8/layout/pyramid2" loCatId="pyramid" qsTypeId="urn:microsoft.com/office/officeart/2005/8/quickstyle/3d2" qsCatId="3D" csTypeId="urn:microsoft.com/office/officeart/2005/8/colors/colorful5" csCatId="colorful" phldr="1"/>
      <dgm:spPr/>
    </dgm:pt>
    <dgm:pt modelId="{DCF916E2-1E2A-4072-983C-87332F5D6061}">
      <dgm:prSet phldrT="[Text]" custT="1"/>
      <dgm:spPr/>
      <dgm:t>
        <a:bodyPr/>
        <a:lstStyle/>
        <a:p>
          <a:pPr>
            <a:lnSpc>
              <a:spcPct val="100000"/>
            </a:lnSpc>
          </a:pPr>
          <a:r>
            <a:rPr lang="en-US" sz="2400" dirty="0">
              <a:latin typeface="Times New Roman" panose="02020603050405020304" pitchFamily="18" charset="0"/>
              <a:cs typeface="Times New Roman" panose="02020603050405020304" pitchFamily="18" charset="0"/>
            </a:rPr>
            <a:t>Current studies mostly focus on the benefits of AI by its operational efficiency and productivity.</a:t>
          </a:r>
        </a:p>
      </dgm:t>
    </dgm:pt>
    <dgm:pt modelId="{F625E824-4410-4B22-8C4D-D4ABDFD35373}" type="parTrans" cxnId="{D12C6726-E802-48FF-80ED-E9A0FDCD2072}">
      <dgm:prSet/>
      <dgm:spPr/>
      <dgm:t>
        <a:bodyPr/>
        <a:lstStyle/>
        <a:p>
          <a:endParaRPr lang="en-US"/>
        </a:p>
      </dgm:t>
    </dgm:pt>
    <dgm:pt modelId="{B25874A4-4E3B-438F-A646-A9E55E1B8234}" type="sibTrans" cxnId="{D12C6726-E802-48FF-80ED-E9A0FDCD2072}">
      <dgm:prSet/>
      <dgm:spPr/>
      <dgm:t>
        <a:bodyPr/>
        <a:lstStyle/>
        <a:p>
          <a:endParaRPr lang="en-US"/>
        </a:p>
      </dgm:t>
    </dgm:pt>
    <dgm:pt modelId="{1D7BA23F-74DC-4E2F-B04E-5CD9C404D760}">
      <dgm:prSet custT="1"/>
      <dgm:spPr/>
      <dgm:t>
        <a:bodyPr/>
        <a:lstStyle/>
        <a:p>
          <a:pPr>
            <a:lnSpc>
              <a:spcPct val="100000"/>
            </a:lnSpc>
          </a:pPr>
          <a:r>
            <a:rPr lang="en-US" sz="2400" dirty="0">
              <a:latin typeface="Times New Roman" panose="02020603050405020304" pitchFamily="18" charset="0"/>
              <a:cs typeface="Times New Roman" panose="02020603050405020304" pitchFamily="18" charset="0"/>
            </a:rPr>
            <a:t>There is little research on the nature of the AI-human employee co-operation in the frontline hotel services.</a:t>
          </a:r>
        </a:p>
      </dgm:t>
    </dgm:pt>
    <dgm:pt modelId="{EE79691B-FCBE-4432-B746-27273AB038D5}" type="parTrans" cxnId="{E4E464BA-D1B6-44DF-BCBA-143DD6F556C3}">
      <dgm:prSet/>
      <dgm:spPr/>
      <dgm:t>
        <a:bodyPr/>
        <a:lstStyle/>
        <a:p>
          <a:endParaRPr lang="en-US"/>
        </a:p>
      </dgm:t>
    </dgm:pt>
    <dgm:pt modelId="{16D30EED-A266-4B54-8DB7-8E18A9136407}" type="sibTrans" cxnId="{E4E464BA-D1B6-44DF-BCBA-143DD6F556C3}">
      <dgm:prSet/>
      <dgm:spPr/>
      <dgm:t>
        <a:bodyPr/>
        <a:lstStyle/>
        <a:p>
          <a:endParaRPr lang="en-US"/>
        </a:p>
      </dgm:t>
    </dgm:pt>
    <dgm:pt modelId="{9A0B83BD-96BB-4B4A-806D-323EEC27C8E1}">
      <dgm:prSet custT="1"/>
      <dgm:spPr/>
      <dgm:t>
        <a:bodyPr/>
        <a:lstStyle/>
        <a:p>
          <a:pPr>
            <a:lnSpc>
              <a:spcPct val="100000"/>
            </a:lnSpc>
          </a:pPr>
          <a:r>
            <a:rPr lang="en-US" sz="2400" dirty="0">
              <a:latin typeface="Times New Roman" panose="02020603050405020304" pitchFamily="18" charset="0"/>
              <a:cs typeface="Times New Roman" panose="02020603050405020304" pitchFamily="18" charset="0"/>
            </a:rPr>
            <a:t>The effects of automation on the emotional labour.</a:t>
          </a:r>
        </a:p>
      </dgm:t>
    </dgm:pt>
    <dgm:pt modelId="{FCC1568D-1A39-4DC1-AB1C-BC818A5F63E6}" type="parTrans" cxnId="{63E7FBAF-F945-4D0D-A408-B94F3CBD2F2E}">
      <dgm:prSet/>
      <dgm:spPr/>
      <dgm:t>
        <a:bodyPr/>
        <a:lstStyle/>
        <a:p>
          <a:endParaRPr lang="en-US"/>
        </a:p>
      </dgm:t>
    </dgm:pt>
    <dgm:pt modelId="{3EA79325-A452-4CDE-846D-7A1F66B3FE0C}" type="sibTrans" cxnId="{63E7FBAF-F945-4D0D-A408-B94F3CBD2F2E}">
      <dgm:prSet/>
      <dgm:spPr/>
      <dgm:t>
        <a:bodyPr/>
        <a:lstStyle/>
        <a:p>
          <a:endParaRPr lang="en-US"/>
        </a:p>
      </dgm:t>
    </dgm:pt>
    <dgm:pt modelId="{D44F7958-A115-49A9-BCBC-36F85DB49CF3}">
      <dgm:prSet custT="1"/>
      <dgm:spPr/>
      <dgm:t>
        <a:bodyPr/>
        <a:lstStyle/>
        <a:p>
          <a:pPr>
            <a:lnSpc>
              <a:spcPct val="100000"/>
            </a:lnSpc>
          </a:pPr>
          <a:r>
            <a:rPr lang="en-US" sz="2400" dirty="0">
              <a:latin typeface="Times New Roman" panose="02020603050405020304" pitchFamily="18" charset="0"/>
              <a:cs typeface="Times New Roman" panose="02020603050405020304" pitchFamily="18" charset="0"/>
            </a:rPr>
            <a:t>The paper fills the gaps related to AI-human collaboration by assessing it as a hospitality strategy.</a:t>
          </a:r>
        </a:p>
      </dgm:t>
    </dgm:pt>
    <dgm:pt modelId="{F0AD09FD-1127-403F-9439-A33FB0E68144}" type="parTrans" cxnId="{54F6EDB3-3D05-41DE-9778-BA5E2E24DF51}">
      <dgm:prSet/>
      <dgm:spPr/>
      <dgm:t>
        <a:bodyPr/>
        <a:lstStyle/>
        <a:p>
          <a:endParaRPr lang="en-US"/>
        </a:p>
      </dgm:t>
    </dgm:pt>
    <dgm:pt modelId="{9E64E4A8-6BBB-4BE8-A47E-DBB594C74B6A}" type="sibTrans" cxnId="{54F6EDB3-3D05-41DE-9778-BA5E2E24DF51}">
      <dgm:prSet/>
      <dgm:spPr/>
      <dgm:t>
        <a:bodyPr/>
        <a:lstStyle/>
        <a:p>
          <a:endParaRPr lang="en-US"/>
        </a:p>
      </dgm:t>
    </dgm:pt>
    <dgm:pt modelId="{5EFC1372-FC58-4B22-A63C-2EA611C5F17A}" type="pres">
      <dgm:prSet presAssocID="{908863E8-89F3-4251-9B71-E7E84688A6CC}" presName="compositeShape" presStyleCnt="0">
        <dgm:presLayoutVars>
          <dgm:dir/>
          <dgm:resizeHandles/>
        </dgm:presLayoutVars>
      </dgm:prSet>
      <dgm:spPr/>
    </dgm:pt>
    <dgm:pt modelId="{589A697E-B6CE-474D-9DDA-0140161D72D1}" type="pres">
      <dgm:prSet presAssocID="{908863E8-89F3-4251-9B71-E7E84688A6CC}" presName="pyramid" presStyleLbl="node1" presStyleIdx="0" presStyleCnt="1" custScaleX="116163"/>
      <dgm:spPr/>
    </dgm:pt>
    <dgm:pt modelId="{8543701B-4D68-44BD-A47C-9753FE507CDE}" type="pres">
      <dgm:prSet presAssocID="{908863E8-89F3-4251-9B71-E7E84688A6CC}" presName="theList" presStyleCnt="0"/>
      <dgm:spPr/>
    </dgm:pt>
    <dgm:pt modelId="{3ABEF450-A6C8-4B6B-9069-02C770456023}" type="pres">
      <dgm:prSet presAssocID="{DCF916E2-1E2A-4072-983C-87332F5D6061}" presName="aNode" presStyleLbl="fgAcc1" presStyleIdx="0" presStyleCnt="4" custScaleX="167623">
        <dgm:presLayoutVars>
          <dgm:bulletEnabled val="1"/>
        </dgm:presLayoutVars>
      </dgm:prSet>
      <dgm:spPr/>
    </dgm:pt>
    <dgm:pt modelId="{57218EFF-4294-4E1C-9388-B039EE5471B5}" type="pres">
      <dgm:prSet presAssocID="{DCF916E2-1E2A-4072-983C-87332F5D6061}" presName="aSpace" presStyleCnt="0"/>
      <dgm:spPr/>
    </dgm:pt>
    <dgm:pt modelId="{7FDF022C-54AE-40AE-984F-CB2A0B919DE2}" type="pres">
      <dgm:prSet presAssocID="{1D7BA23F-74DC-4E2F-B04E-5CD9C404D760}" presName="aNode" presStyleLbl="fgAcc1" presStyleIdx="1" presStyleCnt="4" custScaleX="167623">
        <dgm:presLayoutVars>
          <dgm:bulletEnabled val="1"/>
        </dgm:presLayoutVars>
      </dgm:prSet>
      <dgm:spPr/>
    </dgm:pt>
    <dgm:pt modelId="{67007168-87D3-4B19-9244-7B0B2C116DCD}" type="pres">
      <dgm:prSet presAssocID="{1D7BA23F-74DC-4E2F-B04E-5CD9C404D760}" presName="aSpace" presStyleCnt="0"/>
      <dgm:spPr/>
    </dgm:pt>
    <dgm:pt modelId="{7DEAE1D2-D7F8-4AB0-9702-C7793EEAE70B}" type="pres">
      <dgm:prSet presAssocID="{9A0B83BD-96BB-4B4A-806D-323EEC27C8E1}" presName="aNode" presStyleLbl="fgAcc1" presStyleIdx="2" presStyleCnt="4" custScaleX="167623">
        <dgm:presLayoutVars>
          <dgm:bulletEnabled val="1"/>
        </dgm:presLayoutVars>
      </dgm:prSet>
      <dgm:spPr/>
    </dgm:pt>
    <dgm:pt modelId="{E81D19C0-1A4C-40C0-86DF-D5CE8E26927C}" type="pres">
      <dgm:prSet presAssocID="{9A0B83BD-96BB-4B4A-806D-323EEC27C8E1}" presName="aSpace" presStyleCnt="0"/>
      <dgm:spPr/>
    </dgm:pt>
    <dgm:pt modelId="{512C6B9C-E1F2-47FF-9CB1-B9F173612FE4}" type="pres">
      <dgm:prSet presAssocID="{D44F7958-A115-49A9-BCBC-36F85DB49CF3}" presName="aNode" presStyleLbl="fgAcc1" presStyleIdx="3" presStyleCnt="4" custScaleX="167623">
        <dgm:presLayoutVars>
          <dgm:bulletEnabled val="1"/>
        </dgm:presLayoutVars>
      </dgm:prSet>
      <dgm:spPr/>
    </dgm:pt>
    <dgm:pt modelId="{47A67DB2-85FC-4A53-9BFB-2053B5709AF5}" type="pres">
      <dgm:prSet presAssocID="{D44F7958-A115-49A9-BCBC-36F85DB49CF3}" presName="aSpace" presStyleCnt="0"/>
      <dgm:spPr/>
    </dgm:pt>
  </dgm:ptLst>
  <dgm:cxnLst>
    <dgm:cxn modelId="{E39DCE00-21AE-4D1C-B29F-C2EDB6109ED2}" type="presOf" srcId="{908863E8-89F3-4251-9B71-E7E84688A6CC}" destId="{5EFC1372-FC58-4B22-A63C-2EA611C5F17A}" srcOrd="0" destOrd="0" presId="urn:microsoft.com/office/officeart/2005/8/layout/pyramid2"/>
    <dgm:cxn modelId="{CB841905-4487-4EDC-9FA8-0221A8ED80BF}" type="presOf" srcId="{1D7BA23F-74DC-4E2F-B04E-5CD9C404D760}" destId="{7FDF022C-54AE-40AE-984F-CB2A0B919DE2}" srcOrd="0" destOrd="0" presId="urn:microsoft.com/office/officeart/2005/8/layout/pyramid2"/>
    <dgm:cxn modelId="{D12C6726-E802-48FF-80ED-E9A0FDCD2072}" srcId="{908863E8-89F3-4251-9B71-E7E84688A6CC}" destId="{DCF916E2-1E2A-4072-983C-87332F5D6061}" srcOrd="0" destOrd="0" parTransId="{F625E824-4410-4B22-8C4D-D4ABDFD35373}" sibTransId="{B25874A4-4E3B-438F-A646-A9E55E1B8234}"/>
    <dgm:cxn modelId="{8C158977-7545-4F39-84FD-13A48E2D73BF}" type="presOf" srcId="{D44F7958-A115-49A9-BCBC-36F85DB49CF3}" destId="{512C6B9C-E1F2-47FF-9CB1-B9F173612FE4}" srcOrd="0" destOrd="0" presId="urn:microsoft.com/office/officeart/2005/8/layout/pyramid2"/>
    <dgm:cxn modelId="{63E7FBAF-F945-4D0D-A408-B94F3CBD2F2E}" srcId="{908863E8-89F3-4251-9B71-E7E84688A6CC}" destId="{9A0B83BD-96BB-4B4A-806D-323EEC27C8E1}" srcOrd="2" destOrd="0" parTransId="{FCC1568D-1A39-4DC1-AB1C-BC818A5F63E6}" sibTransId="{3EA79325-A452-4CDE-846D-7A1F66B3FE0C}"/>
    <dgm:cxn modelId="{54F6EDB3-3D05-41DE-9778-BA5E2E24DF51}" srcId="{908863E8-89F3-4251-9B71-E7E84688A6CC}" destId="{D44F7958-A115-49A9-BCBC-36F85DB49CF3}" srcOrd="3" destOrd="0" parTransId="{F0AD09FD-1127-403F-9439-A33FB0E68144}" sibTransId="{9E64E4A8-6BBB-4BE8-A47E-DBB594C74B6A}"/>
    <dgm:cxn modelId="{E4E464BA-D1B6-44DF-BCBA-143DD6F556C3}" srcId="{908863E8-89F3-4251-9B71-E7E84688A6CC}" destId="{1D7BA23F-74DC-4E2F-B04E-5CD9C404D760}" srcOrd="1" destOrd="0" parTransId="{EE79691B-FCBE-4432-B746-27273AB038D5}" sibTransId="{16D30EED-A266-4B54-8DB7-8E18A9136407}"/>
    <dgm:cxn modelId="{FC1FBDCF-6159-4FAC-9FF8-DCA561BF6C45}" type="presOf" srcId="{DCF916E2-1E2A-4072-983C-87332F5D6061}" destId="{3ABEF450-A6C8-4B6B-9069-02C770456023}" srcOrd="0" destOrd="0" presId="urn:microsoft.com/office/officeart/2005/8/layout/pyramid2"/>
    <dgm:cxn modelId="{F88B84DB-9D1E-4021-93A5-CC8056EE0927}" type="presOf" srcId="{9A0B83BD-96BB-4B4A-806D-323EEC27C8E1}" destId="{7DEAE1D2-D7F8-4AB0-9702-C7793EEAE70B}" srcOrd="0" destOrd="0" presId="urn:microsoft.com/office/officeart/2005/8/layout/pyramid2"/>
    <dgm:cxn modelId="{87514408-80C7-4CDD-8DEA-1B1436D0ACD2}" type="presParOf" srcId="{5EFC1372-FC58-4B22-A63C-2EA611C5F17A}" destId="{589A697E-B6CE-474D-9DDA-0140161D72D1}" srcOrd="0" destOrd="0" presId="urn:microsoft.com/office/officeart/2005/8/layout/pyramid2"/>
    <dgm:cxn modelId="{1AE94B00-D5D0-4A0A-A69E-9A4747B719BB}" type="presParOf" srcId="{5EFC1372-FC58-4B22-A63C-2EA611C5F17A}" destId="{8543701B-4D68-44BD-A47C-9753FE507CDE}" srcOrd="1" destOrd="0" presId="urn:microsoft.com/office/officeart/2005/8/layout/pyramid2"/>
    <dgm:cxn modelId="{44237AC4-1860-4901-B6AD-0C45A7AED4B1}" type="presParOf" srcId="{8543701B-4D68-44BD-A47C-9753FE507CDE}" destId="{3ABEF450-A6C8-4B6B-9069-02C770456023}" srcOrd="0" destOrd="0" presId="urn:microsoft.com/office/officeart/2005/8/layout/pyramid2"/>
    <dgm:cxn modelId="{777D5F64-9D7A-4DAC-8E2E-A2C468BC1342}" type="presParOf" srcId="{8543701B-4D68-44BD-A47C-9753FE507CDE}" destId="{57218EFF-4294-4E1C-9388-B039EE5471B5}" srcOrd="1" destOrd="0" presId="urn:microsoft.com/office/officeart/2005/8/layout/pyramid2"/>
    <dgm:cxn modelId="{D045729E-57E9-4E33-A6DD-8A9989FA14DB}" type="presParOf" srcId="{8543701B-4D68-44BD-A47C-9753FE507CDE}" destId="{7FDF022C-54AE-40AE-984F-CB2A0B919DE2}" srcOrd="2" destOrd="0" presId="urn:microsoft.com/office/officeart/2005/8/layout/pyramid2"/>
    <dgm:cxn modelId="{07B30E16-A46E-4784-90A0-79208662F7EB}" type="presParOf" srcId="{8543701B-4D68-44BD-A47C-9753FE507CDE}" destId="{67007168-87D3-4B19-9244-7B0B2C116DCD}" srcOrd="3" destOrd="0" presId="urn:microsoft.com/office/officeart/2005/8/layout/pyramid2"/>
    <dgm:cxn modelId="{62A94DAC-7B8E-4105-875D-F129C9C180A6}" type="presParOf" srcId="{8543701B-4D68-44BD-A47C-9753FE507CDE}" destId="{7DEAE1D2-D7F8-4AB0-9702-C7793EEAE70B}" srcOrd="4" destOrd="0" presId="urn:microsoft.com/office/officeart/2005/8/layout/pyramid2"/>
    <dgm:cxn modelId="{3E076263-1E28-4EDD-B3E5-8516FA788664}" type="presParOf" srcId="{8543701B-4D68-44BD-A47C-9753FE507CDE}" destId="{E81D19C0-1A4C-40C0-86DF-D5CE8E26927C}" srcOrd="5" destOrd="0" presId="urn:microsoft.com/office/officeart/2005/8/layout/pyramid2"/>
    <dgm:cxn modelId="{8E8DDC13-BA0E-45E1-A980-D3F17465338A}" type="presParOf" srcId="{8543701B-4D68-44BD-A47C-9753FE507CDE}" destId="{512C6B9C-E1F2-47FF-9CB1-B9F173612FE4}" srcOrd="6" destOrd="0" presId="urn:microsoft.com/office/officeart/2005/8/layout/pyramid2"/>
    <dgm:cxn modelId="{E4842B3B-A359-449F-9CDA-B221FE563449}" type="presParOf" srcId="{8543701B-4D68-44BD-A47C-9753FE507CDE}" destId="{47A67DB2-85FC-4A53-9BFB-2053B5709AF5}" srcOrd="7" destOrd="0" presId="urn:microsoft.com/office/officeart/2005/8/layout/pyramid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F605CD-3637-4E7A-B671-4CB63CE94533}" type="doc">
      <dgm:prSet loTypeId="urn:microsoft.com/office/officeart/2005/8/layout/orgChart1" loCatId="hierarchy" qsTypeId="urn:microsoft.com/office/officeart/2005/8/quickstyle/simple3" qsCatId="simple" csTypeId="urn:microsoft.com/office/officeart/2005/8/colors/colorful1" csCatId="colorful" phldr="1"/>
      <dgm:spPr/>
      <dgm:t>
        <a:bodyPr/>
        <a:lstStyle/>
        <a:p>
          <a:endParaRPr lang="en-US"/>
        </a:p>
      </dgm:t>
    </dgm:pt>
    <dgm:pt modelId="{541A804B-7E0B-409F-A01A-A8C1B7C3C16F}">
      <dgm:prSet phldrT="[Text]" custT="1"/>
      <dgm:spPr/>
      <dgm:t>
        <a:bodyPr/>
        <a:lstStyle/>
        <a:p>
          <a:pPr algn="ctr"/>
          <a:r>
            <a:rPr lang="en-US" sz="2800" b="1" dirty="0">
              <a:latin typeface="Times New Roman" panose="02020603050405020304" pitchFamily="18" charset="0"/>
              <a:cs typeface="Times New Roman" panose="02020603050405020304" pitchFamily="18" charset="0"/>
            </a:rPr>
            <a:t>Situation</a:t>
          </a:r>
          <a:endParaRPr lang="en-US" sz="2400" b="1" dirty="0">
            <a:latin typeface="Times New Roman" panose="02020603050405020304" pitchFamily="18" charset="0"/>
            <a:cs typeface="Times New Roman" panose="02020603050405020304" pitchFamily="18" charset="0"/>
          </a:endParaRPr>
        </a:p>
      </dgm:t>
    </dgm:pt>
    <dgm:pt modelId="{78F648C5-37D4-4D6F-81EB-B0601FA7ED5C}" type="parTrans" cxnId="{1B8736C6-7B5B-4D57-86EA-9608C5C99C3D}">
      <dgm:prSet/>
      <dgm:spPr/>
      <dgm:t>
        <a:bodyPr/>
        <a:lstStyle/>
        <a:p>
          <a:endParaRPr lang="en-US"/>
        </a:p>
      </dgm:t>
    </dgm:pt>
    <dgm:pt modelId="{0AE8FB7A-BEFA-47EB-8413-23A0278CCDC3}" type="sibTrans" cxnId="{1B8736C6-7B5B-4D57-86EA-9608C5C99C3D}">
      <dgm:prSet/>
      <dgm:spPr/>
      <dgm:t>
        <a:bodyPr/>
        <a:lstStyle/>
        <a:p>
          <a:endParaRPr lang="en-US"/>
        </a:p>
      </dgm:t>
    </dgm:pt>
    <dgm:pt modelId="{54E16D83-B32F-4696-9832-615041C9CDC1}">
      <dgm:prSet phldrT="[Text]" custT="1"/>
      <dgm:spPr/>
      <dgm:t>
        <a:bodyPr/>
        <a:lstStyle/>
        <a:p>
          <a:pPr algn="ctr">
            <a:lnSpc>
              <a:spcPct val="150000"/>
            </a:lnSpc>
          </a:pPr>
          <a:r>
            <a:rPr lang="en-US" sz="2000" dirty="0">
              <a:latin typeface="Times New Roman" panose="02020603050405020304" pitchFamily="18" charset="0"/>
              <a:cs typeface="Times New Roman" panose="02020603050405020304" pitchFamily="18" charset="0"/>
            </a:rPr>
            <a:t>Hotels experience rising guest demands, shortages of labour and are under pressure.</a:t>
          </a:r>
        </a:p>
      </dgm:t>
    </dgm:pt>
    <dgm:pt modelId="{DC2FFEF8-E81B-412F-9EE9-61B3CC5242F0}" type="parTrans" cxnId="{370E83C8-0B4B-4289-AFD3-E90C776BBF53}">
      <dgm:prSet/>
      <dgm:spPr/>
      <dgm:t>
        <a:bodyPr/>
        <a:lstStyle/>
        <a:p>
          <a:endParaRPr lang="en-US"/>
        </a:p>
      </dgm:t>
    </dgm:pt>
    <dgm:pt modelId="{DE5C71A5-36AA-4FE2-A022-A5E38C1EEDD6}" type="sibTrans" cxnId="{370E83C8-0B4B-4289-AFD3-E90C776BBF53}">
      <dgm:prSet/>
      <dgm:spPr/>
      <dgm:t>
        <a:bodyPr/>
        <a:lstStyle/>
        <a:p>
          <a:endParaRPr lang="en-US"/>
        </a:p>
      </dgm:t>
    </dgm:pt>
    <dgm:pt modelId="{D5DB0CDE-8FF6-4868-9020-32A3121E0295}">
      <dgm:prSet phldrT="[Text]" custT="1"/>
      <dgm:spPr/>
      <dgm:t>
        <a:bodyPr/>
        <a:lstStyle/>
        <a:p>
          <a:pPr algn="ctr">
            <a:lnSpc>
              <a:spcPct val="150000"/>
            </a:lnSpc>
          </a:pPr>
          <a:r>
            <a:rPr lang="en-US" sz="2000" dirty="0">
              <a:latin typeface="Times New Roman" panose="02020603050405020304" pitchFamily="18" charset="0"/>
              <a:cs typeface="Times New Roman" panose="02020603050405020304" pitchFamily="18" charset="0"/>
            </a:rPr>
            <a:t>Achievement of level of efficient operations and greater guest satisfaction.</a:t>
          </a:r>
        </a:p>
      </dgm:t>
    </dgm:pt>
    <dgm:pt modelId="{BE47D6EF-0831-4DCF-A7F4-9EECE8B20687}" type="parTrans" cxnId="{34D40E7A-2CF2-4840-BFCA-3B6649113A55}">
      <dgm:prSet/>
      <dgm:spPr/>
      <dgm:t>
        <a:bodyPr/>
        <a:lstStyle/>
        <a:p>
          <a:endParaRPr lang="en-US"/>
        </a:p>
      </dgm:t>
    </dgm:pt>
    <dgm:pt modelId="{372F6F84-7D35-4B80-9817-58EDFFBB0B3D}" type="sibTrans" cxnId="{34D40E7A-2CF2-4840-BFCA-3B6649113A55}">
      <dgm:prSet/>
      <dgm:spPr/>
      <dgm:t>
        <a:bodyPr/>
        <a:lstStyle/>
        <a:p>
          <a:endParaRPr lang="en-US"/>
        </a:p>
      </dgm:t>
    </dgm:pt>
    <dgm:pt modelId="{4A94B91F-7069-41C2-8DCA-477AA28DCE35}">
      <dgm:prSet phldrT="[Text]" custT="1"/>
      <dgm:spPr/>
      <dgm:t>
        <a:bodyPr/>
        <a:lstStyle/>
        <a:p>
          <a:pPr algn="ctr">
            <a:lnSpc>
              <a:spcPct val="150000"/>
            </a:lnSpc>
          </a:pPr>
          <a:r>
            <a:rPr lang="en-US" sz="2000" dirty="0">
              <a:latin typeface="Times New Roman" panose="02020603050405020304" pitchFamily="18" charset="0"/>
              <a:cs typeface="Times New Roman" panose="02020603050405020304" pitchFamily="18" charset="0"/>
            </a:rPr>
            <a:t>Hotels apply hybrid service models, in which the routine chores are handled by AI.</a:t>
          </a:r>
        </a:p>
      </dgm:t>
    </dgm:pt>
    <dgm:pt modelId="{4FF5D3E8-5116-4EC4-A27B-7A8B823DA65A}" type="parTrans" cxnId="{AF4FAFAA-7BA9-441C-9CAE-D89EDAAF48F3}">
      <dgm:prSet/>
      <dgm:spPr/>
      <dgm:t>
        <a:bodyPr/>
        <a:lstStyle/>
        <a:p>
          <a:endParaRPr lang="en-US"/>
        </a:p>
      </dgm:t>
    </dgm:pt>
    <dgm:pt modelId="{2C032B8E-8C44-4C80-892F-F7D8FD2AE698}" type="sibTrans" cxnId="{AF4FAFAA-7BA9-441C-9CAE-D89EDAAF48F3}">
      <dgm:prSet/>
      <dgm:spPr/>
      <dgm:t>
        <a:bodyPr/>
        <a:lstStyle/>
        <a:p>
          <a:endParaRPr lang="en-US"/>
        </a:p>
      </dgm:t>
    </dgm:pt>
    <dgm:pt modelId="{A4F0AAB0-397A-42EF-A485-C8F84FC7DA36}">
      <dgm:prSet phldrT="[Text]" custT="1"/>
      <dgm:spPr/>
      <dgm:t>
        <a:bodyPr/>
        <a:lstStyle/>
        <a:p>
          <a:pPr algn="ctr"/>
          <a:r>
            <a:rPr lang="en-US" sz="2400" b="1" dirty="0">
              <a:latin typeface="Times New Roman" panose="02020603050405020304" pitchFamily="18" charset="0"/>
              <a:cs typeface="Times New Roman" panose="02020603050405020304" pitchFamily="18" charset="0"/>
            </a:rPr>
            <a:t>Task</a:t>
          </a:r>
        </a:p>
      </dgm:t>
    </dgm:pt>
    <dgm:pt modelId="{6956A88E-9DEC-4D71-B303-57E54B4D6E22}" type="parTrans" cxnId="{8E6ECDDF-059A-4B9C-BC7E-375C17DE5273}">
      <dgm:prSet/>
      <dgm:spPr/>
      <dgm:t>
        <a:bodyPr/>
        <a:lstStyle/>
        <a:p>
          <a:endParaRPr lang="en-US"/>
        </a:p>
      </dgm:t>
    </dgm:pt>
    <dgm:pt modelId="{5BC11AAC-B425-4116-B37D-4A821E075D8F}" type="sibTrans" cxnId="{8E6ECDDF-059A-4B9C-BC7E-375C17DE5273}">
      <dgm:prSet/>
      <dgm:spPr/>
      <dgm:t>
        <a:bodyPr/>
        <a:lstStyle/>
        <a:p>
          <a:endParaRPr lang="en-US"/>
        </a:p>
      </dgm:t>
    </dgm:pt>
    <dgm:pt modelId="{3BB0E145-31C9-44E0-BF3B-73696A5EEC89}">
      <dgm:prSet phldrT="[Text]" custT="1"/>
      <dgm:spPr/>
      <dgm:t>
        <a:bodyPr/>
        <a:lstStyle/>
        <a:p>
          <a:pPr algn="ctr">
            <a:lnSpc>
              <a:spcPct val="150000"/>
            </a:lnSpc>
          </a:pPr>
          <a:r>
            <a:rPr lang="en-US" sz="2000" dirty="0">
              <a:latin typeface="Times New Roman" panose="02020603050405020304" pitchFamily="18" charset="0"/>
              <a:cs typeface="Times New Roman" panose="02020603050405020304" pitchFamily="18" charset="0"/>
            </a:rPr>
            <a:t>The task is to provide effective, customised and emotive guest-services.</a:t>
          </a:r>
        </a:p>
      </dgm:t>
    </dgm:pt>
    <dgm:pt modelId="{F029A06C-41E4-488A-AF9F-31D7A53EA930}" type="parTrans" cxnId="{FF50BEF5-7C62-4C6A-9992-6E804D145D91}">
      <dgm:prSet/>
      <dgm:spPr/>
      <dgm:t>
        <a:bodyPr/>
        <a:lstStyle/>
        <a:p>
          <a:endParaRPr lang="en-US"/>
        </a:p>
      </dgm:t>
    </dgm:pt>
    <dgm:pt modelId="{974DE7CD-F4E1-4871-B30B-8CEEE0B885C8}" type="sibTrans" cxnId="{FF50BEF5-7C62-4C6A-9992-6E804D145D91}">
      <dgm:prSet/>
      <dgm:spPr/>
      <dgm:t>
        <a:bodyPr/>
        <a:lstStyle/>
        <a:p>
          <a:endParaRPr lang="en-US"/>
        </a:p>
      </dgm:t>
    </dgm:pt>
    <dgm:pt modelId="{E3741990-E5D4-48C1-9567-06CDDBD4DA2E}">
      <dgm:prSet phldrT="[Text]" custT="1"/>
      <dgm:spPr/>
      <dgm:t>
        <a:bodyPr/>
        <a:lstStyle/>
        <a:p>
          <a:pPr algn="ctr"/>
          <a:r>
            <a:rPr lang="en-US" sz="2400" b="1" dirty="0">
              <a:latin typeface="Times New Roman" panose="02020603050405020304" pitchFamily="18" charset="0"/>
              <a:cs typeface="Times New Roman" panose="02020603050405020304" pitchFamily="18" charset="0"/>
            </a:rPr>
            <a:t>Action</a:t>
          </a:r>
        </a:p>
      </dgm:t>
    </dgm:pt>
    <dgm:pt modelId="{200B5436-0A25-4CED-8010-9C32591D2BDE}" type="parTrans" cxnId="{7ED1163C-8E0C-44B5-B8F2-5CF6D487AF53}">
      <dgm:prSet/>
      <dgm:spPr/>
      <dgm:t>
        <a:bodyPr/>
        <a:lstStyle/>
        <a:p>
          <a:endParaRPr lang="en-US"/>
        </a:p>
      </dgm:t>
    </dgm:pt>
    <dgm:pt modelId="{EE4524D3-9878-4304-AC55-040D7DD3B5A7}" type="sibTrans" cxnId="{7ED1163C-8E0C-44B5-B8F2-5CF6D487AF53}">
      <dgm:prSet/>
      <dgm:spPr/>
      <dgm:t>
        <a:bodyPr/>
        <a:lstStyle/>
        <a:p>
          <a:endParaRPr lang="en-US"/>
        </a:p>
      </dgm:t>
    </dgm:pt>
    <dgm:pt modelId="{3AED214E-B21C-4D68-84F7-5A66339D9D60}">
      <dgm:prSet phldrT="[Text]" custT="1"/>
      <dgm:spPr/>
      <dgm:t>
        <a:bodyPr/>
        <a:lstStyle/>
        <a:p>
          <a:pPr algn="ctr"/>
          <a:r>
            <a:rPr lang="en-US" sz="2400" b="1" dirty="0">
              <a:latin typeface="Times New Roman" panose="02020603050405020304" pitchFamily="18" charset="0"/>
              <a:cs typeface="Times New Roman" panose="02020603050405020304" pitchFamily="18" charset="0"/>
            </a:rPr>
            <a:t>Result</a:t>
          </a:r>
        </a:p>
      </dgm:t>
    </dgm:pt>
    <dgm:pt modelId="{2AC9BA68-F81C-48F5-A21D-6761F461834C}" type="sibTrans" cxnId="{EEB49B2C-F04F-4C13-AA66-0099DE55B36F}">
      <dgm:prSet/>
      <dgm:spPr/>
      <dgm:t>
        <a:bodyPr/>
        <a:lstStyle/>
        <a:p>
          <a:endParaRPr lang="en-US"/>
        </a:p>
      </dgm:t>
    </dgm:pt>
    <dgm:pt modelId="{8FBE591B-B45A-4881-AB5C-96574C63AB43}" type="parTrans" cxnId="{EEB49B2C-F04F-4C13-AA66-0099DE55B36F}">
      <dgm:prSet/>
      <dgm:spPr/>
      <dgm:t>
        <a:bodyPr/>
        <a:lstStyle/>
        <a:p>
          <a:endParaRPr lang="en-US"/>
        </a:p>
      </dgm:t>
    </dgm:pt>
    <dgm:pt modelId="{3D322830-7764-4877-A867-A39B0D21A54B}" type="pres">
      <dgm:prSet presAssocID="{56F605CD-3637-4E7A-B671-4CB63CE94533}" presName="hierChild1" presStyleCnt="0">
        <dgm:presLayoutVars>
          <dgm:orgChart val="1"/>
          <dgm:chPref val="1"/>
          <dgm:dir/>
          <dgm:animOne val="branch"/>
          <dgm:animLvl val="lvl"/>
          <dgm:resizeHandles/>
        </dgm:presLayoutVars>
      </dgm:prSet>
      <dgm:spPr/>
    </dgm:pt>
    <dgm:pt modelId="{65749D5E-7791-4A10-9DA4-9DC804F3AAF2}" type="pres">
      <dgm:prSet presAssocID="{541A804B-7E0B-409F-A01A-A8C1B7C3C16F}" presName="hierRoot1" presStyleCnt="0">
        <dgm:presLayoutVars>
          <dgm:hierBranch val="init"/>
        </dgm:presLayoutVars>
      </dgm:prSet>
      <dgm:spPr/>
    </dgm:pt>
    <dgm:pt modelId="{3ED7B29C-3422-4C1D-AAD6-F47458A1E16D}" type="pres">
      <dgm:prSet presAssocID="{541A804B-7E0B-409F-A01A-A8C1B7C3C16F}" presName="rootComposite1" presStyleCnt="0"/>
      <dgm:spPr/>
    </dgm:pt>
    <dgm:pt modelId="{E2113E07-C72C-4BE7-9A1E-E4987CA10E9A}" type="pres">
      <dgm:prSet presAssocID="{541A804B-7E0B-409F-A01A-A8C1B7C3C16F}" presName="rootText1" presStyleLbl="node0" presStyleIdx="0" presStyleCnt="4">
        <dgm:presLayoutVars>
          <dgm:chPref val="3"/>
        </dgm:presLayoutVars>
      </dgm:prSet>
      <dgm:spPr/>
    </dgm:pt>
    <dgm:pt modelId="{33B3C67D-8C3F-4D5B-ADA0-F9AF524E8E20}" type="pres">
      <dgm:prSet presAssocID="{541A804B-7E0B-409F-A01A-A8C1B7C3C16F}" presName="rootConnector1" presStyleLbl="node1" presStyleIdx="0" presStyleCnt="0"/>
      <dgm:spPr/>
    </dgm:pt>
    <dgm:pt modelId="{57CC6012-2E35-4E1E-8A21-2731F669D993}" type="pres">
      <dgm:prSet presAssocID="{541A804B-7E0B-409F-A01A-A8C1B7C3C16F}" presName="hierChild2" presStyleCnt="0"/>
      <dgm:spPr/>
    </dgm:pt>
    <dgm:pt modelId="{FA898340-FFC6-456F-91CD-823442C2DCB2}" type="pres">
      <dgm:prSet presAssocID="{DC2FFEF8-E81B-412F-9EE9-61B3CC5242F0}" presName="Name37" presStyleLbl="parChTrans1D2" presStyleIdx="0" presStyleCnt="4"/>
      <dgm:spPr/>
    </dgm:pt>
    <dgm:pt modelId="{8CB958AA-FADD-4485-A60D-E34C9FB604FC}" type="pres">
      <dgm:prSet presAssocID="{54E16D83-B32F-4696-9832-615041C9CDC1}" presName="hierRoot2" presStyleCnt="0">
        <dgm:presLayoutVars>
          <dgm:hierBranch val="init"/>
        </dgm:presLayoutVars>
      </dgm:prSet>
      <dgm:spPr/>
    </dgm:pt>
    <dgm:pt modelId="{8C7B6509-A69D-4DA1-8F50-438D1E39903F}" type="pres">
      <dgm:prSet presAssocID="{54E16D83-B32F-4696-9832-615041C9CDC1}" presName="rootComposite" presStyleCnt="0"/>
      <dgm:spPr/>
    </dgm:pt>
    <dgm:pt modelId="{FEACEA9E-C01C-4F1B-8655-A4242777BD71}" type="pres">
      <dgm:prSet presAssocID="{54E16D83-B32F-4696-9832-615041C9CDC1}" presName="rootText" presStyleLbl="node2" presStyleIdx="0" presStyleCnt="4" custScaleX="198969" custScaleY="373355">
        <dgm:presLayoutVars>
          <dgm:chPref val="3"/>
        </dgm:presLayoutVars>
      </dgm:prSet>
      <dgm:spPr/>
    </dgm:pt>
    <dgm:pt modelId="{F051BEF0-E978-4A93-B442-3B8DA051EAF2}" type="pres">
      <dgm:prSet presAssocID="{54E16D83-B32F-4696-9832-615041C9CDC1}" presName="rootConnector" presStyleLbl="node2" presStyleIdx="0" presStyleCnt="4"/>
      <dgm:spPr/>
    </dgm:pt>
    <dgm:pt modelId="{4975FE8E-B40D-4772-BA48-12E65E26E278}" type="pres">
      <dgm:prSet presAssocID="{54E16D83-B32F-4696-9832-615041C9CDC1}" presName="hierChild4" presStyleCnt="0"/>
      <dgm:spPr/>
    </dgm:pt>
    <dgm:pt modelId="{30C3BEC3-F13A-48D1-95CB-0ECE5883A657}" type="pres">
      <dgm:prSet presAssocID="{54E16D83-B32F-4696-9832-615041C9CDC1}" presName="hierChild5" presStyleCnt="0"/>
      <dgm:spPr/>
    </dgm:pt>
    <dgm:pt modelId="{A146CA17-CCD4-4BD0-A555-955391C4240C}" type="pres">
      <dgm:prSet presAssocID="{541A804B-7E0B-409F-A01A-A8C1B7C3C16F}" presName="hierChild3" presStyleCnt="0"/>
      <dgm:spPr/>
    </dgm:pt>
    <dgm:pt modelId="{3B393AA7-D63E-4A8F-A450-518AE8C0453A}" type="pres">
      <dgm:prSet presAssocID="{A4F0AAB0-397A-42EF-A485-C8F84FC7DA36}" presName="hierRoot1" presStyleCnt="0">
        <dgm:presLayoutVars>
          <dgm:hierBranch val="init"/>
        </dgm:presLayoutVars>
      </dgm:prSet>
      <dgm:spPr/>
    </dgm:pt>
    <dgm:pt modelId="{D40D61E7-23BC-41C5-BB7D-FD7A71158AC0}" type="pres">
      <dgm:prSet presAssocID="{A4F0AAB0-397A-42EF-A485-C8F84FC7DA36}" presName="rootComposite1" presStyleCnt="0"/>
      <dgm:spPr/>
    </dgm:pt>
    <dgm:pt modelId="{C0B461A3-5C37-4A70-8F00-DEBC9A6A9342}" type="pres">
      <dgm:prSet presAssocID="{A4F0AAB0-397A-42EF-A485-C8F84FC7DA36}" presName="rootText1" presStyleLbl="node0" presStyleIdx="1" presStyleCnt="4">
        <dgm:presLayoutVars>
          <dgm:chPref val="3"/>
        </dgm:presLayoutVars>
      </dgm:prSet>
      <dgm:spPr/>
    </dgm:pt>
    <dgm:pt modelId="{A46FD2A0-5F40-4C83-B942-8B607E48D0AA}" type="pres">
      <dgm:prSet presAssocID="{A4F0AAB0-397A-42EF-A485-C8F84FC7DA36}" presName="rootConnector1" presStyleLbl="node1" presStyleIdx="0" presStyleCnt="0"/>
      <dgm:spPr/>
    </dgm:pt>
    <dgm:pt modelId="{206AE93F-4A58-466B-B899-24397D4D9388}" type="pres">
      <dgm:prSet presAssocID="{A4F0AAB0-397A-42EF-A485-C8F84FC7DA36}" presName="hierChild2" presStyleCnt="0"/>
      <dgm:spPr/>
    </dgm:pt>
    <dgm:pt modelId="{7E80622D-D613-4A90-9957-0AFBAF41B478}" type="pres">
      <dgm:prSet presAssocID="{F029A06C-41E4-488A-AF9F-31D7A53EA930}" presName="Name37" presStyleLbl="parChTrans1D2" presStyleIdx="1" presStyleCnt="4"/>
      <dgm:spPr/>
    </dgm:pt>
    <dgm:pt modelId="{713A8A77-26C0-4F6E-847F-D12992812491}" type="pres">
      <dgm:prSet presAssocID="{3BB0E145-31C9-44E0-BF3B-73696A5EEC89}" presName="hierRoot2" presStyleCnt="0">
        <dgm:presLayoutVars>
          <dgm:hierBranch val="init"/>
        </dgm:presLayoutVars>
      </dgm:prSet>
      <dgm:spPr/>
    </dgm:pt>
    <dgm:pt modelId="{F86C40F0-2C3C-4C44-B8C7-DB16C99A25DF}" type="pres">
      <dgm:prSet presAssocID="{3BB0E145-31C9-44E0-BF3B-73696A5EEC89}" presName="rootComposite" presStyleCnt="0"/>
      <dgm:spPr/>
    </dgm:pt>
    <dgm:pt modelId="{8315F93F-E198-4E93-90C9-541EEE035368}" type="pres">
      <dgm:prSet presAssocID="{3BB0E145-31C9-44E0-BF3B-73696A5EEC89}" presName="rootText" presStyleLbl="node2" presStyleIdx="1" presStyleCnt="4" custScaleX="198969" custScaleY="373355">
        <dgm:presLayoutVars>
          <dgm:chPref val="3"/>
        </dgm:presLayoutVars>
      </dgm:prSet>
      <dgm:spPr/>
    </dgm:pt>
    <dgm:pt modelId="{9CDE7DD0-2855-413E-89FC-47D98BEAD840}" type="pres">
      <dgm:prSet presAssocID="{3BB0E145-31C9-44E0-BF3B-73696A5EEC89}" presName="rootConnector" presStyleLbl="node2" presStyleIdx="1" presStyleCnt="4"/>
      <dgm:spPr/>
    </dgm:pt>
    <dgm:pt modelId="{B8EF5CDE-C2E9-4407-8B03-F367EA526EDF}" type="pres">
      <dgm:prSet presAssocID="{3BB0E145-31C9-44E0-BF3B-73696A5EEC89}" presName="hierChild4" presStyleCnt="0"/>
      <dgm:spPr/>
    </dgm:pt>
    <dgm:pt modelId="{BB3945A3-CF1E-4B11-B589-EC29F45D1423}" type="pres">
      <dgm:prSet presAssocID="{3BB0E145-31C9-44E0-BF3B-73696A5EEC89}" presName="hierChild5" presStyleCnt="0"/>
      <dgm:spPr/>
    </dgm:pt>
    <dgm:pt modelId="{9D8FFDAC-50AE-493C-B832-9E1B7D709C6C}" type="pres">
      <dgm:prSet presAssocID="{A4F0AAB0-397A-42EF-A485-C8F84FC7DA36}" presName="hierChild3" presStyleCnt="0"/>
      <dgm:spPr/>
    </dgm:pt>
    <dgm:pt modelId="{140E839D-7F29-4B32-9654-263CC7667B61}" type="pres">
      <dgm:prSet presAssocID="{E3741990-E5D4-48C1-9567-06CDDBD4DA2E}" presName="hierRoot1" presStyleCnt="0">
        <dgm:presLayoutVars>
          <dgm:hierBranch val="init"/>
        </dgm:presLayoutVars>
      </dgm:prSet>
      <dgm:spPr/>
    </dgm:pt>
    <dgm:pt modelId="{7E89B876-AFF2-49A1-AC2A-2BEB5FD86E4A}" type="pres">
      <dgm:prSet presAssocID="{E3741990-E5D4-48C1-9567-06CDDBD4DA2E}" presName="rootComposite1" presStyleCnt="0"/>
      <dgm:spPr/>
    </dgm:pt>
    <dgm:pt modelId="{41F43F48-7C50-49D7-9995-FE47CDCED063}" type="pres">
      <dgm:prSet presAssocID="{E3741990-E5D4-48C1-9567-06CDDBD4DA2E}" presName="rootText1" presStyleLbl="node0" presStyleIdx="2" presStyleCnt="4">
        <dgm:presLayoutVars>
          <dgm:chPref val="3"/>
        </dgm:presLayoutVars>
      </dgm:prSet>
      <dgm:spPr/>
    </dgm:pt>
    <dgm:pt modelId="{73B56029-9C1A-4831-B5C5-2AB412454954}" type="pres">
      <dgm:prSet presAssocID="{E3741990-E5D4-48C1-9567-06CDDBD4DA2E}" presName="rootConnector1" presStyleLbl="node1" presStyleIdx="0" presStyleCnt="0"/>
      <dgm:spPr/>
    </dgm:pt>
    <dgm:pt modelId="{1CAD1EFB-A830-460C-B6A6-DC0026F87DE6}" type="pres">
      <dgm:prSet presAssocID="{E3741990-E5D4-48C1-9567-06CDDBD4DA2E}" presName="hierChild2" presStyleCnt="0"/>
      <dgm:spPr/>
    </dgm:pt>
    <dgm:pt modelId="{A6A20CBB-4C39-462F-841C-3F2D10351136}" type="pres">
      <dgm:prSet presAssocID="{4FF5D3E8-5116-4EC4-A27B-7A8B823DA65A}" presName="Name37" presStyleLbl="parChTrans1D2" presStyleIdx="2" presStyleCnt="4"/>
      <dgm:spPr/>
    </dgm:pt>
    <dgm:pt modelId="{9AEBA731-29EA-4598-8825-D708F862C28E}" type="pres">
      <dgm:prSet presAssocID="{4A94B91F-7069-41C2-8DCA-477AA28DCE35}" presName="hierRoot2" presStyleCnt="0">
        <dgm:presLayoutVars>
          <dgm:hierBranch val="init"/>
        </dgm:presLayoutVars>
      </dgm:prSet>
      <dgm:spPr/>
    </dgm:pt>
    <dgm:pt modelId="{D1F6DFCA-0420-4272-9DD7-93739ACBD179}" type="pres">
      <dgm:prSet presAssocID="{4A94B91F-7069-41C2-8DCA-477AA28DCE35}" presName="rootComposite" presStyleCnt="0"/>
      <dgm:spPr/>
    </dgm:pt>
    <dgm:pt modelId="{D921D332-A090-48EC-A464-F2BDAEF6F373}" type="pres">
      <dgm:prSet presAssocID="{4A94B91F-7069-41C2-8DCA-477AA28DCE35}" presName="rootText" presStyleLbl="node2" presStyleIdx="2" presStyleCnt="4" custScaleX="198969" custScaleY="373355">
        <dgm:presLayoutVars>
          <dgm:chPref val="3"/>
        </dgm:presLayoutVars>
      </dgm:prSet>
      <dgm:spPr/>
    </dgm:pt>
    <dgm:pt modelId="{FE640D21-E8D8-4F98-887E-6ADEADDA0ACE}" type="pres">
      <dgm:prSet presAssocID="{4A94B91F-7069-41C2-8DCA-477AA28DCE35}" presName="rootConnector" presStyleLbl="node2" presStyleIdx="2" presStyleCnt="4"/>
      <dgm:spPr/>
    </dgm:pt>
    <dgm:pt modelId="{EF639567-2BDC-4053-9FEF-B478AA70457F}" type="pres">
      <dgm:prSet presAssocID="{4A94B91F-7069-41C2-8DCA-477AA28DCE35}" presName="hierChild4" presStyleCnt="0"/>
      <dgm:spPr/>
    </dgm:pt>
    <dgm:pt modelId="{EA04DAE0-8B28-4FD0-A7E3-2271D88B1866}" type="pres">
      <dgm:prSet presAssocID="{4A94B91F-7069-41C2-8DCA-477AA28DCE35}" presName="hierChild5" presStyleCnt="0"/>
      <dgm:spPr/>
    </dgm:pt>
    <dgm:pt modelId="{9348D309-661F-492A-BA85-CC252479038B}" type="pres">
      <dgm:prSet presAssocID="{E3741990-E5D4-48C1-9567-06CDDBD4DA2E}" presName="hierChild3" presStyleCnt="0"/>
      <dgm:spPr/>
    </dgm:pt>
    <dgm:pt modelId="{94532E78-FFB6-46B0-B6AB-FDF572D5F3F1}" type="pres">
      <dgm:prSet presAssocID="{3AED214E-B21C-4D68-84F7-5A66339D9D60}" presName="hierRoot1" presStyleCnt="0">
        <dgm:presLayoutVars>
          <dgm:hierBranch val="init"/>
        </dgm:presLayoutVars>
      </dgm:prSet>
      <dgm:spPr/>
    </dgm:pt>
    <dgm:pt modelId="{B8782BA3-28C3-466D-9DA1-0B6F64CB2B40}" type="pres">
      <dgm:prSet presAssocID="{3AED214E-B21C-4D68-84F7-5A66339D9D60}" presName="rootComposite1" presStyleCnt="0"/>
      <dgm:spPr/>
    </dgm:pt>
    <dgm:pt modelId="{4225E254-AF18-4122-86C0-D50B1DD93FE9}" type="pres">
      <dgm:prSet presAssocID="{3AED214E-B21C-4D68-84F7-5A66339D9D60}" presName="rootText1" presStyleLbl="node0" presStyleIdx="3" presStyleCnt="4">
        <dgm:presLayoutVars>
          <dgm:chPref val="3"/>
        </dgm:presLayoutVars>
      </dgm:prSet>
      <dgm:spPr/>
    </dgm:pt>
    <dgm:pt modelId="{2EDD5BF9-0BE4-4D48-BF0E-F6904CAA0B72}" type="pres">
      <dgm:prSet presAssocID="{3AED214E-B21C-4D68-84F7-5A66339D9D60}" presName="rootConnector1" presStyleLbl="node1" presStyleIdx="0" presStyleCnt="0"/>
      <dgm:spPr/>
    </dgm:pt>
    <dgm:pt modelId="{504C072D-0154-447F-9F62-436ECFADA88C}" type="pres">
      <dgm:prSet presAssocID="{3AED214E-B21C-4D68-84F7-5A66339D9D60}" presName="hierChild2" presStyleCnt="0"/>
      <dgm:spPr/>
    </dgm:pt>
    <dgm:pt modelId="{58EEAAB0-3994-478E-96EF-E96BE9E0013C}" type="pres">
      <dgm:prSet presAssocID="{BE47D6EF-0831-4DCF-A7F4-9EECE8B20687}" presName="Name37" presStyleLbl="parChTrans1D2" presStyleIdx="3" presStyleCnt="4"/>
      <dgm:spPr/>
    </dgm:pt>
    <dgm:pt modelId="{3AAB45C0-1483-4E48-9A9C-A29DDA6B64C7}" type="pres">
      <dgm:prSet presAssocID="{D5DB0CDE-8FF6-4868-9020-32A3121E0295}" presName="hierRoot2" presStyleCnt="0">
        <dgm:presLayoutVars>
          <dgm:hierBranch val="init"/>
        </dgm:presLayoutVars>
      </dgm:prSet>
      <dgm:spPr/>
    </dgm:pt>
    <dgm:pt modelId="{3D8B124D-8138-424D-B6E1-7FB7D90E0EA8}" type="pres">
      <dgm:prSet presAssocID="{D5DB0CDE-8FF6-4868-9020-32A3121E0295}" presName="rootComposite" presStyleCnt="0"/>
      <dgm:spPr/>
    </dgm:pt>
    <dgm:pt modelId="{F1AFBA98-3F30-4979-9247-9749D3606A27}" type="pres">
      <dgm:prSet presAssocID="{D5DB0CDE-8FF6-4868-9020-32A3121E0295}" presName="rootText" presStyleLbl="node2" presStyleIdx="3" presStyleCnt="4" custScaleX="198969" custScaleY="373355">
        <dgm:presLayoutVars>
          <dgm:chPref val="3"/>
        </dgm:presLayoutVars>
      </dgm:prSet>
      <dgm:spPr/>
    </dgm:pt>
    <dgm:pt modelId="{5F17D32F-26DD-4A42-9CA2-A87DFB3B3E8C}" type="pres">
      <dgm:prSet presAssocID="{D5DB0CDE-8FF6-4868-9020-32A3121E0295}" presName="rootConnector" presStyleLbl="node2" presStyleIdx="3" presStyleCnt="4"/>
      <dgm:spPr/>
    </dgm:pt>
    <dgm:pt modelId="{8D456848-10C5-4D0B-8603-B3910AA990BC}" type="pres">
      <dgm:prSet presAssocID="{D5DB0CDE-8FF6-4868-9020-32A3121E0295}" presName="hierChild4" presStyleCnt="0"/>
      <dgm:spPr/>
    </dgm:pt>
    <dgm:pt modelId="{FAEE5EE3-AAA7-45F2-8BC5-D904D36019E7}" type="pres">
      <dgm:prSet presAssocID="{D5DB0CDE-8FF6-4868-9020-32A3121E0295}" presName="hierChild5" presStyleCnt="0"/>
      <dgm:spPr/>
    </dgm:pt>
    <dgm:pt modelId="{F5F58B62-056C-490F-99B2-6351682364AB}" type="pres">
      <dgm:prSet presAssocID="{3AED214E-B21C-4D68-84F7-5A66339D9D60}" presName="hierChild3" presStyleCnt="0"/>
      <dgm:spPr/>
    </dgm:pt>
  </dgm:ptLst>
  <dgm:cxnLst>
    <dgm:cxn modelId="{9EB7C316-F13C-48BD-96E0-86C3DAE70ED8}" type="presOf" srcId="{A4F0AAB0-397A-42EF-A485-C8F84FC7DA36}" destId="{A46FD2A0-5F40-4C83-B942-8B607E48D0AA}" srcOrd="1" destOrd="0" presId="urn:microsoft.com/office/officeart/2005/8/layout/orgChart1"/>
    <dgm:cxn modelId="{0222E219-8B23-467E-BF63-E9AE194FAC80}" type="presOf" srcId="{54E16D83-B32F-4696-9832-615041C9CDC1}" destId="{FEACEA9E-C01C-4F1B-8655-A4242777BD71}" srcOrd="0" destOrd="0" presId="urn:microsoft.com/office/officeart/2005/8/layout/orgChart1"/>
    <dgm:cxn modelId="{80F87E1A-CF6C-4674-95EE-C5F4C04D7131}" type="presOf" srcId="{A4F0AAB0-397A-42EF-A485-C8F84FC7DA36}" destId="{C0B461A3-5C37-4A70-8F00-DEBC9A6A9342}" srcOrd="0" destOrd="0" presId="urn:microsoft.com/office/officeart/2005/8/layout/orgChart1"/>
    <dgm:cxn modelId="{E9855B1C-529D-49CF-994C-75BE1BD17B0B}" type="presOf" srcId="{54E16D83-B32F-4696-9832-615041C9CDC1}" destId="{F051BEF0-E978-4A93-B442-3B8DA051EAF2}" srcOrd="1" destOrd="0" presId="urn:microsoft.com/office/officeart/2005/8/layout/orgChart1"/>
    <dgm:cxn modelId="{CA16B520-9F7E-4232-B8F2-4BC4A9EF7CBD}" type="presOf" srcId="{BE47D6EF-0831-4DCF-A7F4-9EECE8B20687}" destId="{58EEAAB0-3994-478E-96EF-E96BE9E0013C}" srcOrd="0" destOrd="0" presId="urn:microsoft.com/office/officeart/2005/8/layout/orgChart1"/>
    <dgm:cxn modelId="{A351DE23-B62A-4090-A578-F4A2B3C65A5F}" type="presOf" srcId="{D5DB0CDE-8FF6-4868-9020-32A3121E0295}" destId="{5F17D32F-26DD-4A42-9CA2-A87DFB3B3E8C}" srcOrd="1" destOrd="0" presId="urn:microsoft.com/office/officeart/2005/8/layout/orgChart1"/>
    <dgm:cxn modelId="{31967A29-032A-4BD4-B220-679CCB065F73}" type="presOf" srcId="{3AED214E-B21C-4D68-84F7-5A66339D9D60}" destId="{4225E254-AF18-4122-86C0-D50B1DD93FE9}" srcOrd="0" destOrd="0" presId="urn:microsoft.com/office/officeart/2005/8/layout/orgChart1"/>
    <dgm:cxn modelId="{EEB49B2C-F04F-4C13-AA66-0099DE55B36F}" srcId="{56F605CD-3637-4E7A-B671-4CB63CE94533}" destId="{3AED214E-B21C-4D68-84F7-5A66339D9D60}" srcOrd="3" destOrd="0" parTransId="{8FBE591B-B45A-4881-AB5C-96574C63AB43}" sibTransId="{2AC9BA68-F81C-48F5-A21D-6761F461834C}"/>
    <dgm:cxn modelId="{C607FC32-B29F-436F-B4C0-EDF80E87CA7B}" type="presOf" srcId="{4A94B91F-7069-41C2-8DCA-477AA28DCE35}" destId="{D921D332-A090-48EC-A464-F2BDAEF6F373}" srcOrd="0" destOrd="0" presId="urn:microsoft.com/office/officeart/2005/8/layout/orgChart1"/>
    <dgm:cxn modelId="{E3BEA933-6CD5-4FF9-9210-4799DCDE565B}" type="presOf" srcId="{E3741990-E5D4-48C1-9567-06CDDBD4DA2E}" destId="{41F43F48-7C50-49D7-9995-FE47CDCED063}" srcOrd="0" destOrd="0" presId="urn:microsoft.com/office/officeart/2005/8/layout/orgChart1"/>
    <dgm:cxn modelId="{82AA5535-6D21-4514-9109-342AA1296513}" type="presOf" srcId="{DC2FFEF8-E81B-412F-9EE9-61B3CC5242F0}" destId="{FA898340-FFC6-456F-91CD-823442C2DCB2}" srcOrd="0" destOrd="0" presId="urn:microsoft.com/office/officeart/2005/8/layout/orgChart1"/>
    <dgm:cxn modelId="{21FBA63B-FF13-4F39-A8F2-AE81223A58A0}" type="presOf" srcId="{3BB0E145-31C9-44E0-BF3B-73696A5EEC89}" destId="{8315F93F-E198-4E93-90C9-541EEE035368}" srcOrd="0" destOrd="0" presId="urn:microsoft.com/office/officeart/2005/8/layout/orgChart1"/>
    <dgm:cxn modelId="{7ED1163C-8E0C-44B5-B8F2-5CF6D487AF53}" srcId="{56F605CD-3637-4E7A-B671-4CB63CE94533}" destId="{E3741990-E5D4-48C1-9567-06CDDBD4DA2E}" srcOrd="2" destOrd="0" parTransId="{200B5436-0A25-4CED-8010-9C32591D2BDE}" sibTransId="{EE4524D3-9878-4304-AC55-040D7DD3B5A7}"/>
    <dgm:cxn modelId="{9DD99B4F-9174-4AC1-B0B2-B89BC2D26001}" type="presOf" srcId="{4A94B91F-7069-41C2-8DCA-477AA28DCE35}" destId="{FE640D21-E8D8-4F98-887E-6ADEADDA0ACE}" srcOrd="1" destOrd="0" presId="urn:microsoft.com/office/officeart/2005/8/layout/orgChart1"/>
    <dgm:cxn modelId="{34D40E7A-2CF2-4840-BFCA-3B6649113A55}" srcId="{3AED214E-B21C-4D68-84F7-5A66339D9D60}" destId="{D5DB0CDE-8FF6-4868-9020-32A3121E0295}" srcOrd="0" destOrd="0" parTransId="{BE47D6EF-0831-4DCF-A7F4-9EECE8B20687}" sibTransId="{372F6F84-7D35-4B80-9817-58EDFFBB0B3D}"/>
    <dgm:cxn modelId="{08457B85-1889-4821-81F6-8B91ACC4AF85}" type="presOf" srcId="{3AED214E-B21C-4D68-84F7-5A66339D9D60}" destId="{2EDD5BF9-0BE4-4D48-BF0E-F6904CAA0B72}" srcOrd="1" destOrd="0" presId="urn:microsoft.com/office/officeart/2005/8/layout/orgChart1"/>
    <dgm:cxn modelId="{D1A97389-B87B-4B15-93F1-544343B535FB}" type="presOf" srcId="{D5DB0CDE-8FF6-4868-9020-32A3121E0295}" destId="{F1AFBA98-3F30-4979-9247-9749D3606A27}" srcOrd="0" destOrd="0" presId="urn:microsoft.com/office/officeart/2005/8/layout/orgChart1"/>
    <dgm:cxn modelId="{66D5729F-9CF2-4645-90A7-414E5FFFD945}" type="presOf" srcId="{3BB0E145-31C9-44E0-BF3B-73696A5EEC89}" destId="{9CDE7DD0-2855-413E-89FC-47D98BEAD840}" srcOrd="1" destOrd="0" presId="urn:microsoft.com/office/officeart/2005/8/layout/orgChart1"/>
    <dgm:cxn modelId="{AF4FAFAA-7BA9-441C-9CAE-D89EDAAF48F3}" srcId="{E3741990-E5D4-48C1-9567-06CDDBD4DA2E}" destId="{4A94B91F-7069-41C2-8DCA-477AA28DCE35}" srcOrd="0" destOrd="0" parTransId="{4FF5D3E8-5116-4EC4-A27B-7A8B823DA65A}" sibTransId="{2C032B8E-8C44-4C80-892F-F7D8FD2AE698}"/>
    <dgm:cxn modelId="{B2DD37B8-CE41-45FF-A0D1-1116B9B768EE}" type="presOf" srcId="{F029A06C-41E4-488A-AF9F-31D7A53EA930}" destId="{7E80622D-D613-4A90-9957-0AFBAF41B478}" srcOrd="0" destOrd="0" presId="urn:microsoft.com/office/officeart/2005/8/layout/orgChart1"/>
    <dgm:cxn modelId="{427E65C4-DA91-4728-BAAF-FF4D602D8494}" type="presOf" srcId="{541A804B-7E0B-409F-A01A-A8C1B7C3C16F}" destId="{E2113E07-C72C-4BE7-9A1E-E4987CA10E9A}" srcOrd="0" destOrd="0" presId="urn:microsoft.com/office/officeart/2005/8/layout/orgChart1"/>
    <dgm:cxn modelId="{1B8736C6-7B5B-4D57-86EA-9608C5C99C3D}" srcId="{56F605CD-3637-4E7A-B671-4CB63CE94533}" destId="{541A804B-7E0B-409F-A01A-A8C1B7C3C16F}" srcOrd="0" destOrd="0" parTransId="{78F648C5-37D4-4D6F-81EB-B0601FA7ED5C}" sibTransId="{0AE8FB7A-BEFA-47EB-8413-23A0278CCDC3}"/>
    <dgm:cxn modelId="{FD26C7C7-6E37-4497-AB29-F59DB7454072}" type="presOf" srcId="{56F605CD-3637-4E7A-B671-4CB63CE94533}" destId="{3D322830-7764-4877-A867-A39B0D21A54B}" srcOrd="0" destOrd="0" presId="urn:microsoft.com/office/officeart/2005/8/layout/orgChart1"/>
    <dgm:cxn modelId="{370E83C8-0B4B-4289-AFD3-E90C776BBF53}" srcId="{541A804B-7E0B-409F-A01A-A8C1B7C3C16F}" destId="{54E16D83-B32F-4696-9832-615041C9CDC1}" srcOrd="0" destOrd="0" parTransId="{DC2FFEF8-E81B-412F-9EE9-61B3CC5242F0}" sibTransId="{DE5C71A5-36AA-4FE2-A022-A5E38C1EEDD6}"/>
    <dgm:cxn modelId="{7F5785DE-B8B9-4EC5-85F1-E7121770EA78}" type="presOf" srcId="{E3741990-E5D4-48C1-9567-06CDDBD4DA2E}" destId="{73B56029-9C1A-4831-B5C5-2AB412454954}" srcOrd="1" destOrd="0" presId="urn:microsoft.com/office/officeart/2005/8/layout/orgChart1"/>
    <dgm:cxn modelId="{8E6ECDDF-059A-4B9C-BC7E-375C17DE5273}" srcId="{56F605CD-3637-4E7A-B671-4CB63CE94533}" destId="{A4F0AAB0-397A-42EF-A485-C8F84FC7DA36}" srcOrd="1" destOrd="0" parTransId="{6956A88E-9DEC-4D71-B303-57E54B4D6E22}" sibTransId="{5BC11AAC-B425-4116-B37D-4A821E075D8F}"/>
    <dgm:cxn modelId="{B5F435EB-87D2-4670-9ED6-FF87BFC73F78}" type="presOf" srcId="{4FF5D3E8-5116-4EC4-A27B-7A8B823DA65A}" destId="{A6A20CBB-4C39-462F-841C-3F2D10351136}" srcOrd="0" destOrd="0" presId="urn:microsoft.com/office/officeart/2005/8/layout/orgChart1"/>
    <dgm:cxn modelId="{5656CDED-CDA7-4A2B-BC1F-EFA2C622BB58}" type="presOf" srcId="{541A804B-7E0B-409F-A01A-A8C1B7C3C16F}" destId="{33B3C67D-8C3F-4D5B-ADA0-F9AF524E8E20}" srcOrd="1" destOrd="0" presId="urn:microsoft.com/office/officeart/2005/8/layout/orgChart1"/>
    <dgm:cxn modelId="{FF50BEF5-7C62-4C6A-9992-6E804D145D91}" srcId="{A4F0AAB0-397A-42EF-A485-C8F84FC7DA36}" destId="{3BB0E145-31C9-44E0-BF3B-73696A5EEC89}" srcOrd="0" destOrd="0" parTransId="{F029A06C-41E4-488A-AF9F-31D7A53EA930}" sibTransId="{974DE7CD-F4E1-4871-B30B-8CEEE0B885C8}"/>
    <dgm:cxn modelId="{2F1B53C0-3142-479E-AF43-392E8936E0A4}" type="presParOf" srcId="{3D322830-7764-4877-A867-A39B0D21A54B}" destId="{65749D5E-7791-4A10-9DA4-9DC804F3AAF2}" srcOrd="0" destOrd="0" presId="urn:microsoft.com/office/officeart/2005/8/layout/orgChart1"/>
    <dgm:cxn modelId="{119FCE1D-DAFD-4E17-83D2-A3D16B7CA2F5}" type="presParOf" srcId="{65749D5E-7791-4A10-9DA4-9DC804F3AAF2}" destId="{3ED7B29C-3422-4C1D-AAD6-F47458A1E16D}" srcOrd="0" destOrd="0" presId="urn:microsoft.com/office/officeart/2005/8/layout/orgChart1"/>
    <dgm:cxn modelId="{0B162CB1-B02B-42A1-A822-EB4D646091C3}" type="presParOf" srcId="{3ED7B29C-3422-4C1D-AAD6-F47458A1E16D}" destId="{E2113E07-C72C-4BE7-9A1E-E4987CA10E9A}" srcOrd="0" destOrd="0" presId="urn:microsoft.com/office/officeart/2005/8/layout/orgChart1"/>
    <dgm:cxn modelId="{E7730B87-38A0-4891-BF1F-8C138F7525B2}" type="presParOf" srcId="{3ED7B29C-3422-4C1D-AAD6-F47458A1E16D}" destId="{33B3C67D-8C3F-4D5B-ADA0-F9AF524E8E20}" srcOrd="1" destOrd="0" presId="urn:microsoft.com/office/officeart/2005/8/layout/orgChart1"/>
    <dgm:cxn modelId="{7F752982-50A6-4DE9-BB5D-54D1EBE890F6}" type="presParOf" srcId="{65749D5E-7791-4A10-9DA4-9DC804F3AAF2}" destId="{57CC6012-2E35-4E1E-8A21-2731F669D993}" srcOrd="1" destOrd="0" presId="urn:microsoft.com/office/officeart/2005/8/layout/orgChart1"/>
    <dgm:cxn modelId="{14B23CE8-1C1B-48D4-8A3D-8E6C0A539F42}" type="presParOf" srcId="{57CC6012-2E35-4E1E-8A21-2731F669D993}" destId="{FA898340-FFC6-456F-91CD-823442C2DCB2}" srcOrd="0" destOrd="0" presId="urn:microsoft.com/office/officeart/2005/8/layout/orgChart1"/>
    <dgm:cxn modelId="{9C4F9305-ED50-44CE-8E9E-9E248E0B93E6}" type="presParOf" srcId="{57CC6012-2E35-4E1E-8A21-2731F669D993}" destId="{8CB958AA-FADD-4485-A60D-E34C9FB604FC}" srcOrd="1" destOrd="0" presId="urn:microsoft.com/office/officeart/2005/8/layout/orgChart1"/>
    <dgm:cxn modelId="{D1A69E28-85D0-490F-9E8D-5800CDDC643E}" type="presParOf" srcId="{8CB958AA-FADD-4485-A60D-E34C9FB604FC}" destId="{8C7B6509-A69D-4DA1-8F50-438D1E39903F}" srcOrd="0" destOrd="0" presId="urn:microsoft.com/office/officeart/2005/8/layout/orgChart1"/>
    <dgm:cxn modelId="{731599CA-6169-46CF-BDE6-68C246A334B9}" type="presParOf" srcId="{8C7B6509-A69D-4DA1-8F50-438D1E39903F}" destId="{FEACEA9E-C01C-4F1B-8655-A4242777BD71}" srcOrd="0" destOrd="0" presId="urn:microsoft.com/office/officeart/2005/8/layout/orgChart1"/>
    <dgm:cxn modelId="{713D0C75-09E2-4BAB-A7B2-D13038664454}" type="presParOf" srcId="{8C7B6509-A69D-4DA1-8F50-438D1E39903F}" destId="{F051BEF0-E978-4A93-B442-3B8DA051EAF2}" srcOrd="1" destOrd="0" presId="urn:microsoft.com/office/officeart/2005/8/layout/orgChart1"/>
    <dgm:cxn modelId="{C8EE11B9-2ECA-431E-AD73-6BDA735A743E}" type="presParOf" srcId="{8CB958AA-FADD-4485-A60D-E34C9FB604FC}" destId="{4975FE8E-B40D-4772-BA48-12E65E26E278}" srcOrd="1" destOrd="0" presId="urn:microsoft.com/office/officeart/2005/8/layout/orgChart1"/>
    <dgm:cxn modelId="{9566E859-1833-4E5B-AAC8-717193E7C431}" type="presParOf" srcId="{8CB958AA-FADD-4485-A60D-E34C9FB604FC}" destId="{30C3BEC3-F13A-48D1-95CB-0ECE5883A657}" srcOrd="2" destOrd="0" presId="urn:microsoft.com/office/officeart/2005/8/layout/orgChart1"/>
    <dgm:cxn modelId="{75BC0335-EDFB-4384-A07A-D1134221BF5F}" type="presParOf" srcId="{65749D5E-7791-4A10-9DA4-9DC804F3AAF2}" destId="{A146CA17-CCD4-4BD0-A555-955391C4240C}" srcOrd="2" destOrd="0" presId="urn:microsoft.com/office/officeart/2005/8/layout/orgChart1"/>
    <dgm:cxn modelId="{1FDBAB64-202C-492D-9FFE-EE94E3C6DA3F}" type="presParOf" srcId="{3D322830-7764-4877-A867-A39B0D21A54B}" destId="{3B393AA7-D63E-4A8F-A450-518AE8C0453A}" srcOrd="1" destOrd="0" presId="urn:microsoft.com/office/officeart/2005/8/layout/orgChart1"/>
    <dgm:cxn modelId="{77B35FBE-4E06-4DF5-B83A-B757A73A8B68}" type="presParOf" srcId="{3B393AA7-D63E-4A8F-A450-518AE8C0453A}" destId="{D40D61E7-23BC-41C5-BB7D-FD7A71158AC0}" srcOrd="0" destOrd="0" presId="urn:microsoft.com/office/officeart/2005/8/layout/orgChart1"/>
    <dgm:cxn modelId="{2AC7F90E-8E6E-48D8-A2AF-FC4C32154FE4}" type="presParOf" srcId="{D40D61E7-23BC-41C5-BB7D-FD7A71158AC0}" destId="{C0B461A3-5C37-4A70-8F00-DEBC9A6A9342}" srcOrd="0" destOrd="0" presId="urn:microsoft.com/office/officeart/2005/8/layout/orgChart1"/>
    <dgm:cxn modelId="{EAD47B49-969D-449C-B20F-9F333BBF13C8}" type="presParOf" srcId="{D40D61E7-23BC-41C5-BB7D-FD7A71158AC0}" destId="{A46FD2A0-5F40-4C83-B942-8B607E48D0AA}" srcOrd="1" destOrd="0" presId="urn:microsoft.com/office/officeart/2005/8/layout/orgChart1"/>
    <dgm:cxn modelId="{C0725720-9804-4C7D-BC05-42E145A753DF}" type="presParOf" srcId="{3B393AA7-D63E-4A8F-A450-518AE8C0453A}" destId="{206AE93F-4A58-466B-B899-24397D4D9388}" srcOrd="1" destOrd="0" presId="urn:microsoft.com/office/officeart/2005/8/layout/orgChart1"/>
    <dgm:cxn modelId="{8DE3E375-DC87-42F2-B056-3D7FB7F9C02A}" type="presParOf" srcId="{206AE93F-4A58-466B-B899-24397D4D9388}" destId="{7E80622D-D613-4A90-9957-0AFBAF41B478}" srcOrd="0" destOrd="0" presId="urn:microsoft.com/office/officeart/2005/8/layout/orgChart1"/>
    <dgm:cxn modelId="{5831A49D-7E87-4911-84BC-DF99E76F4735}" type="presParOf" srcId="{206AE93F-4A58-466B-B899-24397D4D9388}" destId="{713A8A77-26C0-4F6E-847F-D12992812491}" srcOrd="1" destOrd="0" presId="urn:microsoft.com/office/officeart/2005/8/layout/orgChart1"/>
    <dgm:cxn modelId="{42EA6F39-2728-468E-9841-6ACBC7EC76B7}" type="presParOf" srcId="{713A8A77-26C0-4F6E-847F-D12992812491}" destId="{F86C40F0-2C3C-4C44-B8C7-DB16C99A25DF}" srcOrd="0" destOrd="0" presId="urn:microsoft.com/office/officeart/2005/8/layout/orgChart1"/>
    <dgm:cxn modelId="{5C50A69A-F3ED-4022-9E54-8E4682D4F0A4}" type="presParOf" srcId="{F86C40F0-2C3C-4C44-B8C7-DB16C99A25DF}" destId="{8315F93F-E198-4E93-90C9-541EEE035368}" srcOrd="0" destOrd="0" presId="urn:microsoft.com/office/officeart/2005/8/layout/orgChart1"/>
    <dgm:cxn modelId="{06305ECC-4608-4742-B40A-CFE9B6C2C889}" type="presParOf" srcId="{F86C40F0-2C3C-4C44-B8C7-DB16C99A25DF}" destId="{9CDE7DD0-2855-413E-89FC-47D98BEAD840}" srcOrd="1" destOrd="0" presId="urn:microsoft.com/office/officeart/2005/8/layout/orgChart1"/>
    <dgm:cxn modelId="{29F82D74-32C6-41D8-8DA1-8C5D4891F956}" type="presParOf" srcId="{713A8A77-26C0-4F6E-847F-D12992812491}" destId="{B8EF5CDE-C2E9-4407-8B03-F367EA526EDF}" srcOrd="1" destOrd="0" presId="urn:microsoft.com/office/officeart/2005/8/layout/orgChart1"/>
    <dgm:cxn modelId="{466A2338-C8C4-46CD-82B0-B23985BBAF7C}" type="presParOf" srcId="{713A8A77-26C0-4F6E-847F-D12992812491}" destId="{BB3945A3-CF1E-4B11-B589-EC29F45D1423}" srcOrd="2" destOrd="0" presId="urn:microsoft.com/office/officeart/2005/8/layout/orgChart1"/>
    <dgm:cxn modelId="{B3C06381-DEE3-4547-BC90-30F66BBA7F4E}" type="presParOf" srcId="{3B393AA7-D63E-4A8F-A450-518AE8C0453A}" destId="{9D8FFDAC-50AE-493C-B832-9E1B7D709C6C}" srcOrd="2" destOrd="0" presId="urn:microsoft.com/office/officeart/2005/8/layout/orgChart1"/>
    <dgm:cxn modelId="{71864EC5-EBA1-4420-B563-FF9BD98A67B9}" type="presParOf" srcId="{3D322830-7764-4877-A867-A39B0D21A54B}" destId="{140E839D-7F29-4B32-9654-263CC7667B61}" srcOrd="2" destOrd="0" presId="urn:microsoft.com/office/officeart/2005/8/layout/orgChart1"/>
    <dgm:cxn modelId="{AA3E2FB0-7319-4E8A-BC27-150ECE0A0A35}" type="presParOf" srcId="{140E839D-7F29-4B32-9654-263CC7667B61}" destId="{7E89B876-AFF2-49A1-AC2A-2BEB5FD86E4A}" srcOrd="0" destOrd="0" presId="urn:microsoft.com/office/officeart/2005/8/layout/orgChart1"/>
    <dgm:cxn modelId="{C826D972-BF44-43D8-8534-F892580ADA32}" type="presParOf" srcId="{7E89B876-AFF2-49A1-AC2A-2BEB5FD86E4A}" destId="{41F43F48-7C50-49D7-9995-FE47CDCED063}" srcOrd="0" destOrd="0" presId="urn:microsoft.com/office/officeart/2005/8/layout/orgChart1"/>
    <dgm:cxn modelId="{3BD50B66-92F2-440D-831E-6F31DB6B0B6F}" type="presParOf" srcId="{7E89B876-AFF2-49A1-AC2A-2BEB5FD86E4A}" destId="{73B56029-9C1A-4831-B5C5-2AB412454954}" srcOrd="1" destOrd="0" presId="urn:microsoft.com/office/officeart/2005/8/layout/orgChart1"/>
    <dgm:cxn modelId="{691DAD34-901A-410E-9ACB-5A3DF0C2D90A}" type="presParOf" srcId="{140E839D-7F29-4B32-9654-263CC7667B61}" destId="{1CAD1EFB-A830-460C-B6A6-DC0026F87DE6}" srcOrd="1" destOrd="0" presId="urn:microsoft.com/office/officeart/2005/8/layout/orgChart1"/>
    <dgm:cxn modelId="{0F86CC92-5FB1-4A8D-A5FF-93B63A0F4E63}" type="presParOf" srcId="{1CAD1EFB-A830-460C-B6A6-DC0026F87DE6}" destId="{A6A20CBB-4C39-462F-841C-3F2D10351136}" srcOrd="0" destOrd="0" presId="urn:microsoft.com/office/officeart/2005/8/layout/orgChart1"/>
    <dgm:cxn modelId="{807CB5CB-1E90-4AE8-9292-DC0821B407F9}" type="presParOf" srcId="{1CAD1EFB-A830-460C-B6A6-DC0026F87DE6}" destId="{9AEBA731-29EA-4598-8825-D708F862C28E}" srcOrd="1" destOrd="0" presId="urn:microsoft.com/office/officeart/2005/8/layout/orgChart1"/>
    <dgm:cxn modelId="{89ACA18C-E642-4930-9799-2A5998F54E84}" type="presParOf" srcId="{9AEBA731-29EA-4598-8825-D708F862C28E}" destId="{D1F6DFCA-0420-4272-9DD7-93739ACBD179}" srcOrd="0" destOrd="0" presId="urn:microsoft.com/office/officeart/2005/8/layout/orgChart1"/>
    <dgm:cxn modelId="{37E82EDF-56DA-4693-A574-91CC11B17517}" type="presParOf" srcId="{D1F6DFCA-0420-4272-9DD7-93739ACBD179}" destId="{D921D332-A090-48EC-A464-F2BDAEF6F373}" srcOrd="0" destOrd="0" presId="urn:microsoft.com/office/officeart/2005/8/layout/orgChart1"/>
    <dgm:cxn modelId="{B6DC1075-1FAE-44FB-BD8F-AD83D418174F}" type="presParOf" srcId="{D1F6DFCA-0420-4272-9DD7-93739ACBD179}" destId="{FE640D21-E8D8-4F98-887E-6ADEADDA0ACE}" srcOrd="1" destOrd="0" presId="urn:microsoft.com/office/officeart/2005/8/layout/orgChart1"/>
    <dgm:cxn modelId="{ED94B261-8454-4A5B-901C-6156395ACFAD}" type="presParOf" srcId="{9AEBA731-29EA-4598-8825-D708F862C28E}" destId="{EF639567-2BDC-4053-9FEF-B478AA70457F}" srcOrd="1" destOrd="0" presId="urn:microsoft.com/office/officeart/2005/8/layout/orgChart1"/>
    <dgm:cxn modelId="{CCC71688-B1FA-4B26-AFAD-64C9490C148C}" type="presParOf" srcId="{9AEBA731-29EA-4598-8825-D708F862C28E}" destId="{EA04DAE0-8B28-4FD0-A7E3-2271D88B1866}" srcOrd="2" destOrd="0" presId="urn:microsoft.com/office/officeart/2005/8/layout/orgChart1"/>
    <dgm:cxn modelId="{2AAE71C5-C496-4489-AEEE-965E10E2CEF8}" type="presParOf" srcId="{140E839D-7F29-4B32-9654-263CC7667B61}" destId="{9348D309-661F-492A-BA85-CC252479038B}" srcOrd="2" destOrd="0" presId="urn:microsoft.com/office/officeart/2005/8/layout/orgChart1"/>
    <dgm:cxn modelId="{A38376C5-D2D1-49A9-8CF7-EA727C397B41}" type="presParOf" srcId="{3D322830-7764-4877-A867-A39B0D21A54B}" destId="{94532E78-FFB6-46B0-B6AB-FDF572D5F3F1}" srcOrd="3" destOrd="0" presId="urn:microsoft.com/office/officeart/2005/8/layout/orgChart1"/>
    <dgm:cxn modelId="{8A999E27-F04E-461C-BC59-3856483D4C78}" type="presParOf" srcId="{94532E78-FFB6-46B0-B6AB-FDF572D5F3F1}" destId="{B8782BA3-28C3-466D-9DA1-0B6F64CB2B40}" srcOrd="0" destOrd="0" presId="urn:microsoft.com/office/officeart/2005/8/layout/orgChart1"/>
    <dgm:cxn modelId="{170C8512-667E-4B63-8285-64562B3BD0E3}" type="presParOf" srcId="{B8782BA3-28C3-466D-9DA1-0B6F64CB2B40}" destId="{4225E254-AF18-4122-86C0-D50B1DD93FE9}" srcOrd="0" destOrd="0" presId="urn:microsoft.com/office/officeart/2005/8/layout/orgChart1"/>
    <dgm:cxn modelId="{00ED11A5-CA8E-4ACF-A5D6-C39A3C41448F}" type="presParOf" srcId="{B8782BA3-28C3-466D-9DA1-0B6F64CB2B40}" destId="{2EDD5BF9-0BE4-4D48-BF0E-F6904CAA0B72}" srcOrd="1" destOrd="0" presId="urn:microsoft.com/office/officeart/2005/8/layout/orgChart1"/>
    <dgm:cxn modelId="{BC20E527-1921-4DC9-9EB6-125ADB5B8AC4}" type="presParOf" srcId="{94532E78-FFB6-46B0-B6AB-FDF572D5F3F1}" destId="{504C072D-0154-447F-9F62-436ECFADA88C}" srcOrd="1" destOrd="0" presId="urn:microsoft.com/office/officeart/2005/8/layout/orgChart1"/>
    <dgm:cxn modelId="{95203C97-5561-4516-92E6-D7396F1E5A8F}" type="presParOf" srcId="{504C072D-0154-447F-9F62-436ECFADA88C}" destId="{58EEAAB0-3994-478E-96EF-E96BE9E0013C}" srcOrd="0" destOrd="0" presId="urn:microsoft.com/office/officeart/2005/8/layout/orgChart1"/>
    <dgm:cxn modelId="{145746CC-A317-48A3-8928-162FBE0C4A7E}" type="presParOf" srcId="{504C072D-0154-447F-9F62-436ECFADA88C}" destId="{3AAB45C0-1483-4E48-9A9C-A29DDA6B64C7}" srcOrd="1" destOrd="0" presId="urn:microsoft.com/office/officeart/2005/8/layout/orgChart1"/>
    <dgm:cxn modelId="{368EBA56-E5A4-4D8B-96DC-DEDD7DD4F4A5}" type="presParOf" srcId="{3AAB45C0-1483-4E48-9A9C-A29DDA6B64C7}" destId="{3D8B124D-8138-424D-B6E1-7FB7D90E0EA8}" srcOrd="0" destOrd="0" presId="urn:microsoft.com/office/officeart/2005/8/layout/orgChart1"/>
    <dgm:cxn modelId="{5CF64C70-6A82-4384-A01D-F836CCFDACCE}" type="presParOf" srcId="{3D8B124D-8138-424D-B6E1-7FB7D90E0EA8}" destId="{F1AFBA98-3F30-4979-9247-9749D3606A27}" srcOrd="0" destOrd="0" presId="urn:microsoft.com/office/officeart/2005/8/layout/orgChart1"/>
    <dgm:cxn modelId="{EA16198D-7ADC-447A-976C-D1A4AB5F75F5}" type="presParOf" srcId="{3D8B124D-8138-424D-B6E1-7FB7D90E0EA8}" destId="{5F17D32F-26DD-4A42-9CA2-A87DFB3B3E8C}" srcOrd="1" destOrd="0" presId="urn:microsoft.com/office/officeart/2005/8/layout/orgChart1"/>
    <dgm:cxn modelId="{4B6244F0-69D0-48E0-A610-CD5EB33C113E}" type="presParOf" srcId="{3AAB45C0-1483-4E48-9A9C-A29DDA6B64C7}" destId="{8D456848-10C5-4D0B-8603-B3910AA990BC}" srcOrd="1" destOrd="0" presId="urn:microsoft.com/office/officeart/2005/8/layout/orgChart1"/>
    <dgm:cxn modelId="{C593742B-41AF-47F3-9B1F-69C4578B2738}" type="presParOf" srcId="{3AAB45C0-1483-4E48-9A9C-A29DDA6B64C7}" destId="{FAEE5EE3-AAA7-45F2-8BC5-D904D36019E7}" srcOrd="2" destOrd="0" presId="urn:microsoft.com/office/officeart/2005/8/layout/orgChart1"/>
    <dgm:cxn modelId="{F6623B04-3F65-4579-A52A-649DBAA95D1F}" type="presParOf" srcId="{94532E78-FFB6-46B0-B6AB-FDF572D5F3F1}" destId="{F5F58B62-056C-490F-99B2-6351682364AB}"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049580-89A9-4218-95AF-E218B65F6981}" type="doc">
      <dgm:prSet loTypeId="urn:microsoft.com/office/officeart/2005/8/layout/StepDownProcess" loCatId="process" qsTypeId="urn:microsoft.com/office/officeart/2005/8/quickstyle/simple2" qsCatId="simple" csTypeId="urn:microsoft.com/office/officeart/2005/8/colors/colorful4" csCatId="colorful" phldr="1"/>
      <dgm:spPr/>
      <dgm:t>
        <a:bodyPr/>
        <a:lstStyle/>
        <a:p>
          <a:endParaRPr lang="en-US"/>
        </a:p>
      </dgm:t>
    </dgm:pt>
    <dgm:pt modelId="{2B8CB2C2-BD88-4B2E-A60A-0AE19423A37B}">
      <dgm:prSet phldrT="[Text]" custT="1"/>
      <dgm:spPr/>
      <dgm:t>
        <a:bodyPr/>
        <a:lstStyle/>
        <a:p>
          <a:r>
            <a:rPr lang="en-US" sz="2400" dirty="0">
              <a:latin typeface="Times New Roman" panose="02020603050405020304" pitchFamily="18" charset="0"/>
              <a:cs typeface="Times New Roman" panose="02020603050405020304" pitchFamily="18" charset="0"/>
            </a:rPr>
            <a:t>In last, artificial intelligence can be used to enhance the efficiency of the front-of-house work in the hotel services significantly.  </a:t>
          </a:r>
          <a:endParaRPr lang="en-US" sz="2400" dirty="0"/>
        </a:p>
      </dgm:t>
    </dgm:pt>
    <dgm:pt modelId="{EB338E4E-CDCD-4E62-8D3D-7D5FBC8E58C3}" type="parTrans" cxnId="{16E8F85B-FD9B-48D7-97E6-5A548D89F166}">
      <dgm:prSet/>
      <dgm:spPr/>
      <dgm:t>
        <a:bodyPr/>
        <a:lstStyle/>
        <a:p>
          <a:endParaRPr lang="en-US"/>
        </a:p>
      </dgm:t>
    </dgm:pt>
    <dgm:pt modelId="{D6D4D5F3-E635-428F-A81C-C3883D3DC471}" type="sibTrans" cxnId="{16E8F85B-FD9B-48D7-97E6-5A548D89F166}">
      <dgm:prSet/>
      <dgm:spPr/>
      <dgm:t>
        <a:bodyPr/>
        <a:lstStyle/>
        <a:p>
          <a:endParaRPr lang="en-US"/>
        </a:p>
      </dgm:t>
    </dgm:pt>
    <dgm:pt modelId="{FE064914-2F3D-4D55-A29C-502104CE9FF7}">
      <dgm:prSet custT="1"/>
      <dgm:spPr/>
      <dgm:t>
        <a:bodyPr/>
        <a:lstStyle/>
        <a:p>
          <a:r>
            <a:rPr lang="en-US" sz="2400" dirty="0">
              <a:latin typeface="Times New Roman" panose="02020603050405020304" pitchFamily="18" charset="0"/>
              <a:cs typeface="Times New Roman" panose="02020603050405020304" pitchFamily="18" charset="0"/>
            </a:rPr>
            <a:t>An artificial intelligence-human model is the most successful to balance technology and hospitality values.</a:t>
          </a:r>
        </a:p>
      </dgm:t>
    </dgm:pt>
    <dgm:pt modelId="{0B4134E3-2837-47F9-813C-C1AE465EECF7}" type="parTrans" cxnId="{E28F16F9-C716-4EAF-9E4E-FF843C84CDDC}">
      <dgm:prSet/>
      <dgm:spPr/>
      <dgm:t>
        <a:bodyPr/>
        <a:lstStyle/>
        <a:p>
          <a:endParaRPr lang="en-US"/>
        </a:p>
      </dgm:t>
    </dgm:pt>
    <dgm:pt modelId="{65C28090-D81B-490A-AA40-7DA3164870FF}" type="sibTrans" cxnId="{E28F16F9-C716-4EAF-9E4E-FF843C84CDDC}">
      <dgm:prSet/>
      <dgm:spPr/>
      <dgm:t>
        <a:bodyPr/>
        <a:lstStyle/>
        <a:p>
          <a:endParaRPr lang="en-US"/>
        </a:p>
      </dgm:t>
    </dgm:pt>
    <dgm:pt modelId="{9EAA793E-9313-4CA4-8EA9-A2A3C221631A}">
      <dgm:prSet custT="1"/>
      <dgm:spPr/>
      <dgm:t>
        <a:bodyPr/>
        <a:lstStyle/>
        <a:p>
          <a:r>
            <a:rPr lang="en-US" sz="2400" dirty="0">
              <a:latin typeface="Times New Roman" panose="02020603050405020304" pitchFamily="18" charset="0"/>
              <a:cs typeface="Times New Roman" panose="02020603050405020304" pitchFamily="18" charset="0"/>
            </a:rPr>
            <a:t>The hospitality cannot replace itself, it has to work together to survive.</a:t>
          </a:r>
        </a:p>
      </dgm:t>
    </dgm:pt>
    <dgm:pt modelId="{07AA5A52-BAE2-4A12-9649-D76991615810}" type="parTrans" cxnId="{C7008B87-F2BF-434C-9418-E6573D3523F4}">
      <dgm:prSet/>
      <dgm:spPr/>
      <dgm:t>
        <a:bodyPr/>
        <a:lstStyle/>
        <a:p>
          <a:endParaRPr lang="en-US"/>
        </a:p>
      </dgm:t>
    </dgm:pt>
    <dgm:pt modelId="{5086820D-3DC2-43DC-A715-8CB8380EBEE5}" type="sibTrans" cxnId="{C7008B87-F2BF-434C-9418-E6573D3523F4}">
      <dgm:prSet/>
      <dgm:spPr/>
      <dgm:t>
        <a:bodyPr/>
        <a:lstStyle/>
        <a:p>
          <a:endParaRPr lang="en-US"/>
        </a:p>
      </dgm:t>
    </dgm:pt>
    <dgm:pt modelId="{D1B1B666-7F84-43A4-AB90-3FEA4997AA08}" type="pres">
      <dgm:prSet presAssocID="{E6049580-89A9-4218-95AF-E218B65F6981}" presName="rootnode" presStyleCnt="0">
        <dgm:presLayoutVars>
          <dgm:chMax/>
          <dgm:chPref/>
          <dgm:dir/>
          <dgm:animLvl val="lvl"/>
        </dgm:presLayoutVars>
      </dgm:prSet>
      <dgm:spPr/>
    </dgm:pt>
    <dgm:pt modelId="{82E4ED6C-ADE4-4CBD-B854-C52D0F245969}" type="pres">
      <dgm:prSet presAssocID="{2B8CB2C2-BD88-4B2E-A60A-0AE19423A37B}" presName="composite" presStyleCnt="0"/>
      <dgm:spPr/>
    </dgm:pt>
    <dgm:pt modelId="{DA0A6447-8959-4815-822E-87DDCF5FA9BC}" type="pres">
      <dgm:prSet presAssocID="{2B8CB2C2-BD88-4B2E-A60A-0AE19423A37B}" presName="bentUpArrow1" presStyleLbl="alignImgPlace1" presStyleIdx="0" presStyleCnt="2"/>
      <dgm:spPr/>
    </dgm:pt>
    <dgm:pt modelId="{6C3478B3-3045-4F61-BA2D-1EF10EB117B1}" type="pres">
      <dgm:prSet presAssocID="{2B8CB2C2-BD88-4B2E-A60A-0AE19423A37B}" presName="ParentText" presStyleLbl="node1" presStyleIdx="0" presStyleCnt="3" custScaleX="189659">
        <dgm:presLayoutVars>
          <dgm:chMax val="1"/>
          <dgm:chPref val="1"/>
          <dgm:bulletEnabled val="1"/>
        </dgm:presLayoutVars>
      </dgm:prSet>
      <dgm:spPr/>
    </dgm:pt>
    <dgm:pt modelId="{32480580-5423-4FAB-AFE7-F7275F77E59E}" type="pres">
      <dgm:prSet presAssocID="{2B8CB2C2-BD88-4B2E-A60A-0AE19423A37B}" presName="ChildText" presStyleLbl="revTx" presStyleIdx="0" presStyleCnt="2">
        <dgm:presLayoutVars>
          <dgm:chMax val="0"/>
          <dgm:chPref val="0"/>
          <dgm:bulletEnabled val="1"/>
        </dgm:presLayoutVars>
      </dgm:prSet>
      <dgm:spPr/>
    </dgm:pt>
    <dgm:pt modelId="{F7A7A096-A7F3-4487-82EA-A92829CED1C1}" type="pres">
      <dgm:prSet presAssocID="{D6D4D5F3-E635-428F-A81C-C3883D3DC471}" presName="sibTrans" presStyleCnt="0"/>
      <dgm:spPr/>
    </dgm:pt>
    <dgm:pt modelId="{F95050E8-176A-4AE2-B885-F703DFB0E6F9}" type="pres">
      <dgm:prSet presAssocID="{FE064914-2F3D-4D55-A29C-502104CE9FF7}" presName="composite" presStyleCnt="0"/>
      <dgm:spPr/>
    </dgm:pt>
    <dgm:pt modelId="{D0E91BA9-1AAD-4AF2-B75D-B5A41A730BC3}" type="pres">
      <dgm:prSet presAssocID="{FE064914-2F3D-4D55-A29C-502104CE9FF7}" presName="bentUpArrow1" presStyleLbl="alignImgPlace1" presStyleIdx="1" presStyleCnt="2"/>
      <dgm:spPr/>
    </dgm:pt>
    <dgm:pt modelId="{A3AC4DAC-BB0C-4178-9DBC-94D188855975}" type="pres">
      <dgm:prSet presAssocID="{FE064914-2F3D-4D55-A29C-502104CE9FF7}" presName="ParentText" presStyleLbl="node1" presStyleIdx="1" presStyleCnt="3" custScaleX="189659">
        <dgm:presLayoutVars>
          <dgm:chMax val="1"/>
          <dgm:chPref val="1"/>
          <dgm:bulletEnabled val="1"/>
        </dgm:presLayoutVars>
      </dgm:prSet>
      <dgm:spPr/>
    </dgm:pt>
    <dgm:pt modelId="{CCF6AF24-94BD-4287-84E7-51B8F1B8DC06}" type="pres">
      <dgm:prSet presAssocID="{FE064914-2F3D-4D55-A29C-502104CE9FF7}" presName="ChildText" presStyleLbl="revTx" presStyleIdx="1" presStyleCnt="2">
        <dgm:presLayoutVars>
          <dgm:chMax val="0"/>
          <dgm:chPref val="0"/>
          <dgm:bulletEnabled val="1"/>
        </dgm:presLayoutVars>
      </dgm:prSet>
      <dgm:spPr/>
    </dgm:pt>
    <dgm:pt modelId="{8E79583C-A1C3-44A0-9DEA-7328E19DB32C}" type="pres">
      <dgm:prSet presAssocID="{65C28090-D81B-490A-AA40-7DA3164870FF}" presName="sibTrans" presStyleCnt="0"/>
      <dgm:spPr/>
    </dgm:pt>
    <dgm:pt modelId="{6E656927-62C4-48C2-8B81-35EE3EB3A431}" type="pres">
      <dgm:prSet presAssocID="{9EAA793E-9313-4CA4-8EA9-A2A3C221631A}" presName="composite" presStyleCnt="0"/>
      <dgm:spPr/>
    </dgm:pt>
    <dgm:pt modelId="{323D78B8-CE47-4657-8483-F88AA665A4C0}" type="pres">
      <dgm:prSet presAssocID="{9EAA793E-9313-4CA4-8EA9-A2A3C221631A}" presName="ParentText" presStyleLbl="node1" presStyleIdx="2" presStyleCnt="3" custScaleX="189659">
        <dgm:presLayoutVars>
          <dgm:chMax val="1"/>
          <dgm:chPref val="1"/>
          <dgm:bulletEnabled val="1"/>
        </dgm:presLayoutVars>
      </dgm:prSet>
      <dgm:spPr/>
    </dgm:pt>
  </dgm:ptLst>
  <dgm:cxnLst>
    <dgm:cxn modelId="{16E8F85B-FD9B-48D7-97E6-5A548D89F166}" srcId="{E6049580-89A9-4218-95AF-E218B65F6981}" destId="{2B8CB2C2-BD88-4B2E-A60A-0AE19423A37B}" srcOrd="0" destOrd="0" parTransId="{EB338E4E-CDCD-4E62-8D3D-7D5FBC8E58C3}" sibTransId="{D6D4D5F3-E635-428F-A81C-C3883D3DC471}"/>
    <dgm:cxn modelId="{C7008B87-F2BF-434C-9418-E6573D3523F4}" srcId="{E6049580-89A9-4218-95AF-E218B65F6981}" destId="{9EAA793E-9313-4CA4-8EA9-A2A3C221631A}" srcOrd="2" destOrd="0" parTransId="{07AA5A52-BAE2-4A12-9649-D76991615810}" sibTransId="{5086820D-3DC2-43DC-A715-8CB8380EBEE5}"/>
    <dgm:cxn modelId="{6B31FC88-073C-4C2D-816E-FC74B50BF343}" type="presOf" srcId="{FE064914-2F3D-4D55-A29C-502104CE9FF7}" destId="{A3AC4DAC-BB0C-4178-9DBC-94D188855975}" srcOrd="0" destOrd="0" presId="urn:microsoft.com/office/officeart/2005/8/layout/StepDownProcess"/>
    <dgm:cxn modelId="{6A10EEA9-239E-43BC-9C82-EB1613A87A93}" type="presOf" srcId="{9EAA793E-9313-4CA4-8EA9-A2A3C221631A}" destId="{323D78B8-CE47-4657-8483-F88AA665A4C0}" srcOrd="0" destOrd="0" presId="urn:microsoft.com/office/officeart/2005/8/layout/StepDownProcess"/>
    <dgm:cxn modelId="{0ED347E1-A420-4D6C-A999-DA5F2F22F448}" type="presOf" srcId="{E6049580-89A9-4218-95AF-E218B65F6981}" destId="{D1B1B666-7F84-43A4-AB90-3FEA4997AA08}" srcOrd="0" destOrd="0" presId="urn:microsoft.com/office/officeart/2005/8/layout/StepDownProcess"/>
    <dgm:cxn modelId="{301B58EC-5491-493D-AC88-A374BA833795}" type="presOf" srcId="{2B8CB2C2-BD88-4B2E-A60A-0AE19423A37B}" destId="{6C3478B3-3045-4F61-BA2D-1EF10EB117B1}" srcOrd="0" destOrd="0" presId="urn:microsoft.com/office/officeart/2005/8/layout/StepDownProcess"/>
    <dgm:cxn modelId="{E28F16F9-C716-4EAF-9E4E-FF843C84CDDC}" srcId="{E6049580-89A9-4218-95AF-E218B65F6981}" destId="{FE064914-2F3D-4D55-A29C-502104CE9FF7}" srcOrd="1" destOrd="0" parTransId="{0B4134E3-2837-47F9-813C-C1AE465EECF7}" sibTransId="{65C28090-D81B-490A-AA40-7DA3164870FF}"/>
    <dgm:cxn modelId="{376E2CFA-2824-499A-A09A-7383720145C6}" type="presParOf" srcId="{D1B1B666-7F84-43A4-AB90-3FEA4997AA08}" destId="{82E4ED6C-ADE4-4CBD-B854-C52D0F245969}" srcOrd="0" destOrd="0" presId="urn:microsoft.com/office/officeart/2005/8/layout/StepDownProcess"/>
    <dgm:cxn modelId="{2358A355-8D9E-4F54-A3E3-1419A9820CEC}" type="presParOf" srcId="{82E4ED6C-ADE4-4CBD-B854-C52D0F245969}" destId="{DA0A6447-8959-4815-822E-87DDCF5FA9BC}" srcOrd="0" destOrd="0" presId="urn:microsoft.com/office/officeart/2005/8/layout/StepDownProcess"/>
    <dgm:cxn modelId="{EA1464CE-2499-425F-ACB3-5A0FCC2FE74C}" type="presParOf" srcId="{82E4ED6C-ADE4-4CBD-B854-C52D0F245969}" destId="{6C3478B3-3045-4F61-BA2D-1EF10EB117B1}" srcOrd="1" destOrd="0" presId="urn:microsoft.com/office/officeart/2005/8/layout/StepDownProcess"/>
    <dgm:cxn modelId="{CC0FB092-E48F-48E0-83D6-D250FBEE8883}" type="presParOf" srcId="{82E4ED6C-ADE4-4CBD-B854-C52D0F245969}" destId="{32480580-5423-4FAB-AFE7-F7275F77E59E}" srcOrd="2" destOrd="0" presId="urn:microsoft.com/office/officeart/2005/8/layout/StepDownProcess"/>
    <dgm:cxn modelId="{714AC18B-9153-4EC1-9E62-BB4015C7765F}" type="presParOf" srcId="{D1B1B666-7F84-43A4-AB90-3FEA4997AA08}" destId="{F7A7A096-A7F3-4487-82EA-A92829CED1C1}" srcOrd="1" destOrd="0" presId="urn:microsoft.com/office/officeart/2005/8/layout/StepDownProcess"/>
    <dgm:cxn modelId="{DB9E7129-54ED-4932-8372-C83A5454E8AF}" type="presParOf" srcId="{D1B1B666-7F84-43A4-AB90-3FEA4997AA08}" destId="{F95050E8-176A-4AE2-B885-F703DFB0E6F9}" srcOrd="2" destOrd="0" presId="urn:microsoft.com/office/officeart/2005/8/layout/StepDownProcess"/>
    <dgm:cxn modelId="{0AD59649-0D75-4508-9981-85C81FEDC892}" type="presParOf" srcId="{F95050E8-176A-4AE2-B885-F703DFB0E6F9}" destId="{D0E91BA9-1AAD-4AF2-B75D-B5A41A730BC3}" srcOrd="0" destOrd="0" presId="urn:microsoft.com/office/officeart/2005/8/layout/StepDownProcess"/>
    <dgm:cxn modelId="{EB461B9C-8378-4783-AF35-71ACC7DBB4C4}" type="presParOf" srcId="{F95050E8-176A-4AE2-B885-F703DFB0E6F9}" destId="{A3AC4DAC-BB0C-4178-9DBC-94D188855975}" srcOrd="1" destOrd="0" presId="urn:microsoft.com/office/officeart/2005/8/layout/StepDownProcess"/>
    <dgm:cxn modelId="{8EBEB2CB-1852-47ED-BA05-AC81EFB0B400}" type="presParOf" srcId="{F95050E8-176A-4AE2-B885-F703DFB0E6F9}" destId="{CCF6AF24-94BD-4287-84E7-51B8F1B8DC06}" srcOrd="2" destOrd="0" presId="urn:microsoft.com/office/officeart/2005/8/layout/StepDownProcess"/>
    <dgm:cxn modelId="{CF5C2D7D-FDE5-453B-8306-2C77706D7CAA}" type="presParOf" srcId="{D1B1B666-7F84-43A4-AB90-3FEA4997AA08}" destId="{8E79583C-A1C3-44A0-9DEA-7328E19DB32C}" srcOrd="3" destOrd="0" presId="urn:microsoft.com/office/officeart/2005/8/layout/StepDownProcess"/>
    <dgm:cxn modelId="{79FA018B-C455-4984-AC9F-C58EDCE37CF6}" type="presParOf" srcId="{D1B1B666-7F84-43A4-AB90-3FEA4997AA08}" destId="{6E656927-62C4-48C2-8B81-35EE3EB3A431}" srcOrd="4" destOrd="0" presId="urn:microsoft.com/office/officeart/2005/8/layout/StepDownProcess"/>
    <dgm:cxn modelId="{AF32B4DF-398D-4B8C-AEEE-7DE1881F3E76}" type="presParOf" srcId="{6E656927-62C4-48C2-8B81-35EE3EB3A431}" destId="{323D78B8-CE47-4657-8483-F88AA665A4C0}" srcOrd="0" destOrd="0" presId="urn:microsoft.com/office/officeart/2005/8/layout/StepDown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D6AFE-1C6B-427A-8558-8D15D505C852}">
      <dsp:nvSpPr>
        <dsp:cNvPr id="0" name=""/>
        <dsp:cNvSpPr/>
      </dsp:nvSpPr>
      <dsp:spPr>
        <a:xfrm>
          <a:off x="0" y="743655"/>
          <a:ext cx="14321591" cy="1134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9BA0ED37-8AD5-4802-9B1C-8B32EE19D3F6}">
      <dsp:nvSpPr>
        <dsp:cNvPr id="0" name=""/>
        <dsp:cNvSpPr/>
      </dsp:nvSpPr>
      <dsp:spPr>
        <a:xfrm>
          <a:off x="716079" y="79455"/>
          <a:ext cx="10025113" cy="1328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78925" tIns="0" rIns="378925" bIns="0" numCol="1" spcCol="1270" anchor="ctr" anchorCtr="0">
          <a:noAutofit/>
        </a:bodyPr>
        <a:lstStyle/>
        <a:p>
          <a:pPr marL="0" lvl="0" indent="0" algn="just"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Artificial intelligence is the application of systems that handle tasks that need a human intelligent (Siemens et al., 2022).</a:t>
          </a:r>
        </a:p>
      </dsp:txBody>
      <dsp:txXfrm>
        <a:off x="780926" y="144302"/>
        <a:ext cx="9895419" cy="1198706"/>
      </dsp:txXfrm>
    </dsp:sp>
    <dsp:sp modelId="{B3B01B32-4265-49AA-A5FE-7F6B17BACE22}">
      <dsp:nvSpPr>
        <dsp:cNvPr id="0" name=""/>
        <dsp:cNvSpPr/>
      </dsp:nvSpPr>
      <dsp:spPr>
        <a:xfrm>
          <a:off x="0" y="2784855"/>
          <a:ext cx="14321591" cy="1134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8E977AC-4AB6-44D5-AA24-3E59C885BD58}">
      <dsp:nvSpPr>
        <dsp:cNvPr id="0" name=""/>
        <dsp:cNvSpPr/>
      </dsp:nvSpPr>
      <dsp:spPr>
        <a:xfrm>
          <a:off x="716079" y="2120655"/>
          <a:ext cx="10025113" cy="1328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78925" tIns="0" rIns="378925" bIns="0" numCol="1" spcCol="1270" anchor="ctr" anchorCtr="0">
          <a:noAutofit/>
        </a:bodyPr>
        <a:lstStyle/>
        <a:p>
          <a:pPr marL="0" lvl="0" indent="0" algn="just"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Chatbots and self-service kiosks AI tools contribute greatly to the increased speed and efficiency (Štilić et al., 2023).</a:t>
          </a:r>
        </a:p>
      </dsp:txBody>
      <dsp:txXfrm>
        <a:off x="780926" y="2185502"/>
        <a:ext cx="9895419" cy="1198706"/>
      </dsp:txXfrm>
    </dsp:sp>
    <dsp:sp modelId="{3645C8E1-A534-4EDF-B1A1-CFF10DC1C1C2}">
      <dsp:nvSpPr>
        <dsp:cNvPr id="0" name=""/>
        <dsp:cNvSpPr/>
      </dsp:nvSpPr>
      <dsp:spPr>
        <a:xfrm>
          <a:off x="0" y="4826055"/>
          <a:ext cx="14321591" cy="1134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F5E62AB2-876B-4FC6-A903-5BAC1FA01E6A}">
      <dsp:nvSpPr>
        <dsp:cNvPr id="0" name=""/>
        <dsp:cNvSpPr/>
      </dsp:nvSpPr>
      <dsp:spPr>
        <a:xfrm>
          <a:off x="716079" y="4161855"/>
          <a:ext cx="10025113" cy="1328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78925" tIns="0" rIns="378925" bIns="0" numCol="1" spcCol="1270" anchor="ctr" anchorCtr="0">
          <a:noAutofit/>
        </a:bodyPr>
        <a:lstStyle/>
        <a:p>
          <a:pPr marL="0" lvl="0" indent="0" algn="just"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Biometric technologies and facial identification allow identifying and assisting guests.</a:t>
          </a:r>
        </a:p>
      </dsp:txBody>
      <dsp:txXfrm>
        <a:off x="780926" y="4226702"/>
        <a:ext cx="9895419" cy="1198706"/>
      </dsp:txXfrm>
    </dsp:sp>
    <dsp:sp modelId="{EB628DE4-340D-4433-A4D6-E5D687D214D3}">
      <dsp:nvSpPr>
        <dsp:cNvPr id="0" name=""/>
        <dsp:cNvSpPr/>
      </dsp:nvSpPr>
      <dsp:spPr>
        <a:xfrm>
          <a:off x="0" y="6867255"/>
          <a:ext cx="14321591" cy="1134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1221A04-A555-4004-A5BE-3A3F922D5AC2}">
      <dsp:nvSpPr>
        <dsp:cNvPr id="0" name=""/>
        <dsp:cNvSpPr/>
      </dsp:nvSpPr>
      <dsp:spPr>
        <a:xfrm>
          <a:off x="716079" y="6203055"/>
          <a:ext cx="10025113" cy="1328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78925" tIns="0" rIns="378925" bIns="0" numCol="1" spcCol="1270" anchor="ctr" anchorCtr="0">
          <a:noAutofit/>
        </a:bodyPr>
        <a:lstStyle/>
        <a:p>
          <a:pPr marL="0" lvl="0" indent="0" algn="just"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Artificial intelligence CRM systems examine information about guests to give them personalized.</a:t>
          </a:r>
        </a:p>
      </dsp:txBody>
      <dsp:txXfrm>
        <a:off x="780926" y="6267902"/>
        <a:ext cx="9895419" cy="1198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A697E-B6CE-474D-9DDA-0140161D72D1}">
      <dsp:nvSpPr>
        <dsp:cNvPr id="0" name=""/>
        <dsp:cNvSpPr/>
      </dsp:nvSpPr>
      <dsp:spPr>
        <a:xfrm>
          <a:off x="1996972" y="0"/>
          <a:ext cx="7907447" cy="6807200"/>
        </a:xfrm>
        <a:prstGeom prst="triangl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ABEF450-A6C8-4B6B-9069-02C770456023}">
      <dsp:nvSpPr>
        <dsp:cNvPr id="0" name=""/>
        <dsp:cNvSpPr/>
      </dsp:nvSpPr>
      <dsp:spPr>
        <a:xfrm>
          <a:off x="4454645" y="681384"/>
          <a:ext cx="7416781" cy="1209873"/>
        </a:xfrm>
        <a:prstGeom prst="round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Current studies mostly focus on the benefits of AI by its operational efficiency and productivity.</a:t>
          </a:r>
        </a:p>
      </dsp:txBody>
      <dsp:txXfrm>
        <a:off x="4513706" y="740445"/>
        <a:ext cx="7298659" cy="1091751"/>
      </dsp:txXfrm>
    </dsp:sp>
    <dsp:sp modelId="{7FDF022C-54AE-40AE-984F-CB2A0B919DE2}">
      <dsp:nvSpPr>
        <dsp:cNvPr id="0" name=""/>
        <dsp:cNvSpPr/>
      </dsp:nvSpPr>
      <dsp:spPr>
        <a:xfrm>
          <a:off x="4454645" y="2042492"/>
          <a:ext cx="7416781" cy="1209873"/>
        </a:xfrm>
        <a:prstGeom prst="roundRect">
          <a:avLst/>
        </a:prstGeom>
        <a:solidFill>
          <a:schemeClr val="lt1">
            <a:alpha val="90000"/>
            <a:hueOff val="0"/>
            <a:satOff val="0"/>
            <a:lumOff val="0"/>
            <a:alphaOff val="0"/>
          </a:schemeClr>
        </a:solidFill>
        <a:ln w="9525" cap="flat" cmpd="sng" algn="ctr">
          <a:solidFill>
            <a:schemeClr val="accent5">
              <a:hueOff val="-3311292"/>
              <a:satOff val="13270"/>
              <a:lumOff val="2876"/>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There is little research on the nature of the AI-human employee co-operation in the frontline hotel services.</a:t>
          </a:r>
        </a:p>
      </dsp:txBody>
      <dsp:txXfrm>
        <a:off x="4513706" y="2101553"/>
        <a:ext cx="7298659" cy="1091751"/>
      </dsp:txXfrm>
    </dsp:sp>
    <dsp:sp modelId="{7DEAE1D2-D7F8-4AB0-9702-C7793EEAE70B}">
      <dsp:nvSpPr>
        <dsp:cNvPr id="0" name=""/>
        <dsp:cNvSpPr/>
      </dsp:nvSpPr>
      <dsp:spPr>
        <a:xfrm>
          <a:off x="4454645" y="3403600"/>
          <a:ext cx="7416781" cy="1209873"/>
        </a:xfrm>
        <a:prstGeom prst="roundRect">
          <a:avLst/>
        </a:prstGeom>
        <a:solidFill>
          <a:schemeClr val="lt1">
            <a:alpha val="90000"/>
            <a:hueOff val="0"/>
            <a:satOff val="0"/>
            <a:lumOff val="0"/>
            <a:alphaOff val="0"/>
          </a:schemeClr>
        </a:solidFill>
        <a:ln w="9525" cap="flat" cmpd="sng" algn="ctr">
          <a:solidFill>
            <a:schemeClr val="accent5">
              <a:hueOff val="-6622584"/>
              <a:satOff val="26541"/>
              <a:lumOff val="5752"/>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 effects of automation on the emotional labour.</a:t>
          </a:r>
        </a:p>
      </dsp:txBody>
      <dsp:txXfrm>
        <a:off x="4513706" y="3462661"/>
        <a:ext cx="7298659" cy="1091751"/>
      </dsp:txXfrm>
    </dsp:sp>
    <dsp:sp modelId="{512C6B9C-E1F2-47FF-9CB1-B9F173612FE4}">
      <dsp:nvSpPr>
        <dsp:cNvPr id="0" name=""/>
        <dsp:cNvSpPr/>
      </dsp:nvSpPr>
      <dsp:spPr>
        <a:xfrm>
          <a:off x="4454645" y="4764707"/>
          <a:ext cx="7416781" cy="1209873"/>
        </a:xfrm>
        <a:prstGeom prst="round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 paper fills the gaps related to AI-human collaboration by assessing it as a hospitality strategy.</a:t>
          </a:r>
        </a:p>
      </dsp:txBody>
      <dsp:txXfrm>
        <a:off x="4513706" y="4823768"/>
        <a:ext cx="7298659" cy="10917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EAAB0-3994-478E-96EF-E96BE9E0013C}">
      <dsp:nvSpPr>
        <dsp:cNvPr id="0" name=""/>
        <dsp:cNvSpPr/>
      </dsp:nvSpPr>
      <dsp:spPr>
        <a:xfrm>
          <a:off x="12552843" y="2756080"/>
          <a:ext cx="91440" cy="348385"/>
        </a:xfrm>
        <a:custGeom>
          <a:avLst/>
          <a:gdLst/>
          <a:ahLst/>
          <a:cxnLst/>
          <a:rect l="0" t="0" r="0" b="0"/>
          <a:pathLst>
            <a:path>
              <a:moveTo>
                <a:pt x="45720" y="0"/>
              </a:moveTo>
              <a:lnTo>
                <a:pt x="45720" y="34838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A20CBB-4C39-462F-841C-3F2D10351136}">
      <dsp:nvSpPr>
        <dsp:cNvPr id="0" name=""/>
        <dsp:cNvSpPr/>
      </dsp:nvSpPr>
      <dsp:spPr>
        <a:xfrm>
          <a:off x="8903601" y="2756080"/>
          <a:ext cx="91440" cy="348385"/>
        </a:xfrm>
        <a:custGeom>
          <a:avLst/>
          <a:gdLst/>
          <a:ahLst/>
          <a:cxnLst/>
          <a:rect l="0" t="0" r="0" b="0"/>
          <a:pathLst>
            <a:path>
              <a:moveTo>
                <a:pt x="45720" y="0"/>
              </a:moveTo>
              <a:lnTo>
                <a:pt x="45720" y="34838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80622D-D613-4A90-9957-0AFBAF41B478}">
      <dsp:nvSpPr>
        <dsp:cNvPr id="0" name=""/>
        <dsp:cNvSpPr/>
      </dsp:nvSpPr>
      <dsp:spPr>
        <a:xfrm>
          <a:off x="5254358" y="2756080"/>
          <a:ext cx="91440" cy="348385"/>
        </a:xfrm>
        <a:custGeom>
          <a:avLst/>
          <a:gdLst/>
          <a:ahLst/>
          <a:cxnLst/>
          <a:rect l="0" t="0" r="0" b="0"/>
          <a:pathLst>
            <a:path>
              <a:moveTo>
                <a:pt x="45720" y="0"/>
              </a:moveTo>
              <a:lnTo>
                <a:pt x="45720" y="34838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898340-FFC6-456F-91CD-823442C2DCB2}">
      <dsp:nvSpPr>
        <dsp:cNvPr id="0" name=""/>
        <dsp:cNvSpPr/>
      </dsp:nvSpPr>
      <dsp:spPr>
        <a:xfrm>
          <a:off x="1605116" y="2756080"/>
          <a:ext cx="91440" cy="348385"/>
        </a:xfrm>
        <a:custGeom>
          <a:avLst/>
          <a:gdLst/>
          <a:ahLst/>
          <a:cxnLst/>
          <a:rect l="0" t="0" r="0" b="0"/>
          <a:pathLst>
            <a:path>
              <a:moveTo>
                <a:pt x="45720" y="0"/>
              </a:moveTo>
              <a:lnTo>
                <a:pt x="45720" y="34838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2113E07-C72C-4BE7-9A1E-E4987CA10E9A}">
      <dsp:nvSpPr>
        <dsp:cNvPr id="0" name=""/>
        <dsp:cNvSpPr/>
      </dsp:nvSpPr>
      <dsp:spPr>
        <a:xfrm>
          <a:off x="821346" y="1926590"/>
          <a:ext cx="1658980" cy="829490"/>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Times New Roman" panose="02020603050405020304" pitchFamily="18" charset="0"/>
              <a:cs typeface="Times New Roman" panose="02020603050405020304" pitchFamily="18" charset="0"/>
            </a:rPr>
            <a:t>Situation</a:t>
          </a:r>
          <a:endParaRPr lang="en-US" sz="2400" b="1" kern="1200" dirty="0">
            <a:latin typeface="Times New Roman" panose="02020603050405020304" pitchFamily="18" charset="0"/>
            <a:cs typeface="Times New Roman" panose="02020603050405020304" pitchFamily="18" charset="0"/>
          </a:endParaRPr>
        </a:p>
      </dsp:txBody>
      <dsp:txXfrm>
        <a:off x="821346" y="1926590"/>
        <a:ext cx="1658980" cy="829490"/>
      </dsp:txXfrm>
    </dsp:sp>
    <dsp:sp modelId="{FEACEA9E-C01C-4F1B-8655-A4242777BD71}">
      <dsp:nvSpPr>
        <dsp:cNvPr id="0" name=""/>
        <dsp:cNvSpPr/>
      </dsp:nvSpPr>
      <dsp:spPr>
        <a:xfrm>
          <a:off x="408" y="3104466"/>
          <a:ext cx="3300856" cy="3096942"/>
        </a:xfrm>
        <a:prstGeom prst="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Hotels experience rising guest demands, shortages of labour and are under pressure.</a:t>
          </a:r>
        </a:p>
      </dsp:txBody>
      <dsp:txXfrm>
        <a:off x="408" y="3104466"/>
        <a:ext cx="3300856" cy="3096942"/>
      </dsp:txXfrm>
    </dsp:sp>
    <dsp:sp modelId="{C0B461A3-5C37-4A70-8F00-DEBC9A6A9342}">
      <dsp:nvSpPr>
        <dsp:cNvPr id="0" name=""/>
        <dsp:cNvSpPr/>
      </dsp:nvSpPr>
      <dsp:spPr>
        <a:xfrm>
          <a:off x="4470588" y="1926590"/>
          <a:ext cx="1658980" cy="829490"/>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Task</a:t>
          </a:r>
        </a:p>
      </dsp:txBody>
      <dsp:txXfrm>
        <a:off x="4470588" y="1926590"/>
        <a:ext cx="1658980" cy="829490"/>
      </dsp:txXfrm>
    </dsp:sp>
    <dsp:sp modelId="{8315F93F-E198-4E93-90C9-541EEE035368}">
      <dsp:nvSpPr>
        <dsp:cNvPr id="0" name=""/>
        <dsp:cNvSpPr/>
      </dsp:nvSpPr>
      <dsp:spPr>
        <a:xfrm>
          <a:off x="3649650" y="3104466"/>
          <a:ext cx="3300856" cy="3096942"/>
        </a:xfrm>
        <a:prstGeom prst="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task is to provide effective, customised and emotive guest-services.</a:t>
          </a:r>
        </a:p>
      </dsp:txBody>
      <dsp:txXfrm>
        <a:off x="3649650" y="3104466"/>
        <a:ext cx="3300856" cy="3096942"/>
      </dsp:txXfrm>
    </dsp:sp>
    <dsp:sp modelId="{41F43F48-7C50-49D7-9995-FE47CDCED063}">
      <dsp:nvSpPr>
        <dsp:cNvPr id="0" name=""/>
        <dsp:cNvSpPr/>
      </dsp:nvSpPr>
      <dsp:spPr>
        <a:xfrm>
          <a:off x="8119830" y="1926590"/>
          <a:ext cx="1658980" cy="829490"/>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Action</a:t>
          </a:r>
        </a:p>
      </dsp:txBody>
      <dsp:txXfrm>
        <a:off x="8119830" y="1926590"/>
        <a:ext cx="1658980" cy="829490"/>
      </dsp:txXfrm>
    </dsp:sp>
    <dsp:sp modelId="{D921D332-A090-48EC-A464-F2BDAEF6F373}">
      <dsp:nvSpPr>
        <dsp:cNvPr id="0" name=""/>
        <dsp:cNvSpPr/>
      </dsp:nvSpPr>
      <dsp:spPr>
        <a:xfrm>
          <a:off x="7298892" y="3104466"/>
          <a:ext cx="3300856" cy="3096942"/>
        </a:xfrm>
        <a:prstGeom prst="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Hotels apply hybrid service models, in which the routine chores are handled by AI.</a:t>
          </a:r>
        </a:p>
      </dsp:txBody>
      <dsp:txXfrm>
        <a:off x="7298892" y="3104466"/>
        <a:ext cx="3300856" cy="3096942"/>
      </dsp:txXfrm>
    </dsp:sp>
    <dsp:sp modelId="{4225E254-AF18-4122-86C0-D50B1DD93FE9}">
      <dsp:nvSpPr>
        <dsp:cNvPr id="0" name=""/>
        <dsp:cNvSpPr/>
      </dsp:nvSpPr>
      <dsp:spPr>
        <a:xfrm>
          <a:off x="11769072" y="1926590"/>
          <a:ext cx="1658980" cy="829490"/>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Result</a:t>
          </a:r>
        </a:p>
      </dsp:txBody>
      <dsp:txXfrm>
        <a:off x="11769072" y="1926590"/>
        <a:ext cx="1658980" cy="829490"/>
      </dsp:txXfrm>
    </dsp:sp>
    <dsp:sp modelId="{F1AFBA98-3F30-4979-9247-9749D3606A27}">
      <dsp:nvSpPr>
        <dsp:cNvPr id="0" name=""/>
        <dsp:cNvSpPr/>
      </dsp:nvSpPr>
      <dsp:spPr>
        <a:xfrm>
          <a:off x="10948134" y="3104466"/>
          <a:ext cx="3300856" cy="3096942"/>
        </a:xfrm>
        <a:prstGeom prst="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Achievement of level of efficient operations and greater guest satisfaction.</a:t>
          </a:r>
        </a:p>
      </dsp:txBody>
      <dsp:txXfrm>
        <a:off x="10948134" y="3104466"/>
        <a:ext cx="3300856" cy="30969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A6447-8959-4815-822E-87DDCF5FA9BC}">
      <dsp:nvSpPr>
        <dsp:cNvPr id="0" name=""/>
        <dsp:cNvSpPr/>
      </dsp:nvSpPr>
      <dsp:spPr>
        <a:xfrm rot="5400000">
          <a:off x="1670762" y="2368122"/>
          <a:ext cx="1634293" cy="1860585"/>
        </a:xfrm>
        <a:prstGeom prst="bentUpArrow">
          <a:avLst>
            <a:gd name="adj1" fmla="val 32840"/>
            <a:gd name="adj2" fmla="val 25000"/>
            <a:gd name="adj3" fmla="val 35780"/>
          </a:avLst>
        </a:prstGeom>
        <a:solidFill>
          <a:schemeClr val="accent4">
            <a:tint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6C3478B3-3045-4F61-BA2D-1EF10EB117B1}">
      <dsp:nvSpPr>
        <dsp:cNvPr id="0" name=""/>
        <dsp:cNvSpPr/>
      </dsp:nvSpPr>
      <dsp:spPr>
        <a:xfrm>
          <a:off x="4429" y="556475"/>
          <a:ext cx="5217875" cy="1925742"/>
        </a:xfrm>
        <a:prstGeom prst="roundRect">
          <a:avLst>
            <a:gd name="adj" fmla="val 16670"/>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In last, artificial intelligence can be used to enhance the efficiency of the front-of-house work in the hotel services significantly.  </a:t>
          </a:r>
          <a:endParaRPr lang="en-US" sz="2400" kern="1200" dirty="0"/>
        </a:p>
      </dsp:txBody>
      <dsp:txXfrm>
        <a:off x="98453" y="650499"/>
        <a:ext cx="5029827" cy="1737694"/>
      </dsp:txXfrm>
    </dsp:sp>
    <dsp:sp modelId="{32480580-5423-4FAB-AFE7-F7275F77E59E}">
      <dsp:nvSpPr>
        <dsp:cNvPr id="0" name=""/>
        <dsp:cNvSpPr/>
      </dsp:nvSpPr>
      <dsp:spPr>
        <a:xfrm>
          <a:off x="3988961" y="740138"/>
          <a:ext cx="2000952" cy="1556469"/>
        </a:xfrm>
        <a:prstGeom prst="rect">
          <a:avLst/>
        </a:prstGeom>
        <a:noFill/>
        <a:ln>
          <a:noFill/>
        </a:ln>
        <a:effectLst/>
      </dsp:spPr>
      <dsp:style>
        <a:lnRef idx="0">
          <a:scrgbClr r="0" g="0" b="0"/>
        </a:lnRef>
        <a:fillRef idx="0">
          <a:scrgbClr r="0" g="0" b="0"/>
        </a:fillRef>
        <a:effectRef idx="0">
          <a:scrgbClr r="0" g="0" b="0"/>
        </a:effectRef>
        <a:fontRef idx="minor"/>
      </dsp:style>
    </dsp:sp>
    <dsp:sp modelId="{D0E91BA9-1AAD-4AF2-B75D-B5A41A730BC3}">
      <dsp:nvSpPr>
        <dsp:cNvPr id="0" name=""/>
        <dsp:cNvSpPr/>
      </dsp:nvSpPr>
      <dsp:spPr>
        <a:xfrm rot="5400000">
          <a:off x="4543794" y="4531366"/>
          <a:ext cx="1634293" cy="1860585"/>
        </a:xfrm>
        <a:prstGeom prst="bentUpArrow">
          <a:avLst>
            <a:gd name="adj1" fmla="val 32840"/>
            <a:gd name="adj2" fmla="val 25000"/>
            <a:gd name="adj3" fmla="val 35780"/>
          </a:avLst>
        </a:prstGeom>
        <a:solidFill>
          <a:schemeClr val="accent4">
            <a:tint val="50000"/>
            <a:hueOff val="-3925392"/>
            <a:satOff val="19763"/>
            <a:lumOff val="1272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sp>
    <dsp:sp modelId="{A3AC4DAC-BB0C-4178-9DBC-94D188855975}">
      <dsp:nvSpPr>
        <dsp:cNvPr id="0" name=""/>
        <dsp:cNvSpPr/>
      </dsp:nvSpPr>
      <dsp:spPr>
        <a:xfrm>
          <a:off x="2877462" y="2719719"/>
          <a:ext cx="5217875" cy="1925742"/>
        </a:xfrm>
        <a:prstGeom prst="roundRect">
          <a:avLst>
            <a:gd name="adj" fmla="val 16670"/>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An artificial intelligence-human model is the most successful to balance technology and hospitality values.</a:t>
          </a:r>
        </a:p>
      </dsp:txBody>
      <dsp:txXfrm>
        <a:off x="2971486" y="2813743"/>
        <a:ext cx="5029827" cy="1737694"/>
      </dsp:txXfrm>
    </dsp:sp>
    <dsp:sp modelId="{CCF6AF24-94BD-4287-84E7-51B8F1B8DC06}">
      <dsp:nvSpPr>
        <dsp:cNvPr id="0" name=""/>
        <dsp:cNvSpPr/>
      </dsp:nvSpPr>
      <dsp:spPr>
        <a:xfrm>
          <a:off x="6861994" y="2903382"/>
          <a:ext cx="2000952" cy="1556469"/>
        </a:xfrm>
        <a:prstGeom prst="rect">
          <a:avLst/>
        </a:prstGeom>
        <a:noFill/>
        <a:ln>
          <a:noFill/>
        </a:ln>
        <a:effectLst/>
      </dsp:spPr>
      <dsp:style>
        <a:lnRef idx="0">
          <a:scrgbClr r="0" g="0" b="0"/>
        </a:lnRef>
        <a:fillRef idx="0">
          <a:scrgbClr r="0" g="0" b="0"/>
        </a:fillRef>
        <a:effectRef idx="0">
          <a:scrgbClr r="0" g="0" b="0"/>
        </a:effectRef>
        <a:fontRef idx="minor"/>
      </dsp:style>
    </dsp:sp>
    <dsp:sp modelId="{323D78B8-CE47-4657-8483-F88AA665A4C0}">
      <dsp:nvSpPr>
        <dsp:cNvPr id="0" name=""/>
        <dsp:cNvSpPr/>
      </dsp:nvSpPr>
      <dsp:spPr>
        <a:xfrm>
          <a:off x="5750494" y="4882963"/>
          <a:ext cx="5217875" cy="1925742"/>
        </a:xfrm>
        <a:prstGeom prst="roundRect">
          <a:avLst>
            <a:gd name="adj" fmla="val 16670"/>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 hospitality cannot replace itself, it has to work together to survive.</a:t>
          </a:r>
        </a:p>
      </dsp:txBody>
      <dsp:txXfrm>
        <a:off x="5844518" y="4976987"/>
        <a:ext cx="5029827" cy="173769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44E027-3591-4513-AA1B-C5EF8DE52BB5}" type="datetimeFigureOut">
              <a:rPr lang="en-US" smtClean="0"/>
              <a:t>2/24/2026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71C29-2951-43A0-84ED-18770502FFD3}" type="slidenum">
              <a:rPr lang="en-US" smtClean="0"/>
              <a:t>‹#›</a:t>
            </a:fld>
            <a:endParaRPr lang="en-US"/>
          </a:p>
        </p:txBody>
      </p:sp>
    </p:spTree>
    <p:extLst>
      <p:ext uri="{BB962C8B-B14F-4D97-AF65-F5344CB8AC3E}">
        <p14:creationId xmlns:p14="http://schemas.microsoft.com/office/powerpoint/2010/main" val="1313979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hospitality industry is being digitized. Artificial intelligence too is trickling into the front office hotel operation to enhance efficiency, cost reduction, and customer experiences. Some of the AI technologies that hotels have been adopting to keep up with the dynamism in the market include automated check-in systems, chatbots, and customer management systems that are data-driven (Nikopoulou et al., 2023). In the meantime, the customer expectation has also shifted significantly. Contemporary guests desire speed, customisation, and convenience. The purpose of the study is to analyze how the cooperation between artificial intelligence and human workers in front-of-house hotel services may assist in addressing the changing expectations of customers without reducing hospitality values.</a:t>
            </a:r>
          </a:p>
        </p:txBody>
      </p:sp>
      <p:sp>
        <p:nvSpPr>
          <p:cNvPr id="4" name="Slide Number Placeholder 3"/>
          <p:cNvSpPr>
            <a:spLocks noGrp="1"/>
          </p:cNvSpPr>
          <p:nvPr>
            <p:ph type="sldNum" sz="quarter" idx="10"/>
          </p:nvPr>
        </p:nvSpPr>
        <p:spPr/>
        <p:txBody>
          <a:bodyPr/>
          <a:lstStyle/>
          <a:p>
            <a:fld id="{18271C29-2951-43A0-84ED-18770502FFD3}" type="slidenum">
              <a:rPr lang="en-US" smtClean="0"/>
              <a:t>2</a:t>
            </a:fld>
            <a:endParaRPr lang="en-US"/>
          </a:p>
        </p:txBody>
      </p:sp>
    </p:spTree>
    <p:extLst>
      <p:ext uri="{BB962C8B-B14F-4D97-AF65-F5344CB8AC3E}">
        <p14:creationId xmlns:p14="http://schemas.microsoft.com/office/powerpoint/2010/main" val="748343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Artificial intelligence can be defined as systems that can even perform the functions that a person would perform using human intelligence, such as learning, reasoning, prediction, and decision-making (Siemens et al., 2022). AI has become one of the key forces of the digital transformation in the hospitality industry and is changing the way services are managed and offered. AI technologies are getting implemented into everyday service operations in front-of-house operations in hotels. The chatbots that are powered by AI can respond instantly to guest requests and reservations, which increases the speed of communication. Self-check-in kiosks and mobile check-in apps decrease the check-in waiting time and improve the efficiency of the work (Štilić et al., 2023). The facial recognition systems enable hassle free identity authentication and customised service delivery particularly in the luxurious and high-technology hotel environments. In addition, customer relationship management (CRM) systems that are based on AI can process large volumes of guest data to offer personalised recommendations and predict future needs.</a:t>
            </a:r>
          </a:p>
        </p:txBody>
      </p:sp>
      <p:sp>
        <p:nvSpPr>
          <p:cNvPr id="4" name="Slide Number Placeholder 3"/>
          <p:cNvSpPr>
            <a:spLocks noGrp="1"/>
          </p:cNvSpPr>
          <p:nvPr>
            <p:ph type="sldNum" sz="quarter" idx="10"/>
          </p:nvPr>
        </p:nvSpPr>
        <p:spPr/>
        <p:txBody>
          <a:bodyPr/>
          <a:lstStyle/>
          <a:p>
            <a:fld id="{18271C29-2951-43A0-84ED-18770502FFD3}" type="slidenum">
              <a:rPr lang="en-US" smtClean="0"/>
              <a:t>3</a:t>
            </a:fld>
            <a:endParaRPr lang="en-US"/>
          </a:p>
        </p:txBody>
      </p:sp>
    </p:spTree>
    <p:extLst>
      <p:ext uri="{BB962C8B-B14F-4D97-AF65-F5344CB8AC3E}">
        <p14:creationId xmlns:p14="http://schemas.microsoft.com/office/powerpoint/2010/main" val="31021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Hospitality industry customer expectations are characterized by digital transformation. Customers are seeking quick and easy digital experiences, more personalised service, and smooth service. However, hospitality is dependent on human interaction. Guest satisfaction is still based on emotional engagement, empathy, and personal attention (Chen et al., 2020). Service outcomes greatly depend on emotional labour conducted by employees. It has been found that younger consumers tend to be more tolerant of AI services, whereas older consumers might need to communicate with a person directly (Gerlich, 2023). There are those customers who put a high premium on efficiency at the expense of personal contact, and those who place a high value on warmth and connection. These ambivalent impressions prove that hybrid service models are required. Hotels have to achieve technological effectiveness and a human approach to service delivery to meet the demands of various customer categories.</a:t>
            </a:r>
          </a:p>
        </p:txBody>
      </p:sp>
      <p:sp>
        <p:nvSpPr>
          <p:cNvPr id="4" name="Slide Number Placeholder 3"/>
          <p:cNvSpPr>
            <a:spLocks noGrp="1"/>
          </p:cNvSpPr>
          <p:nvPr>
            <p:ph type="sldNum" sz="quarter" idx="10"/>
          </p:nvPr>
        </p:nvSpPr>
        <p:spPr/>
        <p:txBody>
          <a:bodyPr/>
          <a:lstStyle/>
          <a:p>
            <a:fld id="{18271C29-2951-43A0-84ED-18770502FFD3}" type="slidenum">
              <a:rPr lang="en-US" smtClean="0"/>
              <a:t>4</a:t>
            </a:fld>
            <a:endParaRPr lang="en-US"/>
          </a:p>
        </p:txBody>
      </p:sp>
    </p:spTree>
    <p:extLst>
      <p:ext uri="{BB962C8B-B14F-4D97-AF65-F5344CB8AC3E}">
        <p14:creationId xmlns:p14="http://schemas.microsoft.com/office/powerpoint/2010/main" val="1362555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majority of the current research is concerned with operational and efficiency advantages of AI in the hospitality sector. Very little research has been conducted to assess how AI and human employees can work together and not as autonomous entities. Although the drivers of digital transformation have been well recorded (Nikopoulou et al., 2023), the impacts of automation on both frontline service employees and emotional labour have been under-researched.</a:t>
            </a:r>
          </a:p>
          <a:p>
            <a:r>
              <a:rPr lang="en-US" sz="1200" kern="1200" dirty="0">
                <a:solidFill>
                  <a:schemeClr val="tx1"/>
                </a:solidFill>
                <a:effectLst/>
                <a:latin typeface="+mn-lt"/>
                <a:ea typeface="+mn-ea"/>
                <a:cs typeface="+mn-cs"/>
              </a:rPr>
              <a:t>Moreover, the ethical and interpersonal implications of AI adoption are frequently not considered in the research, and issues about weakening human connection and trust are raised. Thus, this study fills the gap by examining the AI-human collaboration as a strategic model that combines efficiency/emotional intelligence. It contends that to achieve stability and success in the hospitality sector, there is a need to uphold the fundamental principles of hospitality and, at the same time, adopt technology.</a:t>
            </a:r>
          </a:p>
          <a:p>
            <a:endParaRPr lang="en-US" dirty="0"/>
          </a:p>
        </p:txBody>
      </p:sp>
      <p:sp>
        <p:nvSpPr>
          <p:cNvPr id="4" name="Slide Number Placeholder 3"/>
          <p:cNvSpPr>
            <a:spLocks noGrp="1"/>
          </p:cNvSpPr>
          <p:nvPr>
            <p:ph type="sldNum" sz="quarter" idx="10"/>
          </p:nvPr>
        </p:nvSpPr>
        <p:spPr/>
        <p:txBody>
          <a:bodyPr/>
          <a:lstStyle/>
          <a:p>
            <a:fld id="{18271C29-2951-43A0-84ED-18770502FFD3}" type="slidenum">
              <a:rPr lang="en-US" smtClean="0"/>
              <a:t>5</a:t>
            </a:fld>
            <a:endParaRPr lang="en-US"/>
          </a:p>
        </p:txBody>
      </p:sp>
    </p:spTree>
    <p:extLst>
      <p:ext uri="{BB962C8B-B14F-4D97-AF65-F5344CB8AC3E}">
        <p14:creationId xmlns:p14="http://schemas.microsoft.com/office/powerpoint/2010/main" val="824929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government regulations regarding data privacy, biometrics, and digital identity have a strong influence on the application of AI in the hospitality industry (Marcus, 2025). The legislation on data storage and the facial-recognition technology establishes restrictions on the fully automated check-in process so that personnel are engaged to guarantee that the rules are adhered to and guests entrust their services to the artificial intelligence (SITA and The Prism Project, 2024). In such a manner, hotels tend to introduce digital identity and biometric check-in and human oversight.</a:t>
            </a:r>
          </a:p>
          <a:p>
            <a:r>
              <a:rPr lang="en-US" sz="1200" kern="1200" dirty="0">
                <a:solidFill>
                  <a:schemeClr val="tx1"/>
                </a:solidFill>
                <a:effectLst/>
                <a:latin typeface="+mn-lt"/>
                <a:ea typeface="+mn-ea"/>
                <a:cs typeface="+mn-cs"/>
              </a:rPr>
              <a:t>The increasing labour expenses and shortage of staff have encouraged hotels to adopt AI solutions. There is a chance that the self-service kiosks and chatbots can be used to reduce waiting time and operational costs. Nonetheless, complete automation is not going to impress every guest. Studies show that hotels with both AI and human employees have a higher level of customer satisfaction compared to those that are purely automated (StayNTouch, 2022). It proves that efficiency and service quality can be combined with AI if it is used wisely.</a:t>
            </a:r>
          </a:p>
          <a:p>
            <a:r>
              <a:rPr lang="en-US" sz="1200" kern="1200" dirty="0">
                <a:solidFill>
                  <a:schemeClr val="tx1"/>
                </a:solidFill>
                <a:effectLst/>
                <a:latin typeface="+mn-lt"/>
                <a:ea typeface="+mn-ea"/>
                <a:cs typeface="+mn-cs"/>
              </a:rPr>
              <a:t>The expectations that guests have are dependent on the type of travel and their demographics. Although most people are attracted by the fact that it is very fast and convenient, they also demand empathy and personalised focus. Leisure travellers usually prefer other forms of face-to-face service, and business travellers tend to prioritise quick, digital check-ins. Artificial intelligence is most effective as an assistant but not as a substitute to human communication.</a:t>
            </a:r>
          </a:p>
        </p:txBody>
      </p:sp>
      <p:sp>
        <p:nvSpPr>
          <p:cNvPr id="4" name="Slide Number Placeholder 3"/>
          <p:cNvSpPr>
            <a:spLocks noGrp="1"/>
          </p:cNvSpPr>
          <p:nvPr>
            <p:ph type="sldNum" sz="quarter" idx="10"/>
          </p:nvPr>
        </p:nvSpPr>
        <p:spPr/>
        <p:txBody>
          <a:bodyPr/>
          <a:lstStyle/>
          <a:p>
            <a:fld id="{18271C29-2951-43A0-84ED-18770502FFD3}" type="slidenum">
              <a:rPr lang="en-US" smtClean="0"/>
              <a:t>6</a:t>
            </a:fld>
            <a:endParaRPr lang="en-US"/>
          </a:p>
        </p:txBody>
      </p:sp>
    </p:spTree>
    <p:extLst>
      <p:ext uri="{BB962C8B-B14F-4D97-AF65-F5344CB8AC3E}">
        <p14:creationId xmlns:p14="http://schemas.microsoft.com/office/powerpoint/2010/main" val="11799917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AI allows the achievement of such functions as language translation, adjustments to bookings, and personalised offers that enhance the comfort of the guests. Nevertheless, malfunctioning of the system might interrupt the service, so human workers cannot be excluded as a solution and a communication instrument. Total automation is not a viable option because there is a need to employ personnel to provide technical assistance and technical support to ensure smooth operations.</a:t>
            </a:r>
          </a:p>
          <a:p>
            <a:r>
              <a:rPr lang="en-US" sz="1200" kern="1200" dirty="0">
                <a:solidFill>
                  <a:schemeClr val="tx1"/>
                </a:solidFill>
                <a:effectLst/>
                <a:latin typeface="+mn-lt"/>
                <a:ea typeface="+mn-ea"/>
                <a:cs typeface="+mn-cs"/>
              </a:rPr>
              <a:t>Digital solutions lower the usage of paper and energy. Virtual concierge services, e-receipts, and digital check-ins are also added to the sustainability targets and improve the impressions of guests (Hotel Yearbook, 2024). However, electronic devices, such as energy consumption and electronic waste, should also be taken into account by the hotels in terms of their environmental cost.</a:t>
            </a:r>
          </a:p>
          <a:p>
            <a:r>
              <a:rPr lang="en-US" sz="1200" kern="1200" dirty="0">
                <a:solidFill>
                  <a:schemeClr val="tx1"/>
                </a:solidFill>
                <a:effectLst/>
                <a:latin typeface="+mn-lt"/>
                <a:ea typeface="+mn-ea"/>
                <a:cs typeface="+mn-cs"/>
              </a:rPr>
              <a:t>Hotels are still responsible when it comes to AI-based processes, error, data breaches, and algorithm bias. Human control also guarantees the correct functioning, conflict management, and regulation adherence (Hotel Yearbook, 2024). Constant control also promotes responsible AI use and the participation of employees.</a:t>
            </a:r>
          </a:p>
          <a:p>
            <a:endParaRPr lang="en-US" dirty="0"/>
          </a:p>
        </p:txBody>
      </p:sp>
      <p:sp>
        <p:nvSpPr>
          <p:cNvPr id="4" name="Slide Number Placeholder 3"/>
          <p:cNvSpPr>
            <a:spLocks noGrp="1"/>
          </p:cNvSpPr>
          <p:nvPr>
            <p:ph type="sldNum" sz="quarter" idx="10"/>
          </p:nvPr>
        </p:nvSpPr>
        <p:spPr/>
        <p:txBody>
          <a:bodyPr/>
          <a:lstStyle/>
          <a:p>
            <a:fld id="{18271C29-2951-43A0-84ED-18770502FFD3}" type="slidenum">
              <a:rPr lang="en-US" smtClean="0"/>
              <a:t>7</a:t>
            </a:fld>
            <a:endParaRPr lang="en-US"/>
          </a:p>
        </p:txBody>
      </p:sp>
    </p:spTree>
    <p:extLst>
      <p:ext uri="{BB962C8B-B14F-4D97-AF65-F5344CB8AC3E}">
        <p14:creationId xmlns:p14="http://schemas.microsoft.com/office/powerpoint/2010/main" val="1672217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AI-human collaboration was evaluated using the STAR framework. Situation: Hotels are confronted with rising customer expectations and labour unavailability, as well as rising digital change pressure. Task: The challenge is to provide effective, customised, and emotionally charged service within the operational limits. Action: Hotels implement hybrid service models. Repetitive jobs include check-in, booking management, and information provision, which AI is able to manage. Human employees prioritise personalised interaction, recovery of service, and emotional involvement. Result: The hybrid model is more effective and keeps guests contented. Research demonstrates that AI positively influences the guest experience in case of human interaction. This demonstrates that AI in collaboration with human beings is more effective than full automation.</a:t>
            </a:r>
          </a:p>
        </p:txBody>
      </p:sp>
      <p:sp>
        <p:nvSpPr>
          <p:cNvPr id="4" name="Slide Number Placeholder 3"/>
          <p:cNvSpPr>
            <a:spLocks noGrp="1"/>
          </p:cNvSpPr>
          <p:nvPr>
            <p:ph type="sldNum" sz="quarter" idx="10"/>
          </p:nvPr>
        </p:nvSpPr>
        <p:spPr/>
        <p:txBody>
          <a:bodyPr/>
          <a:lstStyle/>
          <a:p>
            <a:fld id="{18271C29-2951-43A0-84ED-18770502FFD3}" type="slidenum">
              <a:rPr lang="en-US" smtClean="0"/>
              <a:t>8</a:t>
            </a:fld>
            <a:endParaRPr lang="en-US"/>
          </a:p>
        </p:txBody>
      </p:sp>
    </p:spTree>
    <p:extLst>
      <p:ext uri="{BB962C8B-B14F-4D97-AF65-F5344CB8AC3E}">
        <p14:creationId xmlns:p14="http://schemas.microsoft.com/office/powerpoint/2010/main" val="3847189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Artificial intelligence has definite advantages in the front-of-the-house hotel operations. It offers speed, high operational consistency, personalisation built on data, and 24/7 service availability (Marcus, 2025). Instantaneous processing of data related to guests (much of which is gathered by the hotel) can be performed through AI systems in large quantities and with high precision, enabling the hotel to customize its services and predict customer interests. Moreover, AI assists in the workload management, alleviates operational stress, especially in the workplace conditions influenced by labour shortage. Nonetheless, even with these benefits, AI has tremendous drawbacks. It is devoid of emotional intelligence, empathy, and the capacity to really comprehend elaborate human emotions.</a:t>
            </a:r>
          </a:p>
          <a:p>
            <a:r>
              <a:rPr lang="en-US" sz="1200" kern="1200" dirty="0">
                <a:solidFill>
                  <a:schemeClr val="tx1"/>
                </a:solidFill>
                <a:effectLst/>
                <a:latin typeface="+mn-lt"/>
                <a:ea typeface="+mn-ea"/>
                <a:cs typeface="+mn-cs"/>
              </a:rPr>
              <a:t>Relationship-building and emotional involvement are the existing foundations of hospitality. The role of emotional labour by the staff is crucial in the determination of the satisfaction and loyalty of the guests (Ngcobo et al., 2022). The answers given by AI systems can be correct, but they cannot provide the same level of warmth as a real person. The use of algorithmic management systems can lead to a loss of autonomy among employees and a heightened level of monitoring, which can have a negative impact on motivation and job satisfaction. Hence, hotels have to pay close attention to technological implementation lest they experience adverse impacts on organisations.</a:t>
            </a:r>
          </a:p>
          <a:p>
            <a:endParaRPr lang="en-US" dirty="0"/>
          </a:p>
        </p:txBody>
      </p:sp>
      <p:sp>
        <p:nvSpPr>
          <p:cNvPr id="4" name="Slide Number Placeholder 3"/>
          <p:cNvSpPr>
            <a:spLocks noGrp="1"/>
          </p:cNvSpPr>
          <p:nvPr>
            <p:ph type="sldNum" sz="quarter" idx="10"/>
          </p:nvPr>
        </p:nvSpPr>
        <p:spPr/>
        <p:txBody>
          <a:bodyPr/>
          <a:lstStyle/>
          <a:p>
            <a:fld id="{18271C29-2951-43A0-84ED-18770502FFD3}" type="slidenum">
              <a:rPr lang="en-US" smtClean="0"/>
              <a:t>9</a:t>
            </a:fld>
            <a:endParaRPr lang="en-US"/>
          </a:p>
        </p:txBody>
      </p:sp>
    </p:spTree>
    <p:extLst>
      <p:ext uri="{BB962C8B-B14F-4D97-AF65-F5344CB8AC3E}">
        <p14:creationId xmlns:p14="http://schemas.microsoft.com/office/powerpoint/2010/main" val="3798232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sum up, artificial intelligence allows improving the effectiveness of the work in front-of-house hotel services greatly. It enhances efficiency, precision, and customisation. Nonetheless, human workers are still needed to provide the sense of empathy, emotional intelligence, and real situations in hospitality. The best solution is a mix of human-centred service and technological innovation in the form of a hybrid model of a service. Technology and people not replace each other in the future of hospitality it works together.</a:t>
            </a:r>
          </a:p>
          <a:p>
            <a:endParaRPr lang="en-US" dirty="0"/>
          </a:p>
        </p:txBody>
      </p:sp>
      <p:sp>
        <p:nvSpPr>
          <p:cNvPr id="4" name="Slide Number Placeholder 3"/>
          <p:cNvSpPr>
            <a:spLocks noGrp="1"/>
          </p:cNvSpPr>
          <p:nvPr>
            <p:ph type="sldNum" sz="quarter" idx="10"/>
          </p:nvPr>
        </p:nvSpPr>
        <p:spPr/>
        <p:txBody>
          <a:bodyPr/>
          <a:lstStyle/>
          <a:p>
            <a:fld id="{18271C29-2951-43A0-84ED-18770502FFD3}" type="slidenum">
              <a:rPr lang="en-US" smtClean="0"/>
              <a:t>10</a:t>
            </a:fld>
            <a:endParaRPr lang="en-US"/>
          </a:p>
        </p:txBody>
      </p:sp>
    </p:spTree>
    <p:extLst>
      <p:ext uri="{BB962C8B-B14F-4D97-AF65-F5344CB8AC3E}">
        <p14:creationId xmlns:p14="http://schemas.microsoft.com/office/powerpoint/2010/main" val="1631325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Depending on the results, recommendations are made. First, the hotels are supposed to adopt hybrid front-of-house models with the roles of AI and human roles being clearly defined. Second, the hotel industry requires investment in online training programmes, so that the staff can be capable of operating AI systems. Third, AI governance structures ought to be put in place to protect and guarantee the transparency of data. </a:t>
            </a:r>
          </a:p>
          <a:p>
            <a:endParaRPr lang="en-US" dirty="0"/>
          </a:p>
        </p:txBody>
      </p:sp>
      <p:sp>
        <p:nvSpPr>
          <p:cNvPr id="4" name="Slide Number Placeholder 3"/>
          <p:cNvSpPr>
            <a:spLocks noGrp="1"/>
          </p:cNvSpPr>
          <p:nvPr>
            <p:ph type="sldNum" sz="quarter" idx="10"/>
          </p:nvPr>
        </p:nvSpPr>
        <p:spPr/>
        <p:txBody>
          <a:bodyPr/>
          <a:lstStyle/>
          <a:p>
            <a:fld id="{18271C29-2951-43A0-84ED-18770502FFD3}" type="slidenum">
              <a:rPr lang="en-US" smtClean="0"/>
              <a:t>11</a:t>
            </a:fld>
            <a:endParaRPr lang="en-US"/>
          </a:p>
        </p:txBody>
      </p:sp>
    </p:spTree>
    <p:extLst>
      <p:ext uri="{BB962C8B-B14F-4D97-AF65-F5344CB8AC3E}">
        <p14:creationId xmlns:p14="http://schemas.microsoft.com/office/powerpoint/2010/main" val="207701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sv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png"/><Relationship Id="rId7" Type="http://schemas.openxmlformats.org/officeDocument/2006/relationships/diagramData" Target="../diagrams/data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svg"/><Relationship Id="rId11" Type="http://schemas.microsoft.com/office/2007/relationships/diagramDrawing" Target="../diagrams/drawing2.xml"/><Relationship Id="rId5" Type="http://schemas.openxmlformats.org/officeDocument/2006/relationships/image" Target="../media/image7.png"/><Relationship Id="rId10" Type="http://schemas.openxmlformats.org/officeDocument/2006/relationships/diagramColors" Target="../diagrams/colors2.xml"/><Relationship Id="rId4" Type="http://schemas.openxmlformats.org/officeDocument/2006/relationships/image" Target="../media/image2.svg"/><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1.png"/><Relationship Id="rId7" Type="http://schemas.openxmlformats.org/officeDocument/2006/relationships/diagramData" Target="../diagrams/data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svg"/><Relationship Id="rId11" Type="http://schemas.microsoft.com/office/2007/relationships/diagramDrawing" Target="../diagrams/drawing3.xml"/><Relationship Id="rId5" Type="http://schemas.openxmlformats.org/officeDocument/2006/relationships/image" Target="../media/image7.png"/><Relationship Id="rId10" Type="http://schemas.openxmlformats.org/officeDocument/2006/relationships/diagramColors" Target="../diagrams/colors3.xml"/><Relationship Id="rId4" Type="http://schemas.openxmlformats.org/officeDocument/2006/relationships/image" Target="../media/image2.svg"/><Relationship Id="rId9"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1.png"/><Relationship Id="rId7" Type="http://schemas.openxmlformats.org/officeDocument/2006/relationships/diagramData" Target="../diagrams/data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svg"/><Relationship Id="rId11" Type="http://schemas.microsoft.com/office/2007/relationships/diagramDrawing" Target="../diagrams/drawing4.xml"/><Relationship Id="rId5" Type="http://schemas.openxmlformats.org/officeDocument/2006/relationships/image" Target="../media/image7.png"/><Relationship Id="rId10" Type="http://schemas.openxmlformats.org/officeDocument/2006/relationships/diagramColors" Target="../diagrams/colors4.xml"/><Relationship Id="rId4" Type="http://schemas.openxmlformats.org/officeDocument/2006/relationships/image" Target="../media/image2.svg"/><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90/socsci12090502" TargetMode="External"/><Relationship Id="rId13" Type="http://schemas.openxmlformats.org/officeDocument/2006/relationships/hyperlink" Target="https://surveysparrow.com/blog/what-is-customer-expectation/" TargetMode="External"/><Relationship Id="rId18" Type="http://schemas.openxmlformats.org/officeDocument/2006/relationships/hyperlink" Target="https://www.linkedin.com/pulse/digital-revolution-hospitality-pockettrainerapp-yespf" TargetMode="External"/><Relationship Id="rId3" Type="http://schemas.openxmlformats.org/officeDocument/2006/relationships/image" Target="../media/image2.svg"/><Relationship Id="rId7" Type="http://schemas.openxmlformats.org/officeDocument/2006/relationships/hyperlink" Target="https://doi.org/10.1108/ihr-04-2020-0010" TargetMode="External"/><Relationship Id="rId12" Type="http://schemas.openxmlformats.org/officeDocument/2006/relationships/hyperlink" Target="https://doi.org/10.3390/su15032736" TargetMode="External"/><Relationship Id="rId17" Type="http://schemas.openxmlformats.org/officeDocument/2006/relationships/hyperlink" Target="https://doi.org/10.5937/turpos0-43739" TargetMode="External"/><Relationship Id="rId2" Type="http://schemas.openxmlformats.org/officeDocument/2006/relationships/image" Target="../media/image1.png"/><Relationship Id="rId16" Type="http://schemas.openxmlformats.org/officeDocument/2006/relationships/hyperlink" Target="https://www.stayntouch.com/wp-content/uploads/2022%20Hotelier%20Technology%20Sentiment%20Report%20(7).pdf" TargetMode="External"/><Relationship Id="rId1" Type="http://schemas.openxmlformats.org/officeDocument/2006/relationships/slideLayout" Target="../slideLayouts/slideLayout7.xml"/><Relationship Id="rId6" Type="http://schemas.openxmlformats.org/officeDocument/2006/relationships/hyperlink" Target="https://www.facultyfocus.com/articles/equality-inclusion-and-diversity/three-recommendations-to-increase-equitable-learning-environments/" TargetMode="External"/><Relationship Id="rId11" Type="http://schemas.openxmlformats.org/officeDocument/2006/relationships/hyperlink" Target="https://doi.org/10.4102/sajhrm.v20i0.1583" TargetMode="External"/><Relationship Id="rId5" Type="http://schemas.openxmlformats.org/officeDocument/2006/relationships/image" Target="../media/image8.svg"/><Relationship Id="rId15" Type="http://schemas.openxmlformats.org/officeDocument/2006/relationships/hyperlink" Target="https://www.sita.aero/globalassets/docs/other/prism-report-travel-and-hospitality.pdf" TargetMode="External"/><Relationship Id="rId10" Type="http://schemas.openxmlformats.org/officeDocument/2006/relationships/hyperlink" Target="http://htmjournals.com/jh/index.php/jh/article/view/58" TargetMode="External"/><Relationship Id="rId4" Type="http://schemas.openxmlformats.org/officeDocument/2006/relationships/image" Target="../media/image7.png"/><Relationship Id="rId9" Type="http://schemas.openxmlformats.org/officeDocument/2006/relationships/hyperlink" Target="https://www.hotelyearbook.com/pdf/37000032/the-hotel-yearbook-technology-2024.pdf" TargetMode="External"/><Relationship Id="rId14" Type="http://schemas.openxmlformats.org/officeDocument/2006/relationships/hyperlink" Target="https://doi.org/10.1016/j.caeai.2022.100107"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flipH="1" flipV="1">
            <a:off x="13890343" y="5516388"/>
            <a:ext cx="4840370" cy="6758253"/>
          </a:xfrm>
          <a:custGeom>
            <a:avLst/>
            <a:gdLst/>
            <a:ahLst/>
            <a:cxnLst/>
            <a:rect l="l" t="t" r="r" b="b"/>
            <a:pathLst>
              <a:path w="4840370" h="6758253">
                <a:moveTo>
                  <a:pt x="4840371" y="6758253"/>
                </a:moveTo>
                <a:lnTo>
                  <a:pt x="0" y="6758253"/>
                </a:lnTo>
                <a:lnTo>
                  <a:pt x="0" y="0"/>
                </a:lnTo>
                <a:lnTo>
                  <a:pt x="4840371" y="0"/>
                </a:lnTo>
                <a:lnTo>
                  <a:pt x="4840371" y="6758253"/>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176744" flipV="1">
            <a:off x="12281842" y="-3234705"/>
            <a:ext cx="6992792" cy="6992792"/>
          </a:xfrm>
          <a:custGeom>
            <a:avLst/>
            <a:gdLst/>
            <a:ahLst/>
            <a:cxnLst/>
            <a:rect l="l" t="t" r="r" b="b"/>
            <a:pathLst>
              <a:path w="6992792" h="6992792">
                <a:moveTo>
                  <a:pt x="0" y="6992792"/>
                </a:moveTo>
                <a:lnTo>
                  <a:pt x="6992792" y="6992792"/>
                </a:lnTo>
                <a:lnTo>
                  <a:pt x="6992792" y="0"/>
                </a:lnTo>
                <a:lnTo>
                  <a:pt x="0" y="0"/>
                </a:lnTo>
                <a:lnTo>
                  <a:pt x="0" y="69927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flipV="1">
            <a:off x="12348517" y="-3496396"/>
            <a:ext cx="6992792" cy="6992792"/>
          </a:xfrm>
          <a:custGeom>
            <a:avLst/>
            <a:gdLst/>
            <a:ahLst/>
            <a:cxnLst/>
            <a:rect l="l" t="t" r="r" b="b"/>
            <a:pathLst>
              <a:path w="6992792" h="6992792">
                <a:moveTo>
                  <a:pt x="0" y="6992792"/>
                </a:moveTo>
                <a:lnTo>
                  <a:pt x="6992792" y="6992792"/>
                </a:lnTo>
                <a:lnTo>
                  <a:pt x="6992792" y="0"/>
                </a:lnTo>
                <a:lnTo>
                  <a:pt x="0" y="0"/>
                </a:lnTo>
                <a:lnTo>
                  <a:pt x="0" y="6992792"/>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TextBox 14"/>
          <p:cNvSpPr txBox="1"/>
          <p:nvPr/>
        </p:nvSpPr>
        <p:spPr>
          <a:xfrm>
            <a:off x="1752600" y="1485900"/>
            <a:ext cx="14935200" cy="6950942"/>
          </a:xfrm>
          <a:prstGeom prst="rect">
            <a:avLst/>
          </a:prstGeom>
          <a:noFill/>
        </p:spPr>
        <p:txBody>
          <a:bodyPr wrap="square" rtlCol="0">
            <a:spAutoFit/>
          </a:bodyPr>
          <a:lstStyle/>
          <a:p>
            <a:pPr algn="ctr">
              <a:lnSpc>
                <a:spcPct val="150000"/>
              </a:lnSpc>
            </a:pPr>
            <a:r>
              <a:rPr lang="en-US" sz="4400" b="1" dirty="0">
                <a:latin typeface="Times New Roman" panose="02020603050405020304" pitchFamily="18" charset="0"/>
                <a:cs typeface="Times New Roman" panose="02020603050405020304" pitchFamily="18" charset="0"/>
              </a:rPr>
              <a:t>Title: Artificial Intelligence and Human Collaboration in Front-Of-House Hotel Services in Meeting Customer Expectations in the Hospitality Industry </a:t>
            </a:r>
            <a:endParaRPr lang="en-US" sz="4400" dirty="0">
              <a:latin typeface="Times New Roman" panose="02020603050405020304" pitchFamily="18" charset="0"/>
              <a:cs typeface="Times New Roman" panose="02020603050405020304" pitchFamily="18" charset="0"/>
            </a:endParaRPr>
          </a:p>
          <a:p>
            <a:pPr algn="ctr">
              <a:lnSpc>
                <a:spcPct val="150000"/>
              </a:lnSpc>
            </a:pPr>
            <a:r>
              <a:rPr lang="en-US" sz="2400" b="1" dirty="0">
                <a:latin typeface="Times New Roman" panose="02020603050405020304" pitchFamily="18" charset="0"/>
                <a:ea typeface="Tahoma" panose="020B0604030504040204" pitchFamily="34" charset="0"/>
                <a:cs typeface="Times New Roman" panose="02020603050405020304" pitchFamily="18" charset="0"/>
              </a:rPr>
              <a:t>Programme: BA International Hotel Management</a:t>
            </a:r>
          </a:p>
          <a:p>
            <a:pPr algn="ctr">
              <a:lnSpc>
                <a:spcPct val="150000"/>
              </a:lnSpc>
            </a:pPr>
            <a:r>
              <a:rPr lang="en-US" sz="2400" b="1" dirty="0">
                <a:latin typeface="Times New Roman" panose="02020603050405020304" pitchFamily="18" charset="0"/>
                <a:ea typeface="Tahoma" panose="020B0604030504040204" pitchFamily="34" charset="0"/>
                <a:cs typeface="Times New Roman" panose="02020603050405020304" pitchFamily="18" charset="0"/>
              </a:rPr>
              <a:t>Module:  Contemporary Themes in the Hotel and Hospitality Sector</a:t>
            </a:r>
          </a:p>
          <a:p>
            <a:pPr algn="ctr">
              <a:lnSpc>
                <a:spcPct val="150000"/>
              </a:lnSpc>
            </a:pPr>
            <a:r>
              <a:rPr lang="en-US" sz="2400" b="1" dirty="0">
                <a:latin typeface="Times New Roman" panose="02020603050405020304" pitchFamily="18" charset="0"/>
                <a:ea typeface="Tahoma" panose="020B0604030504040204" pitchFamily="34" charset="0"/>
                <a:cs typeface="Times New Roman" panose="02020603050405020304" pitchFamily="18" charset="0"/>
              </a:rPr>
              <a:t>Module code: BMIH6001</a:t>
            </a:r>
          </a:p>
          <a:p>
            <a:pPr algn="ctr">
              <a:lnSpc>
                <a:spcPct val="150000"/>
              </a:lnSpc>
            </a:pPr>
            <a:r>
              <a:rPr lang="en-US" sz="2400" b="1" dirty="0">
                <a:latin typeface="Times New Roman" panose="02020603050405020304" pitchFamily="18" charset="0"/>
                <a:ea typeface="Tahoma" panose="020B0604030504040204" pitchFamily="34" charset="0"/>
                <a:cs typeface="Times New Roman" panose="02020603050405020304" pitchFamily="18" charset="0"/>
              </a:rPr>
              <a:t>Assignment Title: Assignment Two Conference Presentation</a:t>
            </a:r>
          </a:p>
          <a:p>
            <a:pPr algn="ctr">
              <a:lnSpc>
                <a:spcPct val="150000"/>
              </a:lnSpc>
            </a:pPr>
            <a:r>
              <a:rPr lang="en-US" sz="2400" b="1" dirty="0">
                <a:latin typeface="Times New Roman" panose="02020603050405020304" pitchFamily="18" charset="0"/>
                <a:ea typeface="Tahoma" panose="020B0604030504040204" pitchFamily="34" charset="0"/>
                <a:cs typeface="Times New Roman" panose="02020603050405020304" pitchFamily="18" charset="0"/>
              </a:rPr>
              <a:t>Student name: Alina Iuliana Axinte</a:t>
            </a:r>
          </a:p>
          <a:p>
            <a:pPr algn="ctr">
              <a:lnSpc>
                <a:spcPct val="150000"/>
              </a:lnSpc>
            </a:pPr>
            <a:r>
              <a:rPr lang="en-US" sz="2400" b="1" dirty="0">
                <a:latin typeface="Times New Roman" panose="02020603050405020304" pitchFamily="18" charset="0"/>
                <a:ea typeface="Tahoma" panose="020B0604030504040204" pitchFamily="34" charset="0"/>
                <a:cs typeface="Times New Roman" panose="02020603050405020304" pitchFamily="18" charset="0"/>
              </a:rPr>
              <a:t>Student ID</a:t>
            </a:r>
            <a:r>
              <a:rPr lang="en-US" sz="2400" b="1">
                <a:latin typeface="Times New Roman" panose="02020603050405020304" pitchFamily="18" charset="0"/>
                <a:ea typeface="Tahoma" panose="020B0604030504040204" pitchFamily="34" charset="0"/>
                <a:cs typeface="Times New Roman" panose="02020603050405020304" pitchFamily="18" charset="0"/>
              </a:rPr>
              <a:t>: 222396</a:t>
            </a:r>
            <a:r>
              <a:rPr lang="en-US" sz="2400" b="1" dirty="0">
                <a:latin typeface="Times New Roman" panose="02020603050405020304" pitchFamily="18" charset="0"/>
                <a:ea typeface="Tahoma" panose="020B0604030504040204" pitchFamily="34" charset="0"/>
                <a:cs typeface="Times New Roman" panose="02020603050405020304" pitchFamily="18" charset="0"/>
              </a:rPr>
              <a:t>2</a:t>
            </a:r>
          </a:p>
          <a:p>
            <a:pPr algn="ctr">
              <a:lnSpc>
                <a:spcPct val="150000"/>
              </a:lnSpc>
            </a:pPr>
            <a:r>
              <a:rPr lang="en-US" sz="2400" b="1" dirty="0">
                <a:latin typeface="Times New Roman" panose="02020603050405020304" pitchFamily="18" charset="0"/>
                <a:ea typeface="Tahoma" panose="020B0604030504040204" pitchFamily="34" charset="0"/>
                <a:cs typeface="Times New Roman" panose="02020603050405020304" pitchFamily="18" charset="0"/>
              </a:rPr>
              <a:t>Lecturer name: Natalie Brailsford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4953000" y="866766"/>
            <a:ext cx="9205169" cy="1228734"/>
          </a:xfrm>
          <a:prstGeom prst="rect">
            <a:avLst/>
          </a:prstGeom>
        </p:spPr>
        <p:txBody>
          <a:bodyPr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Introduction</a:t>
            </a:r>
            <a:endParaRPr lang="en-US" sz="4400" b="1" dirty="0">
              <a:solidFill>
                <a:srgbClr val="3F3D3E"/>
              </a:solidFill>
              <a:latin typeface="Times New Roman" panose="02020603050405020304" pitchFamily="18" charset="0"/>
              <a:ea typeface="Alexandria Bold"/>
              <a:cs typeface="Times New Roman" panose="02020603050405020304" pitchFamily="18" charset="0"/>
              <a:sym typeface="Alexandria Bold"/>
            </a:endParaRPr>
          </a:p>
        </p:txBody>
      </p:sp>
      <p:sp>
        <p:nvSpPr>
          <p:cNvPr id="4" name="TextBox 4"/>
          <p:cNvSpPr txBox="1"/>
          <p:nvPr/>
        </p:nvSpPr>
        <p:spPr>
          <a:xfrm>
            <a:off x="1980824" y="3216561"/>
            <a:ext cx="9205169" cy="3811621"/>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hospitality industry is experiencing a fast digital revolution, and it’s changing the manner in which hotels operate.</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artificial intelligence is being used to make operations more efficient and cost-effective and to enhance the experience (Nikopoulou et al., 2023).</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 This presentation explores the potential to involve AI and human employees in working together.</a:t>
            </a:r>
          </a:p>
        </p:txBody>
      </p:sp>
      <p:sp>
        <p:nvSpPr>
          <p:cNvPr id="5" name="Freeform 5"/>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AutoShape 6"/>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pic>
        <p:nvPicPr>
          <p:cNvPr id="3074" name="Picture 2" descr="The Digital Revolution in Hospitality"/>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616714" y="3162300"/>
            <a:ext cx="6169025" cy="347007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2110427" y="6854666"/>
            <a:ext cx="5181600"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Figure: 01 The Digital Revolution in Hospitality</a:t>
            </a:r>
          </a:p>
          <a:p>
            <a:pPr algn="ctr"/>
            <a:r>
              <a:rPr lang="en-US" dirty="0">
                <a:latin typeface="Times New Roman" panose="02020603050405020304" pitchFamily="18" charset="0"/>
                <a:cs typeface="Times New Roman" panose="02020603050405020304" pitchFamily="18" charset="0"/>
              </a:rPr>
              <a:t>Source: (Trainer,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4267200" y="248050"/>
            <a:ext cx="9205169" cy="677108"/>
          </a:xfrm>
          <a:prstGeom prst="rect">
            <a:avLst/>
          </a:prstGeom>
        </p:spPr>
        <p:txBody>
          <a:bodyPr lIns="0" tIns="0" rIns="0" bIns="0" rtlCol="0" anchor="t">
            <a:spAutoFit/>
          </a:bodyPr>
          <a:lstStyle/>
          <a:p>
            <a:pPr algn="ctr"/>
            <a:r>
              <a:rPr lang="en-US" sz="4400" b="1" dirty="0">
                <a:latin typeface="Times New Roman" panose="02020603050405020304" pitchFamily="18" charset="0"/>
                <a:cs typeface="Times New Roman" panose="02020603050405020304" pitchFamily="18" charset="0"/>
              </a:rPr>
              <a:t>Literature Review</a:t>
            </a:r>
            <a:endParaRPr lang="en-US" sz="4400" dirty="0">
              <a:latin typeface="Times New Roman" panose="02020603050405020304" pitchFamily="18" charset="0"/>
              <a:cs typeface="Times New Roman" panose="02020603050405020304" pitchFamily="18" charset="0"/>
            </a:endParaRPr>
          </a:p>
        </p:txBody>
      </p:sp>
      <p:sp>
        <p:nvSpPr>
          <p:cNvPr id="9" name="AutoShape 9"/>
          <p:cNvSpPr/>
          <p:nvPr/>
        </p:nvSpPr>
        <p:spPr>
          <a:xfrm>
            <a:off x="4541415" y="9867900"/>
            <a:ext cx="11672841" cy="0"/>
          </a:xfrm>
          <a:prstGeom prst="line">
            <a:avLst/>
          </a:prstGeom>
          <a:ln w="9525" cap="flat">
            <a:solidFill>
              <a:srgbClr val="545454"/>
            </a:solidFill>
            <a:prstDash val="solid"/>
            <a:headEnd type="none" w="sm" len="sm"/>
            <a:tailEnd type="none" w="sm" len="sm"/>
          </a:ln>
        </p:spPr>
        <p:txBody>
          <a:bodyPr/>
          <a:lstStyle/>
          <a:p>
            <a:endParaRPr lang="en-GB"/>
          </a:p>
        </p:txBody>
      </p:sp>
      <p:graphicFrame>
        <p:nvGraphicFramePr>
          <p:cNvPr id="11" name="Diagram 10"/>
          <p:cNvGraphicFramePr/>
          <p:nvPr>
            <p:extLst>
              <p:ext uri="{D42A27DB-BD31-4B8C-83A1-F6EECF244321}">
                <p14:modId xmlns:p14="http://schemas.microsoft.com/office/powerpoint/2010/main" val="1821921282"/>
              </p:ext>
            </p:extLst>
          </p:nvPr>
        </p:nvGraphicFramePr>
        <p:xfrm>
          <a:off x="2438400" y="1356173"/>
          <a:ext cx="14321591" cy="80807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360210" y="1054218"/>
            <a:ext cx="17333430" cy="1276824"/>
          </a:xfrm>
          <a:prstGeom prst="rect">
            <a:avLst/>
          </a:prstGeom>
        </p:spPr>
        <p:txBody>
          <a:bodyPr wrap="square"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Customer Expectations and Perceptions</a:t>
            </a:r>
            <a:endParaRPr lang="en-US" sz="4400" dirty="0">
              <a:latin typeface="Times New Roman" panose="02020603050405020304" pitchFamily="18" charset="0"/>
              <a:cs typeface="Times New Roman" panose="02020603050405020304" pitchFamily="18" charset="0"/>
            </a:endParaRPr>
          </a:p>
        </p:txBody>
      </p:sp>
      <p:sp>
        <p:nvSpPr>
          <p:cNvPr id="6" name="TextBox 6"/>
          <p:cNvSpPr txBox="1"/>
          <p:nvPr/>
        </p:nvSpPr>
        <p:spPr>
          <a:xfrm>
            <a:off x="1524000" y="3418400"/>
            <a:ext cx="9734359" cy="3811621"/>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digital transformation has altered the expectations of the guests, that have led to faster, smoother, and more personalised digital services.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guest satisfaction is still focused on emotional involvement and empathy despite the technological innovations (Chen et al., 2020).</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young traveler will be more at ease with AI-based services.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 The older guests will be more at ease with human interaction (Gerlich, 2023).</a:t>
            </a:r>
          </a:p>
        </p:txBody>
      </p:sp>
      <p:sp>
        <p:nvSpPr>
          <p:cNvPr id="7" name="Freeform 7"/>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AutoShape 8"/>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pic>
        <p:nvPicPr>
          <p:cNvPr id="4098" name="Picture 2" descr="What Is Customer Expectations and How to Meet Them"/>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506200" y="3315283"/>
            <a:ext cx="6284430" cy="335169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11582400" y="7121467"/>
            <a:ext cx="6096000"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Figure 02:  Customer expcetion </a:t>
            </a:r>
          </a:p>
          <a:p>
            <a:pPr algn="ctr"/>
            <a:r>
              <a:rPr lang="en-US" dirty="0">
                <a:latin typeface="Times New Roman" panose="02020603050405020304" pitchFamily="18" charset="0"/>
                <a:cs typeface="Times New Roman" panose="02020603050405020304" pitchFamily="18" charset="0"/>
              </a:rPr>
              <a:t>Source:  (SurveySparrow,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2514600" y="810021"/>
            <a:ext cx="13365585" cy="1228734"/>
          </a:xfrm>
          <a:prstGeom prst="rect">
            <a:avLst/>
          </a:prstGeom>
        </p:spPr>
        <p:txBody>
          <a:bodyPr wrap="square"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Research Gap and Critical Perspective</a:t>
            </a:r>
            <a:endParaRPr lang="en-US" sz="4400" b="1" dirty="0">
              <a:solidFill>
                <a:srgbClr val="3F3D3E"/>
              </a:solidFill>
              <a:latin typeface="Times New Roman" panose="02020603050405020304" pitchFamily="18" charset="0"/>
              <a:ea typeface="Alexandria Bold"/>
              <a:cs typeface="Times New Roman" panose="02020603050405020304" pitchFamily="18" charset="0"/>
              <a:sym typeface="Alexandria Bold"/>
            </a:endParaRPr>
          </a:p>
        </p:txBody>
      </p:sp>
      <p:sp>
        <p:nvSpPr>
          <p:cNvPr id="6" name="Freeform 6"/>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AutoShape 7"/>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graphicFrame>
        <p:nvGraphicFramePr>
          <p:cNvPr id="9" name="Diagram 8"/>
          <p:cNvGraphicFramePr/>
          <p:nvPr>
            <p:extLst>
              <p:ext uri="{D42A27DB-BD31-4B8C-83A1-F6EECF244321}">
                <p14:modId xmlns:p14="http://schemas.microsoft.com/office/powerpoint/2010/main" val="3654309306"/>
              </p:ext>
            </p:extLst>
          </p:nvPr>
        </p:nvGraphicFramePr>
        <p:xfrm>
          <a:off x="1816434" y="2298128"/>
          <a:ext cx="13868400" cy="6807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2590800" y="987238"/>
            <a:ext cx="13289385" cy="1228734"/>
          </a:xfrm>
          <a:prstGeom prst="rect">
            <a:avLst/>
          </a:prstGeom>
        </p:spPr>
        <p:txBody>
          <a:bodyPr wrap="square"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PESTLE: Political, Economic, and Legal</a:t>
            </a:r>
            <a:endParaRPr lang="en-US" sz="4400" b="1" dirty="0">
              <a:solidFill>
                <a:srgbClr val="3F3D3E"/>
              </a:solidFill>
              <a:latin typeface="Times New Roman" panose="02020603050405020304" pitchFamily="18" charset="0"/>
              <a:ea typeface="Alexandria Bold"/>
              <a:cs typeface="Times New Roman" panose="02020603050405020304" pitchFamily="18" charset="0"/>
              <a:sym typeface="Alexandria Bold"/>
            </a:endParaRPr>
          </a:p>
        </p:txBody>
      </p:sp>
      <p:sp>
        <p:nvSpPr>
          <p:cNvPr id="4" name="TextBox 4"/>
          <p:cNvSpPr txBox="1"/>
          <p:nvPr/>
        </p:nvSpPr>
        <p:spPr>
          <a:xfrm>
            <a:off x="2590800" y="2938221"/>
            <a:ext cx="8839200" cy="4365619"/>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policies of the government on privacy and biometric technologies are a potent factor affecting the use of AI in hotels (Marcus, 2025).</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has been shown that AI-human models can be much more successful in generating guest satisfaction than completely automated (StayNTouch, 2022).</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 Business travellers and leisure travellers typically value other types of face-to-face service. </a:t>
            </a:r>
          </a:p>
        </p:txBody>
      </p:sp>
      <p:sp>
        <p:nvSpPr>
          <p:cNvPr id="6" name="Freeform 6"/>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AutoShape 7"/>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sp>
        <p:nvSpPr>
          <p:cNvPr id="9" name="Rectangle 2"/>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 name="Picture 9"/>
          <p:cNvPicPr/>
          <p:nvPr/>
        </p:nvPicPr>
        <p:blipFill rotWithShape="1">
          <a:blip r:embed="rId7">
            <a:extLst>
              <a:ext uri="{28A0092B-C50C-407E-A947-70E740481C1C}">
                <a14:useLocalDpi xmlns:a14="http://schemas.microsoft.com/office/drawing/2010/main" val="0"/>
              </a:ext>
            </a:extLst>
          </a:blip>
          <a:srcRect/>
          <a:stretch>
            <a:fillRect/>
          </a:stretch>
        </p:blipFill>
        <p:spPr bwMode="auto">
          <a:xfrm>
            <a:off x="12022772" y="2810322"/>
            <a:ext cx="5274627" cy="40857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11" name="Rectangle 3"/>
          <p:cNvSpPr>
            <a:spLocks noChangeArrowheads="1"/>
          </p:cNvSpPr>
          <p:nvPr/>
        </p:nvSpPr>
        <p:spPr bwMode="auto">
          <a:xfrm>
            <a:off x="12185416" y="7081400"/>
            <a:ext cx="4537544"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Figure 3 Impact of Front-of-House Automation on Guest Satisfaction </a:t>
            </a:r>
            <a:endParaRPr kumimoji="0" lang="en-US" altLang="en-US" sz="4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Source: StayNTouch (2022)</a:t>
            </a:r>
            <a:endParaRPr kumimoji="0" lang="en-US" altLang="en-US" sz="4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838200" y="902408"/>
            <a:ext cx="17229214" cy="1228734"/>
          </a:xfrm>
          <a:prstGeom prst="rect">
            <a:avLst/>
          </a:prstGeom>
        </p:spPr>
        <p:txBody>
          <a:bodyPr wrap="square"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PESTLE: Social, Technological, and Environmental</a:t>
            </a:r>
            <a:endParaRPr lang="en-US" sz="4400" b="1" dirty="0">
              <a:solidFill>
                <a:srgbClr val="3F3D3E"/>
              </a:solidFill>
              <a:latin typeface="Times New Roman" panose="02020603050405020304" pitchFamily="18" charset="0"/>
              <a:ea typeface="Alexandria Bold"/>
              <a:cs typeface="Times New Roman" panose="02020603050405020304" pitchFamily="18" charset="0"/>
              <a:sym typeface="Alexandria Bold"/>
            </a:endParaRPr>
          </a:p>
        </p:txBody>
      </p:sp>
      <p:sp>
        <p:nvSpPr>
          <p:cNvPr id="4" name="TextBox 4"/>
          <p:cNvSpPr txBox="1"/>
          <p:nvPr/>
        </p:nvSpPr>
        <p:spPr>
          <a:xfrm>
            <a:off x="3048000" y="3135522"/>
            <a:ext cx="8188455" cy="3811621"/>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AI systems may fail technologically and require human intervention to ensure a smooth delivery of service.</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Sustainability targets are supported with the help of digital solutions like e-receipts and virtual concierge services (Hotel Yearbook, 2024).</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proper operation, conflict resolution, and compliance with regulations are also ensured through human control. </a:t>
            </a:r>
          </a:p>
        </p:txBody>
      </p:sp>
      <p:sp>
        <p:nvSpPr>
          <p:cNvPr id="6" name="Freeform 6"/>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7" name="AutoShape 7"/>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sp>
        <p:nvSpPr>
          <p:cNvPr id="9" name="Rectangle 2"/>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 name="Picture 9"/>
          <p:cNvPicPr/>
          <p:nvPr/>
        </p:nvPicPr>
        <p:blipFill rotWithShape="1">
          <a:blip r:embed="rId7">
            <a:extLst>
              <a:ext uri="{28A0092B-C50C-407E-A947-70E740481C1C}">
                <a14:useLocalDpi xmlns:a14="http://schemas.microsoft.com/office/drawing/2010/main" val="0"/>
              </a:ext>
            </a:extLst>
          </a:blip>
          <a:srcRect/>
          <a:stretch>
            <a:fillRect/>
          </a:stretch>
        </p:blipFill>
        <p:spPr bwMode="auto">
          <a:xfrm>
            <a:off x="11874528" y="3227923"/>
            <a:ext cx="5611302" cy="3686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11" name="Rectangle 3"/>
          <p:cNvSpPr>
            <a:spLocks noChangeArrowheads="1"/>
          </p:cNvSpPr>
          <p:nvPr/>
        </p:nvSpPr>
        <p:spPr bwMode="auto">
          <a:xfrm>
            <a:off x="12192000" y="7001662"/>
            <a:ext cx="50292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Figure 4 Adoption of Digital Identity and Biometric</a:t>
            </a:r>
            <a:r>
              <a:rPr kumimoji="0" lang="en-US" altLang="en-US" b="0" u="none" strike="noStrike" cap="none" normalizeH="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altLang="en-US" b="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Technologies in Hospitality</a:t>
            </a:r>
            <a:endParaRPr kumimoji="0" lang="en-US" altLang="en-US"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Source: SITA and The Prism Project (2024)</a:t>
            </a:r>
            <a:endParaRPr kumimoji="0" lang="en-US" altLang="en-US"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5200641" y="803304"/>
            <a:ext cx="9205169" cy="1276824"/>
          </a:xfrm>
          <a:prstGeom prst="rect">
            <a:avLst/>
          </a:prstGeom>
        </p:spPr>
        <p:txBody>
          <a:bodyPr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STAR Analysis</a:t>
            </a:r>
            <a:endParaRPr lang="en-US" sz="4400" b="1" dirty="0">
              <a:solidFill>
                <a:srgbClr val="3F3D3E"/>
              </a:solidFill>
              <a:latin typeface="Times New Roman" panose="02020603050405020304" pitchFamily="18" charset="0"/>
              <a:ea typeface="Alexandria Bold"/>
              <a:cs typeface="Times New Roman" panose="02020603050405020304" pitchFamily="18" charset="0"/>
              <a:sym typeface="Alexandria Bold"/>
            </a:endParaRPr>
          </a:p>
        </p:txBody>
      </p:sp>
      <p:sp>
        <p:nvSpPr>
          <p:cNvPr id="5" name="Freeform 5"/>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AutoShape 6"/>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graphicFrame>
        <p:nvGraphicFramePr>
          <p:cNvPr id="8" name="Diagram 7"/>
          <p:cNvGraphicFramePr/>
          <p:nvPr>
            <p:extLst>
              <p:ext uri="{D42A27DB-BD31-4B8C-83A1-F6EECF244321}">
                <p14:modId xmlns:p14="http://schemas.microsoft.com/office/powerpoint/2010/main" val="961902666"/>
              </p:ext>
            </p:extLst>
          </p:nvPr>
        </p:nvGraphicFramePr>
        <p:xfrm>
          <a:off x="2463165" y="2159000"/>
          <a:ext cx="14249400" cy="8128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4541415" y="718292"/>
            <a:ext cx="9205169" cy="1276824"/>
          </a:xfrm>
          <a:prstGeom prst="rect">
            <a:avLst/>
          </a:prstGeom>
        </p:spPr>
        <p:txBody>
          <a:bodyPr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Critical Evaluation</a:t>
            </a:r>
            <a:endParaRPr lang="en-US" sz="4400" dirty="0">
              <a:latin typeface="Times New Roman" panose="02020603050405020304" pitchFamily="18" charset="0"/>
              <a:cs typeface="Times New Roman" panose="02020603050405020304" pitchFamily="18" charset="0"/>
            </a:endParaRPr>
          </a:p>
        </p:txBody>
      </p:sp>
      <p:sp>
        <p:nvSpPr>
          <p:cNvPr id="4" name="TextBox 4"/>
          <p:cNvSpPr txBox="1"/>
          <p:nvPr/>
        </p:nvSpPr>
        <p:spPr>
          <a:xfrm>
            <a:off x="3205731" y="2971171"/>
            <a:ext cx="11876536" cy="3811621"/>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AI enhances speed, accuracy, and consistency of service delivery, particularly in monotonous front-of-house processes (Marcus, 2025).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AI does not have any emotional intelligence, empathy, and dealing with complicated human emotions.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role of emotional labour by the employees is still important in developing guest loyalty (Ngcobo et al., 2022).</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Automation of management can hurt the motivation of employees.</a:t>
            </a:r>
          </a:p>
        </p:txBody>
      </p:sp>
      <p:sp>
        <p:nvSpPr>
          <p:cNvPr id="6" name="Freeform 6"/>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AutoShape 7"/>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5200641" y="557025"/>
            <a:ext cx="9205169" cy="1276824"/>
          </a:xfrm>
          <a:prstGeom prst="rect">
            <a:avLst/>
          </a:prstGeom>
        </p:spPr>
        <p:txBody>
          <a:bodyPr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Conclusion</a:t>
            </a:r>
            <a:endParaRPr lang="en-US" sz="4400" b="1" dirty="0">
              <a:solidFill>
                <a:srgbClr val="3F3D3E"/>
              </a:solidFill>
              <a:latin typeface="Times New Roman" panose="02020603050405020304" pitchFamily="18" charset="0"/>
              <a:ea typeface="Alexandria Bold"/>
              <a:cs typeface="Times New Roman" panose="02020603050405020304" pitchFamily="18" charset="0"/>
              <a:sym typeface="Alexandria Bold"/>
            </a:endParaRPr>
          </a:p>
        </p:txBody>
      </p:sp>
      <p:sp>
        <p:nvSpPr>
          <p:cNvPr id="5" name="Freeform 5"/>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AutoShape 6"/>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graphicFrame>
        <p:nvGraphicFramePr>
          <p:cNvPr id="9" name="Diagram 8"/>
          <p:cNvGraphicFramePr/>
          <p:nvPr>
            <p:extLst>
              <p:ext uri="{D42A27DB-BD31-4B8C-83A1-F6EECF244321}">
                <p14:modId xmlns:p14="http://schemas.microsoft.com/office/powerpoint/2010/main" val="4017120162"/>
              </p:ext>
            </p:extLst>
          </p:nvPr>
        </p:nvGraphicFramePr>
        <p:xfrm>
          <a:off x="3886200" y="2056137"/>
          <a:ext cx="10972800" cy="73651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4541415" y="1273630"/>
            <a:ext cx="9205169" cy="1276824"/>
          </a:xfrm>
          <a:prstGeom prst="rect">
            <a:avLst/>
          </a:prstGeom>
        </p:spPr>
        <p:txBody>
          <a:bodyPr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Recommendation</a:t>
            </a:r>
            <a:endParaRPr lang="en-US" sz="4400" b="1" dirty="0">
              <a:solidFill>
                <a:srgbClr val="3F3D3E"/>
              </a:solidFill>
              <a:latin typeface="Times New Roman" panose="02020603050405020304" pitchFamily="18" charset="0"/>
              <a:ea typeface="Alexandria Bold"/>
              <a:cs typeface="Times New Roman" panose="02020603050405020304" pitchFamily="18" charset="0"/>
              <a:sym typeface="Alexandria Bold"/>
            </a:endParaRPr>
          </a:p>
        </p:txBody>
      </p:sp>
      <p:sp>
        <p:nvSpPr>
          <p:cNvPr id="5" name="Freeform 5"/>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AutoShape 6"/>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sp>
        <p:nvSpPr>
          <p:cNvPr id="8" name="TextBox 7"/>
          <p:cNvSpPr txBox="1"/>
          <p:nvPr/>
        </p:nvSpPr>
        <p:spPr>
          <a:xfrm>
            <a:off x="2275840" y="3418722"/>
            <a:ext cx="8698509" cy="3416320"/>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hotels are advised to embrace the hybrid front office service models with well-defined AI and human roles.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For the staff training is a continuous process, and the employees should be able to operate the AI systems properly.</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organisations should have AI governance policies where all are transparent, fair and their data is safe.</a:t>
            </a:r>
          </a:p>
        </p:txBody>
      </p:sp>
      <p:pic>
        <p:nvPicPr>
          <p:cNvPr id="5122" name="Picture 2" descr="Three Recommendations to Increase Equitable Learning Environments | Faculty  Focu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405070" y="3461937"/>
            <a:ext cx="6096000" cy="32385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1709870" y="7117710"/>
            <a:ext cx="5486400"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Figure 05:  Recommendations to Increase learning </a:t>
            </a:r>
          </a:p>
          <a:p>
            <a:pPr algn="ctr"/>
            <a:r>
              <a:rPr lang="en-US" dirty="0">
                <a:latin typeface="Times New Roman" panose="02020603050405020304" pitchFamily="18" charset="0"/>
                <a:cs typeface="Times New Roman" panose="02020603050405020304" pitchFamily="18" charset="0"/>
              </a:rPr>
              <a:t>Source: (Carey, 2022)</a:t>
            </a:r>
          </a:p>
        </p:txBody>
      </p:sp>
    </p:spTree>
    <p:extLst>
      <p:ext uri="{BB962C8B-B14F-4D97-AF65-F5344CB8AC3E}">
        <p14:creationId xmlns:p14="http://schemas.microsoft.com/office/powerpoint/2010/main" val="2661078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4541415" y="124271"/>
            <a:ext cx="9205169" cy="1276824"/>
          </a:xfrm>
          <a:prstGeom prst="rect">
            <a:avLst/>
          </a:prstGeom>
        </p:spPr>
        <p:txBody>
          <a:bodyPr lIns="0" tIns="0" rIns="0" bIns="0" rtlCol="0" anchor="t">
            <a:spAutoFit/>
          </a:bodyPr>
          <a:lstStyle/>
          <a:p>
            <a:pPr algn="ctr">
              <a:lnSpc>
                <a:spcPts val="11448"/>
              </a:lnSpc>
            </a:pPr>
            <a:r>
              <a:rPr lang="en-US" sz="4400" b="1" dirty="0">
                <a:latin typeface="Times New Roman" panose="02020603050405020304" pitchFamily="18" charset="0"/>
                <a:cs typeface="Times New Roman" panose="02020603050405020304" pitchFamily="18" charset="0"/>
              </a:rPr>
              <a:t>Reference</a:t>
            </a:r>
            <a:endParaRPr lang="en-US" sz="4400" b="1" dirty="0">
              <a:solidFill>
                <a:srgbClr val="3F3D3E"/>
              </a:solidFill>
              <a:latin typeface="Times New Roman" panose="02020603050405020304" pitchFamily="18" charset="0"/>
              <a:ea typeface="Alexandria Bold"/>
              <a:cs typeface="Times New Roman" panose="02020603050405020304" pitchFamily="18" charset="0"/>
              <a:sym typeface="Alexandria Bold"/>
            </a:endParaRPr>
          </a:p>
        </p:txBody>
      </p:sp>
      <p:sp>
        <p:nvSpPr>
          <p:cNvPr id="5" name="Freeform 5"/>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AutoShape 6"/>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sp>
        <p:nvSpPr>
          <p:cNvPr id="8" name="TextBox 7"/>
          <p:cNvSpPr txBox="1"/>
          <p:nvPr/>
        </p:nvSpPr>
        <p:spPr>
          <a:xfrm>
            <a:off x="1447800" y="1393590"/>
            <a:ext cx="15783560" cy="6432530"/>
          </a:xfrm>
          <a:prstGeom prst="rect">
            <a:avLst/>
          </a:prstGeom>
          <a:noFill/>
        </p:spPr>
        <p:txBody>
          <a:bodyPr wrap="square" rtlCol="0">
            <a:spAutoFit/>
          </a:bodyPr>
          <a:lstStyle/>
          <a:p>
            <a:pPr marL="457200" marR="0" indent="-457200" algn="just">
              <a:spcBef>
                <a:spcPts val="0"/>
              </a:spcBef>
              <a:spcAft>
                <a:spcPts val="1200"/>
              </a:spcAft>
            </a:pPr>
            <a:r>
              <a:rPr lang="en-US" sz="1400" u="sng" dirty="0">
                <a:solidFill>
                  <a:srgbClr val="000000"/>
                </a:solidFill>
                <a:effectLst/>
                <a:latin typeface="Times New Roman" panose="02020603050405020304" pitchFamily="18" charset="0"/>
                <a:ea typeface="Times New Roman" panose="02020603050405020304" pitchFamily="18" charset="0"/>
              </a:rPr>
              <a:t>Carey, J. (2022). </a:t>
            </a:r>
            <a:r>
              <a:rPr lang="en-US" sz="1400" i="1" u="sng" dirty="0">
                <a:solidFill>
                  <a:srgbClr val="000000"/>
                </a:solidFill>
                <a:effectLst/>
                <a:latin typeface="Times New Roman" panose="02020603050405020304" pitchFamily="18" charset="0"/>
                <a:ea typeface="Times New Roman" panose="02020603050405020304" pitchFamily="18" charset="0"/>
              </a:rPr>
              <a:t>Three Recommendations to Increase Equitable Learning Environments</a:t>
            </a:r>
            <a:r>
              <a:rPr lang="en-US" sz="1400" u="sng" dirty="0">
                <a:solidFill>
                  <a:srgbClr val="000000"/>
                </a:solidFill>
                <a:effectLst/>
                <a:latin typeface="Times New Roman" panose="02020603050405020304" pitchFamily="18" charset="0"/>
                <a:ea typeface="Times New Roman" panose="02020603050405020304" pitchFamily="18" charset="0"/>
              </a:rPr>
              <a:t>. </a:t>
            </a:r>
            <a:r>
              <a:rPr lang="en-US" sz="1400" u="sng" dirty="0">
                <a:solidFill>
                  <a:srgbClr val="000000"/>
                </a:solidFill>
                <a:latin typeface="Times New Roman" panose="02020603050405020304" pitchFamily="18" charset="0"/>
                <a:ea typeface="Times New Roman" panose="02020603050405020304" pitchFamily="18" charset="0"/>
              </a:rPr>
              <a:t>(</a:t>
            </a:r>
            <a:r>
              <a:rPr lang="en-US" sz="1400" u="sng" dirty="0">
                <a:solidFill>
                  <a:srgbClr val="000000"/>
                </a:solidFill>
                <a:effectLst/>
                <a:latin typeface="Times New Roman" panose="02020603050405020304" pitchFamily="18" charset="0"/>
                <a:ea typeface="Times New Roman" panose="02020603050405020304" pitchFamily="18" charset="0"/>
              </a:rPr>
              <a:t>online) Faculty Focus | Higher Ed Teaching &amp; Learning. Available at: </a:t>
            </a:r>
            <a:r>
              <a:rPr lang="en-US" sz="1400" u="sng" dirty="0">
                <a:solidFill>
                  <a:srgbClr val="0000FF"/>
                </a:solidFill>
                <a:effectLst/>
                <a:latin typeface="Times New Roman" panose="02020603050405020304" pitchFamily="18" charset="0"/>
                <a:ea typeface="Times New Roman" panose="02020603050405020304" pitchFamily="18" charset="0"/>
                <a:hlinkClick r:id="rId6"/>
              </a:rPr>
              <a:t>https://www.facultyfocus.com/articles/equality-inclusion-and-diversity/three-recommendations-to-increase-equitable-learning-environments/</a:t>
            </a:r>
            <a:r>
              <a:rPr lang="en-US" sz="1400" dirty="0">
                <a:solidFill>
                  <a:srgbClr val="000000"/>
                </a:solidFill>
                <a:effectLst/>
                <a:latin typeface="Times New Roman" panose="02020603050405020304" pitchFamily="18" charset="0"/>
                <a:ea typeface="Times New Roman" panose="02020603050405020304" pitchFamily="18" charset="0"/>
              </a:rPr>
              <a:t>  (Accessed: 11 </a:t>
            </a:r>
            <a:r>
              <a:rPr lang="en-US" sz="1400" dirty="0">
                <a:solidFill>
                  <a:srgbClr val="000000"/>
                </a:solidFill>
                <a:latin typeface="Times New Roman" panose="02020603050405020304" pitchFamily="18" charset="0"/>
                <a:ea typeface="Times New Roman" panose="02020603050405020304" pitchFamily="18" charset="0"/>
              </a:rPr>
              <a:t>February</a:t>
            </a:r>
            <a:r>
              <a:rPr lang="en-US" sz="1400" dirty="0">
                <a:solidFill>
                  <a:srgbClr val="000000"/>
                </a:solidFill>
                <a:effectLst/>
                <a:latin typeface="Times New Roman" panose="02020603050405020304" pitchFamily="18" charset="0"/>
                <a:ea typeface="Times New Roman" panose="02020603050405020304" pitchFamily="18" charset="0"/>
              </a:rPr>
              <a:t> 2026).</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rPr>
              <a:t>Chen, Y.-L., Chen, J., Liu, W.-Y. and Sharma, T. (2020). Expected benefits of people interactions and guest experiences. </a:t>
            </a:r>
            <a:r>
              <a:rPr lang="en-US" sz="1400" i="1" dirty="0">
                <a:solidFill>
                  <a:srgbClr val="000000"/>
                </a:solidFill>
                <a:effectLst/>
                <a:latin typeface="Times New Roman" panose="02020603050405020304" pitchFamily="18" charset="0"/>
                <a:ea typeface="Times New Roman" panose="02020603050405020304" pitchFamily="18" charset="0"/>
              </a:rPr>
              <a:t>International Hospitality Review</a:t>
            </a:r>
            <a:r>
              <a:rPr lang="en-US" sz="1400" dirty="0">
                <a:solidFill>
                  <a:srgbClr val="000000"/>
                </a:solidFill>
                <a:effectLst/>
                <a:latin typeface="Times New Roman" panose="02020603050405020304" pitchFamily="18" charset="0"/>
                <a:ea typeface="Times New Roman" panose="02020603050405020304" pitchFamily="18" charset="0"/>
              </a:rPr>
              <a:t>, (online) 34(2), pp.187–202. doi: </a:t>
            </a:r>
            <a:r>
              <a:rPr lang="en-US" sz="1400" u="sng" dirty="0">
                <a:solidFill>
                  <a:srgbClr val="0000FF"/>
                </a:solidFill>
                <a:effectLst/>
                <a:latin typeface="Times New Roman" panose="02020603050405020304" pitchFamily="18" charset="0"/>
                <a:ea typeface="Times New Roman" panose="02020603050405020304" pitchFamily="18" charset="0"/>
                <a:hlinkClick r:id="rId7"/>
              </a:rPr>
              <a:t>https://doi.org/10.1108/ihr-04-2020-0010</a:t>
            </a:r>
            <a:r>
              <a:rPr lang="en-US" sz="1400" dirty="0">
                <a:solidFill>
                  <a:srgbClr val="000000"/>
                </a:solidFill>
                <a:effectLst/>
                <a:latin typeface="Times New Roman" panose="02020603050405020304" pitchFamily="18" charset="0"/>
                <a:ea typeface="Times New Roman" panose="02020603050405020304" pitchFamily="18" charset="0"/>
              </a:rPr>
              <a:t> </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Gerlich, M. (2023). Perceptions and Acceptance of Artificial Intelligence: A Multi-Dimensional Study. </a:t>
            </a:r>
            <a:r>
              <a:rPr lang="en-US"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Social Sciences</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a:t>
            </a:r>
            <a:r>
              <a:rPr lang="en-US"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12(9), p.502. doi: </a:t>
            </a:r>
            <a:r>
              <a:rPr lang="en-US"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https://doi.org/10.3390/socsci12090502</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spcBef>
                <a:spcPts val="0"/>
              </a:spcBef>
              <a:spcAft>
                <a:spcPts val="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Hotel Yearbook (2024)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The Hotel Yearbook: Technology 2024</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The Hotel Yearbook. Available at: </a:t>
            </a:r>
            <a:r>
              <a:rPr lang="en-US" sz="14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https://www.hotelyearbook.com/pdf/37000032/the-hotel-yearbook-technology-2024.pdf</a:t>
            </a:r>
            <a:r>
              <a:rPr lang="en-US" sz="14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(Accessed: </a:t>
            </a:r>
            <a:r>
              <a:rPr lang="en-US" sz="1400" dirty="0">
                <a:latin typeface="Times New Roman" panose="02020603050405020304" pitchFamily="18" charset="0"/>
                <a:ea typeface="Calibri" panose="020F0502020204030204" pitchFamily="34" charset="0"/>
                <a:cs typeface="Times New Roman" panose="02020603050405020304" pitchFamily="18" charset="0"/>
              </a:rPr>
              <a:t>07 February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2026).</a:t>
            </a: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rPr>
              <a:t>Marcus, A. (2025). Artificial Intelligence in Hospitality Service Delivery. </a:t>
            </a:r>
            <a:r>
              <a:rPr lang="en-US" sz="1400" i="1" dirty="0">
                <a:solidFill>
                  <a:srgbClr val="000000"/>
                </a:solidFill>
                <a:effectLst/>
                <a:latin typeface="Times New Roman" panose="02020603050405020304" pitchFamily="18" charset="0"/>
                <a:ea typeface="Times New Roman" panose="02020603050405020304" pitchFamily="18" charset="0"/>
              </a:rPr>
              <a:t>Journal of Hospitality</a:t>
            </a:r>
            <a:r>
              <a:rPr lang="en-US" sz="1400" dirty="0">
                <a:solidFill>
                  <a:srgbClr val="000000"/>
                </a:solidFill>
                <a:effectLst/>
                <a:latin typeface="Times New Roman" panose="02020603050405020304" pitchFamily="18" charset="0"/>
                <a:ea typeface="Times New Roman" panose="02020603050405020304" pitchFamily="18" charset="0"/>
              </a:rPr>
              <a:t>, (online</a:t>
            </a:r>
            <a:r>
              <a:rPr lang="en-US" sz="1400" dirty="0">
                <a:solidFill>
                  <a:srgbClr val="000000"/>
                </a:solidFill>
                <a:latin typeface="Times New Roman" panose="02020603050405020304" pitchFamily="18" charset="0"/>
                <a:ea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rPr>
              <a:t> 7(1), pp.13–31. Available at: </a:t>
            </a:r>
            <a:r>
              <a:rPr lang="en-US" sz="1400" u="sng" dirty="0">
                <a:solidFill>
                  <a:srgbClr val="0000FF"/>
                </a:solidFill>
                <a:effectLst/>
                <a:latin typeface="Times New Roman" panose="02020603050405020304" pitchFamily="18" charset="0"/>
                <a:ea typeface="Times New Roman" panose="02020603050405020304" pitchFamily="18" charset="0"/>
                <a:hlinkClick r:id="rId10"/>
              </a:rPr>
              <a:t>http://htmjournals.com/jh/index.php/jh/article/view/58</a:t>
            </a:r>
            <a:r>
              <a:rPr lang="en-US" sz="1400" dirty="0">
                <a:solidFill>
                  <a:srgbClr val="000000"/>
                </a:solidFill>
                <a:effectLst/>
                <a:latin typeface="Times New Roman" panose="02020603050405020304" pitchFamily="18" charset="0"/>
                <a:ea typeface="Times New Roman" panose="02020603050405020304" pitchFamily="18" charset="0"/>
              </a:rPr>
              <a:t>  (Accessed: </a:t>
            </a:r>
            <a:r>
              <a:rPr lang="en-US" sz="1400" dirty="0">
                <a:solidFill>
                  <a:srgbClr val="000000"/>
                </a:solidFill>
                <a:latin typeface="Times New Roman" panose="02020603050405020304" pitchFamily="18" charset="0"/>
                <a:ea typeface="Times New Roman" panose="02020603050405020304" pitchFamily="18" charset="0"/>
              </a:rPr>
              <a:t>13 February</a:t>
            </a:r>
            <a:r>
              <a:rPr lang="en-US" sz="1400" dirty="0">
                <a:solidFill>
                  <a:srgbClr val="000000"/>
                </a:solidFill>
                <a:effectLst/>
                <a:latin typeface="Times New Roman" panose="02020603050405020304" pitchFamily="18" charset="0"/>
                <a:ea typeface="Times New Roman" panose="02020603050405020304" pitchFamily="18" charset="0"/>
              </a:rPr>
              <a:t> 2026).</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rPr>
              <a:t>‌Ngcobo, N.F., Chiwawa, N. and Wissink, H. (2022). Emotional labour: The effects of genuine acting on employee performance in the service industry. </a:t>
            </a:r>
            <a:r>
              <a:rPr lang="en-US" sz="1400" i="1" dirty="0">
                <a:solidFill>
                  <a:srgbClr val="000000"/>
                </a:solidFill>
                <a:effectLst/>
                <a:latin typeface="Times New Roman" panose="02020603050405020304" pitchFamily="18" charset="0"/>
                <a:ea typeface="Times New Roman" panose="02020603050405020304" pitchFamily="18" charset="0"/>
              </a:rPr>
              <a:t>SA Journal of Human Resource Management</a:t>
            </a:r>
            <a:r>
              <a:rPr lang="en-US" sz="1400" dirty="0">
                <a:solidFill>
                  <a:srgbClr val="000000"/>
                </a:solidFill>
                <a:effectLst/>
                <a:latin typeface="Times New Roman" panose="02020603050405020304" pitchFamily="18" charset="0"/>
                <a:ea typeface="Times New Roman" panose="02020603050405020304" pitchFamily="18" charset="0"/>
              </a:rPr>
              <a:t>, (online</a:t>
            </a:r>
            <a:r>
              <a:rPr lang="en-US" sz="1400" dirty="0">
                <a:solidFill>
                  <a:srgbClr val="000000"/>
                </a:solidFill>
                <a:latin typeface="Times New Roman" panose="02020603050405020304" pitchFamily="18" charset="0"/>
                <a:ea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rPr>
              <a:t> 20. doi:</a:t>
            </a:r>
            <a:r>
              <a:rPr lang="en-US" sz="1400" u="sng" dirty="0">
                <a:solidFill>
                  <a:srgbClr val="0000FF"/>
                </a:solidFill>
                <a:effectLst/>
                <a:latin typeface="Times New Roman" panose="02020603050405020304" pitchFamily="18" charset="0"/>
                <a:ea typeface="Times New Roman" panose="02020603050405020304" pitchFamily="18" charset="0"/>
                <a:hlinkClick r:id="rId11"/>
              </a:rPr>
              <a:t>https://doi.org/10.4102/sajhrm.v20i0.1583</a:t>
            </a:r>
            <a:r>
              <a:rPr lang="en-US" sz="1400" dirty="0">
                <a:solidFill>
                  <a:srgbClr val="000000"/>
                </a:solidFill>
                <a:effectLst/>
                <a:latin typeface="Times New Roman" panose="02020603050405020304" pitchFamily="18" charset="0"/>
                <a:ea typeface="Times New Roman" panose="02020603050405020304" pitchFamily="18" charset="0"/>
              </a:rPr>
              <a:t> </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rPr>
              <a:t>‌Nikopoulou, M., Kourouthanassis, P., Chasapi, G., Pateli, A. and Mylonas, N. (2023). Determinants of Digital Transformation in the Hospitality Industry: Technological, Organizational, and Environmental Drivers. </a:t>
            </a:r>
            <a:r>
              <a:rPr lang="en-US" sz="1400" i="1" dirty="0">
                <a:solidFill>
                  <a:srgbClr val="000000"/>
                </a:solidFill>
                <a:effectLst/>
                <a:latin typeface="Times New Roman" panose="02020603050405020304" pitchFamily="18" charset="0"/>
                <a:ea typeface="Times New Roman" panose="02020603050405020304" pitchFamily="18" charset="0"/>
              </a:rPr>
              <a:t>Sustainability</a:t>
            </a:r>
            <a:r>
              <a:rPr lang="en-US" sz="1400" dirty="0">
                <a:solidFill>
                  <a:srgbClr val="000000"/>
                </a:solidFill>
                <a:effectLst/>
                <a:latin typeface="Times New Roman" panose="02020603050405020304" pitchFamily="18" charset="0"/>
                <a:ea typeface="Times New Roman" panose="02020603050405020304" pitchFamily="18" charset="0"/>
              </a:rPr>
              <a:t>, (online</a:t>
            </a:r>
            <a:r>
              <a:rPr lang="en-US" sz="1400" dirty="0">
                <a:solidFill>
                  <a:srgbClr val="000000"/>
                </a:solidFill>
                <a:latin typeface="Times New Roman" panose="02020603050405020304" pitchFamily="18" charset="0"/>
                <a:ea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rPr>
              <a:t> 15(3), p.2736. doi: </a:t>
            </a:r>
            <a:r>
              <a:rPr lang="en-US" sz="1400" u="sng" dirty="0">
                <a:solidFill>
                  <a:srgbClr val="0000FF"/>
                </a:solidFill>
                <a:effectLst/>
                <a:latin typeface="Times New Roman" panose="02020603050405020304" pitchFamily="18" charset="0"/>
                <a:ea typeface="Times New Roman" panose="02020603050405020304" pitchFamily="18" charset="0"/>
                <a:hlinkClick r:id="rId12"/>
              </a:rPr>
              <a:t>https://doi.org/10.3390/su15032736</a:t>
            </a:r>
            <a:r>
              <a:rPr lang="en-US" sz="1400" dirty="0">
                <a:solidFill>
                  <a:srgbClr val="000000"/>
                </a:solidFill>
                <a:effectLst/>
                <a:latin typeface="Times New Roman" panose="02020603050405020304" pitchFamily="18" charset="0"/>
                <a:ea typeface="Times New Roman" panose="02020603050405020304" pitchFamily="18" charset="0"/>
              </a:rPr>
              <a:t> </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rPr>
              <a:t>‌SurveySparrow. (2025). </a:t>
            </a:r>
            <a:r>
              <a:rPr lang="en-US" sz="1400" i="1" dirty="0">
                <a:solidFill>
                  <a:srgbClr val="000000"/>
                </a:solidFill>
                <a:effectLst/>
                <a:latin typeface="Times New Roman" panose="02020603050405020304" pitchFamily="18" charset="0"/>
                <a:ea typeface="Times New Roman" panose="02020603050405020304" pitchFamily="18" charset="0"/>
              </a:rPr>
              <a:t>What Is Customer Expectations and How to Meet Them</a:t>
            </a:r>
            <a:r>
              <a:rPr lang="en-US" sz="1400" dirty="0">
                <a:solidFill>
                  <a:srgbClr val="000000"/>
                </a:solidFill>
                <a:effectLst/>
                <a:latin typeface="Times New Roman" panose="02020603050405020304" pitchFamily="18" charset="0"/>
                <a:ea typeface="Times New Roman" panose="02020603050405020304" pitchFamily="18" charset="0"/>
              </a:rPr>
              <a:t>. </a:t>
            </a:r>
            <a:r>
              <a:rPr lang="en-US" sz="1400" dirty="0">
                <a:solidFill>
                  <a:srgbClr val="000000"/>
                </a:solidFill>
                <a:latin typeface="Times New Roman" panose="02020603050405020304" pitchFamily="18" charset="0"/>
                <a:ea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rPr>
              <a:t>online</a:t>
            </a:r>
            <a:r>
              <a:rPr lang="en-US" sz="1400" dirty="0">
                <a:solidFill>
                  <a:srgbClr val="000000"/>
                </a:solidFill>
                <a:latin typeface="Times New Roman" panose="02020603050405020304" pitchFamily="18" charset="0"/>
                <a:ea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rPr>
              <a:t> Available at: </a:t>
            </a:r>
            <a:r>
              <a:rPr lang="en-US" sz="1400" u="sng" dirty="0">
                <a:solidFill>
                  <a:srgbClr val="0000FF"/>
                </a:solidFill>
                <a:effectLst/>
                <a:latin typeface="Times New Roman" panose="02020603050405020304" pitchFamily="18" charset="0"/>
                <a:ea typeface="Times New Roman" panose="02020603050405020304" pitchFamily="18" charset="0"/>
                <a:hlinkClick r:id="rId13"/>
              </a:rPr>
              <a:t>https://surveysparrow.com/blog/what-is-customer-expectation/</a:t>
            </a:r>
            <a:r>
              <a:rPr lang="en-US" sz="1400" dirty="0">
                <a:solidFill>
                  <a:srgbClr val="000000"/>
                </a:solidFill>
                <a:effectLst/>
                <a:latin typeface="Times New Roman" panose="02020603050405020304" pitchFamily="18" charset="0"/>
                <a:ea typeface="Times New Roman" panose="02020603050405020304" pitchFamily="18" charset="0"/>
              </a:rPr>
              <a:t>  (Accessed: 10 February 2026).</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Siemens, G., Marmolejo-Ramos, F., Gabriel, F., Medeiros, K., Marrone, R.</a:t>
            </a:r>
            <a:r>
              <a:rPr lang="en-US"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Joksimovic,</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and de Laat, M. (2022). Human and artificial cognition. </a:t>
            </a:r>
            <a:r>
              <a:rPr lang="en-US"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Computers and Education: Artificial Intelligence</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a:t>
            </a:r>
            <a:r>
              <a:rPr lang="en-US"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3, p.100107. doi: </a:t>
            </a:r>
            <a:r>
              <a:rPr lang="en-US"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https://doi.org/10.1016/j.caeai.2022.100107</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spcBef>
                <a:spcPts val="0"/>
              </a:spcBef>
              <a:spcAft>
                <a:spcPts val="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SITA and The Prism Project (2024)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The biometric digital identity prism report: Travel and hospitality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SITA. Available at:</a:t>
            </a:r>
            <a:br>
              <a:rPr lang="en-US" sz="1400" dirty="0">
                <a:effectLst/>
                <a:latin typeface="Times New Roman" panose="02020603050405020304" pitchFamily="18" charset="0"/>
                <a:ea typeface="Calibri" panose="020F0502020204030204" pitchFamily="34" charset="0"/>
                <a:cs typeface="Times New Roman" panose="02020603050405020304" pitchFamily="18" charset="0"/>
              </a:rPr>
            </a:br>
            <a:r>
              <a:rPr lang="en-US" sz="14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https://www.sita.aero/globalassets/docs/other/prism-report-travel-and-hospitality.pdf</a:t>
            </a:r>
            <a:r>
              <a:rPr lang="en-US" sz="14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(Accessed: </a:t>
            </a:r>
            <a:r>
              <a:rPr lang="en-US" sz="1400" dirty="0">
                <a:latin typeface="Times New Roman" panose="02020603050405020304" pitchFamily="18" charset="0"/>
                <a:ea typeface="Calibri" panose="020F0502020204030204" pitchFamily="34" charset="0"/>
                <a:cs typeface="Times New Roman" panose="02020603050405020304" pitchFamily="18" charset="0"/>
              </a:rPr>
              <a:t>05 February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2026).</a:t>
            </a:r>
          </a:p>
          <a:p>
            <a:pPr marL="457200" marR="0" indent="-457200" algn="just">
              <a:spcBef>
                <a:spcPts val="0"/>
              </a:spcBef>
              <a:spcAft>
                <a:spcPts val="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StayNTouch (2022)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Hotelier Technology Sentiment Report 2022</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StayNTouch. Available at: </a:t>
            </a:r>
            <a:r>
              <a:rPr lang="en-US" sz="14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https://www.stayntouch.com/wp-content/uploads/2022%20Hotelier%20Technology%20Sentiment%20Report%20(7).pdf</a:t>
            </a:r>
            <a:r>
              <a:rPr lang="en-US" sz="14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(Accessed: </a:t>
            </a:r>
            <a:r>
              <a:rPr lang="en-US" sz="1400" dirty="0">
                <a:latin typeface="Times New Roman" panose="02020603050405020304" pitchFamily="18" charset="0"/>
                <a:ea typeface="Calibri" panose="020F0502020204030204" pitchFamily="34" charset="0"/>
                <a:cs typeface="Times New Roman" panose="02020603050405020304" pitchFamily="18" charset="0"/>
              </a:rPr>
              <a:t>09 February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2026).</a:t>
            </a: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Štilić, A., Nicić, M. and Puška, A. (2023). Check-in to the future: Exploring the impact of contemporary information technologies and artificial intelligence on the hotel industry. </a:t>
            </a:r>
            <a:r>
              <a:rPr lang="en-US"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Turisticko poslovanje</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a:t>
            </a:r>
            <a:r>
              <a:rPr lang="en-US"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(31), pp.5–17. doi: </a:t>
            </a:r>
            <a:r>
              <a:rPr lang="en-US"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7"/>
              </a:rPr>
              <a:t>https://doi.org/10.5937/turpos0-43739</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spcBef>
                <a:spcPts val="0"/>
              </a:spcBef>
              <a:spcAft>
                <a:spcPts val="1200"/>
              </a:spcAft>
            </a:pPr>
            <a:r>
              <a:rPr lang="en-US" sz="1400" dirty="0">
                <a:solidFill>
                  <a:srgbClr val="000000"/>
                </a:solidFill>
                <a:effectLst/>
                <a:latin typeface="Times New Roman" panose="02020603050405020304" pitchFamily="18" charset="0"/>
                <a:ea typeface="Times New Roman" panose="02020603050405020304" pitchFamily="18" charset="0"/>
              </a:rPr>
              <a:t>Trainer, P. (2023). </a:t>
            </a:r>
            <a:r>
              <a:rPr lang="en-US" sz="1400" i="1" dirty="0">
                <a:solidFill>
                  <a:srgbClr val="000000"/>
                </a:solidFill>
                <a:effectLst/>
                <a:latin typeface="Times New Roman" panose="02020603050405020304" pitchFamily="18" charset="0"/>
                <a:ea typeface="Times New Roman" panose="02020603050405020304" pitchFamily="18" charset="0"/>
              </a:rPr>
              <a:t>The dawn of a new era in hospitality The hospitality industry has long been a bastion of traditional practices. Yet, in recent years, a seismic shift towards digitalisation is redefining the landscape.</a:t>
            </a:r>
            <a:r>
              <a:rPr lang="en-US" sz="1400" dirty="0">
                <a:solidFill>
                  <a:srgbClr val="000000"/>
                </a:solidFill>
                <a:effectLst/>
                <a:latin typeface="Times New Roman" panose="02020603050405020304" pitchFamily="18" charset="0"/>
                <a:ea typeface="Times New Roman" panose="02020603050405020304" pitchFamily="18" charset="0"/>
              </a:rPr>
              <a:t> </a:t>
            </a:r>
            <a:r>
              <a:rPr lang="en-US" sz="1400" dirty="0">
                <a:solidFill>
                  <a:srgbClr val="000000"/>
                </a:solidFill>
                <a:latin typeface="Times New Roman" panose="02020603050405020304" pitchFamily="18" charset="0"/>
                <a:ea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rPr>
              <a:t>online</a:t>
            </a:r>
            <a:r>
              <a:rPr lang="en-US" sz="1400" dirty="0">
                <a:solidFill>
                  <a:srgbClr val="000000"/>
                </a:solidFill>
                <a:latin typeface="Times New Roman" panose="02020603050405020304" pitchFamily="18" charset="0"/>
                <a:ea typeface="Times New Roman" panose="02020603050405020304" pitchFamily="18" charset="0"/>
              </a:rPr>
              <a:t>)</a:t>
            </a:r>
            <a:r>
              <a:rPr lang="en-US" sz="1400" dirty="0">
                <a:solidFill>
                  <a:srgbClr val="000000"/>
                </a:solidFill>
                <a:effectLst/>
                <a:latin typeface="Times New Roman" panose="02020603050405020304" pitchFamily="18" charset="0"/>
                <a:ea typeface="Times New Roman" panose="02020603050405020304" pitchFamily="18" charset="0"/>
              </a:rPr>
              <a:t> Linkedin.com. Available at: </a:t>
            </a:r>
            <a:r>
              <a:rPr lang="en-US" sz="1400" u="sng" dirty="0">
                <a:solidFill>
                  <a:srgbClr val="0000FF"/>
                </a:solidFill>
                <a:effectLst/>
                <a:latin typeface="Times New Roman" panose="02020603050405020304" pitchFamily="18" charset="0"/>
                <a:ea typeface="Times New Roman" panose="02020603050405020304" pitchFamily="18" charset="0"/>
                <a:hlinkClick r:id="rId18"/>
              </a:rPr>
              <a:t>https://www.linkedin.com/pulse/digital-revolution-hospitality-pockettrainerapp-yespf</a:t>
            </a:r>
            <a:r>
              <a:rPr lang="en-US" sz="1400" dirty="0">
                <a:solidFill>
                  <a:srgbClr val="000000"/>
                </a:solidFill>
                <a:effectLst/>
                <a:latin typeface="Times New Roman" panose="02020603050405020304" pitchFamily="18" charset="0"/>
                <a:ea typeface="Times New Roman" panose="02020603050405020304" pitchFamily="18" charset="0"/>
              </a:rPr>
              <a:t>  (Accessed: </a:t>
            </a:r>
            <a:r>
              <a:rPr lang="en-US" sz="1400" dirty="0">
                <a:solidFill>
                  <a:srgbClr val="000000"/>
                </a:solidFill>
                <a:latin typeface="Times New Roman" panose="02020603050405020304" pitchFamily="18" charset="0"/>
                <a:ea typeface="Times New Roman" panose="02020603050405020304" pitchFamily="18" charset="0"/>
              </a:rPr>
              <a:t>09 February</a:t>
            </a:r>
            <a:r>
              <a:rPr lang="en-US" sz="1400" dirty="0">
                <a:solidFill>
                  <a:srgbClr val="000000"/>
                </a:solidFill>
                <a:effectLst/>
                <a:latin typeface="Times New Roman" panose="02020603050405020304" pitchFamily="18" charset="0"/>
                <a:ea typeface="Times New Roman" panose="02020603050405020304" pitchFamily="18" charset="0"/>
              </a:rPr>
              <a:t> 2026).</a:t>
            </a:r>
            <a:endParaRPr lang="en-US"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81862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5400000">
            <a:off x="-598671" y="-1743170"/>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668325" y="4041844"/>
            <a:ext cx="12951349" cy="1974712"/>
          </a:xfrm>
          <a:prstGeom prst="rect">
            <a:avLst/>
          </a:prstGeom>
        </p:spPr>
        <p:txBody>
          <a:bodyPr lIns="0" tIns="0" rIns="0" bIns="0" rtlCol="0" anchor="t">
            <a:spAutoFit/>
          </a:bodyPr>
          <a:lstStyle/>
          <a:p>
            <a:pPr algn="ctr">
              <a:lnSpc>
                <a:spcPts val="16107"/>
              </a:lnSpc>
            </a:pPr>
            <a:r>
              <a:rPr lang="en-US" sz="11505" b="1" dirty="0">
                <a:solidFill>
                  <a:srgbClr val="3F3D3E"/>
                </a:solidFill>
                <a:latin typeface="Alexandria Bold"/>
                <a:ea typeface="Alexandria Bold"/>
                <a:cs typeface="Alexandria Bold"/>
                <a:sym typeface="Alexandria Bold"/>
              </a:rPr>
              <a:t>THANK YOU</a:t>
            </a:r>
          </a:p>
        </p:txBody>
      </p:sp>
      <p:sp>
        <p:nvSpPr>
          <p:cNvPr id="4" name="Freeform 4"/>
          <p:cNvSpPr/>
          <p:nvPr/>
        </p:nvSpPr>
        <p:spPr>
          <a:xfrm rot="-574333">
            <a:off x="-598671" y="5498906"/>
            <a:ext cx="4840370" cy="675825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AutoShape 5"/>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460</TotalTime>
  <Words>3157</Words>
  <Application>Microsoft Office PowerPoint</Application>
  <PresentationFormat>Custom</PresentationFormat>
  <Paragraphs>108</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Times New Roman</vt:lpstr>
      <vt:lpstr>Calibri</vt:lpstr>
      <vt:lpstr>Arial</vt:lpstr>
      <vt:lpstr>Alexandria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Iuliana Axinte</dc:creator>
  <cp:lastModifiedBy>alin axinte</cp:lastModifiedBy>
  <cp:revision>17</cp:revision>
  <dcterms:created xsi:type="dcterms:W3CDTF">2026-02-22T16:52:28Z</dcterms:created>
  <dcterms:modified xsi:type="dcterms:W3CDTF">2026-02-24T19:02:58Z</dcterms:modified>
  <dc:identifier/>
</cp:coreProperties>
</file>