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6" r:id="rId13"/>
    <p:sldId id="267" r:id="rId14"/>
    <p:sldId id="268" r:id="rId15"/>
    <p:sldId id="269" r:id="rId16"/>
    <p:sldId id="270" r:id="rId17"/>
    <p:sldId id="264" r:id="rId18"/>
    <p:sldId id="271" r:id="rId19"/>
    <p:sldId id="272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44D007-B60E-4C26-979A-A975B266983E}" v="5" dt="2026-07-12T11:38:24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01EBDA5-55CD-4C43-BBCF-9F17EE8AF9DF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0449563-F4B0-462C-9238-207FFDBB2DE6}">
      <dgm:prSet/>
      <dgm:spPr/>
      <dgm:t>
        <a:bodyPr/>
        <a:lstStyle/>
        <a:p>
          <a:r>
            <a:rPr lang="en-GB" b="1" dirty="0"/>
            <a:t>Position</a:t>
          </a:r>
          <a:r>
            <a:rPr lang="en-GB" dirty="0"/>
            <a:t> : change manager </a:t>
          </a:r>
          <a:endParaRPr lang="en-US" dirty="0"/>
        </a:p>
      </dgm:t>
    </dgm:pt>
    <dgm:pt modelId="{EB8778D4-EF59-410F-B834-2DE12A215930}" type="parTrans" cxnId="{EA5E8FC5-BD24-421A-9893-ED1875BFC6CE}">
      <dgm:prSet/>
      <dgm:spPr/>
      <dgm:t>
        <a:bodyPr/>
        <a:lstStyle/>
        <a:p>
          <a:endParaRPr lang="en-US"/>
        </a:p>
      </dgm:t>
    </dgm:pt>
    <dgm:pt modelId="{AC8AF172-232C-4D9A-B9DD-469CC7687F15}" type="sibTrans" cxnId="{EA5E8FC5-BD24-421A-9893-ED1875BFC6CE}">
      <dgm:prSet/>
      <dgm:spPr/>
      <dgm:t>
        <a:bodyPr/>
        <a:lstStyle/>
        <a:p>
          <a:endParaRPr lang="en-US"/>
        </a:p>
      </dgm:t>
    </dgm:pt>
    <dgm:pt modelId="{37AB6545-00DB-4FE1-BA90-6B40DABDDD7F}">
      <dgm:prSet/>
      <dgm:spPr/>
      <dgm:t>
        <a:bodyPr/>
        <a:lstStyle/>
        <a:p>
          <a:r>
            <a:rPr lang="en-GB" b="1" dirty="0"/>
            <a:t>Main duties:</a:t>
          </a:r>
          <a:endParaRPr lang="en-US" b="1" dirty="0"/>
        </a:p>
      </dgm:t>
    </dgm:pt>
    <dgm:pt modelId="{23B71B9A-1E9D-4AF9-B619-34B4EA708FE3}" type="parTrans" cxnId="{7DC50C73-FB44-44CF-B09D-8CF2315508EE}">
      <dgm:prSet/>
      <dgm:spPr/>
      <dgm:t>
        <a:bodyPr/>
        <a:lstStyle/>
        <a:p>
          <a:endParaRPr lang="en-US"/>
        </a:p>
      </dgm:t>
    </dgm:pt>
    <dgm:pt modelId="{103B7086-E68A-41F0-B858-CCEB5E909D91}" type="sibTrans" cxnId="{7DC50C73-FB44-44CF-B09D-8CF2315508EE}">
      <dgm:prSet/>
      <dgm:spPr/>
      <dgm:t>
        <a:bodyPr/>
        <a:lstStyle/>
        <a:p>
          <a:endParaRPr lang="en-US"/>
        </a:p>
      </dgm:t>
    </dgm:pt>
    <dgm:pt modelId="{7D0249E6-628B-4EBF-876B-465D65B8FCDE}">
      <dgm:prSet/>
      <dgm:spPr/>
      <dgm:t>
        <a:bodyPr/>
        <a:lstStyle/>
        <a:p>
          <a:r>
            <a:rPr lang="en-GB" dirty="0"/>
            <a:t>Communicate with employees.</a:t>
          </a:r>
          <a:endParaRPr lang="en-US" dirty="0"/>
        </a:p>
      </dgm:t>
    </dgm:pt>
    <dgm:pt modelId="{5B71F6EC-87D8-4185-91A7-C8D457E8AD79}" type="parTrans" cxnId="{5CC1A8FB-4017-4B61-9FE5-F8413CBE7DFC}">
      <dgm:prSet/>
      <dgm:spPr/>
      <dgm:t>
        <a:bodyPr/>
        <a:lstStyle/>
        <a:p>
          <a:endParaRPr lang="en-US"/>
        </a:p>
      </dgm:t>
    </dgm:pt>
    <dgm:pt modelId="{050C6472-4D49-4B14-8494-4083044532AA}" type="sibTrans" cxnId="{5CC1A8FB-4017-4B61-9FE5-F8413CBE7DFC}">
      <dgm:prSet/>
      <dgm:spPr/>
      <dgm:t>
        <a:bodyPr/>
        <a:lstStyle/>
        <a:p>
          <a:endParaRPr lang="en-US"/>
        </a:p>
      </dgm:t>
    </dgm:pt>
    <dgm:pt modelId="{C0F05A69-46D4-4A27-BBF8-184DA9719ACC}">
      <dgm:prSet/>
      <dgm:spPr/>
      <dgm:t>
        <a:bodyPr/>
        <a:lstStyle/>
        <a:p>
          <a:r>
            <a:rPr lang="en-GB" dirty="0"/>
            <a:t>Solve issues during change.</a:t>
          </a:r>
          <a:endParaRPr lang="en-US" dirty="0"/>
        </a:p>
      </dgm:t>
    </dgm:pt>
    <dgm:pt modelId="{2CB83031-48AA-4571-BDAE-BFC67D7B3D54}" type="parTrans" cxnId="{8D6E65EF-BF8B-49BB-9536-A404F824094B}">
      <dgm:prSet/>
      <dgm:spPr/>
      <dgm:t>
        <a:bodyPr/>
        <a:lstStyle/>
        <a:p>
          <a:endParaRPr lang="en-US"/>
        </a:p>
      </dgm:t>
    </dgm:pt>
    <dgm:pt modelId="{F0960483-5368-45EC-AD1A-541B05F28F40}" type="sibTrans" cxnId="{8D6E65EF-BF8B-49BB-9536-A404F824094B}">
      <dgm:prSet/>
      <dgm:spPr/>
      <dgm:t>
        <a:bodyPr/>
        <a:lstStyle/>
        <a:p>
          <a:endParaRPr lang="en-US"/>
        </a:p>
      </dgm:t>
    </dgm:pt>
    <dgm:pt modelId="{160B72AB-275E-4E42-B4C0-42C5F6A5132D}">
      <dgm:prSet/>
      <dgm:spPr/>
      <dgm:t>
        <a:bodyPr/>
        <a:lstStyle/>
        <a:p>
          <a:r>
            <a:rPr lang="en-GB"/>
            <a:t>Ensure products meet targets.</a:t>
          </a:r>
          <a:endParaRPr lang="en-US"/>
        </a:p>
      </dgm:t>
    </dgm:pt>
    <dgm:pt modelId="{37216AD6-96E5-47C7-AC68-678C9AABACBD}" type="parTrans" cxnId="{6D0DDC55-BF0E-41F7-A3AE-7A3FBA2AA5EA}">
      <dgm:prSet/>
      <dgm:spPr/>
      <dgm:t>
        <a:bodyPr/>
        <a:lstStyle/>
        <a:p>
          <a:endParaRPr lang="en-US"/>
        </a:p>
      </dgm:t>
    </dgm:pt>
    <dgm:pt modelId="{464623DA-15CD-4291-A789-D988B721F633}" type="sibTrans" cxnId="{6D0DDC55-BF0E-41F7-A3AE-7A3FBA2AA5EA}">
      <dgm:prSet/>
      <dgm:spPr/>
      <dgm:t>
        <a:bodyPr/>
        <a:lstStyle/>
        <a:p>
          <a:endParaRPr lang="en-US"/>
        </a:p>
      </dgm:t>
    </dgm:pt>
    <dgm:pt modelId="{336EB586-1BEC-46AD-9FCA-69716F6F5B9A}">
      <dgm:prSet/>
      <dgm:spPr/>
      <dgm:t>
        <a:bodyPr/>
        <a:lstStyle/>
        <a:p>
          <a:r>
            <a:rPr lang="en-GB" b="1"/>
            <a:t>Objective</a:t>
          </a:r>
          <a:r>
            <a:rPr lang="en-GB"/>
            <a:t>: to support M&amp;S during transformation.</a:t>
          </a:r>
          <a:endParaRPr lang="en-US"/>
        </a:p>
      </dgm:t>
    </dgm:pt>
    <dgm:pt modelId="{96D697CB-E01A-466C-A2D5-8DD8E721ECA3}" type="parTrans" cxnId="{2C28664D-EFD6-4AB7-8F37-FA1E40EA2822}">
      <dgm:prSet/>
      <dgm:spPr/>
      <dgm:t>
        <a:bodyPr/>
        <a:lstStyle/>
        <a:p>
          <a:endParaRPr lang="en-US"/>
        </a:p>
      </dgm:t>
    </dgm:pt>
    <dgm:pt modelId="{DD2AD388-9D63-44F5-AA3C-3D30D376CE8C}" type="sibTrans" cxnId="{2C28664D-EFD6-4AB7-8F37-FA1E40EA2822}">
      <dgm:prSet/>
      <dgm:spPr/>
      <dgm:t>
        <a:bodyPr/>
        <a:lstStyle/>
        <a:p>
          <a:endParaRPr lang="en-US"/>
        </a:p>
      </dgm:t>
    </dgm:pt>
    <dgm:pt modelId="{562EFEC4-F302-4F52-B316-708B92802C46}" type="pres">
      <dgm:prSet presAssocID="{F01EBDA5-55CD-4C43-BBCF-9F17EE8AF9DF}" presName="vert0" presStyleCnt="0">
        <dgm:presLayoutVars>
          <dgm:dir/>
          <dgm:animOne val="branch"/>
          <dgm:animLvl val="lvl"/>
        </dgm:presLayoutVars>
      </dgm:prSet>
      <dgm:spPr/>
    </dgm:pt>
    <dgm:pt modelId="{35F63114-71BE-40EE-917B-7C4F11D8B679}" type="pres">
      <dgm:prSet presAssocID="{10449563-F4B0-462C-9238-207FFDBB2DE6}" presName="thickLine" presStyleLbl="alignNode1" presStyleIdx="0" presStyleCnt="6"/>
      <dgm:spPr/>
    </dgm:pt>
    <dgm:pt modelId="{8B26C66A-6410-4A75-B53F-5A9EDF23AE93}" type="pres">
      <dgm:prSet presAssocID="{10449563-F4B0-462C-9238-207FFDBB2DE6}" presName="horz1" presStyleCnt="0"/>
      <dgm:spPr/>
    </dgm:pt>
    <dgm:pt modelId="{F9D490BC-A698-467F-8FCE-E57E65085421}" type="pres">
      <dgm:prSet presAssocID="{10449563-F4B0-462C-9238-207FFDBB2DE6}" presName="tx1" presStyleLbl="revTx" presStyleIdx="0" presStyleCnt="6"/>
      <dgm:spPr/>
    </dgm:pt>
    <dgm:pt modelId="{F7F68E71-E7C8-4E1B-B9AC-CDE6FE9C8F21}" type="pres">
      <dgm:prSet presAssocID="{10449563-F4B0-462C-9238-207FFDBB2DE6}" presName="vert1" presStyleCnt="0"/>
      <dgm:spPr/>
    </dgm:pt>
    <dgm:pt modelId="{A907AC10-EC96-4434-8E57-B8AA93AD7F37}" type="pres">
      <dgm:prSet presAssocID="{37AB6545-00DB-4FE1-BA90-6B40DABDDD7F}" presName="thickLine" presStyleLbl="alignNode1" presStyleIdx="1" presStyleCnt="6"/>
      <dgm:spPr/>
    </dgm:pt>
    <dgm:pt modelId="{4C2799F7-D8F1-43A5-8D90-8EFA9706C808}" type="pres">
      <dgm:prSet presAssocID="{37AB6545-00DB-4FE1-BA90-6B40DABDDD7F}" presName="horz1" presStyleCnt="0"/>
      <dgm:spPr/>
    </dgm:pt>
    <dgm:pt modelId="{7A2D28A3-0055-4E4B-835A-A3FB6B80B979}" type="pres">
      <dgm:prSet presAssocID="{37AB6545-00DB-4FE1-BA90-6B40DABDDD7F}" presName="tx1" presStyleLbl="revTx" presStyleIdx="1" presStyleCnt="6"/>
      <dgm:spPr/>
    </dgm:pt>
    <dgm:pt modelId="{8FB84FBE-D6E6-4023-9851-DBDC130A6E39}" type="pres">
      <dgm:prSet presAssocID="{37AB6545-00DB-4FE1-BA90-6B40DABDDD7F}" presName="vert1" presStyleCnt="0"/>
      <dgm:spPr/>
    </dgm:pt>
    <dgm:pt modelId="{38CD2652-BA56-40DC-A5AB-5ED9203E8099}" type="pres">
      <dgm:prSet presAssocID="{7D0249E6-628B-4EBF-876B-465D65B8FCDE}" presName="thickLine" presStyleLbl="alignNode1" presStyleIdx="2" presStyleCnt="6"/>
      <dgm:spPr/>
    </dgm:pt>
    <dgm:pt modelId="{61A6D1B9-FC94-471A-8724-9BE97C81ACFF}" type="pres">
      <dgm:prSet presAssocID="{7D0249E6-628B-4EBF-876B-465D65B8FCDE}" presName="horz1" presStyleCnt="0"/>
      <dgm:spPr/>
    </dgm:pt>
    <dgm:pt modelId="{FD256064-BFEB-476E-A6E9-2C4B622875DC}" type="pres">
      <dgm:prSet presAssocID="{7D0249E6-628B-4EBF-876B-465D65B8FCDE}" presName="tx1" presStyleLbl="revTx" presStyleIdx="2" presStyleCnt="6"/>
      <dgm:spPr/>
    </dgm:pt>
    <dgm:pt modelId="{027D410D-48EF-412C-9D43-12D3699DAD83}" type="pres">
      <dgm:prSet presAssocID="{7D0249E6-628B-4EBF-876B-465D65B8FCDE}" presName="vert1" presStyleCnt="0"/>
      <dgm:spPr/>
    </dgm:pt>
    <dgm:pt modelId="{45C7FFBA-CDFE-4125-90E0-C38AA3248C42}" type="pres">
      <dgm:prSet presAssocID="{C0F05A69-46D4-4A27-BBF8-184DA9719ACC}" presName="thickLine" presStyleLbl="alignNode1" presStyleIdx="3" presStyleCnt="6"/>
      <dgm:spPr/>
    </dgm:pt>
    <dgm:pt modelId="{A435AAC1-4AF3-4678-8808-71A2B058A796}" type="pres">
      <dgm:prSet presAssocID="{C0F05A69-46D4-4A27-BBF8-184DA9719ACC}" presName="horz1" presStyleCnt="0"/>
      <dgm:spPr/>
    </dgm:pt>
    <dgm:pt modelId="{CA665ED6-73A2-4D3D-924C-7CF8F2BAD9AC}" type="pres">
      <dgm:prSet presAssocID="{C0F05A69-46D4-4A27-BBF8-184DA9719ACC}" presName="tx1" presStyleLbl="revTx" presStyleIdx="3" presStyleCnt="6"/>
      <dgm:spPr/>
    </dgm:pt>
    <dgm:pt modelId="{B7576260-4F01-43D7-AA61-61C255458518}" type="pres">
      <dgm:prSet presAssocID="{C0F05A69-46D4-4A27-BBF8-184DA9719ACC}" presName="vert1" presStyleCnt="0"/>
      <dgm:spPr/>
    </dgm:pt>
    <dgm:pt modelId="{65EDAA8B-A1BF-4CB8-9967-E5D324D3FBF2}" type="pres">
      <dgm:prSet presAssocID="{160B72AB-275E-4E42-B4C0-42C5F6A5132D}" presName="thickLine" presStyleLbl="alignNode1" presStyleIdx="4" presStyleCnt="6"/>
      <dgm:spPr/>
    </dgm:pt>
    <dgm:pt modelId="{227720CD-37CD-4F81-9323-7A1BE44D61B6}" type="pres">
      <dgm:prSet presAssocID="{160B72AB-275E-4E42-B4C0-42C5F6A5132D}" presName="horz1" presStyleCnt="0"/>
      <dgm:spPr/>
    </dgm:pt>
    <dgm:pt modelId="{E631AE0C-428D-4CC8-A975-6F4B078E6DF6}" type="pres">
      <dgm:prSet presAssocID="{160B72AB-275E-4E42-B4C0-42C5F6A5132D}" presName="tx1" presStyleLbl="revTx" presStyleIdx="4" presStyleCnt="6"/>
      <dgm:spPr/>
    </dgm:pt>
    <dgm:pt modelId="{F607579E-7636-4B9F-B00E-278CCCB7EA30}" type="pres">
      <dgm:prSet presAssocID="{160B72AB-275E-4E42-B4C0-42C5F6A5132D}" presName="vert1" presStyleCnt="0"/>
      <dgm:spPr/>
    </dgm:pt>
    <dgm:pt modelId="{69C500DA-7EA9-42A4-993B-FBC39B17A23C}" type="pres">
      <dgm:prSet presAssocID="{336EB586-1BEC-46AD-9FCA-69716F6F5B9A}" presName="thickLine" presStyleLbl="alignNode1" presStyleIdx="5" presStyleCnt="6"/>
      <dgm:spPr/>
    </dgm:pt>
    <dgm:pt modelId="{13CC0F67-DFC8-47EB-918D-781E5EA199E4}" type="pres">
      <dgm:prSet presAssocID="{336EB586-1BEC-46AD-9FCA-69716F6F5B9A}" presName="horz1" presStyleCnt="0"/>
      <dgm:spPr/>
    </dgm:pt>
    <dgm:pt modelId="{71B88D85-7BC1-44BF-A388-FE6C46C88A6C}" type="pres">
      <dgm:prSet presAssocID="{336EB586-1BEC-46AD-9FCA-69716F6F5B9A}" presName="tx1" presStyleLbl="revTx" presStyleIdx="5" presStyleCnt="6"/>
      <dgm:spPr/>
    </dgm:pt>
    <dgm:pt modelId="{E19B17E2-4649-45CF-A87A-B62A835191D5}" type="pres">
      <dgm:prSet presAssocID="{336EB586-1BEC-46AD-9FCA-69716F6F5B9A}" presName="vert1" presStyleCnt="0"/>
      <dgm:spPr/>
    </dgm:pt>
  </dgm:ptLst>
  <dgm:cxnLst>
    <dgm:cxn modelId="{59053324-3E21-4A58-B3B7-6703AE032C7D}" type="presOf" srcId="{37AB6545-00DB-4FE1-BA90-6B40DABDDD7F}" destId="{7A2D28A3-0055-4E4B-835A-A3FB6B80B979}" srcOrd="0" destOrd="0" presId="urn:microsoft.com/office/officeart/2008/layout/LinedList"/>
    <dgm:cxn modelId="{EFA20634-B052-40F3-BC9A-C04DEBDB676C}" type="presOf" srcId="{7D0249E6-628B-4EBF-876B-465D65B8FCDE}" destId="{FD256064-BFEB-476E-A6E9-2C4B622875DC}" srcOrd="0" destOrd="0" presId="urn:microsoft.com/office/officeart/2008/layout/LinedList"/>
    <dgm:cxn modelId="{2C28664D-EFD6-4AB7-8F37-FA1E40EA2822}" srcId="{F01EBDA5-55CD-4C43-BBCF-9F17EE8AF9DF}" destId="{336EB586-1BEC-46AD-9FCA-69716F6F5B9A}" srcOrd="5" destOrd="0" parTransId="{96D697CB-E01A-466C-A2D5-8DD8E721ECA3}" sibTransId="{DD2AD388-9D63-44F5-AA3C-3D30D376CE8C}"/>
    <dgm:cxn modelId="{7DC50C73-FB44-44CF-B09D-8CF2315508EE}" srcId="{F01EBDA5-55CD-4C43-BBCF-9F17EE8AF9DF}" destId="{37AB6545-00DB-4FE1-BA90-6B40DABDDD7F}" srcOrd="1" destOrd="0" parTransId="{23B71B9A-1E9D-4AF9-B619-34B4EA708FE3}" sibTransId="{103B7086-E68A-41F0-B858-CCEB5E909D91}"/>
    <dgm:cxn modelId="{6D0DDC55-BF0E-41F7-A3AE-7A3FBA2AA5EA}" srcId="{F01EBDA5-55CD-4C43-BBCF-9F17EE8AF9DF}" destId="{160B72AB-275E-4E42-B4C0-42C5F6A5132D}" srcOrd="4" destOrd="0" parTransId="{37216AD6-96E5-47C7-AC68-678C9AABACBD}" sibTransId="{464623DA-15CD-4291-A789-D988B721F633}"/>
    <dgm:cxn modelId="{38E792A4-8801-4C72-806E-BED23A7E52CF}" type="presOf" srcId="{160B72AB-275E-4E42-B4C0-42C5F6A5132D}" destId="{E631AE0C-428D-4CC8-A975-6F4B078E6DF6}" srcOrd="0" destOrd="0" presId="urn:microsoft.com/office/officeart/2008/layout/LinedList"/>
    <dgm:cxn modelId="{8528BDB1-79E2-4F3E-A020-2E1B2FA67B46}" type="presOf" srcId="{336EB586-1BEC-46AD-9FCA-69716F6F5B9A}" destId="{71B88D85-7BC1-44BF-A388-FE6C46C88A6C}" srcOrd="0" destOrd="0" presId="urn:microsoft.com/office/officeart/2008/layout/LinedList"/>
    <dgm:cxn modelId="{EA5E8FC5-BD24-421A-9893-ED1875BFC6CE}" srcId="{F01EBDA5-55CD-4C43-BBCF-9F17EE8AF9DF}" destId="{10449563-F4B0-462C-9238-207FFDBB2DE6}" srcOrd="0" destOrd="0" parTransId="{EB8778D4-EF59-410F-B834-2DE12A215930}" sibTransId="{AC8AF172-232C-4D9A-B9DD-469CC7687F15}"/>
    <dgm:cxn modelId="{D6594BE2-0CB6-489B-A432-55FCE40FB0EC}" type="presOf" srcId="{10449563-F4B0-462C-9238-207FFDBB2DE6}" destId="{F9D490BC-A698-467F-8FCE-E57E65085421}" srcOrd="0" destOrd="0" presId="urn:microsoft.com/office/officeart/2008/layout/LinedList"/>
    <dgm:cxn modelId="{6DF0ABE6-F9AA-4D92-81B1-069F67664452}" type="presOf" srcId="{F01EBDA5-55CD-4C43-BBCF-9F17EE8AF9DF}" destId="{562EFEC4-F302-4F52-B316-708B92802C46}" srcOrd="0" destOrd="0" presId="urn:microsoft.com/office/officeart/2008/layout/LinedList"/>
    <dgm:cxn modelId="{8D6E65EF-BF8B-49BB-9536-A404F824094B}" srcId="{F01EBDA5-55CD-4C43-BBCF-9F17EE8AF9DF}" destId="{C0F05A69-46D4-4A27-BBF8-184DA9719ACC}" srcOrd="3" destOrd="0" parTransId="{2CB83031-48AA-4571-BDAE-BFC67D7B3D54}" sibTransId="{F0960483-5368-45EC-AD1A-541B05F28F40}"/>
    <dgm:cxn modelId="{E7D153FB-8B56-4004-93B0-7FBC1E11C685}" type="presOf" srcId="{C0F05A69-46D4-4A27-BBF8-184DA9719ACC}" destId="{CA665ED6-73A2-4D3D-924C-7CF8F2BAD9AC}" srcOrd="0" destOrd="0" presId="urn:microsoft.com/office/officeart/2008/layout/LinedList"/>
    <dgm:cxn modelId="{5CC1A8FB-4017-4B61-9FE5-F8413CBE7DFC}" srcId="{F01EBDA5-55CD-4C43-BBCF-9F17EE8AF9DF}" destId="{7D0249E6-628B-4EBF-876B-465D65B8FCDE}" srcOrd="2" destOrd="0" parTransId="{5B71F6EC-87D8-4185-91A7-C8D457E8AD79}" sibTransId="{050C6472-4D49-4B14-8494-4083044532AA}"/>
    <dgm:cxn modelId="{875F2678-DC3B-4A84-9885-C52B2D451439}" type="presParOf" srcId="{562EFEC4-F302-4F52-B316-708B92802C46}" destId="{35F63114-71BE-40EE-917B-7C4F11D8B679}" srcOrd="0" destOrd="0" presId="urn:microsoft.com/office/officeart/2008/layout/LinedList"/>
    <dgm:cxn modelId="{54009920-C920-43FC-87FE-9DDABE745A4F}" type="presParOf" srcId="{562EFEC4-F302-4F52-B316-708B92802C46}" destId="{8B26C66A-6410-4A75-B53F-5A9EDF23AE93}" srcOrd="1" destOrd="0" presId="urn:microsoft.com/office/officeart/2008/layout/LinedList"/>
    <dgm:cxn modelId="{3A3F7564-A6A4-406C-8C68-DF92D81B68FF}" type="presParOf" srcId="{8B26C66A-6410-4A75-B53F-5A9EDF23AE93}" destId="{F9D490BC-A698-467F-8FCE-E57E65085421}" srcOrd="0" destOrd="0" presId="urn:microsoft.com/office/officeart/2008/layout/LinedList"/>
    <dgm:cxn modelId="{E19850DA-71E6-4EEB-9A2B-3F1D85C92939}" type="presParOf" srcId="{8B26C66A-6410-4A75-B53F-5A9EDF23AE93}" destId="{F7F68E71-E7C8-4E1B-B9AC-CDE6FE9C8F21}" srcOrd="1" destOrd="0" presId="urn:microsoft.com/office/officeart/2008/layout/LinedList"/>
    <dgm:cxn modelId="{E4262AE4-767C-4D64-A861-362AFE98CB56}" type="presParOf" srcId="{562EFEC4-F302-4F52-B316-708B92802C46}" destId="{A907AC10-EC96-4434-8E57-B8AA93AD7F37}" srcOrd="2" destOrd="0" presId="urn:microsoft.com/office/officeart/2008/layout/LinedList"/>
    <dgm:cxn modelId="{042744AD-9CCD-4518-8DDE-0E3724410A1B}" type="presParOf" srcId="{562EFEC4-F302-4F52-B316-708B92802C46}" destId="{4C2799F7-D8F1-43A5-8D90-8EFA9706C808}" srcOrd="3" destOrd="0" presId="urn:microsoft.com/office/officeart/2008/layout/LinedList"/>
    <dgm:cxn modelId="{0239871B-484A-409B-BCB6-113CBA24D113}" type="presParOf" srcId="{4C2799F7-D8F1-43A5-8D90-8EFA9706C808}" destId="{7A2D28A3-0055-4E4B-835A-A3FB6B80B979}" srcOrd="0" destOrd="0" presId="urn:microsoft.com/office/officeart/2008/layout/LinedList"/>
    <dgm:cxn modelId="{4CF91682-4208-48B1-A992-93F14F48915C}" type="presParOf" srcId="{4C2799F7-D8F1-43A5-8D90-8EFA9706C808}" destId="{8FB84FBE-D6E6-4023-9851-DBDC130A6E39}" srcOrd="1" destOrd="0" presId="urn:microsoft.com/office/officeart/2008/layout/LinedList"/>
    <dgm:cxn modelId="{A15C500A-C118-4C7B-BE70-A1575694AB26}" type="presParOf" srcId="{562EFEC4-F302-4F52-B316-708B92802C46}" destId="{38CD2652-BA56-40DC-A5AB-5ED9203E8099}" srcOrd="4" destOrd="0" presId="urn:microsoft.com/office/officeart/2008/layout/LinedList"/>
    <dgm:cxn modelId="{36362D74-9671-49A8-9D71-B3A76980F52A}" type="presParOf" srcId="{562EFEC4-F302-4F52-B316-708B92802C46}" destId="{61A6D1B9-FC94-471A-8724-9BE97C81ACFF}" srcOrd="5" destOrd="0" presId="urn:microsoft.com/office/officeart/2008/layout/LinedList"/>
    <dgm:cxn modelId="{95421D59-783D-47F8-AB45-7FDEB0B6A213}" type="presParOf" srcId="{61A6D1B9-FC94-471A-8724-9BE97C81ACFF}" destId="{FD256064-BFEB-476E-A6E9-2C4B622875DC}" srcOrd="0" destOrd="0" presId="urn:microsoft.com/office/officeart/2008/layout/LinedList"/>
    <dgm:cxn modelId="{0ECBEB87-350C-4A22-B284-9F276D44F044}" type="presParOf" srcId="{61A6D1B9-FC94-471A-8724-9BE97C81ACFF}" destId="{027D410D-48EF-412C-9D43-12D3699DAD83}" srcOrd="1" destOrd="0" presId="urn:microsoft.com/office/officeart/2008/layout/LinedList"/>
    <dgm:cxn modelId="{50482A21-327E-473E-B977-41E5813E864F}" type="presParOf" srcId="{562EFEC4-F302-4F52-B316-708B92802C46}" destId="{45C7FFBA-CDFE-4125-90E0-C38AA3248C42}" srcOrd="6" destOrd="0" presId="urn:microsoft.com/office/officeart/2008/layout/LinedList"/>
    <dgm:cxn modelId="{DF46C933-CC52-43E8-93BE-A21F7E6C3C81}" type="presParOf" srcId="{562EFEC4-F302-4F52-B316-708B92802C46}" destId="{A435AAC1-4AF3-4678-8808-71A2B058A796}" srcOrd="7" destOrd="0" presId="urn:microsoft.com/office/officeart/2008/layout/LinedList"/>
    <dgm:cxn modelId="{0B21B677-52A3-4F4F-9933-50546274A1E8}" type="presParOf" srcId="{A435AAC1-4AF3-4678-8808-71A2B058A796}" destId="{CA665ED6-73A2-4D3D-924C-7CF8F2BAD9AC}" srcOrd="0" destOrd="0" presId="urn:microsoft.com/office/officeart/2008/layout/LinedList"/>
    <dgm:cxn modelId="{3609E494-19AF-43FE-BA2F-885DCC373903}" type="presParOf" srcId="{A435AAC1-4AF3-4678-8808-71A2B058A796}" destId="{B7576260-4F01-43D7-AA61-61C255458518}" srcOrd="1" destOrd="0" presId="urn:microsoft.com/office/officeart/2008/layout/LinedList"/>
    <dgm:cxn modelId="{45D47260-603E-41BC-83C5-515DC16C9362}" type="presParOf" srcId="{562EFEC4-F302-4F52-B316-708B92802C46}" destId="{65EDAA8B-A1BF-4CB8-9967-E5D324D3FBF2}" srcOrd="8" destOrd="0" presId="urn:microsoft.com/office/officeart/2008/layout/LinedList"/>
    <dgm:cxn modelId="{C4F617F7-6687-4A77-9608-01D5F1A32520}" type="presParOf" srcId="{562EFEC4-F302-4F52-B316-708B92802C46}" destId="{227720CD-37CD-4F81-9323-7A1BE44D61B6}" srcOrd="9" destOrd="0" presId="urn:microsoft.com/office/officeart/2008/layout/LinedList"/>
    <dgm:cxn modelId="{3064E0FD-8FA2-4235-A8D8-5FEA551488AA}" type="presParOf" srcId="{227720CD-37CD-4F81-9323-7A1BE44D61B6}" destId="{E631AE0C-428D-4CC8-A975-6F4B078E6DF6}" srcOrd="0" destOrd="0" presId="urn:microsoft.com/office/officeart/2008/layout/LinedList"/>
    <dgm:cxn modelId="{FBD35E66-DB21-46B4-924F-EB83EBB7975D}" type="presParOf" srcId="{227720CD-37CD-4F81-9323-7A1BE44D61B6}" destId="{F607579E-7636-4B9F-B00E-278CCCB7EA30}" srcOrd="1" destOrd="0" presId="urn:microsoft.com/office/officeart/2008/layout/LinedList"/>
    <dgm:cxn modelId="{CB7CF5DA-D868-4E3E-8191-49D4923760D1}" type="presParOf" srcId="{562EFEC4-F302-4F52-B316-708B92802C46}" destId="{69C500DA-7EA9-42A4-993B-FBC39B17A23C}" srcOrd="10" destOrd="0" presId="urn:microsoft.com/office/officeart/2008/layout/LinedList"/>
    <dgm:cxn modelId="{DDC0B891-CF88-4CD5-BB14-CE550556BFC1}" type="presParOf" srcId="{562EFEC4-F302-4F52-B316-708B92802C46}" destId="{13CC0F67-DFC8-47EB-918D-781E5EA199E4}" srcOrd="11" destOrd="0" presId="urn:microsoft.com/office/officeart/2008/layout/LinedList"/>
    <dgm:cxn modelId="{95189F77-906D-45CF-BEBC-1EBE851899A3}" type="presParOf" srcId="{13CC0F67-DFC8-47EB-918D-781E5EA199E4}" destId="{71B88D85-7BC1-44BF-A388-FE6C46C88A6C}" srcOrd="0" destOrd="0" presId="urn:microsoft.com/office/officeart/2008/layout/LinedList"/>
    <dgm:cxn modelId="{FF41BD83-6806-4ED5-9D51-7EB0D1C92529}" type="presParOf" srcId="{13CC0F67-DFC8-47EB-918D-781E5EA199E4}" destId="{E19B17E2-4649-45CF-A87A-B62A835191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7AB942-16C2-433E-A890-915B3D903903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9A52D6A-B02A-49FF-B699-52BC497EA948}">
      <dgm:prSet/>
      <dgm:spPr/>
      <dgm:t>
        <a:bodyPr/>
        <a:lstStyle/>
        <a:p>
          <a:r>
            <a:rPr lang="en-GB" b="1"/>
            <a:t>Required skills</a:t>
          </a:r>
          <a:endParaRPr lang="en-US"/>
        </a:p>
      </dgm:t>
    </dgm:pt>
    <dgm:pt modelId="{5C242313-DE0A-45AB-9C7F-3412DF9C428C}" type="parTrans" cxnId="{339A7C08-0A55-4A31-A951-FF68506126E1}">
      <dgm:prSet/>
      <dgm:spPr/>
      <dgm:t>
        <a:bodyPr/>
        <a:lstStyle/>
        <a:p>
          <a:endParaRPr lang="en-US"/>
        </a:p>
      </dgm:t>
    </dgm:pt>
    <dgm:pt modelId="{CD480868-E38A-49DE-83CC-5673ACA84623}" type="sibTrans" cxnId="{339A7C08-0A55-4A31-A951-FF68506126E1}">
      <dgm:prSet/>
      <dgm:spPr/>
      <dgm:t>
        <a:bodyPr/>
        <a:lstStyle/>
        <a:p>
          <a:endParaRPr lang="en-US"/>
        </a:p>
      </dgm:t>
    </dgm:pt>
    <dgm:pt modelId="{6239C47A-91F8-4236-9159-7395B1DFD53C}">
      <dgm:prSet/>
      <dgm:spPr/>
      <dgm:t>
        <a:bodyPr/>
        <a:lstStyle/>
        <a:p>
          <a:r>
            <a:rPr lang="en-GB"/>
            <a:t>Good communication </a:t>
          </a:r>
          <a:endParaRPr lang="en-US"/>
        </a:p>
      </dgm:t>
    </dgm:pt>
    <dgm:pt modelId="{F6BDE260-7C36-48A2-A845-2AE6A0A5368A}" type="parTrans" cxnId="{59594177-C001-466D-A8C8-1A56A733BDC2}">
      <dgm:prSet/>
      <dgm:spPr/>
      <dgm:t>
        <a:bodyPr/>
        <a:lstStyle/>
        <a:p>
          <a:endParaRPr lang="en-US"/>
        </a:p>
      </dgm:t>
    </dgm:pt>
    <dgm:pt modelId="{58256756-EB1E-4FBF-84C4-A9EC47B0B664}" type="sibTrans" cxnId="{59594177-C001-466D-A8C8-1A56A733BDC2}">
      <dgm:prSet/>
      <dgm:spPr/>
      <dgm:t>
        <a:bodyPr/>
        <a:lstStyle/>
        <a:p>
          <a:endParaRPr lang="en-US"/>
        </a:p>
      </dgm:t>
    </dgm:pt>
    <dgm:pt modelId="{ED8FDB64-4C8D-4D90-BD1F-F19ABE0B9ACC}">
      <dgm:prSet/>
      <dgm:spPr/>
      <dgm:t>
        <a:bodyPr/>
        <a:lstStyle/>
        <a:p>
          <a:r>
            <a:rPr lang="en-GB"/>
            <a:t>Leadership skills </a:t>
          </a:r>
          <a:endParaRPr lang="en-US"/>
        </a:p>
      </dgm:t>
    </dgm:pt>
    <dgm:pt modelId="{0324C4ED-B851-4B6B-8B71-1888ABBF353B}" type="parTrans" cxnId="{7C3CEB01-E3EA-4D58-B1DE-2ECA3C245511}">
      <dgm:prSet/>
      <dgm:spPr/>
      <dgm:t>
        <a:bodyPr/>
        <a:lstStyle/>
        <a:p>
          <a:endParaRPr lang="en-US"/>
        </a:p>
      </dgm:t>
    </dgm:pt>
    <dgm:pt modelId="{B9E6AC36-DE62-4BCC-8953-38083573BB44}" type="sibTrans" cxnId="{7C3CEB01-E3EA-4D58-B1DE-2ECA3C245511}">
      <dgm:prSet/>
      <dgm:spPr/>
      <dgm:t>
        <a:bodyPr/>
        <a:lstStyle/>
        <a:p>
          <a:endParaRPr lang="en-US"/>
        </a:p>
      </dgm:t>
    </dgm:pt>
    <dgm:pt modelId="{D6EE4B9D-787A-4E5C-8DDC-CCD701ECF198}">
      <dgm:prSet/>
      <dgm:spPr/>
      <dgm:t>
        <a:bodyPr/>
        <a:lstStyle/>
        <a:p>
          <a:r>
            <a:rPr lang="en-GB"/>
            <a:t>Teamwork</a:t>
          </a:r>
          <a:endParaRPr lang="en-US"/>
        </a:p>
      </dgm:t>
    </dgm:pt>
    <dgm:pt modelId="{9F9A5D98-6E86-4B4D-BCBC-D0DC9B2DC1BD}" type="parTrans" cxnId="{6D297E95-9BF6-453C-ADBD-C8F0742119EB}">
      <dgm:prSet/>
      <dgm:spPr/>
      <dgm:t>
        <a:bodyPr/>
        <a:lstStyle/>
        <a:p>
          <a:endParaRPr lang="en-US"/>
        </a:p>
      </dgm:t>
    </dgm:pt>
    <dgm:pt modelId="{2CF5AE52-2FEE-49FA-8FB8-F607D3D2320D}" type="sibTrans" cxnId="{6D297E95-9BF6-453C-ADBD-C8F0742119EB}">
      <dgm:prSet/>
      <dgm:spPr/>
      <dgm:t>
        <a:bodyPr/>
        <a:lstStyle/>
        <a:p>
          <a:endParaRPr lang="en-US"/>
        </a:p>
      </dgm:t>
    </dgm:pt>
    <dgm:pt modelId="{6F5433B7-6FCF-4C4B-AB35-94502138E244}">
      <dgm:prSet/>
      <dgm:spPr/>
      <dgm:t>
        <a:bodyPr/>
        <a:lstStyle/>
        <a:p>
          <a:r>
            <a:rPr lang="en-GB"/>
            <a:t>Problem solving </a:t>
          </a:r>
          <a:endParaRPr lang="en-US"/>
        </a:p>
      </dgm:t>
    </dgm:pt>
    <dgm:pt modelId="{BCDFA3F4-8FEE-42F2-B53B-B22453CE8379}" type="parTrans" cxnId="{41336E9B-F9EB-4ED2-B804-78C758041163}">
      <dgm:prSet/>
      <dgm:spPr/>
      <dgm:t>
        <a:bodyPr/>
        <a:lstStyle/>
        <a:p>
          <a:endParaRPr lang="en-US"/>
        </a:p>
      </dgm:t>
    </dgm:pt>
    <dgm:pt modelId="{D07CDF77-004E-4565-802D-5071617D7F6D}" type="sibTrans" cxnId="{41336E9B-F9EB-4ED2-B804-78C758041163}">
      <dgm:prSet/>
      <dgm:spPr/>
      <dgm:t>
        <a:bodyPr/>
        <a:lstStyle/>
        <a:p>
          <a:endParaRPr lang="en-US"/>
        </a:p>
      </dgm:t>
    </dgm:pt>
    <dgm:pt modelId="{FB23DCA9-74CC-4E95-BCA8-85FFCEF76D9A}">
      <dgm:prSet/>
      <dgm:spPr/>
      <dgm:t>
        <a:bodyPr/>
        <a:lstStyle/>
        <a:p>
          <a:r>
            <a:rPr lang="en-GB"/>
            <a:t>Time management </a:t>
          </a:r>
          <a:endParaRPr lang="en-US"/>
        </a:p>
      </dgm:t>
    </dgm:pt>
    <dgm:pt modelId="{1B7209AD-0C8F-4254-9B85-6E0B6805483D}" type="parTrans" cxnId="{D9550386-3EF2-4437-9F25-2E03AAA1E98D}">
      <dgm:prSet/>
      <dgm:spPr/>
      <dgm:t>
        <a:bodyPr/>
        <a:lstStyle/>
        <a:p>
          <a:endParaRPr lang="en-US"/>
        </a:p>
      </dgm:t>
    </dgm:pt>
    <dgm:pt modelId="{4CF38532-53C3-4379-AE82-DA223C760A1C}" type="sibTrans" cxnId="{D9550386-3EF2-4437-9F25-2E03AAA1E98D}">
      <dgm:prSet/>
      <dgm:spPr/>
      <dgm:t>
        <a:bodyPr/>
        <a:lstStyle/>
        <a:p>
          <a:endParaRPr lang="en-US"/>
        </a:p>
      </dgm:t>
    </dgm:pt>
    <dgm:pt modelId="{C8B6355B-04C6-412E-A1EF-41EB180CD021}">
      <dgm:prSet/>
      <dgm:spPr/>
      <dgm:t>
        <a:bodyPr/>
        <a:lstStyle/>
        <a:p>
          <a:r>
            <a:rPr lang="en-GB" b="1"/>
            <a:t>Experience:</a:t>
          </a:r>
          <a:endParaRPr lang="en-US"/>
        </a:p>
      </dgm:t>
    </dgm:pt>
    <dgm:pt modelId="{0D55D7D9-2278-4092-95D1-2402A1DE875A}" type="parTrans" cxnId="{50765E86-100A-4396-AA34-F8ECEF5284E9}">
      <dgm:prSet/>
      <dgm:spPr/>
      <dgm:t>
        <a:bodyPr/>
        <a:lstStyle/>
        <a:p>
          <a:endParaRPr lang="en-US"/>
        </a:p>
      </dgm:t>
    </dgm:pt>
    <dgm:pt modelId="{ED3CDE7D-ABF5-40E3-9B54-82BF0BDAC258}" type="sibTrans" cxnId="{50765E86-100A-4396-AA34-F8ECEF5284E9}">
      <dgm:prSet/>
      <dgm:spPr/>
      <dgm:t>
        <a:bodyPr/>
        <a:lstStyle/>
        <a:p>
          <a:endParaRPr lang="en-US"/>
        </a:p>
      </dgm:t>
    </dgm:pt>
    <dgm:pt modelId="{AB859C4F-B0A8-4750-A765-AB46DEF6380B}">
      <dgm:prSet/>
      <dgm:spPr/>
      <dgm:t>
        <a:bodyPr/>
        <a:lstStyle/>
        <a:p>
          <a:r>
            <a:rPr lang="en-GB"/>
            <a:t>Project management experience.</a:t>
          </a:r>
          <a:endParaRPr lang="en-US"/>
        </a:p>
      </dgm:t>
    </dgm:pt>
    <dgm:pt modelId="{C528650E-CF68-410B-A233-4C7465A0681C}" type="parTrans" cxnId="{CAB2E477-4F22-4810-A1CF-97DAAE02408E}">
      <dgm:prSet/>
      <dgm:spPr/>
      <dgm:t>
        <a:bodyPr/>
        <a:lstStyle/>
        <a:p>
          <a:endParaRPr lang="en-US"/>
        </a:p>
      </dgm:t>
    </dgm:pt>
    <dgm:pt modelId="{9D5EA7C8-4C48-42A9-9D47-7E7E69917858}" type="sibTrans" cxnId="{CAB2E477-4F22-4810-A1CF-97DAAE02408E}">
      <dgm:prSet/>
      <dgm:spPr/>
      <dgm:t>
        <a:bodyPr/>
        <a:lstStyle/>
        <a:p>
          <a:endParaRPr lang="en-US"/>
        </a:p>
      </dgm:t>
    </dgm:pt>
    <dgm:pt modelId="{8208FAA0-0E6A-47E2-B2BC-AF421BFF4CD5}">
      <dgm:prSet/>
      <dgm:spPr/>
      <dgm:t>
        <a:bodyPr/>
        <a:lstStyle/>
        <a:p>
          <a:r>
            <a:rPr lang="en-GB"/>
            <a:t>Experience in organizational change.</a:t>
          </a:r>
          <a:endParaRPr lang="en-US"/>
        </a:p>
      </dgm:t>
    </dgm:pt>
    <dgm:pt modelId="{1EC3BD2C-16B4-4381-92C4-5E670F7E0D9E}" type="parTrans" cxnId="{DD361361-3D42-4580-BD5C-038BD682926C}">
      <dgm:prSet/>
      <dgm:spPr/>
      <dgm:t>
        <a:bodyPr/>
        <a:lstStyle/>
        <a:p>
          <a:endParaRPr lang="en-US"/>
        </a:p>
      </dgm:t>
    </dgm:pt>
    <dgm:pt modelId="{999A9BF4-C549-4739-BB9A-0AF3EF73826F}" type="sibTrans" cxnId="{DD361361-3D42-4580-BD5C-038BD682926C}">
      <dgm:prSet/>
      <dgm:spPr/>
      <dgm:t>
        <a:bodyPr/>
        <a:lstStyle/>
        <a:p>
          <a:endParaRPr lang="en-US"/>
        </a:p>
      </dgm:t>
    </dgm:pt>
    <dgm:pt modelId="{0AEA0F68-D5B6-4473-B490-5DF4F0FF1223}" type="pres">
      <dgm:prSet presAssocID="{1F7AB942-16C2-433E-A890-915B3D903903}" presName="diagram" presStyleCnt="0">
        <dgm:presLayoutVars>
          <dgm:dir/>
          <dgm:resizeHandles val="exact"/>
        </dgm:presLayoutVars>
      </dgm:prSet>
      <dgm:spPr/>
    </dgm:pt>
    <dgm:pt modelId="{5814222B-A31E-41F2-8B76-FBAA1BEFD96F}" type="pres">
      <dgm:prSet presAssocID="{39A52D6A-B02A-49FF-B699-52BC497EA948}" presName="node" presStyleLbl="node1" presStyleIdx="0" presStyleCnt="2">
        <dgm:presLayoutVars>
          <dgm:bulletEnabled val="1"/>
        </dgm:presLayoutVars>
      </dgm:prSet>
      <dgm:spPr/>
    </dgm:pt>
    <dgm:pt modelId="{5783EE40-607A-4EAE-B76A-AC34DBE506DF}" type="pres">
      <dgm:prSet presAssocID="{CD480868-E38A-49DE-83CC-5673ACA84623}" presName="sibTrans" presStyleCnt="0"/>
      <dgm:spPr/>
    </dgm:pt>
    <dgm:pt modelId="{35446D4E-0F5D-4D9C-9EAF-9BD2A683FAD4}" type="pres">
      <dgm:prSet presAssocID="{C8B6355B-04C6-412E-A1EF-41EB180CD021}" presName="node" presStyleLbl="node1" presStyleIdx="1" presStyleCnt="2">
        <dgm:presLayoutVars>
          <dgm:bulletEnabled val="1"/>
        </dgm:presLayoutVars>
      </dgm:prSet>
      <dgm:spPr/>
    </dgm:pt>
  </dgm:ptLst>
  <dgm:cxnLst>
    <dgm:cxn modelId="{7C3CEB01-E3EA-4D58-B1DE-2ECA3C245511}" srcId="{39A52D6A-B02A-49FF-B699-52BC497EA948}" destId="{ED8FDB64-4C8D-4D90-BD1F-F19ABE0B9ACC}" srcOrd="1" destOrd="0" parTransId="{0324C4ED-B851-4B6B-8B71-1888ABBF353B}" sibTransId="{B9E6AC36-DE62-4BCC-8953-38083573BB44}"/>
    <dgm:cxn modelId="{339A7C08-0A55-4A31-A951-FF68506126E1}" srcId="{1F7AB942-16C2-433E-A890-915B3D903903}" destId="{39A52D6A-B02A-49FF-B699-52BC497EA948}" srcOrd="0" destOrd="0" parTransId="{5C242313-DE0A-45AB-9C7F-3412DF9C428C}" sibTransId="{CD480868-E38A-49DE-83CC-5673ACA84623}"/>
    <dgm:cxn modelId="{2308200C-16F6-4618-9709-DBAA9C3D4339}" type="presOf" srcId="{ED8FDB64-4C8D-4D90-BD1F-F19ABE0B9ACC}" destId="{5814222B-A31E-41F2-8B76-FBAA1BEFD96F}" srcOrd="0" destOrd="2" presId="urn:microsoft.com/office/officeart/2005/8/layout/default"/>
    <dgm:cxn modelId="{9B056C0E-C419-4790-869A-EBA0C32FAFE6}" type="presOf" srcId="{39A52D6A-B02A-49FF-B699-52BC497EA948}" destId="{5814222B-A31E-41F2-8B76-FBAA1BEFD96F}" srcOrd="0" destOrd="0" presId="urn:microsoft.com/office/officeart/2005/8/layout/default"/>
    <dgm:cxn modelId="{97FE1613-4010-4A1F-8242-47D6B0A19FD9}" type="presOf" srcId="{AB859C4F-B0A8-4750-A765-AB46DEF6380B}" destId="{35446D4E-0F5D-4D9C-9EAF-9BD2A683FAD4}" srcOrd="0" destOrd="1" presId="urn:microsoft.com/office/officeart/2005/8/layout/default"/>
    <dgm:cxn modelId="{DD361361-3D42-4580-BD5C-038BD682926C}" srcId="{C8B6355B-04C6-412E-A1EF-41EB180CD021}" destId="{8208FAA0-0E6A-47E2-B2BC-AF421BFF4CD5}" srcOrd="1" destOrd="0" parTransId="{1EC3BD2C-16B4-4381-92C4-5E670F7E0D9E}" sibTransId="{999A9BF4-C549-4739-BB9A-0AF3EF73826F}"/>
    <dgm:cxn modelId="{F6E3CC72-C7E8-48DE-B5B3-CC2FECA8C5A3}" type="presOf" srcId="{FB23DCA9-74CC-4E95-BCA8-85FFCEF76D9A}" destId="{5814222B-A31E-41F2-8B76-FBAA1BEFD96F}" srcOrd="0" destOrd="5" presId="urn:microsoft.com/office/officeart/2005/8/layout/default"/>
    <dgm:cxn modelId="{905B0C54-B385-4DD8-89C4-2829858F12FB}" type="presOf" srcId="{6F5433B7-6FCF-4C4B-AB35-94502138E244}" destId="{5814222B-A31E-41F2-8B76-FBAA1BEFD96F}" srcOrd="0" destOrd="4" presId="urn:microsoft.com/office/officeart/2005/8/layout/default"/>
    <dgm:cxn modelId="{59594177-C001-466D-A8C8-1A56A733BDC2}" srcId="{39A52D6A-B02A-49FF-B699-52BC497EA948}" destId="{6239C47A-91F8-4236-9159-7395B1DFD53C}" srcOrd="0" destOrd="0" parTransId="{F6BDE260-7C36-48A2-A845-2AE6A0A5368A}" sibTransId="{58256756-EB1E-4FBF-84C4-A9EC47B0B664}"/>
    <dgm:cxn modelId="{CAB2E477-4F22-4810-A1CF-97DAAE02408E}" srcId="{C8B6355B-04C6-412E-A1EF-41EB180CD021}" destId="{AB859C4F-B0A8-4750-A765-AB46DEF6380B}" srcOrd="0" destOrd="0" parTransId="{C528650E-CF68-410B-A233-4C7465A0681C}" sibTransId="{9D5EA7C8-4C48-42A9-9D47-7E7E69917858}"/>
    <dgm:cxn modelId="{D9550386-3EF2-4437-9F25-2E03AAA1E98D}" srcId="{39A52D6A-B02A-49FF-B699-52BC497EA948}" destId="{FB23DCA9-74CC-4E95-BCA8-85FFCEF76D9A}" srcOrd="4" destOrd="0" parTransId="{1B7209AD-0C8F-4254-9B85-6E0B6805483D}" sibTransId="{4CF38532-53C3-4379-AE82-DA223C760A1C}"/>
    <dgm:cxn modelId="{50765E86-100A-4396-AA34-F8ECEF5284E9}" srcId="{1F7AB942-16C2-433E-A890-915B3D903903}" destId="{C8B6355B-04C6-412E-A1EF-41EB180CD021}" srcOrd="1" destOrd="0" parTransId="{0D55D7D9-2278-4092-95D1-2402A1DE875A}" sibTransId="{ED3CDE7D-ABF5-40E3-9B54-82BF0BDAC258}"/>
    <dgm:cxn modelId="{6D297E95-9BF6-453C-ADBD-C8F0742119EB}" srcId="{39A52D6A-B02A-49FF-B699-52BC497EA948}" destId="{D6EE4B9D-787A-4E5C-8DDC-CCD701ECF198}" srcOrd="2" destOrd="0" parTransId="{9F9A5D98-6E86-4B4D-BCBC-D0DC9B2DC1BD}" sibTransId="{2CF5AE52-2FEE-49FA-8FB8-F607D3D2320D}"/>
    <dgm:cxn modelId="{41336E9B-F9EB-4ED2-B804-78C758041163}" srcId="{39A52D6A-B02A-49FF-B699-52BC497EA948}" destId="{6F5433B7-6FCF-4C4B-AB35-94502138E244}" srcOrd="3" destOrd="0" parTransId="{BCDFA3F4-8FEE-42F2-B53B-B22453CE8379}" sibTransId="{D07CDF77-004E-4565-802D-5071617D7F6D}"/>
    <dgm:cxn modelId="{8F63B6A3-77BF-434C-B5D4-203C9E8901C0}" type="presOf" srcId="{C8B6355B-04C6-412E-A1EF-41EB180CD021}" destId="{35446D4E-0F5D-4D9C-9EAF-9BD2A683FAD4}" srcOrd="0" destOrd="0" presId="urn:microsoft.com/office/officeart/2005/8/layout/default"/>
    <dgm:cxn modelId="{C0BAC4B9-E8EA-4072-879F-B7FD58EC66E4}" type="presOf" srcId="{6239C47A-91F8-4236-9159-7395B1DFD53C}" destId="{5814222B-A31E-41F2-8B76-FBAA1BEFD96F}" srcOrd="0" destOrd="1" presId="urn:microsoft.com/office/officeart/2005/8/layout/default"/>
    <dgm:cxn modelId="{BF5E57D0-E517-47DC-85CC-EB8AAE62A079}" type="presOf" srcId="{D6EE4B9D-787A-4E5C-8DDC-CCD701ECF198}" destId="{5814222B-A31E-41F2-8B76-FBAA1BEFD96F}" srcOrd="0" destOrd="3" presId="urn:microsoft.com/office/officeart/2005/8/layout/default"/>
    <dgm:cxn modelId="{275413D9-F779-4F3E-85F4-7E7128A36F3F}" type="presOf" srcId="{1F7AB942-16C2-433E-A890-915B3D903903}" destId="{0AEA0F68-D5B6-4473-B490-5DF4F0FF1223}" srcOrd="0" destOrd="0" presId="urn:microsoft.com/office/officeart/2005/8/layout/default"/>
    <dgm:cxn modelId="{563AD0E8-A57F-48D1-A3E0-A89CA7E2AECB}" type="presOf" srcId="{8208FAA0-0E6A-47E2-B2BC-AF421BFF4CD5}" destId="{35446D4E-0F5D-4D9C-9EAF-9BD2A683FAD4}" srcOrd="0" destOrd="2" presId="urn:microsoft.com/office/officeart/2005/8/layout/default"/>
    <dgm:cxn modelId="{38FA5B24-95A8-4277-875D-09A82A1961B5}" type="presParOf" srcId="{0AEA0F68-D5B6-4473-B490-5DF4F0FF1223}" destId="{5814222B-A31E-41F2-8B76-FBAA1BEFD96F}" srcOrd="0" destOrd="0" presId="urn:microsoft.com/office/officeart/2005/8/layout/default"/>
    <dgm:cxn modelId="{1923038B-8097-4020-9C1B-28ADBDCF1B55}" type="presParOf" srcId="{0AEA0F68-D5B6-4473-B490-5DF4F0FF1223}" destId="{5783EE40-607A-4EAE-B76A-AC34DBE506DF}" srcOrd="1" destOrd="0" presId="urn:microsoft.com/office/officeart/2005/8/layout/default"/>
    <dgm:cxn modelId="{D95AC964-B8A3-4108-BC5A-5E1E88C571C5}" type="presParOf" srcId="{0AEA0F68-D5B6-4473-B490-5DF4F0FF1223}" destId="{35446D4E-0F5D-4D9C-9EAF-9BD2A683FAD4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F63114-71BE-40EE-917B-7C4F11D8B679}">
      <dsp:nvSpPr>
        <dsp:cNvPr id="0" name=""/>
        <dsp:cNvSpPr/>
      </dsp:nvSpPr>
      <dsp:spPr>
        <a:xfrm>
          <a:off x="0" y="2011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9D490BC-A698-467F-8FCE-E57E65085421}">
      <dsp:nvSpPr>
        <dsp:cNvPr id="0" name=""/>
        <dsp:cNvSpPr/>
      </dsp:nvSpPr>
      <dsp:spPr>
        <a:xfrm>
          <a:off x="0" y="2011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Position</a:t>
          </a:r>
          <a:r>
            <a:rPr lang="en-GB" sz="2500" kern="1200" dirty="0"/>
            <a:t> : change manager </a:t>
          </a:r>
          <a:endParaRPr lang="en-US" sz="2500" kern="1200" dirty="0"/>
        </a:p>
      </dsp:txBody>
      <dsp:txXfrm>
        <a:off x="0" y="2011"/>
        <a:ext cx="6713552" cy="685858"/>
      </dsp:txXfrm>
    </dsp:sp>
    <dsp:sp modelId="{A907AC10-EC96-4434-8E57-B8AA93AD7F37}">
      <dsp:nvSpPr>
        <dsp:cNvPr id="0" name=""/>
        <dsp:cNvSpPr/>
      </dsp:nvSpPr>
      <dsp:spPr>
        <a:xfrm>
          <a:off x="0" y="687869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A2D28A3-0055-4E4B-835A-A3FB6B80B979}">
      <dsp:nvSpPr>
        <dsp:cNvPr id="0" name=""/>
        <dsp:cNvSpPr/>
      </dsp:nvSpPr>
      <dsp:spPr>
        <a:xfrm>
          <a:off x="0" y="687869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Main duties:</a:t>
          </a:r>
          <a:endParaRPr lang="en-US" sz="2500" b="1" kern="1200" dirty="0"/>
        </a:p>
      </dsp:txBody>
      <dsp:txXfrm>
        <a:off x="0" y="687869"/>
        <a:ext cx="6713552" cy="685858"/>
      </dsp:txXfrm>
    </dsp:sp>
    <dsp:sp modelId="{38CD2652-BA56-40DC-A5AB-5ED9203E8099}">
      <dsp:nvSpPr>
        <dsp:cNvPr id="0" name=""/>
        <dsp:cNvSpPr/>
      </dsp:nvSpPr>
      <dsp:spPr>
        <a:xfrm>
          <a:off x="0" y="1373727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D256064-BFEB-476E-A6E9-2C4B622875DC}">
      <dsp:nvSpPr>
        <dsp:cNvPr id="0" name=""/>
        <dsp:cNvSpPr/>
      </dsp:nvSpPr>
      <dsp:spPr>
        <a:xfrm>
          <a:off x="0" y="1373727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Communicate with employees.</a:t>
          </a:r>
          <a:endParaRPr lang="en-US" sz="2500" kern="1200" dirty="0"/>
        </a:p>
      </dsp:txBody>
      <dsp:txXfrm>
        <a:off x="0" y="1373727"/>
        <a:ext cx="6713552" cy="685858"/>
      </dsp:txXfrm>
    </dsp:sp>
    <dsp:sp modelId="{45C7FFBA-CDFE-4125-90E0-C38AA3248C42}">
      <dsp:nvSpPr>
        <dsp:cNvPr id="0" name=""/>
        <dsp:cNvSpPr/>
      </dsp:nvSpPr>
      <dsp:spPr>
        <a:xfrm>
          <a:off x="0" y="2059585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A665ED6-73A2-4D3D-924C-7CF8F2BAD9AC}">
      <dsp:nvSpPr>
        <dsp:cNvPr id="0" name=""/>
        <dsp:cNvSpPr/>
      </dsp:nvSpPr>
      <dsp:spPr>
        <a:xfrm>
          <a:off x="0" y="2059586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Solve issues during change.</a:t>
          </a:r>
          <a:endParaRPr lang="en-US" sz="2500" kern="1200" dirty="0"/>
        </a:p>
      </dsp:txBody>
      <dsp:txXfrm>
        <a:off x="0" y="2059586"/>
        <a:ext cx="6713552" cy="685858"/>
      </dsp:txXfrm>
    </dsp:sp>
    <dsp:sp modelId="{65EDAA8B-A1BF-4CB8-9967-E5D324D3FBF2}">
      <dsp:nvSpPr>
        <dsp:cNvPr id="0" name=""/>
        <dsp:cNvSpPr/>
      </dsp:nvSpPr>
      <dsp:spPr>
        <a:xfrm>
          <a:off x="0" y="2745444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31AE0C-428D-4CC8-A975-6F4B078E6DF6}">
      <dsp:nvSpPr>
        <dsp:cNvPr id="0" name=""/>
        <dsp:cNvSpPr/>
      </dsp:nvSpPr>
      <dsp:spPr>
        <a:xfrm>
          <a:off x="0" y="2745444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Ensure products meet targets.</a:t>
          </a:r>
          <a:endParaRPr lang="en-US" sz="2500" kern="1200"/>
        </a:p>
      </dsp:txBody>
      <dsp:txXfrm>
        <a:off x="0" y="2745444"/>
        <a:ext cx="6713552" cy="685858"/>
      </dsp:txXfrm>
    </dsp:sp>
    <dsp:sp modelId="{69C500DA-7EA9-42A4-993B-FBC39B17A23C}">
      <dsp:nvSpPr>
        <dsp:cNvPr id="0" name=""/>
        <dsp:cNvSpPr/>
      </dsp:nvSpPr>
      <dsp:spPr>
        <a:xfrm>
          <a:off x="0" y="3431302"/>
          <a:ext cx="671355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1B88D85-7BC1-44BF-A388-FE6C46C88A6C}">
      <dsp:nvSpPr>
        <dsp:cNvPr id="0" name=""/>
        <dsp:cNvSpPr/>
      </dsp:nvSpPr>
      <dsp:spPr>
        <a:xfrm>
          <a:off x="0" y="3431302"/>
          <a:ext cx="6713552" cy="685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Objective</a:t>
          </a:r>
          <a:r>
            <a:rPr lang="en-GB" sz="2500" kern="1200"/>
            <a:t>: to support M&amp;S during transformation.</a:t>
          </a:r>
          <a:endParaRPr lang="en-US" sz="2500" kern="1200"/>
        </a:p>
      </dsp:txBody>
      <dsp:txXfrm>
        <a:off x="0" y="3431302"/>
        <a:ext cx="6713552" cy="6858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4222B-A31E-41F2-8B76-FBAA1BEFD96F}">
      <dsp:nvSpPr>
        <dsp:cNvPr id="0" name=""/>
        <dsp:cNvSpPr/>
      </dsp:nvSpPr>
      <dsp:spPr>
        <a:xfrm>
          <a:off x="1283" y="673807"/>
          <a:ext cx="5006206" cy="300372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Required skills</a:t>
          </a:r>
          <a:endParaRPr lang="en-US" sz="33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Good communication 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Leadership skills 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Teamwork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Problem solving 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Time management </a:t>
          </a:r>
          <a:endParaRPr lang="en-US" sz="2600" kern="1200"/>
        </a:p>
      </dsp:txBody>
      <dsp:txXfrm>
        <a:off x="1283" y="673807"/>
        <a:ext cx="5006206" cy="3003723"/>
      </dsp:txXfrm>
    </dsp:sp>
    <dsp:sp modelId="{35446D4E-0F5D-4D9C-9EAF-9BD2A683FAD4}">
      <dsp:nvSpPr>
        <dsp:cNvPr id="0" name=""/>
        <dsp:cNvSpPr/>
      </dsp:nvSpPr>
      <dsp:spPr>
        <a:xfrm>
          <a:off x="5508110" y="673807"/>
          <a:ext cx="5006206" cy="300372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/>
            <a:t>Experience:</a:t>
          </a:r>
          <a:endParaRPr lang="en-US" sz="33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Project management experience.</a:t>
          </a:r>
          <a:endParaRPr lang="en-US" sz="2600" kern="120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600" kern="1200"/>
            <a:t>Experience in organizational change.</a:t>
          </a:r>
          <a:endParaRPr lang="en-US" sz="2600" kern="1200"/>
        </a:p>
      </dsp:txBody>
      <dsp:txXfrm>
        <a:off x="5508110" y="673807"/>
        <a:ext cx="5006206" cy="30037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01B7A-3D64-3357-19D5-4536FB59E4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BBE1E-4832-00CB-C470-67BB4C4701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FD8A5-1D20-BCEB-DE4B-6235C0BF0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9C8C1-C4D8-7ED5-DD10-138DF906D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43B808-6EA2-08B7-2031-28772180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442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FE9C2-B4B7-AF75-AC21-19B484417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FA233-5E50-5412-9A26-A5D9E15F9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A603F-BFF2-4369-AD78-EDE9D84EB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E6412-9BE3-BBEB-22FF-D9A913DE66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3D20C-5F81-C6F7-C802-2F0D6CBE0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58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BA4D3-9B08-F0A2-3E52-DDE0499E6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115B13-BA98-970F-3341-3A3BDA01A9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FEA706-63C8-1FE0-34F2-986D9CB03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8752C-264A-8BFE-D6AC-6E4311ADA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B33D4-1D16-BF8A-65D7-92A8685C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782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221CB-1671-C95C-3941-3C0324DE0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98E18-DBC0-9D6C-0CC1-60EFC9E380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76D76-26BE-8D41-E0D1-CA8D25AC9D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F9C130-2D5E-AB1A-5577-281CEF74A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1E281-2B82-404A-927E-1BA7D5A3E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F18E26-050B-5F8B-0571-4E46CB298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634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14DE8-9846-6756-7630-ECEA35A3B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AC3A1-5C86-43FA-4D1A-6A86BF39C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F89004-130B-E64A-D462-144232B837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9055E0-CA36-850A-F2F0-A21997FF1F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764111-A21B-A1DB-DB86-7B555439F6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2D234B-677E-967F-8391-550CE776E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7EC87C-E4B6-4FC4-2D8B-B175F082D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B171F-7C88-A707-FC0B-560449BC5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897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58C26-4CE9-5E37-09C5-0F850D451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FEEA35-0610-1EA0-4A52-8F290ABF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56A88D-B168-52C5-7045-2A51F8C2A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B85497-FCE1-BB4C-961B-14E87E4D9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74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9F0B94-3017-0D26-1519-723335F9D0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D9DEA9-79A0-9BB7-7920-E2299B24A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E6EBCE-B36E-4526-0C21-D0301580B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879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4800B-08C2-8D1A-D7B4-5A8C32988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D6262-1F99-E167-1527-7ED3C512D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64D435-E28D-90BB-5E67-D1DD224266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E95DD-642A-3D78-1CD6-9E8B534F4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B934E0-0582-17B4-3844-D94DEEC82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3E8E5-7EAF-3677-F8C4-AE161EAC6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554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746AC-9EE1-5695-31E6-7F529CF9E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BB14CA-EB33-1ABB-5F71-17112B8151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EB71B7-689C-AEC5-23C0-2C395667C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297D00-095B-36DD-6304-916E77AEE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A91A1-BC21-F756-23AE-01C1055B7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10D818-780A-30AD-4B9E-592876613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213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06DF7-3E2F-95B5-5F59-82717781C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024C4-523C-93BD-7E3A-51B0B363DA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8D53E-9FC9-4ADB-257F-FB5494A51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CE207-FC5E-FDCE-ADC6-BE60BD9CF6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5383EB-1F5E-E60B-3525-6DBA997FF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8483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7D4594-9978-9434-9A4A-B3C1B484F5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B9454F-61D0-7CF4-61AE-90EE14BD3A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C26B5-1966-48A2-6F94-003DEDC4B4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13F7B-7C7F-5C4A-5828-CE3CBB12C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D4470-445F-B681-FF4B-261C89CAB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20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D63642-C045-7BBD-6756-B102DC186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F67BF-98D6-DFCC-20EC-FF20E24D7F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B3BF9-8C58-77CD-BF46-561870A251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D6A0C1-9D32-42A4-AB46-C06231869EED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8C082-BF6E-DA01-BC47-2F2783FA01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9FD48-3813-36FE-4E25-55117796A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66A2-325D-4852-BB1B-3FA12EE3BA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492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ksandspencer.com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53E60C6D-4E85-4E14-BCDF-BF15C241F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66550-A155-06D7-A43C-3CADA96CAA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51294" y="486184"/>
            <a:ext cx="539723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dirty="0"/>
              <a:t>Marks &amp;spencer (M&amp;S)</a:t>
            </a:r>
          </a:p>
        </p:txBody>
      </p:sp>
      <p:pic>
        <p:nvPicPr>
          <p:cNvPr id="1026" name="Picture 2" descr="UWTSD London logo (002) – IHSCM">
            <a:extLst>
              <a:ext uri="{FF2B5EF4-FFF2-40B4-BE49-F238E27FC236}">
                <a16:creationId xmlns:a16="http://schemas.microsoft.com/office/drawing/2014/main" id="{0DEBF3C0-A60E-481C-D4C7-6BE2A770CA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353" y="1322992"/>
            <a:ext cx="4555700" cy="1284664"/>
          </a:xfrm>
          <a:custGeom>
            <a:avLst/>
            <a:gdLst/>
            <a:ahLst/>
            <a:cxnLst/>
            <a:rect l="l" t="t" r="r" b="b"/>
            <a:pathLst>
              <a:path w="4555700" h="2733294">
                <a:moveTo>
                  <a:pt x="82217" y="0"/>
                </a:moveTo>
                <a:lnTo>
                  <a:pt x="4473483" y="0"/>
                </a:lnTo>
                <a:cubicBezTo>
                  <a:pt x="4518890" y="0"/>
                  <a:pt x="4555700" y="36810"/>
                  <a:pt x="4555700" y="82217"/>
                </a:cubicBezTo>
                <a:lnTo>
                  <a:pt x="4555700" y="2651077"/>
                </a:lnTo>
                <a:cubicBezTo>
                  <a:pt x="4555700" y="2696484"/>
                  <a:pt x="4518890" y="2733294"/>
                  <a:pt x="4473483" y="2733294"/>
                </a:cubicBezTo>
                <a:lnTo>
                  <a:pt x="82217" y="2733294"/>
                </a:lnTo>
                <a:cubicBezTo>
                  <a:pt x="36810" y="2733294"/>
                  <a:pt x="0" y="2696484"/>
                  <a:pt x="0" y="2651077"/>
                </a:cubicBezTo>
                <a:lnTo>
                  <a:pt x="0" y="82217"/>
                </a:lnTo>
                <a:cubicBezTo>
                  <a:pt x="0" y="36810"/>
                  <a:pt x="36810" y="0"/>
                  <a:pt x="82217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Freeform: Shape 1046">
            <a:extLst>
              <a:ext uri="{FF2B5EF4-FFF2-40B4-BE49-F238E27FC236}">
                <a16:creationId xmlns:a16="http://schemas.microsoft.com/office/drawing/2014/main" id="{7D42D292-4C48-479B-9E59-E29CD9871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M&amp;S - At Victoria London">
            <a:extLst>
              <a:ext uri="{FF2B5EF4-FFF2-40B4-BE49-F238E27FC236}">
                <a16:creationId xmlns:a16="http://schemas.microsoft.com/office/drawing/2014/main" id="{30E0DB96-8A6F-CD56-5297-E13808E026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353" y="3526029"/>
            <a:ext cx="2733293" cy="2733293"/>
          </a:xfrm>
          <a:custGeom>
            <a:avLst/>
            <a:gdLst/>
            <a:ahLst/>
            <a:cxnLst/>
            <a:rect l="l" t="t" r="r" b="b"/>
            <a:pathLst>
              <a:path w="4438338" h="2323972">
                <a:moveTo>
                  <a:pt x="69905" y="0"/>
                </a:moveTo>
                <a:lnTo>
                  <a:pt x="4368433" y="0"/>
                </a:lnTo>
                <a:cubicBezTo>
                  <a:pt x="4407040" y="0"/>
                  <a:pt x="4438338" y="31298"/>
                  <a:pt x="4438338" y="69905"/>
                </a:cubicBezTo>
                <a:lnTo>
                  <a:pt x="4438338" y="2254067"/>
                </a:lnTo>
                <a:cubicBezTo>
                  <a:pt x="4438338" y="2292674"/>
                  <a:pt x="4407040" y="2323972"/>
                  <a:pt x="4368433" y="2323972"/>
                </a:cubicBezTo>
                <a:lnTo>
                  <a:pt x="69905" y="2323972"/>
                </a:lnTo>
                <a:cubicBezTo>
                  <a:pt x="31298" y="2323972"/>
                  <a:pt x="0" y="2292674"/>
                  <a:pt x="0" y="2254067"/>
                </a:cubicBezTo>
                <a:lnTo>
                  <a:pt x="0" y="69905"/>
                </a:lnTo>
                <a:cubicBezTo>
                  <a:pt x="0" y="31298"/>
                  <a:pt x="31298" y="0"/>
                  <a:pt x="69905" y="0"/>
                </a:cubicBez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0B2A33A-8592-FA3C-01D4-965B2C9742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56969" y="2046624"/>
            <a:ext cx="5397237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Sadika Akter Sabrin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2441838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Developing and managing individuals and teams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LCLM5002_LON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Amer Kareem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  <a:p>
            <a:pPr algn="l"/>
            <a:endParaRPr lang="en-US" dirty="0"/>
          </a:p>
        </p:txBody>
      </p:sp>
      <p:sp>
        <p:nvSpPr>
          <p:cNvPr id="1048" name="Arc 1047">
            <a:extLst>
              <a:ext uri="{FF2B5EF4-FFF2-40B4-BE49-F238E27FC236}">
                <a16:creationId xmlns:a16="http://schemas.microsoft.com/office/drawing/2014/main" id="{533DF362-939D-4EEE-8DC4-6B54607E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95198">
            <a:off x="1539683" y="162676"/>
            <a:ext cx="4083433" cy="4083433"/>
          </a:xfrm>
          <a:prstGeom prst="arc">
            <a:avLst>
              <a:gd name="adj1" fmla="val 17445962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33882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559BE-23E4-7896-E82C-EA3B21CFC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Table of contents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4ABB3-B647-762F-AE08-D381F4EEA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3362" y="914948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1700" dirty="0"/>
              <a:t>Introduction to M&amp;S</a:t>
            </a:r>
          </a:p>
          <a:p>
            <a:r>
              <a:rPr lang="en-GB" sz="1700" dirty="0"/>
              <a:t>Organisational transformation </a:t>
            </a:r>
          </a:p>
          <a:p>
            <a:r>
              <a:rPr lang="en-GB" sz="1700" dirty="0"/>
              <a:t>Recruitment process </a:t>
            </a:r>
          </a:p>
          <a:p>
            <a:r>
              <a:rPr lang="en-GB" sz="1700" dirty="0"/>
              <a:t>Job analysis</a:t>
            </a:r>
          </a:p>
          <a:p>
            <a:r>
              <a:rPr lang="en-GB" sz="1700" dirty="0"/>
              <a:t>Job description</a:t>
            </a:r>
          </a:p>
          <a:p>
            <a:r>
              <a:rPr lang="en-GB" sz="1700" dirty="0"/>
              <a:t>Person specification </a:t>
            </a:r>
          </a:p>
          <a:p>
            <a:r>
              <a:rPr lang="en-GB" sz="1700" dirty="0"/>
              <a:t>Recruitment advertising </a:t>
            </a:r>
          </a:p>
          <a:p>
            <a:r>
              <a:rPr lang="en-GB" sz="1700" dirty="0"/>
              <a:t>Structure interview </a:t>
            </a:r>
          </a:p>
          <a:p>
            <a:r>
              <a:rPr lang="en-GB" sz="1700" dirty="0"/>
              <a:t>Behaviour interview </a:t>
            </a:r>
          </a:p>
          <a:p>
            <a:r>
              <a:rPr lang="en-GB" sz="1700" dirty="0"/>
              <a:t>Panel interview </a:t>
            </a:r>
          </a:p>
          <a:p>
            <a:r>
              <a:rPr lang="en-GB" sz="1700" dirty="0"/>
              <a:t>Question techniques </a:t>
            </a:r>
          </a:p>
          <a:p>
            <a:r>
              <a:rPr lang="en-GB" sz="1700" dirty="0"/>
              <a:t>Face-to-face vs virtual interviews </a:t>
            </a:r>
          </a:p>
          <a:p>
            <a:r>
              <a:rPr lang="en-GB" sz="1700" dirty="0"/>
              <a:t>Recommendations</a:t>
            </a:r>
          </a:p>
          <a:p>
            <a:r>
              <a:rPr lang="en-GB" sz="1700" dirty="0"/>
              <a:t>Conclusion </a:t>
            </a:r>
          </a:p>
          <a:p>
            <a:r>
              <a:rPr lang="en-GB" sz="1700" dirty="0"/>
              <a:t>references</a:t>
            </a:r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2177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EF7B7E-F7E5-B2B8-BB69-ADF504B23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Introduction to M&amp;S </a:t>
            </a:r>
          </a:p>
        </p:txBody>
      </p:sp>
      <p:sp>
        <p:nvSpPr>
          <p:cNvPr id="4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252E5-FA3D-D23F-D14B-F23442143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About M&amp;S</a:t>
            </a:r>
          </a:p>
          <a:p>
            <a:r>
              <a:rPr lang="en-GB" sz="2200" dirty="0"/>
              <a:t>Mark &amp; spencer is a well- known retailer in the united kingdom.</a:t>
            </a:r>
          </a:p>
          <a:p>
            <a:r>
              <a:rPr lang="en-GB" sz="2200" dirty="0"/>
              <a:t>It sells clothing, food and household goods.</a:t>
            </a:r>
          </a:p>
          <a:p>
            <a:r>
              <a:rPr lang="en-GB" sz="2200" dirty="0"/>
              <a:t>The company has stores across the united kingdom and online.</a:t>
            </a:r>
          </a:p>
          <a:p>
            <a:pPr marL="0" indent="0">
              <a:buNone/>
            </a:pPr>
            <a:r>
              <a:rPr lang="en-GB" sz="2200" b="1" dirty="0"/>
              <a:t>Current transformation</a:t>
            </a:r>
          </a:p>
          <a:p>
            <a:r>
              <a:rPr lang="en-GB" sz="2200" dirty="0"/>
              <a:t>Improvement in digital technology.</a:t>
            </a:r>
          </a:p>
          <a:p>
            <a:r>
              <a:rPr lang="en-GB" sz="2200" dirty="0"/>
              <a:t>Expansion of online shopping services.</a:t>
            </a:r>
          </a:p>
          <a:p>
            <a:r>
              <a:rPr lang="en-GB" sz="2200" dirty="0"/>
              <a:t>Making business processes more efficient. </a:t>
            </a:r>
          </a:p>
          <a:p>
            <a:r>
              <a:rPr lang="en-GB" sz="2200" dirty="0"/>
              <a:t>Improving customer experience. </a:t>
            </a:r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FED11F-5B4F-678B-39A5-5E6A2ED22840}"/>
              </a:ext>
            </a:extLst>
          </p:cNvPr>
          <p:cNvSpPr txBox="1"/>
          <p:nvPr/>
        </p:nvSpPr>
        <p:spPr>
          <a:xfrm>
            <a:off x="8818880" y="6400553"/>
            <a:ext cx="315540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(Marks &amp; Spencer Group Plc, 2024)</a:t>
            </a:r>
          </a:p>
        </p:txBody>
      </p:sp>
    </p:spTree>
    <p:extLst>
      <p:ext uri="{BB962C8B-B14F-4D97-AF65-F5344CB8AC3E}">
        <p14:creationId xmlns:p14="http://schemas.microsoft.com/office/powerpoint/2010/main" val="23375779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9" name="Picture 28" descr="Person holding a puzzle piece">
            <a:extLst>
              <a:ext uri="{FF2B5EF4-FFF2-40B4-BE49-F238E27FC236}">
                <a16:creationId xmlns:a16="http://schemas.microsoft.com/office/drawing/2014/main" id="{17A78174-95E7-3270-23AB-1EBDDA7306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78" r="25853" b="-1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9AA8A-333C-38A8-39FB-DAF1ABEBD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9680" y="407987"/>
            <a:ext cx="7034784" cy="1325563"/>
          </a:xfrm>
        </p:spPr>
        <p:txBody>
          <a:bodyPr>
            <a:normAutofit/>
          </a:bodyPr>
          <a:lstStyle/>
          <a:p>
            <a:r>
              <a:rPr lang="en-GB" dirty="0"/>
              <a:t>Organisational Transformation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BEF66-9345-9164-C295-3AF9E0C46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/>
              <a:t>Why recruitment is important?</a:t>
            </a:r>
          </a:p>
          <a:p>
            <a:pPr marL="0" indent="0">
              <a:buNone/>
            </a:pPr>
            <a:r>
              <a:rPr lang="en-GB" sz="1800" dirty="0"/>
              <a:t>In time of change , M&amp;S needs skilled workers to help it achieve its goals.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Key roles needed                                </a:t>
            </a:r>
          </a:p>
          <a:p>
            <a:r>
              <a:rPr lang="en-GB" sz="1800" dirty="0"/>
              <a:t>Change manager                              </a:t>
            </a:r>
          </a:p>
          <a:p>
            <a:r>
              <a:rPr lang="en-GB" sz="1800" dirty="0"/>
              <a:t>Project manager </a:t>
            </a:r>
          </a:p>
          <a:p>
            <a:r>
              <a:rPr lang="en-GB" sz="1800" dirty="0"/>
              <a:t>Operations manager</a:t>
            </a:r>
          </a:p>
          <a:p>
            <a:r>
              <a:rPr lang="en-GB" sz="1800" dirty="0"/>
              <a:t>Digital specialist </a:t>
            </a:r>
          </a:p>
          <a:p>
            <a:pPr marL="0" indent="0">
              <a:buNone/>
            </a:pPr>
            <a:r>
              <a:rPr lang="en-GB" sz="1800" b="1" dirty="0"/>
              <a:t>Importance </a:t>
            </a:r>
          </a:p>
          <a:p>
            <a:r>
              <a:rPr lang="en-GB" sz="1800" dirty="0"/>
              <a:t>Helps the company adapt to change.</a:t>
            </a:r>
          </a:p>
          <a:p>
            <a:r>
              <a:rPr lang="en-GB" sz="1800" dirty="0"/>
              <a:t>Improves business performance.</a:t>
            </a:r>
          </a:p>
          <a:p>
            <a:r>
              <a:rPr lang="en-GB" sz="1800" dirty="0"/>
              <a:t>Supports successful transformation.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B0EBE1-6310-636D-2126-65D358216E91}"/>
              </a:ext>
            </a:extLst>
          </p:cNvPr>
          <p:cNvSpPr txBox="1"/>
          <p:nvPr/>
        </p:nvSpPr>
        <p:spPr>
          <a:xfrm>
            <a:off x="10755086" y="6450013"/>
            <a:ext cx="1436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(CIPD, 2024)</a:t>
            </a:r>
          </a:p>
        </p:txBody>
      </p:sp>
    </p:spTree>
    <p:extLst>
      <p:ext uri="{BB962C8B-B14F-4D97-AF65-F5344CB8AC3E}">
        <p14:creationId xmlns:p14="http://schemas.microsoft.com/office/powerpoint/2010/main" val="3915497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B77E5-6DD8-A79A-712A-9F0A4B0D9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Recruitment process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3EB13-7855-6EDC-FFA1-23F148A02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Job analysis </a:t>
            </a:r>
          </a:p>
          <a:p>
            <a:r>
              <a:rPr lang="en-GB" dirty="0"/>
              <a:t>Job description </a:t>
            </a:r>
          </a:p>
          <a:p>
            <a:r>
              <a:rPr lang="en-GB" dirty="0"/>
              <a:t>Personal qualifications</a:t>
            </a:r>
          </a:p>
          <a:p>
            <a:r>
              <a:rPr lang="en-GB" dirty="0"/>
              <a:t>Vacancy advertisement </a:t>
            </a:r>
          </a:p>
          <a:p>
            <a:r>
              <a:rPr lang="en-GB" dirty="0"/>
              <a:t>Shortlisting of candidates </a:t>
            </a:r>
          </a:p>
          <a:p>
            <a:r>
              <a:rPr lang="en-GB" dirty="0"/>
              <a:t>Interviewing </a:t>
            </a:r>
          </a:p>
          <a:p>
            <a:r>
              <a:rPr lang="en-GB" dirty="0"/>
              <a:t>Selection of best candidates </a:t>
            </a:r>
          </a:p>
          <a:p>
            <a:r>
              <a:rPr lang="en-GB" dirty="0"/>
              <a:t>Job offer and joining process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D79CE1-B9BC-68BC-0CE5-F6D165652AED}"/>
              </a:ext>
            </a:extLst>
          </p:cNvPr>
          <p:cNvSpPr txBox="1"/>
          <p:nvPr/>
        </p:nvSpPr>
        <p:spPr>
          <a:xfrm>
            <a:off x="9286094" y="6463546"/>
            <a:ext cx="2902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(Armstrong and Taylor,2023)</a:t>
            </a:r>
          </a:p>
        </p:txBody>
      </p:sp>
    </p:spTree>
    <p:extLst>
      <p:ext uri="{BB962C8B-B14F-4D97-AF65-F5344CB8AC3E}">
        <p14:creationId xmlns:p14="http://schemas.microsoft.com/office/powerpoint/2010/main" val="342450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166F3-71CE-24BC-D4AB-84A58BBB0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75" y="65067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Job analysis 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57D33-7F29-C2BE-FE3E-0F15A22E2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636049" cy="4197096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Job analysis determines what a person needs to do in a job.</a:t>
            </a:r>
          </a:p>
          <a:p>
            <a:pPr marL="0" indent="0">
              <a:buNone/>
            </a:pPr>
            <a:r>
              <a:rPr lang="en-GB" sz="2000" dirty="0"/>
              <a:t>Example: digital specialist </a:t>
            </a:r>
          </a:p>
          <a:p>
            <a:pPr marL="0" indent="0">
              <a:buNone/>
            </a:pPr>
            <a:r>
              <a:rPr lang="en-GB" sz="2000" b="1" dirty="0"/>
              <a:t>Responsibilities:</a:t>
            </a:r>
          </a:p>
          <a:p>
            <a:r>
              <a:rPr lang="en-GB" sz="2000" dirty="0"/>
              <a:t>Support digital projects. </a:t>
            </a:r>
          </a:p>
          <a:p>
            <a:r>
              <a:rPr lang="en-GB" sz="2000" dirty="0"/>
              <a:t>Use new technology systems.</a:t>
            </a:r>
          </a:p>
          <a:p>
            <a:r>
              <a:rPr lang="en-GB" sz="2000" dirty="0"/>
              <a:t>Help employees adapt to change.</a:t>
            </a:r>
          </a:p>
          <a:p>
            <a:r>
              <a:rPr lang="en-GB" sz="2000" dirty="0"/>
              <a:t>Improve online service.</a:t>
            </a:r>
          </a:p>
          <a:p>
            <a:pPr marL="0" indent="0">
              <a:buNone/>
            </a:pPr>
            <a:r>
              <a:rPr lang="en-GB" sz="2000" b="1" dirty="0"/>
              <a:t>Benefits:</a:t>
            </a:r>
          </a:p>
          <a:p>
            <a:r>
              <a:rPr lang="en-GB" sz="2000" dirty="0"/>
              <a:t>Helps in hiring suitable candidates.</a:t>
            </a:r>
          </a:p>
          <a:p>
            <a:r>
              <a:rPr lang="en-GB" sz="2000" dirty="0"/>
              <a:t>Simplifies the selection process. </a:t>
            </a:r>
          </a:p>
          <a:p>
            <a:endParaRPr lang="en-GB" sz="1500" dirty="0"/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451F54-7ACF-B435-4AE6-D179E3D760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78" r="44237"/>
          <a:stretch>
            <a:fillRect/>
          </a:stretch>
        </p:blipFill>
        <p:spPr>
          <a:xfrm>
            <a:off x="7168318" y="640080"/>
            <a:ext cx="3320427" cy="55778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536891-513B-CAA6-EF4E-489F9BC11DF8}"/>
              </a:ext>
            </a:extLst>
          </p:cNvPr>
          <p:cNvSpPr txBox="1"/>
          <p:nvPr/>
        </p:nvSpPr>
        <p:spPr>
          <a:xfrm>
            <a:off x="9492343" y="6502400"/>
            <a:ext cx="2699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(Bratton and Gold, 2022)</a:t>
            </a:r>
          </a:p>
        </p:txBody>
      </p:sp>
    </p:spTree>
    <p:extLst>
      <p:ext uri="{BB962C8B-B14F-4D97-AF65-F5344CB8AC3E}">
        <p14:creationId xmlns:p14="http://schemas.microsoft.com/office/powerpoint/2010/main" val="3103346443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0F2268-ADE3-C179-C1BA-860EBD27B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Job description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B1E284-3E81-75A4-4BAB-0E7C3BFF88EE}"/>
              </a:ext>
            </a:extLst>
          </p:cNvPr>
          <p:cNvSpPr txBox="1"/>
          <p:nvPr/>
        </p:nvSpPr>
        <p:spPr>
          <a:xfrm>
            <a:off x="9231283" y="6373486"/>
            <a:ext cx="2966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1"/>
              <a:t>(Armstrong and Taylor,2023)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7E1064-A140-C820-ECAA-6C3DE57905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0435358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7089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8D7990A-B148-FB08-879A-B692F13B9D1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B0E94E-A34E-55C9-AE7A-398B9ADC4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Person specification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ACE016-093E-D1D1-124A-CE6BCE8B6C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399443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1614180-A5D2-8184-3D91-6F3CA53BEF3A}"/>
              </a:ext>
            </a:extLst>
          </p:cNvPr>
          <p:cNvSpPr txBox="1"/>
          <p:nvPr/>
        </p:nvSpPr>
        <p:spPr>
          <a:xfrm>
            <a:off x="9303490" y="6488658"/>
            <a:ext cx="2973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(Armstrong and Taylor, 2023)</a:t>
            </a:r>
          </a:p>
        </p:txBody>
      </p:sp>
    </p:spTree>
    <p:extLst>
      <p:ext uri="{BB962C8B-B14F-4D97-AF65-F5344CB8AC3E}">
        <p14:creationId xmlns:p14="http://schemas.microsoft.com/office/powerpoint/2010/main" val="2264668880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049F32-ACB4-4137-7A7B-E7C7421CF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Recruitment advertising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038B1-314D-A6FC-4300-0EA232D7D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b="1"/>
              <a:t>Internal recruitment</a:t>
            </a:r>
          </a:p>
          <a:p>
            <a:r>
              <a:rPr lang="en-GB" sz="2600"/>
              <a:t>Company website</a:t>
            </a:r>
          </a:p>
          <a:p>
            <a:r>
              <a:rPr lang="en-GB" sz="2600"/>
              <a:t>Internal job advertisement</a:t>
            </a:r>
          </a:p>
          <a:p>
            <a:pPr marL="0" indent="0">
              <a:buNone/>
            </a:pPr>
            <a:r>
              <a:rPr lang="en-GB" sz="2600" b="1"/>
              <a:t>External recruitment</a:t>
            </a:r>
          </a:p>
          <a:p>
            <a:r>
              <a:rPr lang="en-GB" sz="2600"/>
              <a:t>LinkedIn</a:t>
            </a:r>
          </a:p>
          <a:p>
            <a:r>
              <a:rPr lang="en-GB" sz="2600"/>
              <a:t>Indeed </a:t>
            </a:r>
          </a:p>
          <a:p>
            <a:r>
              <a:rPr lang="en-GB" sz="2600"/>
              <a:t>Reed.co.uk</a:t>
            </a:r>
          </a:p>
          <a:p>
            <a:r>
              <a:rPr lang="en-GB" sz="2600"/>
              <a:t>Recruitment agency </a:t>
            </a:r>
          </a:p>
          <a:p>
            <a:pPr marL="0" indent="0">
              <a:buNone/>
            </a:pPr>
            <a:r>
              <a:rPr lang="en-GB" sz="2600" b="1"/>
              <a:t>Benefits:</a:t>
            </a:r>
          </a:p>
          <a:p>
            <a:r>
              <a:rPr lang="en-GB" sz="2600"/>
              <a:t>Reach out to more candidates.</a:t>
            </a:r>
          </a:p>
          <a:p>
            <a:r>
              <a:rPr lang="en-GB" sz="2600"/>
              <a:t>Attract skilled employees.</a:t>
            </a:r>
          </a:p>
          <a:p>
            <a:endParaRPr lang="en-GB" sz="2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AC5E49-2084-3400-D4DA-1A9C96F0F63F}"/>
              </a:ext>
            </a:extLst>
          </p:cNvPr>
          <p:cNvSpPr txBox="1"/>
          <p:nvPr/>
        </p:nvSpPr>
        <p:spPr>
          <a:xfrm>
            <a:off x="10814305" y="6398975"/>
            <a:ext cx="1377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(CIPD,2023)</a:t>
            </a:r>
          </a:p>
        </p:txBody>
      </p:sp>
    </p:spTree>
    <p:extLst>
      <p:ext uri="{BB962C8B-B14F-4D97-AF65-F5344CB8AC3E}">
        <p14:creationId xmlns:p14="http://schemas.microsoft.com/office/powerpoint/2010/main" val="308543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E0E64-202D-ADC8-9B48-FDECFFA03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Structured Interview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EB5A5-C14A-EC4B-373D-43D7AEF41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All candidates answer the same questions. </a:t>
            </a:r>
          </a:p>
          <a:p>
            <a:pPr marL="0" indent="0">
              <a:buNone/>
            </a:pPr>
            <a:r>
              <a:rPr lang="en-GB" sz="2400" b="1"/>
              <a:t>Advantages </a:t>
            </a:r>
          </a:p>
          <a:p>
            <a:r>
              <a:rPr lang="en-GB" sz="2400"/>
              <a:t>Fair process</a:t>
            </a:r>
          </a:p>
          <a:p>
            <a:r>
              <a:rPr lang="en-GB" sz="2400"/>
              <a:t>Easy to compare candidates. </a:t>
            </a:r>
          </a:p>
          <a:p>
            <a:r>
              <a:rPr lang="en-GB" sz="2400"/>
              <a:t>Reduces bias </a:t>
            </a:r>
          </a:p>
          <a:p>
            <a:pPr marL="0" indent="0">
              <a:buNone/>
            </a:pPr>
            <a:r>
              <a:rPr lang="en-GB" sz="2400" b="1"/>
              <a:t>Example question</a:t>
            </a:r>
          </a:p>
          <a:p>
            <a:r>
              <a:rPr lang="en-GB" sz="2400"/>
              <a:t>Tell us about a project you successfully managed.</a:t>
            </a:r>
          </a:p>
        </p:txBody>
      </p:sp>
    </p:spTree>
    <p:extLst>
      <p:ext uri="{BB962C8B-B14F-4D97-AF65-F5344CB8AC3E}">
        <p14:creationId xmlns:p14="http://schemas.microsoft.com/office/powerpoint/2010/main" val="461871508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144BF-C4F4-891D-9A33-9B232DD89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Behavioural Interview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07776-2C7A-9C38-18F3-0EA82699A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600"/>
              <a:t>Candidates explain different situations from their past experiences. </a:t>
            </a:r>
          </a:p>
          <a:p>
            <a:pPr marL="0" indent="0">
              <a:buNone/>
            </a:pPr>
            <a:r>
              <a:rPr lang="en-GB" sz="2600" b="1"/>
              <a:t>Advantage </a:t>
            </a:r>
          </a:p>
          <a:p>
            <a:r>
              <a:rPr lang="en-GB" sz="2600"/>
              <a:t>Shows real skills.</a:t>
            </a:r>
          </a:p>
          <a:p>
            <a:r>
              <a:rPr lang="en-GB" sz="2600"/>
              <a:t>Provides insight into future performance.</a:t>
            </a:r>
          </a:p>
          <a:p>
            <a:pPr marL="0" indent="0">
              <a:buNone/>
            </a:pPr>
            <a:r>
              <a:rPr lang="en-GB" sz="2600" b="1"/>
              <a:t>Example question </a:t>
            </a:r>
          </a:p>
          <a:p>
            <a:r>
              <a:rPr lang="en-GB" sz="2600"/>
              <a:t>Description a time when you helped employees embrace change.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3C97AE-F645-91EA-2332-B9510868971B}"/>
              </a:ext>
            </a:extLst>
          </p:cNvPr>
          <p:cNvSpPr txBox="1"/>
          <p:nvPr/>
        </p:nvSpPr>
        <p:spPr>
          <a:xfrm>
            <a:off x="9535887" y="6386286"/>
            <a:ext cx="2656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Levashina</a:t>
            </a:r>
            <a:r>
              <a:rPr lang="en-GB" b="1" dirty="0"/>
              <a:t>, 2014) </a:t>
            </a:r>
          </a:p>
        </p:txBody>
      </p:sp>
    </p:spTree>
    <p:extLst>
      <p:ext uri="{BB962C8B-B14F-4D97-AF65-F5344CB8AC3E}">
        <p14:creationId xmlns:p14="http://schemas.microsoft.com/office/powerpoint/2010/main" val="404598586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5BEA1-0105-ACC8-1B7C-B99AE9A36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Panel Interview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43F11-CC2F-FA3C-2CDB-5612EDC635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Multiple interviewers a interview candidate. </a:t>
            </a:r>
          </a:p>
          <a:p>
            <a:pPr marL="0" indent="0">
              <a:buNone/>
            </a:pPr>
            <a:r>
              <a:rPr lang="en-GB" b="1" dirty="0"/>
              <a:t>Interview panel</a:t>
            </a:r>
          </a:p>
          <a:p>
            <a:r>
              <a:rPr lang="en-GB" dirty="0"/>
              <a:t>HR manager </a:t>
            </a:r>
          </a:p>
          <a:p>
            <a:r>
              <a:rPr lang="en-GB" dirty="0"/>
              <a:t>Operations manager </a:t>
            </a:r>
          </a:p>
          <a:p>
            <a:r>
              <a:rPr lang="en-GB" dirty="0"/>
              <a:t>Department manager </a:t>
            </a:r>
          </a:p>
          <a:p>
            <a:pPr marL="0" indent="0">
              <a:buNone/>
            </a:pPr>
            <a:r>
              <a:rPr lang="en-GB" b="1" dirty="0"/>
              <a:t>Advantage </a:t>
            </a:r>
          </a:p>
          <a:p>
            <a:r>
              <a:rPr lang="en-GB" dirty="0"/>
              <a:t>Different opinion </a:t>
            </a:r>
          </a:p>
          <a:p>
            <a:r>
              <a:rPr lang="en-GB" dirty="0"/>
              <a:t>Better hiring decisions</a:t>
            </a:r>
          </a:p>
          <a:p>
            <a:pPr marL="0" indent="0">
              <a:buNone/>
            </a:pPr>
            <a:r>
              <a:rPr lang="en-GB" dirty="0"/>
              <a:t>Example question </a:t>
            </a:r>
          </a:p>
          <a:p>
            <a:pPr marL="0" indent="0">
              <a:buNone/>
            </a:pPr>
            <a:r>
              <a:rPr lang="en-GB" dirty="0"/>
              <a:t>Can you tell me about a time when you successfully worked in a team.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26A9C9-F479-D34C-ACDC-BA049AB1D572}"/>
              </a:ext>
            </a:extLst>
          </p:cNvPr>
          <p:cNvSpPr txBox="1"/>
          <p:nvPr/>
        </p:nvSpPr>
        <p:spPr>
          <a:xfrm>
            <a:off x="9826171" y="6538912"/>
            <a:ext cx="2270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(Potocnik et al., 2021)</a:t>
            </a:r>
          </a:p>
        </p:txBody>
      </p:sp>
    </p:spTree>
    <p:extLst>
      <p:ext uri="{BB962C8B-B14F-4D97-AF65-F5344CB8AC3E}">
        <p14:creationId xmlns:p14="http://schemas.microsoft.com/office/powerpoint/2010/main" val="235647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619CC-FBF0-ECE3-B7C4-352F3BFDA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Question techniques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63E71-9064-AB57-2D50-C9AA91869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097544"/>
            <a:ext cx="4977578" cy="4263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Behavioural question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About past experiences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Ex: tell me about a time when you solved a difficult problem.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Situational questions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Ask candidates what they would do in a given situation.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Ex: what would you do if employees opposed a new system?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Deep probing questions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Ask for more details.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Ex: can you explain further?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AB6CF6E1-9930-5FE5-AF36-5FA82F826A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A0FA1B-1701-EDB0-38A1-94CD4B52DDC6}"/>
              </a:ext>
            </a:extLst>
          </p:cNvPr>
          <p:cNvSpPr txBox="1"/>
          <p:nvPr/>
        </p:nvSpPr>
        <p:spPr>
          <a:xfrm>
            <a:off x="10058400" y="6463425"/>
            <a:ext cx="2133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Alamro</a:t>
            </a:r>
            <a:r>
              <a:rPr lang="en-GB" b="1" dirty="0"/>
              <a:t> et al., 2018)</a:t>
            </a:r>
          </a:p>
        </p:txBody>
      </p:sp>
    </p:spTree>
    <p:extLst>
      <p:ext uri="{BB962C8B-B14F-4D97-AF65-F5344CB8AC3E}">
        <p14:creationId xmlns:p14="http://schemas.microsoft.com/office/powerpoint/2010/main" val="429170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1E96D-581A-CD6E-F473-9F3A746CB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Face-to-face vs virtual interviews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1CCBAC3-AFFB-5815-7D69-6EC81D7D58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3998124"/>
              </p:ext>
            </p:extLst>
          </p:nvPr>
        </p:nvGraphicFramePr>
        <p:xfrm>
          <a:off x="838200" y="1825625"/>
          <a:ext cx="10515600" cy="3337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547221916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985079868"/>
                    </a:ext>
                  </a:extLst>
                </a:gridCol>
              </a:tblGrid>
              <a:tr h="667478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Face-to-Face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Virtual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1095062"/>
                  </a:ext>
                </a:extLst>
              </a:tr>
              <a:tr h="667478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Better personal interaction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More flexible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759806"/>
                  </a:ext>
                </a:extLst>
              </a:tr>
              <a:tr h="667478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Easier to observe body language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Lower cost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057195"/>
                  </a:ext>
                </a:extLst>
              </a:tr>
              <a:tr h="667478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Travel required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No travel needed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408993"/>
                  </a:ext>
                </a:extLst>
              </a:tr>
              <a:tr h="667478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More expensive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Faster process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9513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096F50C-9CC9-1338-FB3B-8CC3BF8F3422}"/>
              </a:ext>
            </a:extLst>
          </p:cNvPr>
          <p:cNvSpPr txBox="1"/>
          <p:nvPr/>
        </p:nvSpPr>
        <p:spPr>
          <a:xfrm>
            <a:off x="838199" y="5603487"/>
            <a:ext cx="10402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Recommendation: </a:t>
            </a:r>
            <a:r>
              <a:rPr lang="en-GB" sz="2400" dirty="0"/>
              <a:t>use virtual interviews first and face-to-face interviews for final selection.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54425F-C5FC-7CC0-2626-3B1EFF8203E6}"/>
              </a:ext>
            </a:extLst>
          </p:cNvPr>
          <p:cNvSpPr txBox="1"/>
          <p:nvPr/>
        </p:nvSpPr>
        <p:spPr>
          <a:xfrm>
            <a:off x="9645534" y="6488668"/>
            <a:ext cx="2637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 </a:t>
            </a:r>
            <a:r>
              <a:rPr lang="en-GB" b="1" dirty="0"/>
              <a:t>Gilch and Sieweke,2021)</a:t>
            </a:r>
          </a:p>
        </p:txBody>
      </p:sp>
    </p:spTree>
    <p:extLst>
      <p:ext uri="{BB962C8B-B14F-4D97-AF65-F5344CB8AC3E}">
        <p14:creationId xmlns:p14="http://schemas.microsoft.com/office/powerpoint/2010/main" val="388586978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7715E-8A62-953D-62F5-E79F8B890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E6284-C1C8-E4C0-4557-22C2F67F5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M&amp;S is undergoing a digital transformation. </a:t>
            </a:r>
          </a:p>
          <a:p>
            <a:r>
              <a:rPr lang="en-GB" dirty="0"/>
              <a:t>Recruitment is critical to successful change. </a:t>
            </a:r>
          </a:p>
          <a:p>
            <a:r>
              <a:rPr lang="en-GB" dirty="0"/>
              <a:t>Structured , Behavioural , and panel interviews help identify the right candidates. </a:t>
            </a:r>
          </a:p>
          <a:p>
            <a:r>
              <a:rPr lang="en-GB" dirty="0"/>
              <a:t>Different questioning strategies improve selection decision. </a:t>
            </a:r>
          </a:p>
          <a:p>
            <a:r>
              <a:rPr lang="en-GB" dirty="0"/>
              <a:t>A mix of virtual and face-to-face interviews is recommended. </a:t>
            </a:r>
          </a:p>
          <a:p>
            <a:pPr marL="0" indent="0">
              <a:buNone/>
            </a:pPr>
            <a:r>
              <a:rPr lang="en-GB" b="1" dirty="0"/>
              <a:t>Final recommendation</a:t>
            </a:r>
          </a:p>
          <a:p>
            <a:pPr marL="0" indent="0">
              <a:buNone/>
            </a:pPr>
            <a:r>
              <a:rPr lang="en-GB" dirty="0"/>
              <a:t>Recruit skilled staff using fair and structured recruitment methods to support M&amp;S transformation.</a:t>
            </a:r>
          </a:p>
        </p:txBody>
      </p:sp>
    </p:spTree>
    <p:extLst>
      <p:ext uri="{BB962C8B-B14F-4D97-AF65-F5344CB8AC3E}">
        <p14:creationId xmlns:p14="http://schemas.microsoft.com/office/powerpoint/2010/main" val="370112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4255-9A6B-8EDF-9781-6A7C6113E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52133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53A6D-4801-8DD6-9603-E016D9516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" y="1109471"/>
            <a:ext cx="11183112" cy="5696395"/>
          </a:xfrm>
        </p:spPr>
        <p:txBody>
          <a:bodyPr>
            <a:normAutofit/>
          </a:bodyPr>
          <a:lstStyle/>
          <a:p>
            <a:r>
              <a:rPr lang="en-GB" sz="1800" dirty="0"/>
              <a:t>Mark and Spencer Group plc (2024) Annual Report 2024. London: Marks Spencer Group plc. Available at :(</a:t>
            </a:r>
            <a:r>
              <a:rPr lang="en-GB" sz="1800" dirty="0">
                <a:hlinkClick r:id="rId2"/>
              </a:rPr>
              <a:t>https://www.marksandspencer.com/</a:t>
            </a:r>
            <a:r>
              <a:rPr lang="en-GB" sz="1800" dirty="0"/>
              <a:t> (Accessed: 12 July 2026)</a:t>
            </a:r>
          </a:p>
          <a:p>
            <a:r>
              <a:rPr lang="en-GB" sz="1800" dirty="0"/>
              <a:t>Armstong, M. and Taylor, S. (2023) Armstrong’s Handbook of Human Resource management Practice. 16</a:t>
            </a:r>
            <a:r>
              <a:rPr lang="en-GB" sz="1800" baseline="30000" dirty="0"/>
              <a:t>th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. London: Kogan page. </a:t>
            </a:r>
          </a:p>
          <a:p>
            <a:r>
              <a:rPr lang="en-GB" sz="1800" dirty="0"/>
              <a:t>Bratton, J. and Gold, J. (2022) Human Resource Management: theory and practice. 8</a:t>
            </a:r>
            <a:r>
              <a:rPr lang="en-GB" sz="1800" baseline="30000" dirty="0"/>
              <a:t>th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. London: Palgrave Macmillan. </a:t>
            </a:r>
          </a:p>
          <a:p>
            <a:r>
              <a:rPr lang="en-GB" sz="1800" dirty="0"/>
              <a:t>CIPD (2023) Recruitment and Selection Factsheet. London: Chartered institute of personal and Development.</a:t>
            </a:r>
          </a:p>
          <a:p>
            <a:r>
              <a:rPr lang="en-GB" sz="1800" dirty="0"/>
              <a:t>CIPD (2024) Selection Methods Factsheet. London: Chartered institute of personal and development. </a:t>
            </a:r>
          </a:p>
          <a:p>
            <a:r>
              <a:rPr lang="en-GB" sz="1800" dirty="0" err="1"/>
              <a:t>Levashina</a:t>
            </a:r>
            <a:r>
              <a:rPr lang="en-GB" sz="1800" dirty="0"/>
              <a:t>, J. et al. (2014) ‘The structured employment interview’, personal psychology, 67(1), pp. 241-293.</a:t>
            </a:r>
          </a:p>
          <a:p>
            <a:r>
              <a:rPr lang="en-GB" sz="1800" dirty="0"/>
              <a:t>Potocnik, K., Anderson, N.R., Born, M., Kleinmann, M. and Nikolaou, l. (2021) ‘Paving the way for research in recruitment and selection: Recent developments, challenges and future opportunities’, European Journal of work and Organizational Psychology, 30(2), pp. 159- 174. (Taylor &amp; Francis). </a:t>
            </a:r>
          </a:p>
          <a:p>
            <a:r>
              <a:rPr lang="en-GB" sz="1800" dirty="0"/>
              <a:t>Gilch , P.M and Sieweke, J. (2021) ‘Recruiting digital </a:t>
            </a:r>
            <a:r>
              <a:rPr lang="en-GB" sz="1800" dirty="0" err="1"/>
              <a:t>telent</a:t>
            </a:r>
            <a:r>
              <a:rPr lang="en-GB" sz="1800" dirty="0"/>
              <a:t>: the impact of on online and face-to-face interviews on applicant reaction’, International journal of selection and Assessment, 29(3-4), pp. </a:t>
            </a:r>
            <a:r>
              <a:rPr lang="en-GB" sz="1800"/>
              <a:t>363-376.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071531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30" name="Picture 6" descr="FULL Period 1 3.1 Basic Question Forms (Yes/No questions) A1 | SAT Idiomas">
            <a:extLst>
              <a:ext uri="{FF2B5EF4-FFF2-40B4-BE49-F238E27FC236}">
                <a16:creationId xmlns:a16="http://schemas.microsoft.com/office/drawing/2014/main" id="{55A3757B-6541-D000-23A9-54B4AC722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>
            <a:fillRect/>
          </a:stretch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0225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9" ma:contentTypeDescription="Create a new document." ma:contentTypeScope="" ma:versionID="41b675bc75b2060ee140a3f6aa7bf824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4a43a3eed5a5efb3b0b1f63458a7a5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Props1.xml><?xml version="1.0" encoding="utf-8"?>
<ds:datastoreItem xmlns:ds="http://schemas.openxmlformats.org/officeDocument/2006/customXml" ds:itemID="{8F642F85-1C25-4656-95C9-48CEDC7CC2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0B8C80-ED34-4B26-B62D-85D0DFBDFD8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F72B3E4-E00B-4482-924E-6C6F96649E86}">
  <ds:schemaRefs>
    <ds:schemaRef ds:uri="http://purl.org/dc/elements/1.1/"/>
    <ds:schemaRef ds:uri="http://purl.org/dc/terms/"/>
    <ds:schemaRef ds:uri="04d956d8-1ffd-4dba-87ce-03f615e16f58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945</Words>
  <Application>Microsoft Office PowerPoint</Application>
  <PresentationFormat>Widescreen</PresentationFormat>
  <Paragraphs>171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Marks &amp;spencer (M&amp;S)</vt:lpstr>
      <vt:lpstr>Table of contents </vt:lpstr>
      <vt:lpstr>Introduction to M&amp;S </vt:lpstr>
      <vt:lpstr>Organisational Transformation  </vt:lpstr>
      <vt:lpstr>Recruitment process</vt:lpstr>
      <vt:lpstr>Job analysis </vt:lpstr>
      <vt:lpstr>Job description </vt:lpstr>
      <vt:lpstr>Person specification </vt:lpstr>
      <vt:lpstr>Recruitment advertising </vt:lpstr>
      <vt:lpstr>Structured Interview </vt:lpstr>
      <vt:lpstr>Behavioural Interview </vt:lpstr>
      <vt:lpstr>Panel Interview </vt:lpstr>
      <vt:lpstr>Question techniques </vt:lpstr>
      <vt:lpstr>Face-to-face vs virtual interviews</vt:lpstr>
      <vt:lpstr>Conclusion </vt:lpstr>
      <vt:lpstr>References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Marks &amp;spencer (M&amp;S)</dc:title>
  <dc:creator>Sadika Akter Sabrin (2441838)</dc:creator>
  <cp:lastModifiedBy>Sadika Akter Sabrin (2441838)</cp:lastModifiedBy>
  <cp:revision>2</cp:revision>
  <dcterms:created xsi:type="dcterms:W3CDTF">2026-06-28T02:22:36Z</dcterms:created>
  <dcterms:modified xsi:type="dcterms:W3CDTF">2026-07-12T11:48:08Z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