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0" r:id="rId1"/>
  </p:sldMasterIdLst>
  <p:notesMasterIdLst>
    <p:notesMasterId r:id="rId17"/>
  </p:notesMasterIdLst>
  <p:sldIdLst>
    <p:sldId id="256" r:id="rId2"/>
    <p:sldId id="269" r:id="rId3"/>
    <p:sldId id="257" r:id="rId4"/>
    <p:sldId id="258" r:id="rId5"/>
    <p:sldId id="259" r:id="rId6"/>
    <p:sldId id="260" r:id="rId7"/>
    <p:sldId id="261" r:id="rId8"/>
    <p:sldId id="262" r:id="rId9"/>
    <p:sldId id="263" r:id="rId10"/>
    <p:sldId id="264" r:id="rId11"/>
    <p:sldId id="265" r:id="rId12"/>
    <p:sldId id="266" r:id="rId13"/>
    <p:sldId id="267" r:id="rId14"/>
    <p:sldId id="268" r:id="rId15"/>
    <p:sldId id="27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40404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8CA72D1-0BCC-3AAE-3B75-9D37D66BC924}" v="220" dt="2023-02-07T18:42:31.990"/>
    <p1510:client id="{7039514D-92AC-62E2-1DAD-28C3242F3269}" v="847" dt="2023-02-07T17:14:50.320"/>
    <p1510:client id="{A833A209-8B9C-5DF8-08DB-20A19295C4F7}" v="23" dt="2023-02-07T18:24:47.228"/>
    <p1510:client id="{BE480A76-616D-F971-6A40-4B5472036408}" v="34" dt="2023-02-07T19:12:30.932"/>
    <p1510:client id="{C77E85B5-8325-55D7-9038-3FE5865CF638}" v="98" dt="2023-02-07T17:45:25.99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62457" autoAdjust="0"/>
  </p:normalViewPr>
  <p:slideViewPr>
    <p:cSldViewPr snapToGrid="0">
      <p:cViewPr>
        <p:scale>
          <a:sx n="25" d="100"/>
          <a:sy n="25" d="100"/>
        </p:scale>
        <p:origin x="1710" y="5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ro-RO"/>
  <c:roundedCorners val="0"/>
  <mc:AlternateContent xmlns:mc="http://schemas.openxmlformats.org/markup-compatibility/2006">
    <mc:Choice xmlns:c14="http://schemas.microsoft.com/office/drawing/2007/8/2/chart" Requires="c14">
      <c14:style val="101"/>
    </mc:Choice>
    <mc:Fallback>
      <c:style val="1"/>
    </mc:Fallback>
  </mc:AlternateContent>
  <c:chart>
    <c:autoTitleDeleted val="1"/>
    <c:view3D>
      <c:rotX val="50"/>
      <c:rotY val="0"/>
      <c:depthPercent val="100"/>
      <c:rAngAx val="0"/>
    </c:view3D>
    <c:floor>
      <c:thickness val="0"/>
      <c:spPr>
        <a:noFill/>
        <a:ln>
          <a:noFill/>
        </a:ln>
        <a:effectLst/>
        <a:sp3d/>
      </c:spPr>
    </c:floor>
    <c:sideWall>
      <c:thickness val="0"/>
      <c:spPr>
        <a:noFill/>
        <a:ln>
          <a:noFill/>
        </a:ln>
        <a:effectLst/>
        <a:sp3d/>
      </c:spPr>
    </c:sideWall>
    <c:backWall>
      <c:thickness val="0"/>
      <c:spPr>
        <a:noFill/>
        <a:ln>
          <a:noFill/>
        </a:ln>
        <a:effectLst/>
        <a:sp3d/>
      </c:spPr>
    </c:backWall>
    <c:plotArea>
      <c:layout>
        <c:manualLayout>
          <c:layoutTarget val="inner"/>
          <c:xMode val="edge"/>
          <c:yMode val="edge"/>
          <c:x val="1.1699879122744907E-3"/>
          <c:y val="0.21967967398624053"/>
          <c:w val="0.99883005268535885"/>
          <c:h val="0.78032032601375945"/>
        </c:manualLayout>
      </c:layout>
      <c:pie3DChart>
        <c:varyColors val="1"/>
        <c:ser>
          <c:idx val="0"/>
          <c:order val="0"/>
          <c:tx>
            <c:strRef>
              <c:f>Sheet1!$B$1</c:f>
              <c:strCache>
                <c:ptCount val="1"/>
                <c:pt idx="0">
                  <c:v>Sales</c:v>
                </c:pt>
              </c:strCache>
            </c:strRef>
          </c:tx>
          <c:dPt>
            <c:idx val="0"/>
            <c:bubble3D val="0"/>
            <c:spPr>
              <a:solidFill>
                <a:schemeClr val="dk1">
                  <a:tint val="88500"/>
                </a:schemeClr>
              </a:solidFill>
              <a:ln>
                <a:noFill/>
              </a:ln>
              <a:effectLst>
                <a:outerShdw blurRad="254000" sx="102000" sy="102000" algn="ctr" rotWithShape="0">
                  <a:prstClr val="black">
                    <a:alpha val="20000"/>
                  </a:prstClr>
                </a:outerShdw>
              </a:effectLst>
              <a:sp3d/>
            </c:spPr>
            <c:extLst>
              <c:ext xmlns:c16="http://schemas.microsoft.com/office/drawing/2014/chart" uri="{C3380CC4-5D6E-409C-BE32-E72D297353CC}">
                <c16:uniqueId val="{00000001-D7E3-42A9-A97D-0C7DA94772FD}"/>
              </c:ext>
            </c:extLst>
          </c:dPt>
          <c:dPt>
            <c:idx val="1"/>
            <c:bubble3D val="0"/>
            <c:spPr>
              <a:solidFill>
                <a:schemeClr val="dk1">
                  <a:tint val="55000"/>
                </a:schemeClr>
              </a:solidFill>
              <a:ln>
                <a:noFill/>
              </a:ln>
              <a:effectLst>
                <a:outerShdw blurRad="254000" sx="102000" sy="102000" algn="ctr" rotWithShape="0">
                  <a:prstClr val="black">
                    <a:alpha val="20000"/>
                  </a:prstClr>
                </a:outerShdw>
              </a:effectLst>
              <a:sp3d/>
            </c:spPr>
            <c:extLst>
              <c:ext xmlns:c16="http://schemas.microsoft.com/office/drawing/2014/chart" uri="{C3380CC4-5D6E-409C-BE32-E72D297353CC}">
                <c16:uniqueId val="{00000003-D7E3-42A9-A97D-0C7DA94772FD}"/>
              </c:ext>
            </c:extLst>
          </c:dPt>
          <c:dPt>
            <c:idx val="2"/>
            <c:bubble3D val="0"/>
            <c:spPr>
              <a:solidFill>
                <a:schemeClr val="dk1">
                  <a:tint val="75000"/>
                </a:schemeClr>
              </a:solidFill>
              <a:ln>
                <a:noFill/>
              </a:ln>
              <a:effectLst>
                <a:outerShdw blurRad="254000" sx="102000" sy="102000" algn="ctr" rotWithShape="0">
                  <a:prstClr val="black">
                    <a:alpha val="20000"/>
                  </a:prstClr>
                </a:outerShdw>
              </a:effectLst>
              <a:sp3d/>
            </c:spPr>
            <c:extLst>
              <c:ext xmlns:c16="http://schemas.microsoft.com/office/drawing/2014/chart" uri="{C3380CC4-5D6E-409C-BE32-E72D297353CC}">
                <c16:uniqueId val="{00000005-D7E3-42A9-A97D-0C7DA94772FD}"/>
              </c:ext>
            </c:extLst>
          </c:dPt>
          <c:dPt>
            <c:idx val="3"/>
            <c:bubble3D val="0"/>
            <c:spPr>
              <a:solidFill>
                <a:schemeClr val="dk1">
                  <a:tint val="98500"/>
                </a:schemeClr>
              </a:solidFill>
              <a:ln>
                <a:noFill/>
              </a:ln>
              <a:effectLst>
                <a:outerShdw blurRad="254000" sx="102000" sy="102000" algn="ctr" rotWithShape="0">
                  <a:prstClr val="black">
                    <a:alpha val="20000"/>
                  </a:prstClr>
                </a:outerShdw>
              </a:effectLst>
              <a:sp3d/>
            </c:spPr>
            <c:extLst>
              <c:ext xmlns:c16="http://schemas.microsoft.com/office/drawing/2014/chart" uri="{C3380CC4-5D6E-409C-BE32-E72D297353CC}">
                <c16:uniqueId val="{00000007-D7E3-42A9-A97D-0C7DA94772FD}"/>
              </c:ext>
            </c:extLst>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ro-RO"/>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Sheet1!$A$2:$A$5</c:f>
              <c:strCache>
                <c:ptCount val="4"/>
                <c:pt idx="0">
                  <c:v>Businessmen</c:v>
                </c:pt>
                <c:pt idx="1">
                  <c:v>NewlyWed</c:v>
                </c:pt>
                <c:pt idx="2">
                  <c:v>CIP</c:v>
                </c:pt>
                <c:pt idx="3">
                  <c:v>Affluent Travellers</c:v>
                </c:pt>
              </c:strCache>
            </c:strRef>
          </c:cat>
          <c:val>
            <c:numRef>
              <c:f>Sheet1!$B$2:$B$5</c:f>
              <c:numCache>
                <c:formatCode>General</c:formatCode>
                <c:ptCount val="4"/>
                <c:pt idx="0">
                  <c:v>22</c:v>
                </c:pt>
                <c:pt idx="1">
                  <c:v>28</c:v>
                </c:pt>
                <c:pt idx="2">
                  <c:v>10</c:v>
                </c:pt>
                <c:pt idx="3">
                  <c:v>40</c:v>
                </c:pt>
              </c:numCache>
            </c:numRef>
          </c:val>
          <c:extLst>
            <c:ext xmlns:c16="http://schemas.microsoft.com/office/drawing/2014/chart" uri="{C3380CC4-5D6E-409C-BE32-E72D297353CC}">
              <c16:uniqueId val="{00000000-3721-4A88-8BC8-B28CEC17B694}"/>
            </c:ext>
          </c:extLst>
        </c:ser>
        <c:dLbls>
          <c:dLblPos val="ctr"/>
          <c:showLegendKey val="0"/>
          <c:showVal val="0"/>
          <c:showCatName val="0"/>
          <c:showSerName val="0"/>
          <c:showPercent val="1"/>
          <c:showBubbleSize val="0"/>
          <c:showLeaderLines val="1"/>
        </c:dLbls>
      </c:pie3DChart>
      <c:spPr>
        <a:noFill/>
        <a:ln>
          <a:noFill/>
        </a:ln>
        <a:effectLst/>
      </c:spPr>
    </c:plotArea>
    <c:legend>
      <c:legendPos val="r"/>
      <c:layout>
        <c:manualLayout>
          <c:xMode val="edge"/>
          <c:yMode val="edge"/>
          <c:x val="0.39628208722406705"/>
          <c:y val="9.5023370138817452E-4"/>
          <c:w val="0.29872354023563968"/>
          <c:h val="0.22184606262023127"/>
        </c:manualLayout>
      </c:layout>
      <c:overlay val="0"/>
      <c:spPr>
        <a:solidFill>
          <a:schemeClr val="bg1"/>
        </a:solidFill>
        <a:ln>
          <a:noFill/>
        </a:ln>
        <a:effectLst/>
      </c:spPr>
      <c:txPr>
        <a:bodyPr rot="0" spcFirstLastPara="1" vertOverflow="ellipsis" vert="horz" wrap="square" anchor="ctr" anchorCtr="1"/>
        <a:lstStyle/>
        <a:p>
          <a:pPr>
            <a:defRPr sz="1600" b="0" i="0" u="none" strike="noStrike" kern="1200" baseline="0">
              <a:solidFill>
                <a:schemeClr val="dk1">
                  <a:lumMod val="75000"/>
                  <a:lumOff val="25000"/>
                </a:schemeClr>
              </a:solidFill>
              <a:latin typeface="+mn-lt"/>
              <a:ea typeface="+mn-ea"/>
              <a:cs typeface="+mn-cs"/>
            </a:defRPr>
          </a:pPr>
          <a:endParaRPr lang="ro-RO"/>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noFill/>
    <a:ln w="9525" cap="flat" cmpd="sng" algn="ctr">
      <a:noFill/>
      <a:round/>
    </a:ln>
    <a:effectLst/>
  </c:spPr>
  <c:txPr>
    <a:bodyPr/>
    <a:lstStyle/>
    <a:p>
      <a:pPr>
        <a:defRPr/>
      </a:pPr>
      <a:endParaRPr lang="ro-RO"/>
    </a:p>
  </c:txPr>
  <c:externalData r:id="rId3">
    <c:autoUpdate val="0"/>
  </c:externalData>
</c:chartSpace>
</file>

<file path=ppt/charts/colors1.xml><?xml version="1.0" encoding="utf-8"?>
<cs:colorStyle xmlns:cs="http://schemas.microsoft.com/office/drawing/2012/chartStyle" xmlns:a="http://schemas.openxmlformats.org/drawingml/2006/main" meth="cycle" id="20">
  <a:schemeClr val="dk1"/>
  <cs:variation>
    <a:tint val="88500"/>
  </cs:variation>
  <cs:variation>
    <a:tint val="55000"/>
  </cs:variation>
  <cs:variation>
    <a:tint val="75000"/>
  </cs:variation>
  <cs:variation>
    <a:tint val="98500"/>
  </cs:variation>
  <cs:variation>
    <a:tint val="30000"/>
  </cs:variation>
  <cs:variation>
    <a:tint val="60000"/>
  </cs:variation>
  <cs:variation>
    <a:tint val="80000"/>
  </cs:variation>
</cs:colorStyle>
</file>

<file path=ppt/charts/style1.xml><?xml version="1.0" encoding="utf-8"?>
<cs:chartStyle xmlns:cs="http://schemas.microsoft.com/office/drawing/2012/chartStyle" xmlns:a="http://schemas.openxmlformats.org/drawingml/2006/main" id="264">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5AD883-B163-4188-8DD6-36A99F9C2B1D}" type="doc">
      <dgm:prSet loTypeId="urn:microsoft.com/office/officeart/2005/8/layout/default" loCatId="list" qsTypeId="urn:microsoft.com/office/officeart/2005/8/quickstyle/simple5" qsCatId="simple" csTypeId="urn:microsoft.com/office/officeart/2005/8/colors/accent0_3" csCatId="mainScheme"/>
      <dgm:spPr/>
      <dgm:t>
        <a:bodyPr/>
        <a:lstStyle/>
        <a:p>
          <a:endParaRPr lang="en-US"/>
        </a:p>
      </dgm:t>
    </dgm:pt>
    <dgm:pt modelId="{11117A47-EB60-4323-A1BB-B2189102EC08}">
      <dgm:prSet/>
      <dgm:spPr/>
      <dgm:t>
        <a:bodyPr/>
        <a:lstStyle/>
        <a:p>
          <a:r>
            <a:rPr lang="en-GB" b="1"/>
            <a:t>The Luxury Collection, a division of Marriott International, Inc., consists of world-famous hotels and resorts that provide genuine, one-of-a-kind experiences that create cherished, enduring memories. </a:t>
          </a:r>
          <a:endParaRPr lang="en-US"/>
        </a:p>
      </dgm:t>
    </dgm:pt>
    <dgm:pt modelId="{B728E974-E839-40AF-BAA3-1BD707D0D881}" type="parTrans" cxnId="{E87FAE66-DEB5-4417-BF88-226B7DA043ED}">
      <dgm:prSet/>
      <dgm:spPr/>
      <dgm:t>
        <a:bodyPr/>
        <a:lstStyle/>
        <a:p>
          <a:endParaRPr lang="en-US"/>
        </a:p>
      </dgm:t>
    </dgm:pt>
    <dgm:pt modelId="{B0F1B5C5-A45F-4AC4-82F7-A9A37AEEC04A}" type="sibTrans" cxnId="{E87FAE66-DEB5-4417-BF88-226B7DA043ED}">
      <dgm:prSet/>
      <dgm:spPr/>
      <dgm:t>
        <a:bodyPr/>
        <a:lstStyle/>
        <a:p>
          <a:endParaRPr lang="en-US"/>
        </a:p>
      </dgm:t>
    </dgm:pt>
    <dgm:pt modelId="{D824540E-5B04-4FE6-85D7-B4577388505F}">
      <dgm:prSet/>
      <dgm:spPr/>
      <dgm:t>
        <a:bodyPr/>
        <a:lstStyle/>
        <a:p>
          <a:r>
            <a:rPr lang="en-GB" b="1"/>
            <a:t>The Luxury Collection provides access to the world's most intriguing and attractive places for the global adventurer. </a:t>
          </a:r>
          <a:endParaRPr lang="en-US"/>
        </a:p>
      </dgm:t>
    </dgm:pt>
    <dgm:pt modelId="{CE4E89F7-82FA-4B45-A937-067D85AC803F}" type="parTrans" cxnId="{11AFE335-A32B-43B0-9641-3A37248A4876}">
      <dgm:prSet/>
      <dgm:spPr/>
      <dgm:t>
        <a:bodyPr/>
        <a:lstStyle/>
        <a:p>
          <a:endParaRPr lang="en-US"/>
        </a:p>
      </dgm:t>
    </dgm:pt>
    <dgm:pt modelId="{40F73CA4-3977-48C8-8CC5-C7E6BEEAE511}" type="sibTrans" cxnId="{11AFE335-A32B-43B0-9641-3A37248A4876}">
      <dgm:prSet/>
      <dgm:spPr/>
      <dgm:t>
        <a:bodyPr/>
        <a:lstStyle/>
        <a:p>
          <a:endParaRPr lang="en-US"/>
        </a:p>
      </dgm:t>
    </dgm:pt>
    <dgm:pt modelId="{0D042321-7383-453E-B711-1C5486B51E1B}">
      <dgm:prSet/>
      <dgm:spPr/>
      <dgm:t>
        <a:bodyPr/>
        <a:lstStyle/>
        <a:p>
          <a:r>
            <a:rPr lang="en-GB" b="1"/>
            <a:t>The Luxury Collection is now a sparkling collection of approximately 120 of the world's greatest hotels and resorts in over 35 countries and territories. </a:t>
          </a:r>
          <a:endParaRPr lang="en-US"/>
        </a:p>
      </dgm:t>
    </dgm:pt>
    <dgm:pt modelId="{82B06A32-31F9-4FCB-BBA0-208F6DC8F6B6}" type="parTrans" cxnId="{5F510A91-8C9B-4465-910A-89BC674918DE}">
      <dgm:prSet/>
      <dgm:spPr/>
      <dgm:t>
        <a:bodyPr/>
        <a:lstStyle/>
        <a:p>
          <a:endParaRPr lang="en-US"/>
        </a:p>
      </dgm:t>
    </dgm:pt>
    <dgm:pt modelId="{6D0B9ED4-C680-47DC-845E-D2FEE0DC2EFE}" type="sibTrans" cxnId="{5F510A91-8C9B-4465-910A-89BC674918DE}">
      <dgm:prSet/>
      <dgm:spPr/>
      <dgm:t>
        <a:bodyPr/>
        <a:lstStyle/>
        <a:p>
          <a:endParaRPr lang="en-US"/>
        </a:p>
      </dgm:t>
    </dgm:pt>
    <dgm:pt modelId="{6E4DB55E-1A92-4E62-94E1-4D7F31B13B5D}">
      <dgm:prSet/>
      <dgm:spPr/>
      <dgm:t>
        <a:bodyPr/>
        <a:lstStyle/>
        <a:p>
          <a:r>
            <a:rPr lang="en-GB" b="1"/>
            <a:t>The Luxury Collection is pleased to join in Marriott Bonvoy, Marriott International's worldwide travel program. </a:t>
          </a:r>
          <a:endParaRPr lang="en-US"/>
        </a:p>
      </dgm:t>
    </dgm:pt>
    <dgm:pt modelId="{128AB028-B6C2-43F3-815A-28C8126B4C7B}" type="parTrans" cxnId="{9F6AC60F-6569-4D0E-A584-19BCD2234A5B}">
      <dgm:prSet/>
      <dgm:spPr/>
      <dgm:t>
        <a:bodyPr/>
        <a:lstStyle/>
        <a:p>
          <a:endParaRPr lang="en-US"/>
        </a:p>
      </dgm:t>
    </dgm:pt>
    <dgm:pt modelId="{3DDDB096-0906-4C7D-8BFE-98ABD2CBA184}" type="sibTrans" cxnId="{9F6AC60F-6569-4D0E-A584-19BCD2234A5B}">
      <dgm:prSet/>
      <dgm:spPr/>
      <dgm:t>
        <a:bodyPr/>
        <a:lstStyle/>
        <a:p>
          <a:endParaRPr lang="en-US"/>
        </a:p>
      </dgm:t>
    </dgm:pt>
    <dgm:pt modelId="{0F291023-955C-490C-A789-0F1DF096D9A0}">
      <dgm:prSet/>
      <dgm:spPr/>
      <dgm:t>
        <a:bodyPr/>
        <a:lstStyle/>
        <a:p>
          <a:r>
            <a:rPr lang="en-GB" b="1"/>
            <a:t>The program gives members an amazing array of worldwide brands, special experiences on</a:t>
          </a:r>
          <a:endParaRPr lang="en-US"/>
        </a:p>
      </dgm:t>
    </dgm:pt>
    <dgm:pt modelId="{C46CECD6-C659-4E12-9D4F-3289BC7C77A1}" type="parTrans" cxnId="{8D83D9CE-A846-43F7-B806-68B1101E61EE}">
      <dgm:prSet/>
      <dgm:spPr/>
      <dgm:t>
        <a:bodyPr/>
        <a:lstStyle/>
        <a:p>
          <a:endParaRPr lang="en-US"/>
        </a:p>
      </dgm:t>
    </dgm:pt>
    <dgm:pt modelId="{9978D084-4F4B-4132-BCF7-73363705A21B}" type="sibTrans" cxnId="{8D83D9CE-A846-43F7-B806-68B1101E61EE}">
      <dgm:prSet/>
      <dgm:spPr/>
      <dgm:t>
        <a:bodyPr/>
        <a:lstStyle/>
        <a:p>
          <a:endParaRPr lang="en-US"/>
        </a:p>
      </dgm:t>
    </dgm:pt>
    <dgm:pt modelId="{63ED2BC0-24D8-487A-B678-BBC3E9BF51DE}" type="pres">
      <dgm:prSet presAssocID="{555AD883-B163-4188-8DD6-36A99F9C2B1D}" presName="diagram" presStyleCnt="0">
        <dgm:presLayoutVars>
          <dgm:dir/>
          <dgm:resizeHandles val="exact"/>
        </dgm:presLayoutVars>
      </dgm:prSet>
      <dgm:spPr/>
    </dgm:pt>
    <dgm:pt modelId="{F934492F-97E7-4AB5-9A5E-1308FC6F1D79}" type="pres">
      <dgm:prSet presAssocID="{11117A47-EB60-4323-A1BB-B2189102EC08}" presName="node" presStyleLbl="node1" presStyleIdx="0" presStyleCnt="5">
        <dgm:presLayoutVars>
          <dgm:bulletEnabled val="1"/>
        </dgm:presLayoutVars>
      </dgm:prSet>
      <dgm:spPr/>
    </dgm:pt>
    <dgm:pt modelId="{EA1C600E-C1DC-4F6F-A4D5-77670B2B4064}" type="pres">
      <dgm:prSet presAssocID="{B0F1B5C5-A45F-4AC4-82F7-A9A37AEEC04A}" presName="sibTrans" presStyleCnt="0"/>
      <dgm:spPr/>
    </dgm:pt>
    <dgm:pt modelId="{E3C325FD-C073-4BDF-A478-65023F9E504D}" type="pres">
      <dgm:prSet presAssocID="{D824540E-5B04-4FE6-85D7-B4577388505F}" presName="node" presStyleLbl="node1" presStyleIdx="1" presStyleCnt="5">
        <dgm:presLayoutVars>
          <dgm:bulletEnabled val="1"/>
        </dgm:presLayoutVars>
      </dgm:prSet>
      <dgm:spPr/>
    </dgm:pt>
    <dgm:pt modelId="{84492DDE-BACF-4005-942E-E9E50A1B2CEC}" type="pres">
      <dgm:prSet presAssocID="{40F73CA4-3977-48C8-8CC5-C7E6BEEAE511}" presName="sibTrans" presStyleCnt="0"/>
      <dgm:spPr/>
    </dgm:pt>
    <dgm:pt modelId="{2B59A6A9-756E-48D0-BC60-6FB8DD2F4D0B}" type="pres">
      <dgm:prSet presAssocID="{0D042321-7383-453E-B711-1C5486B51E1B}" presName="node" presStyleLbl="node1" presStyleIdx="2" presStyleCnt="5">
        <dgm:presLayoutVars>
          <dgm:bulletEnabled val="1"/>
        </dgm:presLayoutVars>
      </dgm:prSet>
      <dgm:spPr/>
    </dgm:pt>
    <dgm:pt modelId="{6BB5A655-462D-4AC1-85CB-EB66CAC3CA56}" type="pres">
      <dgm:prSet presAssocID="{6D0B9ED4-C680-47DC-845E-D2FEE0DC2EFE}" presName="sibTrans" presStyleCnt="0"/>
      <dgm:spPr/>
    </dgm:pt>
    <dgm:pt modelId="{6B8F3FE2-96B4-4B74-BD3F-0E23532BCD88}" type="pres">
      <dgm:prSet presAssocID="{6E4DB55E-1A92-4E62-94E1-4D7F31B13B5D}" presName="node" presStyleLbl="node1" presStyleIdx="3" presStyleCnt="5">
        <dgm:presLayoutVars>
          <dgm:bulletEnabled val="1"/>
        </dgm:presLayoutVars>
      </dgm:prSet>
      <dgm:spPr/>
    </dgm:pt>
    <dgm:pt modelId="{C129C838-08CE-4EA2-80CD-1330C2DCDA28}" type="pres">
      <dgm:prSet presAssocID="{3DDDB096-0906-4C7D-8BFE-98ABD2CBA184}" presName="sibTrans" presStyleCnt="0"/>
      <dgm:spPr/>
    </dgm:pt>
    <dgm:pt modelId="{3424C82E-A37F-4DC5-8EA1-5DA7B152BEB5}" type="pres">
      <dgm:prSet presAssocID="{0F291023-955C-490C-A789-0F1DF096D9A0}" presName="node" presStyleLbl="node1" presStyleIdx="4" presStyleCnt="5">
        <dgm:presLayoutVars>
          <dgm:bulletEnabled val="1"/>
        </dgm:presLayoutVars>
      </dgm:prSet>
      <dgm:spPr/>
    </dgm:pt>
  </dgm:ptLst>
  <dgm:cxnLst>
    <dgm:cxn modelId="{9F6AC60F-6569-4D0E-A584-19BCD2234A5B}" srcId="{555AD883-B163-4188-8DD6-36A99F9C2B1D}" destId="{6E4DB55E-1A92-4E62-94E1-4D7F31B13B5D}" srcOrd="3" destOrd="0" parTransId="{128AB028-B6C2-43F3-815A-28C8126B4C7B}" sibTransId="{3DDDB096-0906-4C7D-8BFE-98ABD2CBA184}"/>
    <dgm:cxn modelId="{8161AC24-5FB6-4E85-A138-6D5511E03B4A}" type="presOf" srcId="{11117A47-EB60-4323-A1BB-B2189102EC08}" destId="{F934492F-97E7-4AB5-9A5E-1308FC6F1D79}" srcOrd="0" destOrd="0" presId="urn:microsoft.com/office/officeart/2005/8/layout/default"/>
    <dgm:cxn modelId="{11AFE335-A32B-43B0-9641-3A37248A4876}" srcId="{555AD883-B163-4188-8DD6-36A99F9C2B1D}" destId="{D824540E-5B04-4FE6-85D7-B4577388505F}" srcOrd="1" destOrd="0" parTransId="{CE4E89F7-82FA-4B45-A937-067D85AC803F}" sibTransId="{40F73CA4-3977-48C8-8CC5-C7E6BEEAE511}"/>
    <dgm:cxn modelId="{1B66043A-F49E-4581-B716-78B052F797C2}" type="presOf" srcId="{0F291023-955C-490C-A789-0F1DF096D9A0}" destId="{3424C82E-A37F-4DC5-8EA1-5DA7B152BEB5}" srcOrd="0" destOrd="0" presId="urn:microsoft.com/office/officeart/2005/8/layout/default"/>
    <dgm:cxn modelId="{E87FAE66-DEB5-4417-BF88-226B7DA043ED}" srcId="{555AD883-B163-4188-8DD6-36A99F9C2B1D}" destId="{11117A47-EB60-4323-A1BB-B2189102EC08}" srcOrd="0" destOrd="0" parTransId="{B728E974-E839-40AF-BAA3-1BD707D0D881}" sibTransId="{B0F1B5C5-A45F-4AC4-82F7-A9A37AEEC04A}"/>
    <dgm:cxn modelId="{AEFE9175-9B0A-4C80-AB28-3E271604A151}" type="presOf" srcId="{6E4DB55E-1A92-4E62-94E1-4D7F31B13B5D}" destId="{6B8F3FE2-96B4-4B74-BD3F-0E23532BCD88}" srcOrd="0" destOrd="0" presId="urn:microsoft.com/office/officeart/2005/8/layout/default"/>
    <dgm:cxn modelId="{77C94986-854D-4E4F-9821-A9739A8F3D02}" type="presOf" srcId="{D824540E-5B04-4FE6-85D7-B4577388505F}" destId="{E3C325FD-C073-4BDF-A478-65023F9E504D}" srcOrd="0" destOrd="0" presId="urn:microsoft.com/office/officeart/2005/8/layout/default"/>
    <dgm:cxn modelId="{5F510A91-8C9B-4465-910A-89BC674918DE}" srcId="{555AD883-B163-4188-8DD6-36A99F9C2B1D}" destId="{0D042321-7383-453E-B711-1C5486B51E1B}" srcOrd="2" destOrd="0" parTransId="{82B06A32-31F9-4FCB-BBA0-208F6DC8F6B6}" sibTransId="{6D0B9ED4-C680-47DC-845E-D2FEE0DC2EFE}"/>
    <dgm:cxn modelId="{E03C04B9-EA49-4767-BFDC-DD365BE6214F}" type="presOf" srcId="{0D042321-7383-453E-B711-1C5486B51E1B}" destId="{2B59A6A9-756E-48D0-BC60-6FB8DD2F4D0B}" srcOrd="0" destOrd="0" presId="urn:microsoft.com/office/officeart/2005/8/layout/default"/>
    <dgm:cxn modelId="{8D83D9CE-A846-43F7-B806-68B1101E61EE}" srcId="{555AD883-B163-4188-8DD6-36A99F9C2B1D}" destId="{0F291023-955C-490C-A789-0F1DF096D9A0}" srcOrd="4" destOrd="0" parTransId="{C46CECD6-C659-4E12-9D4F-3289BC7C77A1}" sibTransId="{9978D084-4F4B-4132-BCF7-73363705A21B}"/>
    <dgm:cxn modelId="{61BD37F5-9B34-4DEB-9CA0-3B2333547E29}" type="presOf" srcId="{555AD883-B163-4188-8DD6-36A99F9C2B1D}" destId="{63ED2BC0-24D8-487A-B678-BBC3E9BF51DE}" srcOrd="0" destOrd="0" presId="urn:microsoft.com/office/officeart/2005/8/layout/default"/>
    <dgm:cxn modelId="{C8EFD448-20B6-4F61-BD0A-53474E5DA13D}" type="presParOf" srcId="{63ED2BC0-24D8-487A-B678-BBC3E9BF51DE}" destId="{F934492F-97E7-4AB5-9A5E-1308FC6F1D79}" srcOrd="0" destOrd="0" presId="urn:microsoft.com/office/officeart/2005/8/layout/default"/>
    <dgm:cxn modelId="{2119DF47-96B9-4300-ABE7-3BED46B61C89}" type="presParOf" srcId="{63ED2BC0-24D8-487A-B678-BBC3E9BF51DE}" destId="{EA1C600E-C1DC-4F6F-A4D5-77670B2B4064}" srcOrd="1" destOrd="0" presId="urn:microsoft.com/office/officeart/2005/8/layout/default"/>
    <dgm:cxn modelId="{3206514D-61B8-4510-B1DB-1DF395DEFFBC}" type="presParOf" srcId="{63ED2BC0-24D8-487A-B678-BBC3E9BF51DE}" destId="{E3C325FD-C073-4BDF-A478-65023F9E504D}" srcOrd="2" destOrd="0" presId="urn:microsoft.com/office/officeart/2005/8/layout/default"/>
    <dgm:cxn modelId="{E2829E8F-603A-4012-963B-DB8CCC4D7E02}" type="presParOf" srcId="{63ED2BC0-24D8-487A-B678-BBC3E9BF51DE}" destId="{84492DDE-BACF-4005-942E-E9E50A1B2CEC}" srcOrd="3" destOrd="0" presId="urn:microsoft.com/office/officeart/2005/8/layout/default"/>
    <dgm:cxn modelId="{9F0028CC-4C4A-4A89-A543-BB5694892975}" type="presParOf" srcId="{63ED2BC0-24D8-487A-B678-BBC3E9BF51DE}" destId="{2B59A6A9-756E-48D0-BC60-6FB8DD2F4D0B}" srcOrd="4" destOrd="0" presId="urn:microsoft.com/office/officeart/2005/8/layout/default"/>
    <dgm:cxn modelId="{1F7B95F8-127C-4C6B-B6C9-F85D22F98EC5}" type="presParOf" srcId="{63ED2BC0-24D8-487A-B678-BBC3E9BF51DE}" destId="{6BB5A655-462D-4AC1-85CB-EB66CAC3CA56}" srcOrd="5" destOrd="0" presId="urn:microsoft.com/office/officeart/2005/8/layout/default"/>
    <dgm:cxn modelId="{4E3A5150-0F77-434C-B24B-2F275A62B69C}" type="presParOf" srcId="{63ED2BC0-24D8-487A-B678-BBC3E9BF51DE}" destId="{6B8F3FE2-96B4-4B74-BD3F-0E23532BCD88}" srcOrd="6" destOrd="0" presId="urn:microsoft.com/office/officeart/2005/8/layout/default"/>
    <dgm:cxn modelId="{4EEDD82A-905E-4EB7-A3AA-F8DC4216EB47}" type="presParOf" srcId="{63ED2BC0-24D8-487A-B678-BBC3E9BF51DE}" destId="{C129C838-08CE-4EA2-80CD-1330C2DCDA28}" srcOrd="7" destOrd="0" presId="urn:microsoft.com/office/officeart/2005/8/layout/default"/>
    <dgm:cxn modelId="{DA10CFD5-2651-4B21-8F3F-0D085142D455}" type="presParOf" srcId="{63ED2BC0-24D8-487A-B678-BBC3E9BF51DE}" destId="{3424C82E-A37F-4DC5-8EA1-5DA7B152BEB5}" srcOrd="8" destOrd="0" presId="urn:microsoft.com/office/officeart/2005/8/layout/default"/>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CBD27BB-3D34-43FA-9291-392B65D33C1A}" type="doc">
      <dgm:prSet loTypeId="urn:microsoft.com/office/officeart/2005/8/layout/vList2" loCatId="list" qsTypeId="urn:microsoft.com/office/officeart/2005/8/quickstyle/simple5" qsCatId="simple" csTypeId="urn:microsoft.com/office/officeart/2005/8/colors/accent0_3" csCatId="mainScheme"/>
      <dgm:spPr/>
      <dgm:t>
        <a:bodyPr/>
        <a:lstStyle/>
        <a:p>
          <a:endParaRPr lang="en-US"/>
        </a:p>
      </dgm:t>
    </dgm:pt>
    <dgm:pt modelId="{C3B55A4F-303A-4182-B75E-124D9E2408EE}">
      <dgm:prSet/>
      <dgm:spPr/>
      <dgm:t>
        <a:bodyPr/>
        <a:lstStyle/>
        <a:p>
          <a:pPr rtl="0"/>
          <a:r>
            <a:rPr lang="en-GB" b="1" dirty="0"/>
            <a:t>Luxury services that are provided by The Luxury Collection of Marriott International Hotels, are not simply limited to their accommodation and entertainment services.</a:t>
          </a:r>
          <a:r>
            <a:rPr lang="en-GB" b="1" dirty="0">
              <a:latin typeface="Corbel" panose="020B0503020204020204"/>
            </a:rPr>
            <a:t> </a:t>
          </a:r>
          <a:endParaRPr lang="en-US" dirty="0"/>
        </a:p>
      </dgm:t>
    </dgm:pt>
    <dgm:pt modelId="{2D7B7541-CD31-4D36-BD19-5C2352643E85}" type="parTrans" cxnId="{58BF3E44-83D8-4666-9365-2439FECF7522}">
      <dgm:prSet/>
      <dgm:spPr/>
      <dgm:t>
        <a:bodyPr/>
        <a:lstStyle/>
        <a:p>
          <a:endParaRPr lang="en-US"/>
        </a:p>
      </dgm:t>
    </dgm:pt>
    <dgm:pt modelId="{8B8FCCE8-805B-423A-8976-B469B32610ED}" type="sibTrans" cxnId="{58BF3E44-83D8-4666-9365-2439FECF7522}">
      <dgm:prSet/>
      <dgm:spPr/>
      <dgm:t>
        <a:bodyPr/>
        <a:lstStyle/>
        <a:p>
          <a:endParaRPr lang="en-US"/>
        </a:p>
      </dgm:t>
    </dgm:pt>
    <dgm:pt modelId="{9D6D62C6-1D89-4BBA-A94F-86D6DB1181AB}">
      <dgm:prSet/>
      <dgm:spPr/>
      <dgm:t>
        <a:bodyPr/>
        <a:lstStyle/>
        <a:p>
          <a:pPr rtl="0"/>
          <a:r>
            <a:rPr lang="en-GB" b="1" dirty="0"/>
            <a:t>In order to enhance the experience with luxury this hotel provide its guests with a private wine testing service.</a:t>
          </a:r>
          <a:r>
            <a:rPr lang="en-GB" b="1" dirty="0">
              <a:latin typeface="Corbel" panose="020B0503020204020204"/>
            </a:rPr>
            <a:t> </a:t>
          </a:r>
          <a:endParaRPr lang="en-US" dirty="0"/>
        </a:p>
      </dgm:t>
    </dgm:pt>
    <dgm:pt modelId="{46CFC7B8-D22A-47DB-A69F-036AD2ABA030}" type="parTrans" cxnId="{325BC0FF-B85F-4683-AD18-960DCC0327F6}">
      <dgm:prSet/>
      <dgm:spPr/>
      <dgm:t>
        <a:bodyPr/>
        <a:lstStyle/>
        <a:p>
          <a:endParaRPr lang="en-US"/>
        </a:p>
      </dgm:t>
    </dgm:pt>
    <dgm:pt modelId="{BFEDD8D0-AEB7-4C6D-923D-23EBAF0C11E3}" type="sibTrans" cxnId="{325BC0FF-B85F-4683-AD18-960DCC0327F6}">
      <dgm:prSet/>
      <dgm:spPr/>
      <dgm:t>
        <a:bodyPr/>
        <a:lstStyle/>
        <a:p>
          <a:endParaRPr lang="en-US"/>
        </a:p>
      </dgm:t>
    </dgm:pt>
    <dgm:pt modelId="{85CC81F9-29AE-4B66-A414-BE67B747E473}">
      <dgm:prSet/>
      <dgm:spPr/>
      <dgm:t>
        <a:bodyPr/>
        <a:lstStyle/>
        <a:p>
          <a:pPr rtl="0"/>
          <a:r>
            <a:rPr lang="en-GB" b="1" dirty="0"/>
            <a:t>However, in order to do so reservations are needed to be made.</a:t>
          </a:r>
          <a:r>
            <a:rPr lang="en-GB" b="1" dirty="0">
              <a:latin typeface="Corbel" panose="020B0503020204020204"/>
            </a:rPr>
            <a:t> </a:t>
          </a:r>
          <a:endParaRPr lang="en-US" dirty="0"/>
        </a:p>
      </dgm:t>
    </dgm:pt>
    <dgm:pt modelId="{BF33EFE6-5943-4843-99DB-AB1B278A959A}" type="parTrans" cxnId="{3D43FA86-262B-4442-85E5-32A50438CA68}">
      <dgm:prSet/>
      <dgm:spPr/>
      <dgm:t>
        <a:bodyPr/>
        <a:lstStyle/>
        <a:p>
          <a:endParaRPr lang="en-US"/>
        </a:p>
      </dgm:t>
    </dgm:pt>
    <dgm:pt modelId="{94AED674-2B45-45E5-A3FA-28D1C6E23B71}" type="sibTrans" cxnId="{3D43FA86-262B-4442-85E5-32A50438CA68}">
      <dgm:prSet/>
      <dgm:spPr/>
      <dgm:t>
        <a:bodyPr/>
        <a:lstStyle/>
        <a:p>
          <a:endParaRPr lang="en-US"/>
        </a:p>
      </dgm:t>
    </dgm:pt>
    <dgm:pt modelId="{D7E0F0E8-D176-4126-8ACD-71B7546EFCFE}">
      <dgm:prSet phldr="0"/>
      <dgm:spPr/>
      <dgm:t>
        <a:bodyPr/>
        <a:lstStyle/>
        <a:p>
          <a:pPr rtl="0"/>
          <a:r>
            <a:rPr lang="en-GB" b="1" dirty="0"/>
            <a:t>With this service,</a:t>
          </a:r>
          <a:r>
            <a:rPr lang="en-GB" b="0" dirty="0"/>
            <a:t> hotel </a:t>
          </a:r>
          <a:r>
            <a:rPr lang="en-GB" b="1" dirty="0"/>
            <a:t>visitors can privately savor</a:t>
          </a:r>
          <a:r>
            <a:rPr lang="en-GB" b="0" dirty="0"/>
            <a:t> wine from or within the </a:t>
          </a:r>
          <a:r>
            <a:rPr lang="en-GB" b="1" dirty="0"/>
            <a:t>famed</a:t>
          </a:r>
          <a:r>
            <a:rPr lang="en-GB" b="0" dirty="0"/>
            <a:t> Stone Wine Caves of Vedema, a Luxury Collection Resort, </a:t>
          </a:r>
          <a:r>
            <a:rPr lang="en-GB" b="1" dirty="0"/>
            <a:t>Santorini,</a:t>
          </a:r>
          <a:r>
            <a:rPr lang="en-GB" b="0" dirty="0"/>
            <a:t> and its </a:t>
          </a:r>
          <a:r>
            <a:rPr lang="en-GB" b="1" dirty="0"/>
            <a:t>affiliates, which date back more than 400 years.</a:t>
          </a:r>
          <a:endParaRPr lang="en-GB" b="0" dirty="0"/>
        </a:p>
      </dgm:t>
    </dgm:pt>
    <dgm:pt modelId="{A8685982-E32C-4727-97F0-C4462F16CB78}" type="parTrans" cxnId="{E31F9826-0649-4138-8132-ABEF41217029}">
      <dgm:prSet/>
      <dgm:spPr/>
      <dgm:t>
        <a:bodyPr/>
        <a:lstStyle/>
        <a:p>
          <a:endParaRPr lang="en-US"/>
        </a:p>
      </dgm:t>
    </dgm:pt>
    <dgm:pt modelId="{EDAFF20C-DCEA-463D-AA01-C7FF207763F1}" type="sibTrans" cxnId="{E31F9826-0649-4138-8132-ABEF41217029}">
      <dgm:prSet/>
      <dgm:spPr/>
      <dgm:t>
        <a:bodyPr/>
        <a:lstStyle/>
        <a:p>
          <a:endParaRPr lang="en-US"/>
        </a:p>
      </dgm:t>
    </dgm:pt>
    <dgm:pt modelId="{E478A8B3-F056-4E0F-86A5-C11B3789FDB8}" type="pres">
      <dgm:prSet presAssocID="{2CBD27BB-3D34-43FA-9291-392B65D33C1A}" presName="linear" presStyleCnt="0">
        <dgm:presLayoutVars>
          <dgm:animLvl val="lvl"/>
          <dgm:resizeHandles val="exact"/>
        </dgm:presLayoutVars>
      </dgm:prSet>
      <dgm:spPr/>
    </dgm:pt>
    <dgm:pt modelId="{8B379C7F-C10F-4538-903F-E015F2404924}" type="pres">
      <dgm:prSet presAssocID="{C3B55A4F-303A-4182-B75E-124D9E2408EE}" presName="parentText" presStyleLbl="node1" presStyleIdx="0" presStyleCnt="4">
        <dgm:presLayoutVars>
          <dgm:chMax val="0"/>
          <dgm:bulletEnabled val="1"/>
        </dgm:presLayoutVars>
      </dgm:prSet>
      <dgm:spPr/>
    </dgm:pt>
    <dgm:pt modelId="{885518D3-9596-4617-9C90-E69C5017ECCF}" type="pres">
      <dgm:prSet presAssocID="{8B8FCCE8-805B-423A-8976-B469B32610ED}" presName="spacer" presStyleCnt="0"/>
      <dgm:spPr/>
    </dgm:pt>
    <dgm:pt modelId="{941CF358-FC91-46CB-86F4-8FC86C00A147}" type="pres">
      <dgm:prSet presAssocID="{9D6D62C6-1D89-4BBA-A94F-86D6DB1181AB}" presName="parentText" presStyleLbl="node1" presStyleIdx="1" presStyleCnt="4">
        <dgm:presLayoutVars>
          <dgm:chMax val="0"/>
          <dgm:bulletEnabled val="1"/>
        </dgm:presLayoutVars>
      </dgm:prSet>
      <dgm:spPr/>
    </dgm:pt>
    <dgm:pt modelId="{32613F87-9CFB-480A-9E60-103C5DFF97D5}" type="pres">
      <dgm:prSet presAssocID="{BFEDD8D0-AEB7-4C6D-923D-23EBAF0C11E3}" presName="spacer" presStyleCnt="0"/>
      <dgm:spPr/>
    </dgm:pt>
    <dgm:pt modelId="{5837AACF-BAEC-4DC0-94A7-A096BD4026DB}" type="pres">
      <dgm:prSet presAssocID="{85CC81F9-29AE-4B66-A414-BE67B747E473}" presName="parentText" presStyleLbl="node1" presStyleIdx="2" presStyleCnt="4">
        <dgm:presLayoutVars>
          <dgm:chMax val="0"/>
          <dgm:bulletEnabled val="1"/>
        </dgm:presLayoutVars>
      </dgm:prSet>
      <dgm:spPr/>
    </dgm:pt>
    <dgm:pt modelId="{EC0558AF-BC23-4A87-A21F-444064388B00}" type="pres">
      <dgm:prSet presAssocID="{94AED674-2B45-45E5-A3FA-28D1C6E23B71}" presName="spacer" presStyleCnt="0"/>
      <dgm:spPr/>
    </dgm:pt>
    <dgm:pt modelId="{18FF71E1-C29D-485B-BE4E-92FAAAC1EFA4}" type="pres">
      <dgm:prSet presAssocID="{D7E0F0E8-D176-4126-8ACD-71B7546EFCFE}" presName="parentText" presStyleLbl="node1" presStyleIdx="3" presStyleCnt="4">
        <dgm:presLayoutVars>
          <dgm:chMax val="0"/>
          <dgm:bulletEnabled val="1"/>
        </dgm:presLayoutVars>
      </dgm:prSet>
      <dgm:spPr/>
    </dgm:pt>
  </dgm:ptLst>
  <dgm:cxnLst>
    <dgm:cxn modelId="{E31F9826-0649-4138-8132-ABEF41217029}" srcId="{2CBD27BB-3D34-43FA-9291-392B65D33C1A}" destId="{D7E0F0E8-D176-4126-8ACD-71B7546EFCFE}" srcOrd="3" destOrd="0" parTransId="{A8685982-E32C-4727-97F0-C4462F16CB78}" sibTransId="{EDAFF20C-DCEA-463D-AA01-C7FF207763F1}"/>
    <dgm:cxn modelId="{58BF3E44-83D8-4666-9365-2439FECF7522}" srcId="{2CBD27BB-3D34-43FA-9291-392B65D33C1A}" destId="{C3B55A4F-303A-4182-B75E-124D9E2408EE}" srcOrd="0" destOrd="0" parTransId="{2D7B7541-CD31-4D36-BD19-5C2352643E85}" sibTransId="{8B8FCCE8-805B-423A-8976-B469B32610ED}"/>
    <dgm:cxn modelId="{BB750286-91C3-46F5-A7C0-A9C490D3A806}" type="presOf" srcId="{9D6D62C6-1D89-4BBA-A94F-86D6DB1181AB}" destId="{941CF358-FC91-46CB-86F4-8FC86C00A147}" srcOrd="0" destOrd="0" presId="urn:microsoft.com/office/officeart/2005/8/layout/vList2"/>
    <dgm:cxn modelId="{3D43FA86-262B-4442-85E5-32A50438CA68}" srcId="{2CBD27BB-3D34-43FA-9291-392B65D33C1A}" destId="{85CC81F9-29AE-4B66-A414-BE67B747E473}" srcOrd="2" destOrd="0" parTransId="{BF33EFE6-5943-4843-99DB-AB1B278A959A}" sibTransId="{94AED674-2B45-45E5-A3FA-28D1C6E23B71}"/>
    <dgm:cxn modelId="{662E5492-6DEB-4D64-A83E-42B5975D5F04}" type="presOf" srcId="{D7E0F0E8-D176-4126-8ACD-71B7546EFCFE}" destId="{18FF71E1-C29D-485B-BE4E-92FAAAC1EFA4}" srcOrd="0" destOrd="0" presId="urn:microsoft.com/office/officeart/2005/8/layout/vList2"/>
    <dgm:cxn modelId="{1F43ACAB-7C06-4893-A66E-A28108C3A808}" type="presOf" srcId="{85CC81F9-29AE-4B66-A414-BE67B747E473}" destId="{5837AACF-BAEC-4DC0-94A7-A096BD4026DB}" srcOrd="0" destOrd="0" presId="urn:microsoft.com/office/officeart/2005/8/layout/vList2"/>
    <dgm:cxn modelId="{64D7A8CD-5E9F-457A-A4C3-C850528D4685}" type="presOf" srcId="{C3B55A4F-303A-4182-B75E-124D9E2408EE}" destId="{8B379C7F-C10F-4538-903F-E015F2404924}" srcOrd="0" destOrd="0" presId="urn:microsoft.com/office/officeart/2005/8/layout/vList2"/>
    <dgm:cxn modelId="{D1B4A1D5-2430-44F8-87F4-94071A60241D}" type="presOf" srcId="{2CBD27BB-3D34-43FA-9291-392B65D33C1A}" destId="{E478A8B3-F056-4E0F-86A5-C11B3789FDB8}" srcOrd="0" destOrd="0" presId="urn:microsoft.com/office/officeart/2005/8/layout/vList2"/>
    <dgm:cxn modelId="{325BC0FF-B85F-4683-AD18-960DCC0327F6}" srcId="{2CBD27BB-3D34-43FA-9291-392B65D33C1A}" destId="{9D6D62C6-1D89-4BBA-A94F-86D6DB1181AB}" srcOrd="1" destOrd="0" parTransId="{46CFC7B8-D22A-47DB-A69F-036AD2ABA030}" sibTransId="{BFEDD8D0-AEB7-4C6D-923D-23EBAF0C11E3}"/>
    <dgm:cxn modelId="{21B4690C-A1B2-4629-9A76-50ACCB26B59A}" type="presParOf" srcId="{E478A8B3-F056-4E0F-86A5-C11B3789FDB8}" destId="{8B379C7F-C10F-4538-903F-E015F2404924}" srcOrd="0" destOrd="0" presId="urn:microsoft.com/office/officeart/2005/8/layout/vList2"/>
    <dgm:cxn modelId="{D5EDDB61-CA30-4187-927E-D71BD2813336}" type="presParOf" srcId="{E478A8B3-F056-4E0F-86A5-C11B3789FDB8}" destId="{885518D3-9596-4617-9C90-E69C5017ECCF}" srcOrd="1" destOrd="0" presId="urn:microsoft.com/office/officeart/2005/8/layout/vList2"/>
    <dgm:cxn modelId="{34CDE7B1-F2D9-4E76-8E8D-5FB0F19B8DD0}" type="presParOf" srcId="{E478A8B3-F056-4E0F-86A5-C11B3789FDB8}" destId="{941CF358-FC91-46CB-86F4-8FC86C00A147}" srcOrd="2" destOrd="0" presId="urn:microsoft.com/office/officeart/2005/8/layout/vList2"/>
    <dgm:cxn modelId="{4964C454-F81B-4C66-A076-2D7323B0556B}" type="presParOf" srcId="{E478A8B3-F056-4E0F-86A5-C11B3789FDB8}" destId="{32613F87-9CFB-480A-9E60-103C5DFF97D5}" srcOrd="3" destOrd="0" presId="urn:microsoft.com/office/officeart/2005/8/layout/vList2"/>
    <dgm:cxn modelId="{D053DBAD-5A65-4373-A319-9408A305BAFC}" type="presParOf" srcId="{E478A8B3-F056-4E0F-86A5-C11B3789FDB8}" destId="{5837AACF-BAEC-4DC0-94A7-A096BD4026DB}" srcOrd="4" destOrd="0" presId="urn:microsoft.com/office/officeart/2005/8/layout/vList2"/>
    <dgm:cxn modelId="{486701D6-9190-4705-AF19-375DB2958201}" type="presParOf" srcId="{E478A8B3-F056-4E0F-86A5-C11B3789FDB8}" destId="{EC0558AF-BC23-4A87-A21F-444064388B00}" srcOrd="5" destOrd="0" presId="urn:microsoft.com/office/officeart/2005/8/layout/vList2"/>
    <dgm:cxn modelId="{15224DE7-F11E-4023-89DC-458BF2540101}" type="presParOf" srcId="{E478A8B3-F056-4E0F-86A5-C11B3789FDB8}" destId="{18FF71E1-C29D-485B-BE4E-92FAAAC1EFA4}" srcOrd="6" destOrd="0" presId="urn:microsoft.com/office/officeart/2005/8/layout/vList2"/>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FCF5BF3-3A1A-49BB-BE47-E75408F13441}" type="doc">
      <dgm:prSet loTypeId="urn:microsoft.com/office/officeart/2005/8/layout/chart3" loCatId="cycle" qsTypeId="urn:microsoft.com/office/officeart/2005/8/quickstyle/simple1" qsCatId="simple" csTypeId="urn:microsoft.com/office/officeart/2005/8/colors/accent1_2" csCatId="accent1"/>
      <dgm:spPr/>
      <dgm:t>
        <a:bodyPr/>
        <a:lstStyle/>
        <a:p>
          <a:endParaRPr lang="en-US"/>
        </a:p>
      </dgm:t>
    </dgm:pt>
    <dgm:pt modelId="{5D5BC71C-0F00-4311-B89B-AC1D63933D58}">
      <dgm:prSet/>
      <dgm:spPr/>
      <dgm:t>
        <a:bodyPr/>
        <a:lstStyle/>
        <a:p>
          <a:r>
            <a:rPr lang="en-GB" b="1"/>
            <a:t>The Luxury Collection of Marriott International Hotel venues are authentic to local culture, and can be reimaged to celebrate your unique love. </a:t>
          </a:r>
          <a:endParaRPr lang="en-US"/>
        </a:p>
      </dgm:t>
    </dgm:pt>
    <dgm:pt modelId="{2462ED4C-F228-4E54-82DD-277C9C45ADE5}" type="parTrans" cxnId="{ECC25060-4478-461B-B101-FFC0B0C8E04B}">
      <dgm:prSet/>
      <dgm:spPr/>
      <dgm:t>
        <a:bodyPr/>
        <a:lstStyle/>
        <a:p>
          <a:endParaRPr lang="en-US"/>
        </a:p>
      </dgm:t>
    </dgm:pt>
    <dgm:pt modelId="{892B628F-0C52-489F-B71C-CB763D638080}" type="sibTrans" cxnId="{ECC25060-4478-461B-B101-FFC0B0C8E04B}">
      <dgm:prSet/>
      <dgm:spPr/>
      <dgm:t>
        <a:bodyPr/>
        <a:lstStyle/>
        <a:p>
          <a:endParaRPr lang="en-US"/>
        </a:p>
      </dgm:t>
    </dgm:pt>
    <dgm:pt modelId="{ECBE6B65-8C46-4FC5-92A2-524327D8F3BB}">
      <dgm:prSet/>
      <dgm:spPr/>
      <dgm:t>
        <a:bodyPr/>
        <a:lstStyle/>
        <a:p>
          <a:r>
            <a:rPr lang="en-GB" b="1"/>
            <a:t>Add personalized decor to the magnificent Panache Ballroom on the Champs-Elysees, or serve fresh seafood on the coast of the Aegean Sea. </a:t>
          </a:r>
          <a:endParaRPr lang="en-US"/>
        </a:p>
      </dgm:t>
    </dgm:pt>
    <dgm:pt modelId="{D4117CA1-F4BB-4FD3-8ECD-9197DDCC3170}" type="parTrans" cxnId="{66CEB080-41C3-4946-A2C6-4836376076A4}">
      <dgm:prSet/>
      <dgm:spPr/>
      <dgm:t>
        <a:bodyPr/>
        <a:lstStyle/>
        <a:p>
          <a:endParaRPr lang="en-US"/>
        </a:p>
      </dgm:t>
    </dgm:pt>
    <dgm:pt modelId="{D2D2FD24-00F0-4506-B418-B415E13BD93B}" type="sibTrans" cxnId="{66CEB080-41C3-4946-A2C6-4836376076A4}">
      <dgm:prSet/>
      <dgm:spPr/>
      <dgm:t>
        <a:bodyPr/>
        <a:lstStyle/>
        <a:p>
          <a:endParaRPr lang="en-US"/>
        </a:p>
      </dgm:t>
    </dgm:pt>
    <dgm:pt modelId="{D3E597CD-F7DA-46CE-B48B-CED9F5306791}" type="pres">
      <dgm:prSet presAssocID="{FFCF5BF3-3A1A-49BB-BE47-E75408F13441}" presName="compositeShape" presStyleCnt="0">
        <dgm:presLayoutVars>
          <dgm:chMax val="7"/>
          <dgm:dir/>
          <dgm:resizeHandles val="exact"/>
        </dgm:presLayoutVars>
      </dgm:prSet>
      <dgm:spPr/>
    </dgm:pt>
    <dgm:pt modelId="{17E0CB3C-1D2C-45A7-BEEE-4D05B615C778}" type="pres">
      <dgm:prSet presAssocID="{FFCF5BF3-3A1A-49BB-BE47-E75408F13441}" presName="wedge1" presStyleLbl="node1" presStyleIdx="0" presStyleCnt="2"/>
      <dgm:spPr/>
    </dgm:pt>
    <dgm:pt modelId="{4E6D0370-A14C-4E7F-BCEC-8675BE0DBFA2}" type="pres">
      <dgm:prSet presAssocID="{FFCF5BF3-3A1A-49BB-BE47-E75408F13441}" presName="wedge1Tx" presStyleLbl="node1" presStyleIdx="0" presStyleCnt="2">
        <dgm:presLayoutVars>
          <dgm:chMax val="0"/>
          <dgm:chPref val="0"/>
          <dgm:bulletEnabled val="1"/>
        </dgm:presLayoutVars>
      </dgm:prSet>
      <dgm:spPr/>
    </dgm:pt>
    <dgm:pt modelId="{949DB0E3-9074-49E3-8D61-D80AC3068208}" type="pres">
      <dgm:prSet presAssocID="{FFCF5BF3-3A1A-49BB-BE47-E75408F13441}" presName="wedge2" presStyleLbl="node1" presStyleIdx="1" presStyleCnt="2"/>
      <dgm:spPr/>
    </dgm:pt>
    <dgm:pt modelId="{E1A1D82C-2A93-4D17-8398-9C516DD87F85}" type="pres">
      <dgm:prSet presAssocID="{FFCF5BF3-3A1A-49BB-BE47-E75408F13441}" presName="wedge2Tx" presStyleLbl="node1" presStyleIdx="1" presStyleCnt="2">
        <dgm:presLayoutVars>
          <dgm:chMax val="0"/>
          <dgm:chPref val="0"/>
          <dgm:bulletEnabled val="1"/>
        </dgm:presLayoutVars>
      </dgm:prSet>
      <dgm:spPr/>
    </dgm:pt>
  </dgm:ptLst>
  <dgm:cxnLst>
    <dgm:cxn modelId="{D2494430-E073-4B9C-B894-A2167DF3A6C1}" type="presOf" srcId="{5D5BC71C-0F00-4311-B89B-AC1D63933D58}" destId="{4E6D0370-A14C-4E7F-BCEC-8675BE0DBFA2}" srcOrd="1" destOrd="0" presId="urn:microsoft.com/office/officeart/2005/8/layout/chart3"/>
    <dgm:cxn modelId="{ECC25060-4478-461B-B101-FFC0B0C8E04B}" srcId="{FFCF5BF3-3A1A-49BB-BE47-E75408F13441}" destId="{5D5BC71C-0F00-4311-B89B-AC1D63933D58}" srcOrd="0" destOrd="0" parTransId="{2462ED4C-F228-4E54-82DD-277C9C45ADE5}" sibTransId="{892B628F-0C52-489F-B71C-CB763D638080}"/>
    <dgm:cxn modelId="{66CEB080-41C3-4946-A2C6-4836376076A4}" srcId="{FFCF5BF3-3A1A-49BB-BE47-E75408F13441}" destId="{ECBE6B65-8C46-4FC5-92A2-524327D8F3BB}" srcOrd="1" destOrd="0" parTransId="{D4117CA1-F4BB-4FD3-8ECD-9197DDCC3170}" sibTransId="{D2D2FD24-00F0-4506-B418-B415E13BD93B}"/>
    <dgm:cxn modelId="{882E2E81-4E1C-412F-BE24-9EE9BAC8442F}" type="presOf" srcId="{ECBE6B65-8C46-4FC5-92A2-524327D8F3BB}" destId="{949DB0E3-9074-49E3-8D61-D80AC3068208}" srcOrd="0" destOrd="0" presId="urn:microsoft.com/office/officeart/2005/8/layout/chart3"/>
    <dgm:cxn modelId="{8357A8A5-7C6D-4A3E-B1E3-A8CCB87B2BB1}" type="presOf" srcId="{ECBE6B65-8C46-4FC5-92A2-524327D8F3BB}" destId="{E1A1D82C-2A93-4D17-8398-9C516DD87F85}" srcOrd="1" destOrd="0" presId="urn:microsoft.com/office/officeart/2005/8/layout/chart3"/>
    <dgm:cxn modelId="{22C806B1-29A0-465D-B716-0C14B035B2FE}" type="presOf" srcId="{5D5BC71C-0F00-4311-B89B-AC1D63933D58}" destId="{17E0CB3C-1D2C-45A7-BEEE-4D05B615C778}" srcOrd="0" destOrd="0" presId="urn:microsoft.com/office/officeart/2005/8/layout/chart3"/>
    <dgm:cxn modelId="{6C3D7CBA-5B2A-4B05-8A0B-45A2E5F449BE}" type="presOf" srcId="{FFCF5BF3-3A1A-49BB-BE47-E75408F13441}" destId="{D3E597CD-F7DA-46CE-B48B-CED9F5306791}" srcOrd="0" destOrd="0" presId="urn:microsoft.com/office/officeart/2005/8/layout/chart3"/>
    <dgm:cxn modelId="{839405EB-4A5D-4718-BC23-1E4D9F69A827}" type="presParOf" srcId="{D3E597CD-F7DA-46CE-B48B-CED9F5306791}" destId="{17E0CB3C-1D2C-45A7-BEEE-4D05B615C778}" srcOrd="0" destOrd="0" presId="urn:microsoft.com/office/officeart/2005/8/layout/chart3"/>
    <dgm:cxn modelId="{59682ED2-51F6-4241-BA03-CB8363D18157}" type="presParOf" srcId="{D3E597CD-F7DA-46CE-B48B-CED9F5306791}" destId="{4E6D0370-A14C-4E7F-BCEC-8675BE0DBFA2}" srcOrd="1" destOrd="0" presId="urn:microsoft.com/office/officeart/2005/8/layout/chart3"/>
    <dgm:cxn modelId="{E0AD1030-EC38-4FD2-9535-B001EAB33D8A}" type="presParOf" srcId="{D3E597CD-F7DA-46CE-B48B-CED9F5306791}" destId="{949DB0E3-9074-49E3-8D61-D80AC3068208}" srcOrd="2" destOrd="0" presId="urn:microsoft.com/office/officeart/2005/8/layout/chart3"/>
    <dgm:cxn modelId="{573D3323-04B9-492C-AA70-6F2A9F69C346}" type="presParOf" srcId="{D3E597CD-F7DA-46CE-B48B-CED9F5306791}" destId="{E1A1D82C-2A93-4D17-8398-9C516DD87F85}" srcOrd="3" destOrd="0" presId="urn:microsoft.com/office/officeart/2005/8/layout/chart3"/>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34492F-97E7-4AB5-9A5E-1308FC6F1D79}">
      <dsp:nvSpPr>
        <dsp:cNvPr id="0" name=""/>
        <dsp:cNvSpPr/>
      </dsp:nvSpPr>
      <dsp:spPr>
        <a:xfrm>
          <a:off x="586062" y="1153"/>
          <a:ext cx="2696688" cy="1618012"/>
        </a:xfrm>
        <a:prstGeom prst="rect">
          <a:avLst/>
        </a:prstGeom>
        <a:gradFill rotWithShape="0">
          <a:gsLst>
            <a:gs pos="0">
              <a:schemeClr val="dk2">
                <a:hueOff val="0"/>
                <a:satOff val="0"/>
                <a:lumOff val="0"/>
                <a:alphaOff val="0"/>
                <a:tint val="96000"/>
                <a:lumMod val="102000"/>
              </a:schemeClr>
            </a:gs>
            <a:gs pos="100000">
              <a:schemeClr val="dk2">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The Luxury Collection, a division of Marriott International, Inc., consists of world-famous hotels and resorts that provide genuine, one-of-a-kind experiences that create cherished, enduring memories. </a:t>
          </a:r>
          <a:endParaRPr lang="en-US" sz="1400" kern="1200"/>
        </a:p>
      </dsp:txBody>
      <dsp:txXfrm>
        <a:off x="586062" y="1153"/>
        <a:ext cx="2696688" cy="1618012"/>
      </dsp:txXfrm>
    </dsp:sp>
    <dsp:sp modelId="{E3C325FD-C073-4BDF-A478-65023F9E504D}">
      <dsp:nvSpPr>
        <dsp:cNvPr id="0" name=""/>
        <dsp:cNvSpPr/>
      </dsp:nvSpPr>
      <dsp:spPr>
        <a:xfrm>
          <a:off x="3552419" y="1153"/>
          <a:ext cx="2696688" cy="1618012"/>
        </a:xfrm>
        <a:prstGeom prst="rect">
          <a:avLst/>
        </a:prstGeom>
        <a:gradFill rotWithShape="0">
          <a:gsLst>
            <a:gs pos="0">
              <a:schemeClr val="dk2">
                <a:hueOff val="0"/>
                <a:satOff val="0"/>
                <a:lumOff val="0"/>
                <a:alphaOff val="0"/>
                <a:tint val="96000"/>
                <a:lumMod val="102000"/>
              </a:schemeClr>
            </a:gs>
            <a:gs pos="100000">
              <a:schemeClr val="dk2">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The Luxury Collection provides access to the world's most intriguing and attractive places for the global adventurer. </a:t>
          </a:r>
          <a:endParaRPr lang="en-US" sz="1400" kern="1200"/>
        </a:p>
      </dsp:txBody>
      <dsp:txXfrm>
        <a:off x="3552419" y="1153"/>
        <a:ext cx="2696688" cy="1618012"/>
      </dsp:txXfrm>
    </dsp:sp>
    <dsp:sp modelId="{2B59A6A9-756E-48D0-BC60-6FB8DD2F4D0B}">
      <dsp:nvSpPr>
        <dsp:cNvPr id="0" name=""/>
        <dsp:cNvSpPr/>
      </dsp:nvSpPr>
      <dsp:spPr>
        <a:xfrm>
          <a:off x="586062" y="1888835"/>
          <a:ext cx="2696688" cy="1618012"/>
        </a:xfrm>
        <a:prstGeom prst="rect">
          <a:avLst/>
        </a:prstGeom>
        <a:gradFill rotWithShape="0">
          <a:gsLst>
            <a:gs pos="0">
              <a:schemeClr val="dk2">
                <a:hueOff val="0"/>
                <a:satOff val="0"/>
                <a:lumOff val="0"/>
                <a:alphaOff val="0"/>
                <a:tint val="96000"/>
                <a:lumMod val="102000"/>
              </a:schemeClr>
            </a:gs>
            <a:gs pos="100000">
              <a:schemeClr val="dk2">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The Luxury Collection is now a sparkling collection of approximately 120 of the world's greatest hotels and resorts in over 35 countries and territories. </a:t>
          </a:r>
          <a:endParaRPr lang="en-US" sz="1400" kern="1200"/>
        </a:p>
      </dsp:txBody>
      <dsp:txXfrm>
        <a:off x="586062" y="1888835"/>
        <a:ext cx="2696688" cy="1618012"/>
      </dsp:txXfrm>
    </dsp:sp>
    <dsp:sp modelId="{6B8F3FE2-96B4-4B74-BD3F-0E23532BCD88}">
      <dsp:nvSpPr>
        <dsp:cNvPr id="0" name=""/>
        <dsp:cNvSpPr/>
      </dsp:nvSpPr>
      <dsp:spPr>
        <a:xfrm>
          <a:off x="3552419" y="1888835"/>
          <a:ext cx="2696688" cy="1618012"/>
        </a:xfrm>
        <a:prstGeom prst="rect">
          <a:avLst/>
        </a:prstGeom>
        <a:gradFill rotWithShape="0">
          <a:gsLst>
            <a:gs pos="0">
              <a:schemeClr val="dk2">
                <a:hueOff val="0"/>
                <a:satOff val="0"/>
                <a:lumOff val="0"/>
                <a:alphaOff val="0"/>
                <a:tint val="96000"/>
                <a:lumMod val="102000"/>
              </a:schemeClr>
            </a:gs>
            <a:gs pos="100000">
              <a:schemeClr val="dk2">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The Luxury Collection is pleased to join in Marriott Bonvoy, Marriott International's worldwide travel program. </a:t>
          </a:r>
          <a:endParaRPr lang="en-US" sz="1400" kern="1200"/>
        </a:p>
      </dsp:txBody>
      <dsp:txXfrm>
        <a:off x="3552419" y="1888835"/>
        <a:ext cx="2696688" cy="1618012"/>
      </dsp:txXfrm>
    </dsp:sp>
    <dsp:sp modelId="{3424C82E-A37F-4DC5-8EA1-5DA7B152BEB5}">
      <dsp:nvSpPr>
        <dsp:cNvPr id="0" name=""/>
        <dsp:cNvSpPr/>
      </dsp:nvSpPr>
      <dsp:spPr>
        <a:xfrm>
          <a:off x="2069240" y="3776516"/>
          <a:ext cx="2696688" cy="1618012"/>
        </a:xfrm>
        <a:prstGeom prst="rect">
          <a:avLst/>
        </a:prstGeom>
        <a:gradFill rotWithShape="0">
          <a:gsLst>
            <a:gs pos="0">
              <a:schemeClr val="dk2">
                <a:hueOff val="0"/>
                <a:satOff val="0"/>
                <a:lumOff val="0"/>
                <a:alphaOff val="0"/>
                <a:tint val="96000"/>
                <a:lumMod val="102000"/>
              </a:schemeClr>
            </a:gs>
            <a:gs pos="100000">
              <a:schemeClr val="dk2">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b="1" kern="1200"/>
            <a:t>The program gives members an amazing array of worldwide brands, special experiences on</a:t>
          </a:r>
          <a:endParaRPr lang="en-US" sz="1400" kern="1200"/>
        </a:p>
      </dsp:txBody>
      <dsp:txXfrm>
        <a:off x="2069240" y="3776516"/>
        <a:ext cx="2696688" cy="161801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B379C7F-C10F-4538-903F-E015F2404924}">
      <dsp:nvSpPr>
        <dsp:cNvPr id="0" name=""/>
        <dsp:cNvSpPr/>
      </dsp:nvSpPr>
      <dsp:spPr>
        <a:xfrm>
          <a:off x="0" y="30108"/>
          <a:ext cx="4201160" cy="1391715"/>
        </a:xfrm>
        <a:prstGeom prst="roundRect">
          <a:avLst/>
        </a:prstGeom>
        <a:gradFill rotWithShape="0">
          <a:gsLst>
            <a:gs pos="0">
              <a:schemeClr val="dk2">
                <a:hueOff val="0"/>
                <a:satOff val="0"/>
                <a:lumOff val="0"/>
                <a:alphaOff val="0"/>
                <a:tint val="96000"/>
                <a:lumMod val="102000"/>
              </a:schemeClr>
            </a:gs>
            <a:gs pos="100000">
              <a:schemeClr val="dk2">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b="1" kern="1200" dirty="0"/>
            <a:t>Luxury services that are provided by The Luxury Collection of Marriott International Hotels, are not simply limited to their accommodation and entertainment services.</a:t>
          </a:r>
          <a:r>
            <a:rPr lang="en-GB" sz="1600" b="1" kern="1200" dirty="0">
              <a:latin typeface="Corbel" panose="020B0503020204020204"/>
            </a:rPr>
            <a:t> </a:t>
          </a:r>
          <a:endParaRPr lang="en-US" sz="1600" kern="1200" dirty="0"/>
        </a:p>
      </dsp:txBody>
      <dsp:txXfrm>
        <a:off x="67938" y="98046"/>
        <a:ext cx="4065284" cy="1255839"/>
      </dsp:txXfrm>
    </dsp:sp>
    <dsp:sp modelId="{941CF358-FC91-46CB-86F4-8FC86C00A147}">
      <dsp:nvSpPr>
        <dsp:cNvPr id="0" name=""/>
        <dsp:cNvSpPr/>
      </dsp:nvSpPr>
      <dsp:spPr>
        <a:xfrm>
          <a:off x="0" y="1467903"/>
          <a:ext cx="4201160" cy="1391715"/>
        </a:xfrm>
        <a:prstGeom prst="roundRect">
          <a:avLst/>
        </a:prstGeom>
        <a:gradFill rotWithShape="0">
          <a:gsLst>
            <a:gs pos="0">
              <a:schemeClr val="dk2">
                <a:hueOff val="0"/>
                <a:satOff val="0"/>
                <a:lumOff val="0"/>
                <a:alphaOff val="0"/>
                <a:tint val="96000"/>
                <a:lumMod val="102000"/>
              </a:schemeClr>
            </a:gs>
            <a:gs pos="100000">
              <a:schemeClr val="dk2">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b="1" kern="1200" dirty="0"/>
            <a:t>In order to enhance the experience with luxury this hotel provide its guests with a private wine testing service.</a:t>
          </a:r>
          <a:r>
            <a:rPr lang="en-GB" sz="1600" b="1" kern="1200" dirty="0">
              <a:latin typeface="Corbel" panose="020B0503020204020204"/>
            </a:rPr>
            <a:t> </a:t>
          </a:r>
          <a:endParaRPr lang="en-US" sz="1600" kern="1200" dirty="0"/>
        </a:p>
      </dsp:txBody>
      <dsp:txXfrm>
        <a:off x="67938" y="1535841"/>
        <a:ext cx="4065284" cy="1255839"/>
      </dsp:txXfrm>
    </dsp:sp>
    <dsp:sp modelId="{5837AACF-BAEC-4DC0-94A7-A096BD4026DB}">
      <dsp:nvSpPr>
        <dsp:cNvPr id="0" name=""/>
        <dsp:cNvSpPr/>
      </dsp:nvSpPr>
      <dsp:spPr>
        <a:xfrm>
          <a:off x="0" y="2905698"/>
          <a:ext cx="4201160" cy="1391715"/>
        </a:xfrm>
        <a:prstGeom prst="roundRect">
          <a:avLst/>
        </a:prstGeom>
        <a:gradFill rotWithShape="0">
          <a:gsLst>
            <a:gs pos="0">
              <a:schemeClr val="dk2">
                <a:hueOff val="0"/>
                <a:satOff val="0"/>
                <a:lumOff val="0"/>
                <a:alphaOff val="0"/>
                <a:tint val="96000"/>
                <a:lumMod val="102000"/>
              </a:schemeClr>
            </a:gs>
            <a:gs pos="100000">
              <a:schemeClr val="dk2">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b="1" kern="1200" dirty="0"/>
            <a:t>However, in order to do so reservations are needed to be made.</a:t>
          </a:r>
          <a:r>
            <a:rPr lang="en-GB" sz="1600" b="1" kern="1200" dirty="0">
              <a:latin typeface="Corbel" panose="020B0503020204020204"/>
            </a:rPr>
            <a:t> </a:t>
          </a:r>
          <a:endParaRPr lang="en-US" sz="1600" kern="1200" dirty="0"/>
        </a:p>
      </dsp:txBody>
      <dsp:txXfrm>
        <a:off x="67938" y="2973636"/>
        <a:ext cx="4065284" cy="1255839"/>
      </dsp:txXfrm>
    </dsp:sp>
    <dsp:sp modelId="{18FF71E1-C29D-485B-BE4E-92FAAAC1EFA4}">
      <dsp:nvSpPr>
        <dsp:cNvPr id="0" name=""/>
        <dsp:cNvSpPr/>
      </dsp:nvSpPr>
      <dsp:spPr>
        <a:xfrm>
          <a:off x="0" y="4343493"/>
          <a:ext cx="4201160" cy="1391715"/>
        </a:xfrm>
        <a:prstGeom prst="roundRect">
          <a:avLst/>
        </a:prstGeom>
        <a:gradFill rotWithShape="0">
          <a:gsLst>
            <a:gs pos="0">
              <a:schemeClr val="dk2">
                <a:hueOff val="0"/>
                <a:satOff val="0"/>
                <a:lumOff val="0"/>
                <a:alphaOff val="0"/>
                <a:tint val="96000"/>
                <a:lumMod val="102000"/>
              </a:schemeClr>
            </a:gs>
            <a:gs pos="100000">
              <a:schemeClr val="dk2">
                <a:hueOff val="0"/>
                <a:satOff val="0"/>
                <a:lumOff val="0"/>
                <a:alphaOff val="0"/>
                <a:shade val="88000"/>
                <a:lumMod val="94000"/>
              </a:schemeClr>
            </a:gs>
          </a:gsLst>
          <a:path path="circle">
            <a:fillToRect l="50000" t="100000" r="100000" b="50000"/>
          </a:path>
        </a:gradFill>
        <a:ln>
          <a:noFill/>
        </a:ln>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rtl="0">
            <a:lnSpc>
              <a:spcPct val="90000"/>
            </a:lnSpc>
            <a:spcBef>
              <a:spcPct val="0"/>
            </a:spcBef>
            <a:spcAft>
              <a:spcPct val="35000"/>
            </a:spcAft>
            <a:buNone/>
          </a:pPr>
          <a:r>
            <a:rPr lang="en-GB" sz="1600" b="1" kern="1200" dirty="0"/>
            <a:t>With this service,</a:t>
          </a:r>
          <a:r>
            <a:rPr lang="en-GB" sz="1600" b="0" kern="1200" dirty="0"/>
            <a:t> hotel </a:t>
          </a:r>
          <a:r>
            <a:rPr lang="en-GB" sz="1600" b="1" kern="1200" dirty="0"/>
            <a:t>visitors can privately savor</a:t>
          </a:r>
          <a:r>
            <a:rPr lang="en-GB" sz="1600" b="0" kern="1200" dirty="0"/>
            <a:t> wine from or within the </a:t>
          </a:r>
          <a:r>
            <a:rPr lang="en-GB" sz="1600" b="1" kern="1200" dirty="0"/>
            <a:t>famed</a:t>
          </a:r>
          <a:r>
            <a:rPr lang="en-GB" sz="1600" b="0" kern="1200" dirty="0"/>
            <a:t> Stone Wine Caves of Vedema, a Luxury Collection Resort, </a:t>
          </a:r>
          <a:r>
            <a:rPr lang="en-GB" sz="1600" b="1" kern="1200" dirty="0"/>
            <a:t>Santorini,</a:t>
          </a:r>
          <a:r>
            <a:rPr lang="en-GB" sz="1600" b="0" kern="1200" dirty="0"/>
            <a:t> and its </a:t>
          </a:r>
          <a:r>
            <a:rPr lang="en-GB" sz="1600" b="1" kern="1200" dirty="0"/>
            <a:t>affiliates, which date back more than 400 years.</a:t>
          </a:r>
          <a:endParaRPr lang="en-GB" sz="1600" b="0" kern="1200" dirty="0"/>
        </a:p>
      </dsp:txBody>
      <dsp:txXfrm>
        <a:off x="67938" y="4411431"/>
        <a:ext cx="4065284" cy="12558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E0CB3C-1D2C-45A7-BEEE-4D05B615C778}">
      <dsp:nvSpPr>
        <dsp:cNvPr id="0" name=""/>
        <dsp:cNvSpPr/>
      </dsp:nvSpPr>
      <dsp:spPr>
        <a:xfrm>
          <a:off x="693639" y="442660"/>
          <a:ext cx="4647935" cy="4647935"/>
        </a:xfrm>
        <a:prstGeom prst="pie">
          <a:avLst>
            <a:gd name="adj1" fmla="val 16200000"/>
            <a:gd name="adj2" fmla="val 54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b="1" kern="1200"/>
            <a:t>The Luxury Collection of Marriott International Hotel venues are authentic to local culture, and can be reimaged to celebrate your unique love. </a:t>
          </a:r>
          <a:endParaRPr lang="en-US" sz="1900" kern="1200"/>
        </a:p>
      </dsp:txBody>
      <dsp:txXfrm>
        <a:off x="3017607" y="1134317"/>
        <a:ext cx="1632310" cy="3264621"/>
      </dsp:txXfrm>
    </dsp:sp>
    <dsp:sp modelId="{949DB0E3-9074-49E3-8D61-D80AC3068208}">
      <dsp:nvSpPr>
        <dsp:cNvPr id="0" name=""/>
        <dsp:cNvSpPr/>
      </dsp:nvSpPr>
      <dsp:spPr>
        <a:xfrm>
          <a:off x="582974" y="442660"/>
          <a:ext cx="4647935" cy="4647935"/>
        </a:xfrm>
        <a:prstGeom prst="pie">
          <a:avLst>
            <a:gd name="adj1" fmla="val 5400000"/>
            <a:gd name="adj2" fmla="val 1620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r>
            <a:rPr lang="en-GB" sz="1900" b="1" kern="1200"/>
            <a:t>Add personalized decor to the magnificent Panache Ballroom on the Champs-Elysees, or serve fresh seafood on the coast of the Aegean Sea. </a:t>
          </a:r>
          <a:endParaRPr lang="en-US" sz="1900" kern="1200"/>
        </a:p>
      </dsp:txBody>
      <dsp:txXfrm>
        <a:off x="1246965" y="1134317"/>
        <a:ext cx="1632310" cy="3264621"/>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53A910-263E-4280-828B-932EAB1C5AA6}" type="datetimeFigureOut">
              <a:rPr lang="en-GB" smtClean="0"/>
              <a:t>07/02/2023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DCC70F-0039-4C0E-9A7B-CE8E7512C469}" type="slidenum">
              <a:rPr lang="en-GB" smtClean="0"/>
              <a:t>‹#›</a:t>
            </a:fld>
            <a:endParaRPr lang="en-GB"/>
          </a:p>
        </p:txBody>
      </p:sp>
    </p:spTree>
    <p:extLst>
      <p:ext uri="{BB962C8B-B14F-4D97-AF65-F5344CB8AC3E}">
        <p14:creationId xmlns:p14="http://schemas.microsoft.com/office/powerpoint/2010/main" val="18065694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Times New Roman" panose="02020603050405020304" pitchFamily="18" charset="0"/>
                <a:ea typeface="Times New Roman" panose="02020603050405020304" pitchFamily="18" charset="0"/>
              </a:rPr>
              <a:t>Customer and other hotel services may be broken down into two categories: guest service and hospitality management. The essence of hospitality is taking care of guests well. To achieve this goal, one must have an intimate familiarity with customer needs and an understanding of how to best meet those needs. Basically, the key to success in the hotel sector is to integrate first-rate service into every facet of the organization. Managers in the hospitality industry learn skills for providing excellent service to customers, including ensuring that guests have a wonderful time (</a:t>
            </a:r>
            <a:r>
              <a:rPr lang="en-GB" sz="1800" dirty="0">
                <a:effectLst/>
                <a:latin typeface="Times New Roman" panose="02020603050405020304" pitchFamily="18" charset="0"/>
                <a:ea typeface="Times New Roman" panose="02020603050405020304" pitchFamily="18" charset="0"/>
              </a:rPr>
              <a:t>Vila, </a:t>
            </a:r>
            <a:r>
              <a:rPr lang="en-GB" sz="1800" dirty="0" err="1">
                <a:effectLst/>
                <a:latin typeface="Times New Roman" panose="02020603050405020304" pitchFamily="18" charset="0"/>
                <a:ea typeface="Times New Roman" panose="02020603050405020304" pitchFamily="18" charset="0"/>
              </a:rPr>
              <a:t>Enz</a:t>
            </a:r>
            <a:r>
              <a:rPr lang="en-GB" sz="1800" dirty="0">
                <a:effectLst/>
                <a:latin typeface="Times New Roman" panose="02020603050405020304" pitchFamily="18" charset="0"/>
                <a:ea typeface="Times New Roman" panose="02020603050405020304" pitchFamily="18" charset="0"/>
              </a:rPr>
              <a:t> and Costa, 2012)</a:t>
            </a:r>
            <a:r>
              <a:rPr lang="en-US" sz="1800" dirty="0">
                <a:effectLst/>
                <a:latin typeface="Times New Roman" panose="02020603050405020304" pitchFamily="18" charset="0"/>
                <a:ea typeface="Times New Roman" panose="02020603050405020304" pitchFamily="18" charset="0"/>
              </a:rPr>
              <a:t>. This talk will focus on The Luxury Collection, one of the most prestigious hotel chains owned by Marriott International. It operates in 120 places in Europe, Middle North America, Asia, the Pacific, and the Caribbean.</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ADCC70F-0039-4C0E-9A7B-CE8E7512C469}" type="slidenum">
              <a:rPr lang="en-GB" smtClean="0"/>
              <a:t>3</a:t>
            </a:fld>
            <a:endParaRPr lang="en-GB"/>
          </a:p>
        </p:txBody>
      </p:sp>
    </p:spTree>
    <p:extLst>
      <p:ext uri="{BB962C8B-B14F-4D97-AF65-F5344CB8AC3E}">
        <p14:creationId xmlns:p14="http://schemas.microsoft.com/office/powerpoint/2010/main" val="7140701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Luxury Collection, a division of Marriott International, Inc., consists of world-famous hotels and resorts that provide genuine, one-of-a-kind experiences that create cherished, enduring memories. The Luxury Collection provides access to the world's most intriguing and attractive places for the global adventurer. Each hotel and resort are a distinctive and valued representation of its region; a gateway to the destination's native charms and riches. Originating in 1906 under the CIGA name as a collection of Europe's most recognized and iconic establishments, The Luxury Collection is now a sparkling collection of approximately 120 of the world's greatest hotels and resorts in over 35 countries and territories. All of these hotels, many of which are centuries old, are often regarded as among the greatest in the world. Visit theluxurycollection.com for additional information and new openings, or follow us on Twitter, Instagram, and Facebook (Luxury Collection Marriott, 2023). The Luxury Collection is pleased to join in Marriott Bonvoy, Marriott International's worldwide travel program. The program gives members an amazing array of worldwide brands, special experiences on Marriott Bonvoy Moments, and unmatched advantages, such as complimentary nights and acknowledgment of Elite status.</a:t>
            </a:r>
          </a:p>
          <a:p>
            <a:endParaRPr lang="en-GB" dirty="0"/>
          </a:p>
        </p:txBody>
      </p:sp>
      <p:sp>
        <p:nvSpPr>
          <p:cNvPr id="4" name="Slide Number Placeholder 3"/>
          <p:cNvSpPr>
            <a:spLocks noGrp="1"/>
          </p:cNvSpPr>
          <p:nvPr>
            <p:ph type="sldNum" sz="quarter" idx="5"/>
          </p:nvPr>
        </p:nvSpPr>
        <p:spPr/>
        <p:txBody>
          <a:bodyPr/>
          <a:lstStyle/>
          <a:p>
            <a:fld id="{0ADCC70F-0039-4C0E-9A7B-CE8E7512C469}" type="slidenum">
              <a:rPr lang="en-GB" smtClean="0"/>
              <a:t>4</a:t>
            </a:fld>
            <a:endParaRPr lang="en-GB"/>
          </a:p>
        </p:txBody>
      </p:sp>
    </p:spTree>
    <p:extLst>
      <p:ext uri="{BB962C8B-B14F-4D97-AF65-F5344CB8AC3E}">
        <p14:creationId xmlns:p14="http://schemas.microsoft.com/office/powerpoint/2010/main" val="40895040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dirty="0">
                <a:effectLst/>
                <a:latin typeface="Times New Roman" panose="02020603050405020304" pitchFamily="18" charset="0"/>
                <a:ea typeface="Times New Roman" panose="02020603050405020304" pitchFamily="18" charset="0"/>
              </a:rPr>
              <a:t>Businessman:</a:t>
            </a:r>
            <a:r>
              <a:rPr lang="en-GB" sz="1800" dirty="0">
                <a:effectLst/>
                <a:latin typeface="Times New Roman" panose="02020603050405020304" pitchFamily="18" charset="0"/>
                <a:ea typeface="Times New Roman" panose="02020603050405020304" pitchFamily="18" charset="0"/>
              </a:rPr>
              <a:t> These people' professions are very active, and as a consequence, they are sometimes required to travel. Due to their opulent lifestyle, the majority of businessmen choose to stay in luxury hotels such as The Luxury Collection. In addition, many executives choose luxury lodging services for meetings and conferences </a:t>
            </a:r>
            <a:r>
              <a:rPr lang="en-US" sz="1800" dirty="0">
                <a:effectLst/>
                <a:latin typeface="Times New Roman" panose="02020603050405020304" pitchFamily="18" charset="0"/>
                <a:ea typeface="Times New Roman" panose="02020603050405020304" pitchFamily="18" charset="0"/>
              </a:rPr>
              <a:t>(</a:t>
            </a:r>
            <a:r>
              <a:rPr lang="en-GB" sz="1800" dirty="0">
                <a:effectLst/>
                <a:latin typeface="Times New Roman" panose="02020603050405020304" pitchFamily="18" charset="0"/>
                <a:ea typeface="Times New Roman" panose="02020603050405020304" pitchFamily="18" charset="0"/>
              </a:rPr>
              <a:t>Vila, </a:t>
            </a:r>
            <a:r>
              <a:rPr lang="en-GB" sz="1800" dirty="0" err="1">
                <a:effectLst/>
                <a:latin typeface="Times New Roman" panose="02020603050405020304" pitchFamily="18" charset="0"/>
                <a:ea typeface="Times New Roman" panose="02020603050405020304" pitchFamily="18" charset="0"/>
              </a:rPr>
              <a:t>Enz</a:t>
            </a:r>
            <a:r>
              <a:rPr lang="en-GB" sz="1800" dirty="0">
                <a:effectLst/>
                <a:latin typeface="Times New Roman" panose="02020603050405020304" pitchFamily="18" charset="0"/>
                <a:ea typeface="Times New Roman" panose="02020603050405020304" pitchFamily="18" charset="0"/>
              </a:rPr>
              <a:t> and Costa, 2012).</a:t>
            </a:r>
          </a:p>
          <a:p>
            <a:pPr algn="just">
              <a:lnSpc>
                <a:spcPct val="150000"/>
              </a:lnSpc>
            </a:pPr>
            <a:r>
              <a:rPr lang="en-GB" sz="1800" b="1" dirty="0">
                <a:effectLst/>
                <a:latin typeface="Times New Roman" panose="02020603050405020304" pitchFamily="18" charset="0"/>
                <a:ea typeface="Times New Roman" panose="02020603050405020304" pitchFamily="18" charset="0"/>
              </a:rPr>
              <a:t>Newly Wed:</a:t>
            </a:r>
            <a:r>
              <a:rPr lang="en-GB" sz="1800" dirty="0">
                <a:effectLst/>
                <a:latin typeface="Times New Roman" panose="02020603050405020304" pitchFamily="18" charset="0"/>
                <a:ea typeface="Times New Roman" panose="02020603050405020304" pitchFamily="18" charset="0"/>
              </a:rPr>
              <a:t> Couples that are usually newlywed always looks for luxury destination and accommodation services after their wedding. Majority of the individuals might not be affluent enough to constantly accommodate in luxury hotels like The Luxury Collection of Marriott International Hotels. However, many of these couples wishes to share a leisure vacation together luxuriously.</a:t>
            </a:r>
          </a:p>
          <a:p>
            <a:pPr algn="just">
              <a:lnSpc>
                <a:spcPct val="150000"/>
              </a:lnSpc>
            </a:pPr>
            <a:r>
              <a:rPr lang="en-GB" sz="1800" b="1" dirty="0">
                <a:effectLst/>
                <a:latin typeface="Times New Roman" panose="02020603050405020304" pitchFamily="18" charset="0"/>
                <a:ea typeface="Times New Roman" panose="02020603050405020304" pitchFamily="18" charset="0"/>
              </a:rPr>
              <a:t>Commercially Important Person:</a:t>
            </a:r>
            <a:r>
              <a:rPr lang="en-GB" sz="1800" dirty="0">
                <a:effectLst/>
                <a:latin typeface="Times New Roman" panose="02020603050405020304" pitchFamily="18" charset="0"/>
                <a:ea typeface="Times New Roman" panose="02020603050405020304" pitchFamily="18" charset="0"/>
              </a:rPr>
              <a:t> A commercially important person is not only affluent but also try to maintain a standard lifestyle. In order to do so majority of the commercially important person accommodate in luxurious hotels for their leisure or professional purpose (Cheng, 2013). </a:t>
            </a:r>
          </a:p>
          <a:p>
            <a:pPr algn="just">
              <a:lnSpc>
                <a:spcPct val="150000"/>
              </a:lnSpc>
            </a:pPr>
            <a:r>
              <a:rPr lang="en-GB" sz="1800" b="1" dirty="0">
                <a:effectLst/>
                <a:latin typeface="Times New Roman" panose="02020603050405020304" pitchFamily="18" charset="0"/>
                <a:ea typeface="Times New Roman" panose="02020603050405020304" pitchFamily="18" charset="0"/>
              </a:rPr>
              <a:t>Independent and Affluent Travellers:</a:t>
            </a:r>
            <a:r>
              <a:rPr lang="en-GB" sz="1800" dirty="0">
                <a:effectLst/>
                <a:latin typeface="Times New Roman" panose="02020603050405020304" pitchFamily="18" charset="0"/>
                <a:ea typeface="Times New Roman" panose="02020603050405020304" pitchFamily="18" charset="0"/>
              </a:rPr>
              <a:t> Individuals that are both affluent and independent wishes to have a luxurious vacation. In order to do so often times, they opt for luxury accommodation services or luxury hotels and they can be also considered as main customers of The Luxury Collection of Marriott International Hotels (Cheng, 2013).</a:t>
            </a:r>
          </a:p>
          <a:p>
            <a:endParaRPr lang="en-GB" dirty="0"/>
          </a:p>
        </p:txBody>
      </p:sp>
      <p:sp>
        <p:nvSpPr>
          <p:cNvPr id="4" name="Slide Number Placeholder 3"/>
          <p:cNvSpPr>
            <a:spLocks noGrp="1"/>
          </p:cNvSpPr>
          <p:nvPr>
            <p:ph type="sldNum" sz="quarter" idx="5"/>
          </p:nvPr>
        </p:nvSpPr>
        <p:spPr/>
        <p:txBody>
          <a:bodyPr/>
          <a:lstStyle/>
          <a:p>
            <a:fld id="{0ADCC70F-0039-4C0E-9A7B-CE8E7512C469}" type="slidenum">
              <a:rPr lang="en-GB" smtClean="0"/>
              <a:t>5</a:t>
            </a:fld>
            <a:endParaRPr lang="en-GB"/>
          </a:p>
        </p:txBody>
      </p:sp>
    </p:spTree>
    <p:extLst>
      <p:ext uri="{BB962C8B-B14F-4D97-AF65-F5344CB8AC3E}">
        <p14:creationId xmlns:p14="http://schemas.microsoft.com/office/powerpoint/2010/main" val="438621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effectLst/>
                <a:latin typeface="Times New Roman" panose="02020603050405020304" pitchFamily="18" charset="0"/>
                <a:ea typeface="Times New Roman" panose="02020603050405020304" pitchFamily="18" charset="0"/>
              </a:rPr>
              <a:t>From the viewpoint of the hotel industry, "guest relations" is a collection of behaviors designed to increase customer or visitor happiness. The ultimate goal is to meet or exceed visitors' expectations.</a:t>
            </a:r>
            <a:endParaRPr lang="en-GB" sz="1800" dirty="0">
              <a:effectLst/>
              <a:latin typeface="Times New Roman" panose="02020603050405020304" pitchFamily="18" charset="0"/>
              <a:ea typeface="Times New Roman" panose="02020603050405020304" pitchFamily="18" charset="0"/>
            </a:endParaRPr>
          </a:p>
          <a:p>
            <a:pPr algn="just">
              <a:lnSpc>
                <a:spcPct val="150000"/>
              </a:lnSpc>
            </a:pPr>
            <a:r>
              <a:rPr lang="en-US" sz="1800" dirty="0">
                <a:effectLst/>
                <a:latin typeface="Times New Roman" panose="02020603050405020304" pitchFamily="18" charset="0"/>
                <a:ea typeface="Times New Roman" panose="02020603050405020304" pitchFamily="18" charset="0"/>
              </a:rPr>
              <a:t>The mindfulness principles provided the basis for "The Luxury Collection." It is a sanctuary that helps you feel whole. "The Luxury Collection" hotels provide a variety of activities, including guided meditations and fresh water sources. You may have scrumptious meals at well-known restaurants or relax with a supper in your bedroom. Alternately, you may indulge in luxurious spa treatments (</a:t>
            </a:r>
            <a:r>
              <a:rPr lang="en-GB" sz="1800" dirty="0">
                <a:effectLst/>
                <a:latin typeface="Times New Roman" panose="02020603050405020304" pitchFamily="18" charset="0"/>
                <a:ea typeface="Times New Roman" panose="02020603050405020304" pitchFamily="18" charset="0"/>
              </a:rPr>
              <a:t>Fernandes et al, 2020)</a:t>
            </a:r>
            <a:r>
              <a:rPr lang="en-US" sz="1800" dirty="0">
                <a:effectLst/>
                <a:latin typeface="Times New Roman" panose="02020603050405020304" pitchFamily="18" charset="0"/>
                <a:ea typeface="Times New Roman" panose="02020603050405020304" pitchFamily="18" charset="0"/>
              </a:rPr>
              <a:t>. The Luxury Collection of Marriott International Hotels provides accommodations, hotel reservations, and timeshare vacations. In addition, the company offers travel and car rental services.</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0ADCC70F-0039-4C0E-9A7B-CE8E7512C469}" type="slidenum">
              <a:rPr lang="en-GB" smtClean="0"/>
              <a:t>6</a:t>
            </a:fld>
            <a:endParaRPr lang="en-GB"/>
          </a:p>
        </p:txBody>
      </p:sp>
    </p:spTree>
    <p:extLst>
      <p:ext uri="{BB962C8B-B14F-4D97-AF65-F5344CB8AC3E}">
        <p14:creationId xmlns:p14="http://schemas.microsoft.com/office/powerpoint/2010/main" val="14990981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Luxury services that are provided by The Luxury Collection of Marriott International Hotels, are not simply limited to their accommodation and entertainment services. In order to enhance the experience with luxury this hotel provide its guests with a private wine testing service. However, in order to do so reservations are needed to be made. In this service the hotel guests are able to sip and savour privately from and in the historic 400-year-old stone wine cave at </a:t>
            </a:r>
            <a:r>
              <a:rPr lang="en-GB" sz="1800" dirty="0" err="1">
                <a:effectLst/>
                <a:latin typeface="Times New Roman" panose="02020603050405020304" pitchFamily="18" charset="0"/>
                <a:ea typeface="Times New Roman" panose="02020603050405020304" pitchFamily="18" charset="0"/>
              </a:rPr>
              <a:t>Vedema</a:t>
            </a:r>
            <a:r>
              <a:rPr lang="en-GB" sz="1800" dirty="0">
                <a:effectLst/>
                <a:latin typeface="Times New Roman" panose="02020603050405020304" pitchFamily="18" charset="0"/>
                <a:ea typeface="Times New Roman" panose="02020603050405020304" pitchFamily="18" charset="0"/>
              </a:rPr>
              <a:t>, a Luxury Collection Resort, Santorini and its branches.</a:t>
            </a:r>
          </a:p>
          <a:p>
            <a:endParaRPr lang="en-GB" dirty="0"/>
          </a:p>
        </p:txBody>
      </p:sp>
      <p:sp>
        <p:nvSpPr>
          <p:cNvPr id="4" name="Slide Number Placeholder 3"/>
          <p:cNvSpPr>
            <a:spLocks noGrp="1"/>
          </p:cNvSpPr>
          <p:nvPr>
            <p:ph type="sldNum" sz="quarter" idx="5"/>
          </p:nvPr>
        </p:nvSpPr>
        <p:spPr/>
        <p:txBody>
          <a:bodyPr/>
          <a:lstStyle/>
          <a:p>
            <a:fld id="{0ADCC70F-0039-4C0E-9A7B-CE8E7512C469}" type="slidenum">
              <a:rPr lang="en-GB" smtClean="0"/>
              <a:t>7</a:t>
            </a:fld>
            <a:endParaRPr lang="en-GB"/>
          </a:p>
        </p:txBody>
      </p:sp>
    </p:spTree>
    <p:extLst>
      <p:ext uri="{BB962C8B-B14F-4D97-AF65-F5344CB8AC3E}">
        <p14:creationId xmlns:p14="http://schemas.microsoft.com/office/powerpoint/2010/main" val="40145443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Luxury Collection of Marriott International Hotels, teach their guests how to prepare the Gilda—one of the first, signature </a:t>
            </a:r>
            <a:r>
              <a:rPr lang="en-GB" sz="1800" dirty="0" err="1">
                <a:effectLst/>
                <a:latin typeface="Times New Roman" panose="02020603050405020304" pitchFamily="18" charset="0"/>
                <a:ea typeface="Times New Roman" panose="02020603050405020304" pitchFamily="18" charset="0"/>
              </a:rPr>
              <a:t>Pintxos</a:t>
            </a:r>
            <a:r>
              <a:rPr lang="en-GB" sz="1800" dirty="0">
                <a:effectLst/>
                <a:latin typeface="Times New Roman" panose="02020603050405020304" pitchFamily="18" charset="0"/>
                <a:ea typeface="Times New Roman" panose="02020603050405020304" pitchFamily="18" charset="0"/>
              </a:rPr>
              <a:t>. It is an event that every guest can enjoy with their family or friends, and the signature chef or the chef in responsibility will also be sharing tips and suggestions regarding how to bake </a:t>
            </a:r>
            <a:r>
              <a:rPr lang="en-GB" sz="1800" dirty="0" err="1">
                <a:effectLst/>
                <a:latin typeface="Times New Roman" panose="02020603050405020304" pitchFamily="18" charset="0"/>
                <a:ea typeface="Times New Roman" panose="02020603050405020304" pitchFamily="18" charset="0"/>
              </a:rPr>
              <a:t>Pintxos</a:t>
            </a:r>
            <a:r>
              <a:rPr lang="en-GB" sz="1800" dirty="0">
                <a:effectLst/>
                <a:latin typeface="Times New Roman" panose="02020603050405020304" pitchFamily="18" charset="0"/>
                <a:ea typeface="Times New Roman" panose="02020603050405020304" pitchFamily="18" charset="0"/>
              </a:rPr>
              <a:t> more effectively.</a:t>
            </a:r>
          </a:p>
          <a:p>
            <a:endParaRPr lang="en-GB" dirty="0"/>
          </a:p>
        </p:txBody>
      </p:sp>
      <p:sp>
        <p:nvSpPr>
          <p:cNvPr id="4" name="Slide Number Placeholder 3"/>
          <p:cNvSpPr>
            <a:spLocks noGrp="1"/>
          </p:cNvSpPr>
          <p:nvPr>
            <p:ph type="sldNum" sz="quarter" idx="5"/>
          </p:nvPr>
        </p:nvSpPr>
        <p:spPr/>
        <p:txBody>
          <a:bodyPr/>
          <a:lstStyle/>
          <a:p>
            <a:fld id="{0ADCC70F-0039-4C0E-9A7B-CE8E7512C469}" type="slidenum">
              <a:rPr lang="en-GB" smtClean="0"/>
              <a:t>8</a:t>
            </a:fld>
            <a:endParaRPr lang="en-GB"/>
          </a:p>
        </p:txBody>
      </p:sp>
    </p:spTree>
    <p:extLst>
      <p:ext uri="{BB962C8B-B14F-4D97-AF65-F5344CB8AC3E}">
        <p14:creationId xmlns:p14="http://schemas.microsoft.com/office/powerpoint/2010/main" val="29291235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guests of The Luxury Collection of Merit International Hotels, can discover the art of traditional Viennese pastry making and try the legendary Imperial Torte at the Hotel Imperial in Vienna. Every visitor will be able to enjoy this event with their family or friends, and the trademark chef or chef in charge will also provide advice on how to make traditional Vietnamese pastries and bakery items more successfully (Awan et al, 2021).</a:t>
            </a:r>
          </a:p>
          <a:p>
            <a:endParaRPr lang="en-GB" dirty="0"/>
          </a:p>
        </p:txBody>
      </p:sp>
      <p:sp>
        <p:nvSpPr>
          <p:cNvPr id="4" name="Slide Number Placeholder 3"/>
          <p:cNvSpPr>
            <a:spLocks noGrp="1"/>
          </p:cNvSpPr>
          <p:nvPr>
            <p:ph type="sldNum" sz="quarter" idx="5"/>
          </p:nvPr>
        </p:nvSpPr>
        <p:spPr/>
        <p:txBody>
          <a:bodyPr/>
          <a:lstStyle/>
          <a:p>
            <a:fld id="{0ADCC70F-0039-4C0E-9A7B-CE8E7512C469}" type="slidenum">
              <a:rPr lang="en-GB" smtClean="0"/>
              <a:t>9</a:t>
            </a:fld>
            <a:endParaRPr lang="en-GB"/>
          </a:p>
        </p:txBody>
      </p:sp>
    </p:spTree>
    <p:extLst>
      <p:ext uri="{BB962C8B-B14F-4D97-AF65-F5344CB8AC3E}">
        <p14:creationId xmlns:p14="http://schemas.microsoft.com/office/powerpoint/2010/main" val="29488927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Times New Roman" panose="02020603050405020304" pitchFamily="18" charset="0"/>
                <a:ea typeface="Times New Roman" panose="02020603050405020304" pitchFamily="18" charset="0"/>
              </a:rPr>
              <a:t>The Luxury Collection of Marriott International Hotel venues are authentic to local culture, and can be reimaged to celebrate your unique love. Add personalized decor to the magnificent Panache Ballroom on the Champs-Elysees, or serve fresh seafood on the coast of the Aegean Sea. </a:t>
            </a:r>
          </a:p>
          <a:p>
            <a:endParaRPr lang="en-GB" dirty="0"/>
          </a:p>
        </p:txBody>
      </p:sp>
      <p:sp>
        <p:nvSpPr>
          <p:cNvPr id="4" name="Slide Number Placeholder 3"/>
          <p:cNvSpPr>
            <a:spLocks noGrp="1"/>
          </p:cNvSpPr>
          <p:nvPr>
            <p:ph type="sldNum" sz="quarter" idx="5"/>
          </p:nvPr>
        </p:nvSpPr>
        <p:spPr/>
        <p:txBody>
          <a:bodyPr/>
          <a:lstStyle/>
          <a:p>
            <a:fld id="{0ADCC70F-0039-4C0E-9A7B-CE8E7512C469}" type="slidenum">
              <a:rPr lang="en-GB" smtClean="0"/>
              <a:t>10</a:t>
            </a:fld>
            <a:endParaRPr lang="en-GB"/>
          </a:p>
        </p:txBody>
      </p:sp>
    </p:spTree>
    <p:extLst>
      <p:ext uri="{BB962C8B-B14F-4D97-AF65-F5344CB8AC3E}">
        <p14:creationId xmlns:p14="http://schemas.microsoft.com/office/powerpoint/2010/main" val="11581510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gn="just">
              <a:lnSpc>
                <a:spcPct val="150000"/>
              </a:lnSpc>
              <a:buFont typeface="Wingdings" panose="05000000000000000000" pitchFamily="2" charset="2"/>
              <a:buChar char="ü"/>
            </a:pPr>
            <a:r>
              <a:rPr lang="en-GB" sz="1800" dirty="0">
                <a:effectLst/>
                <a:latin typeface="Times New Roman" panose="02020603050405020304" pitchFamily="18" charset="0"/>
                <a:ea typeface="Times New Roman" panose="02020603050405020304" pitchFamily="18" charset="0"/>
              </a:rPr>
              <a:t>Acknowledging their target consumer</a:t>
            </a:r>
          </a:p>
          <a:p>
            <a:pPr marL="285750" indent="-285750" algn="just">
              <a:lnSpc>
                <a:spcPct val="150000"/>
              </a:lnSpc>
              <a:buFont typeface="Wingdings" panose="05000000000000000000" pitchFamily="2" charset="2"/>
              <a:buChar char="ü"/>
            </a:pPr>
            <a:r>
              <a:rPr lang="en-GB" sz="1800" dirty="0">
                <a:effectLst/>
                <a:latin typeface="Times New Roman" panose="02020603050405020304" pitchFamily="18" charset="0"/>
                <a:ea typeface="Times New Roman" panose="02020603050405020304" pitchFamily="18" charset="0"/>
              </a:rPr>
              <a:t>Understand that demand and priorities of target consumers (Awan et al, 2021)</a:t>
            </a:r>
          </a:p>
          <a:p>
            <a:pPr marL="285750" indent="-285750" algn="just">
              <a:lnSpc>
                <a:spcPct val="150000"/>
              </a:lnSpc>
              <a:buFont typeface="Wingdings" panose="05000000000000000000" pitchFamily="2" charset="2"/>
              <a:buChar char="ü"/>
            </a:pPr>
            <a:r>
              <a:rPr lang="en-GB" sz="1800" dirty="0">
                <a:effectLst/>
                <a:latin typeface="Times New Roman" panose="02020603050405020304" pitchFamily="18" charset="0"/>
                <a:ea typeface="Times New Roman" panose="02020603050405020304" pitchFamily="18" charset="0"/>
              </a:rPr>
              <a:t>Provide distinct and quality services to the guests </a:t>
            </a:r>
            <a:r>
              <a:rPr lang="en-US" sz="1800" dirty="0">
                <a:effectLst/>
                <a:latin typeface="Times New Roman" panose="02020603050405020304" pitchFamily="18" charset="0"/>
                <a:ea typeface="Times New Roman" panose="02020603050405020304" pitchFamily="18" charset="0"/>
              </a:rPr>
              <a:t>(</a:t>
            </a:r>
            <a:r>
              <a:rPr lang="en-GB" sz="1800" dirty="0">
                <a:effectLst/>
                <a:latin typeface="Times New Roman" panose="02020603050405020304" pitchFamily="18" charset="0"/>
                <a:ea typeface="Times New Roman" panose="02020603050405020304" pitchFamily="18" charset="0"/>
              </a:rPr>
              <a:t>Fernandes et al, 2020)</a:t>
            </a:r>
          </a:p>
          <a:p>
            <a:pPr marL="285750" indent="-285750" algn="just">
              <a:lnSpc>
                <a:spcPct val="150000"/>
              </a:lnSpc>
              <a:buFont typeface="Wingdings" panose="05000000000000000000" pitchFamily="2" charset="2"/>
              <a:buChar char="ü"/>
            </a:pPr>
            <a:r>
              <a:rPr lang="en-GB" sz="1800" dirty="0">
                <a:effectLst/>
                <a:latin typeface="Times New Roman" panose="02020603050405020304" pitchFamily="18" charset="0"/>
                <a:ea typeface="Times New Roman" panose="02020603050405020304" pitchFamily="18" charset="0"/>
              </a:rPr>
              <a:t>Understand the priorities and problems of the guests</a:t>
            </a:r>
          </a:p>
          <a:p>
            <a:pPr marL="285750" indent="-285750" algn="just">
              <a:lnSpc>
                <a:spcPct val="150000"/>
              </a:lnSpc>
              <a:buFont typeface="Wingdings" panose="05000000000000000000" pitchFamily="2" charset="2"/>
              <a:buChar char="ü"/>
            </a:pPr>
            <a:r>
              <a:rPr lang="en-GB" sz="1800" dirty="0">
                <a:effectLst/>
                <a:latin typeface="Times New Roman" panose="02020603050405020304" pitchFamily="18" charset="0"/>
                <a:ea typeface="Times New Roman" panose="02020603050405020304" pitchFamily="18" charset="0"/>
              </a:rPr>
              <a:t>Invest significantly to retain a guest</a:t>
            </a:r>
          </a:p>
          <a:p>
            <a:endParaRPr lang="en-GB" dirty="0"/>
          </a:p>
        </p:txBody>
      </p:sp>
      <p:sp>
        <p:nvSpPr>
          <p:cNvPr id="4" name="Slide Number Placeholder 3"/>
          <p:cNvSpPr>
            <a:spLocks noGrp="1"/>
          </p:cNvSpPr>
          <p:nvPr>
            <p:ph type="sldNum" sz="quarter" idx="5"/>
          </p:nvPr>
        </p:nvSpPr>
        <p:spPr/>
        <p:txBody>
          <a:bodyPr/>
          <a:lstStyle/>
          <a:p>
            <a:fld id="{0ADCC70F-0039-4C0E-9A7B-CE8E7512C469}" type="slidenum">
              <a:rPr lang="en-GB" smtClean="0"/>
              <a:t>11</a:t>
            </a:fld>
            <a:endParaRPr lang="en-GB"/>
          </a:p>
        </p:txBody>
      </p:sp>
    </p:spTree>
    <p:extLst>
      <p:ext uri="{BB962C8B-B14F-4D97-AF65-F5344CB8AC3E}">
        <p14:creationId xmlns:p14="http://schemas.microsoft.com/office/powerpoint/2010/main" val="26782296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b="1" dirty="0">
                <a:effectLst/>
                <a:latin typeface="Times New Roman" panose="02020603050405020304" pitchFamily="18" charset="0"/>
                <a:ea typeface="Times New Roman" panose="02020603050405020304" pitchFamily="18" charset="0"/>
              </a:rPr>
              <a:t>Advanced Technology</a:t>
            </a:r>
          </a:p>
          <a:p>
            <a:pPr algn="just">
              <a:lnSpc>
                <a:spcPct val="150000"/>
              </a:lnSpc>
            </a:pPr>
            <a:r>
              <a:rPr lang="en-GB" sz="1800" dirty="0">
                <a:effectLst/>
                <a:latin typeface="Times New Roman" panose="02020603050405020304" pitchFamily="18" charset="0"/>
                <a:ea typeface="Times New Roman" panose="02020603050405020304" pitchFamily="18" charset="0"/>
              </a:rPr>
              <a:t>Incorporating advanced technology within accommodation services can increase the retention of the hotel brand and it can also be used to exceed customer’s expectation. Not to mention, incorporating advanced technology will motivate other hotel businesses to invest in developing greater technology within their accommodation services </a:t>
            </a:r>
            <a:r>
              <a:rPr lang="en-US" sz="1800" dirty="0">
                <a:effectLst/>
                <a:latin typeface="Times New Roman" panose="02020603050405020304" pitchFamily="18" charset="0"/>
                <a:ea typeface="Times New Roman" panose="02020603050405020304" pitchFamily="18" charset="0"/>
              </a:rPr>
              <a:t>(</a:t>
            </a:r>
            <a:r>
              <a:rPr lang="en-GB" sz="1800" dirty="0">
                <a:effectLst/>
                <a:latin typeface="Times New Roman" panose="02020603050405020304" pitchFamily="18" charset="0"/>
                <a:ea typeface="Times New Roman" panose="02020603050405020304" pitchFamily="18" charset="0"/>
              </a:rPr>
              <a:t>Vila, </a:t>
            </a:r>
            <a:r>
              <a:rPr lang="en-GB" sz="1800" dirty="0" err="1">
                <a:effectLst/>
                <a:latin typeface="Times New Roman" panose="02020603050405020304" pitchFamily="18" charset="0"/>
                <a:ea typeface="Times New Roman" panose="02020603050405020304" pitchFamily="18" charset="0"/>
              </a:rPr>
              <a:t>Enz</a:t>
            </a:r>
            <a:r>
              <a:rPr lang="en-GB" sz="1800" dirty="0">
                <a:effectLst/>
                <a:latin typeface="Times New Roman" panose="02020603050405020304" pitchFamily="18" charset="0"/>
                <a:ea typeface="Times New Roman" panose="02020603050405020304" pitchFamily="18" charset="0"/>
              </a:rPr>
              <a:t> and Costa, 2012).</a:t>
            </a:r>
          </a:p>
          <a:p>
            <a:pPr algn="just">
              <a:lnSpc>
                <a:spcPct val="150000"/>
              </a:lnSpc>
            </a:pPr>
            <a:r>
              <a:rPr lang="en-GB" sz="1800" b="1" dirty="0">
                <a:effectLst/>
                <a:latin typeface="Times New Roman" panose="02020603050405020304" pitchFamily="18" charset="0"/>
                <a:ea typeface="Times New Roman" panose="02020603050405020304" pitchFamily="18" charset="0"/>
              </a:rPr>
              <a:t>Distinct Leisure and Entertainment</a:t>
            </a:r>
          </a:p>
          <a:p>
            <a:pPr algn="just">
              <a:lnSpc>
                <a:spcPct val="150000"/>
              </a:lnSpc>
            </a:pPr>
            <a:r>
              <a:rPr lang="en-GB" sz="1800" dirty="0">
                <a:effectLst/>
                <a:latin typeface="Times New Roman" panose="02020603050405020304" pitchFamily="18" charset="0"/>
                <a:ea typeface="Times New Roman" panose="02020603050405020304" pitchFamily="18" charset="0"/>
              </a:rPr>
              <a:t>From time to time every individual need break from their busy life and with the help of vacation and accommodation the leisure and entertainment experience can enhance the expectation of a customer. </a:t>
            </a:r>
          </a:p>
          <a:p>
            <a:pPr algn="just">
              <a:lnSpc>
                <a:spcPct val="150000"/>
              </a:lnSpc>
            </a:pPr>
            <a:r>
              <a:rPr lang="en-GB" sz="1800" b="1" dirty="0">
                <a:effectLst/>
                <a:latin typeface="Times New Roman" panose="02020603050405020304" pitchFamily="18" charset="0"/>
                <a:ea typeface="Times New Roman" panose="02020603050405020304" pitchFamily="18" charset="0"/>
              </a:rPr>
              <a:t>Customizable Services</a:t>
            </a:r>
          </a:p>
          <a:p>
            <a:pPr algn="just">
              <a:lnSpc>
                <a:spcPct val="150000"/>
              </a:lnSpc>
            </a:pPr>
            <a:r>
              <a:rPr lang="en-GB" sz="1800" dirty="0">
                <a:effectLst/>
                <a:latin typeface="Times New Roman" panose="02020603050405020304" pitchFamily="18" charset="0"/>
                <a:ea typeface="Times New Roman" panose="02020603050405020304" pitchFamily="18" charset="0"/>
              </a:rPr>
              <a:t>If a certain service that is not included within general accommodation service but due to the wish of a guest, the hotel brand takes necessary measurements in order to ensure such expectation of the guest can effectively boost the expectation of the guest (Awan et al, 2021). </a:t>
            </a:r>
          </a:p>
          <a:p>
            <a:endParaRPr lang="en-GB" dirty="0"/>
          </a:p>
        </p:txBody>
      </p:sp>
      <p:sp>
        <p:nvSpPr>
          <p:cNvPr id="4" name="Slide Number Placeholder 3"/>
          <p:cNvSpPr>
            <a:spLocks noGrp="1"/>
          </p:cNvSpPr>
          <p:nvPr>
            <p:ph type="sldNum" sz="quarter" idx="5"/>
          </p:nvPr>
        </p:nvSpPr>
        <p:spPr/>
        <p:txBody>
          <a:bodyPr/>
          <a:lstStyle/>
          <a:p>
            <a:fld id="{0ADCC70F-0039-4C0E-9A7B-CE8E7512C469}" type="slidenum">
              <a:rPr lang="en-GB" smtClean="0"/>
              <a:t>12</a:t>
            </a:fld>
            <a:endParaRPr lang="en-GB"/>
          </a:p>
        </p:txBody>
      </p:sp>
    </p:spTree>
    <p:extLst>
      <p:ext uri="{BB962C8B-B14F-4D97-AF65-F5344CB8AC3E}">
        <p14:creationId xmlns:p14="http://schemas.microsoft.com/office/powerpoint/2010/main" val="38301809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GB" sz="1800" dirty="0">
                <a:effectLst/>
                <a:latin typeface="Times New Roman" panose="02020603050405020304" pitchFamily="18" charset="0"/>
                <a:ea typeface="Times New Roman" panose="02020603050405020304" pitchFamily="18" charset="0"/>
              </a:rPr>
              <a:t>It is important for hotels and accommodation services to acknowledge the demand and perception of their consumers. Without understanding the perception and demand of consumer all of the efforts invested by the hotel might not be as effective. In such as circular census presentation will allow hotel business to understand their weaknesses as well as strings and can make necessary improvements.</a:t>
            </a:r>
            <a:endParaRPr lang="en-GB" dirty="0"/>
          </a:p>
        </p:txBody>
      </p:sp>
      <p:sp>
        <p:nvSpPr>
          <p:cNvPr id="4" name="Slide Number Placeholder 3"/>
          <p:cNvSpPr>
            <a:spLocks noGrp="1"/>
          </p:cNvSpPr>
          <p:nvPr>
            <p:ph type="sldNum" sz="quarter" idx="5"/>
          </p:nvPr>
        </p:nvSpPr>
        <p:spPr/>
        <p:txBody>
          <a:bodyPr/>
          <a:lstStyle/>
          <a:p>
            <a:fld id="{0ADCC70F-0039-4C0E-9A7B-CE8E7512C469}" type="slidenum">
              <a:rPr lang="en-GB" smtClean="0"/>
              <a:t>13</a:t>
            </a:fld>
            <a:endParaRPr lang="en-GB"/>
          </a:p>
        </p:txBody>
      </p:sp>
    </p:spTree>
    <p:extLst>
      <p:ext uri="{BB962C8B-B14F-4D97-AF65-F5344CB8AC3E}">
        <p14:creationId xmlns:p14="http://schemas.microsoft.com/office/powerpoint/2010/main" val="408314934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endParaRPr lang="en-GB" dirty="0"/>
          </a:p>
        </p:txBody>
      </p:sp>
      <p:sp>
        <p:nvSpPr>
          <p:cNvPr id="4" name="Slide Number Placeholder 3"/>
          <p:cNvSpPr>
            <a:spLocks noGrp="1"/>
          </p:cNvSpPr>
          <p:nvPr>
            <p:ph type="sldNum" sz="quarter" idx="5"/>
          </p:nvPr>
        </p:nvSpPr>
        <p:spPr/>
        <p:txBody>
          <a:bodyPr/>
          <a:lstStyle/>
          <a:p>
            <a:fld id="{0ADCC70F-0039-4C0E-9A7B-CE8E7512C469}" type="slidenum">
              <a:rPr lang="en-GB" smtClean="0"/>
              <a:t>14</a:t>
            </a:fld>
            <a:endParaRPr lang="en-GB"/>
          </a:p>
        </p:txBody>
      </p:sp>
    </p:spTree>
    <p:extLst>
      <p:ext uri="{BB962C8B-B14F-4D97-AF65-F5344CB8AC3E}">
        <p14:creationId xmlns:p14="http://schemas.microsoft.com/office/powerpoint/2010/main" val="210203443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2/7/2023</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401891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815415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425875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0448637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106328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795399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1258947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826929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351819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8010910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78232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961743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8309062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8085919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277755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773074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777637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2/7/2023</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706882584"/>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46" r:id="rId6"/>
    <p:sldLayoutId id="2147483747" r:id="rId7"/>
    <p:sldLayoutId id="2147483748" r:id="rId8"/>
    <p:sldLayoutId id="2147483749" r:id="rId9"/>
    <p:sldLayoutId id="2147483750" r:id="rId10"/>
    <p:sldLayoutId id="2147483751" r:id="rId11"/>
    <p:sldLayoutId id="2147483752" r:id="rId12"/>
    <p:sldLayoutId id="2147483753" r:id="rId13"/>
    <p:sldLayoutId id="2147483754" r:id="rId14"/>
    <p:sldLayoutId id="2147483755" r:id="rId15"/>
    <p:sldLayoutId id="2147483756" r:id="rId16"/>
    <p:sldLayoutId id="2147483757"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1.xml"/><Relationship Id="rId3" Type="http://schemas.openxmlformats.org/officeDocument/2006/relationships/image" Target="../media/image4.jpeg"/><Relationship Id="rId7" Type="http://schemas.openxmlformats.org/officeDocument/2006/relationships/diagramLayout" Target="../diagrams/layout1.xm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diagramData" Target="../diagrams/data1.xml"/><Relationship Id="rId5" Type="http://schemas.openxmlformats.org/officeDocument/2006/relationships/image" Target="../media/image6.jpeg"/><Relationship Id="rId10" Type="http://schemas.microsoft.com/office/2007/relationships/diagramDrawing" Target="../diagrams/drawing1.xml"/><Relationship Id="rId4" Type="http://schemas.openxmlformats.org/officeDocument/2006/relationships/image" Target="../media/image5.jpeg"/><Relationship Id="rId9" Type="http://schemas.openxmlformats.org/officeDocument/2006/relationships/diagramColors" Target="../diagrams/colors1.xml"/></Relationships>
</file>

<file path=ppt/slides/_rels/slide5.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image" Target="../media/image4.jpeg"/><Relationship Id="rId7" Type="http://schemas.openxmlformats.org/officeDocument/2006/relationships/diagramQuickStyle" Target="../diagrams/quickStyle2.xml"/><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diagramLayout" Target="../diagrams/layout2.xml"/><Relationship Id="rId5" Type="http://schemas.openxmlformats.org/officeDocument/2006/relationships/diagramData" Target="../diagrams/data2.xml"/><Relationship Id="rId4" Type="http://schemas.openxmlformats.org/officeDocument/2006/relationships/image" Target="../media/image8.png"/><Relationship Id="rId9" Type="http://schemas.microsoft.com/office/2007/relationships/diagramDrawing" Target="../diagrams/drawing2.xml"/></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11.png"/><Relationship Id="rId7" Type="http://schemas.openxmlformats.org/officeDocument/2006/relationships/diagramColors" Target="../diagrams/colors3.xml"/><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77" name="Group 53">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55"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56"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57"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58"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59"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60"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78" name="Rectangle 61">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8EF638A0-B063-4879-8B31-F497BEA862BA}"/>
              </a:ext>
            </a:extLst>
          </p:cNvPr>
          <p:cNvPicPr>
            <a:picLocks noChangeAspect="1"/>
          </p:cNvPicPr>
          <p:nvPr/>
        </p:nvPicPr>
        <p:blipFill rotWithShape="1">
          <a:blip r:embed="rId3"/>
          <a:srcRect t="11732" b="8197"/>
          <a:stretch/>
        </p:blipFill>
        <p:spPr>
          <a:xfrm>
            <a:off x="20" y="14387"/>
            <a:ext cx="12191980" cy="6857990"/>
          </a:xfrm>
          <a:prstGeom prst="rect">
            <a:avLst/>
          </a:prstGeom>
        </p:spPr>
      </p:pic>
      <p:sp>
        <p:nvSpPr>
          <p:cNvPr id="79" name="Freeform 15">
            <a:extLst>
              <a:ext uri="{FF2B5EF4-FFF2-40B4-BE49-F238E27FC236}">
                <a16:creationId xmlns:a16="http://schemas.microsoft.com/office/drawing/2014/main" id="{AAAE29C6-F6DD-4D29-805A-6C214EA9C0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6933" y="-16933"/>
            <a:ext cx="9491133" cy="6883400"/>
          </a:xfrm>
          <a:custGeom>
            <a:avLst/>
            <a:gdLst>
              <a:gd name="connsiteX0" fmla="*/ 5427133 w 7340600"/>
              <a:gd name="connsiteY0" fmla="*/ 8466 h 6883400"/>
              <a:gd name="connsiteX1" fmla="*/ 4783666 w 7340600"/>
              <a:gd name="connsiteY1" fmla="*/ 2573866 h 6883400"/>
              <a:gd name="connsiteX2" fmla="*/ 7340600 w 7340600"/>
              <a:gd name="connsiteY2" fmla="*/ 6874933 h 6883400"/>
              <a:gd name="connsiteX3" fmla="*/ 0 w 7340600"/>
              <a:gd name="connsiteY3" fmla="*/ 6883400 h 6883400"/>
              <a:gd name="connsiteX4" fmla="*/ 8466 w 7340600"/>
              <a:gd name="connsiteY4" fmla="*/ 0 h 6883400"/>
              <a:gd name="connsiteX5" fmla="*/ 5427133 w 7340600"/>
              <a:gd name="connsiteY5" fmla="*/ 8466 h 6883400"/>
              <a:gd name="connsiteX0" fmla="*/ 9203266 w 9203266"/>
              <a:gd name="connsiteY0" fmla="*/ 16933 h 6883400"/>
              <a:gd name="connsiteX1" fmla="*/ 4783666 w 9203266"/>
              <a:gd name="connsiteY1" fmla="*/ 2573866 h 6883400"/>
              <a:gd name="connsiteX2" fmla="*/ 7340600 w 9203266"/>
              <a:gd name="connsiteY2" fmla="*/ 6874933 h 6883400"/>
              <a:gd name="connsiteX3" fmla="*/ 0 w 9203266"/>
              <a:gd name="connsiteY3" fmla="*/ 6883400 h 6883400"/>
              <a:gd name="connsiteX4" fmla="*/ 8466 w 9203266"/>
              <a:gd name="connsiteY4" fmla="*/ 0 h 6883400"/>
              <a:gd name="connsiteX5" fmla="*/ 9203266 w 9203266"/>
              <a:gd name="connsiteY5" fmla="*/ 16933 h 6883400"/>
              <a:gd name="connsiteX0" fmla="*/ 9203266 w 9203266"/>
              <a:gd name="connsiteY0" fmla="*/ 16933 h 6883400"/>
              <a:gd name="connsiteX1" fmla="*/ 8339666 w 9203266"/>
              <a:gd name="connsiteY1" fmla="*/ 5240866 h 6883400"/>
              <a:gd name="connsiteX2" fmla="*/ 7340600 w 9203266"/>
              <a:gd name="connsiteY2" fmla="*/ 6874933 h 6883400"/>
              <a:gd name="connsiteX3" fmla="*/ 0 w 9203266"/>
              <a:gd name="connsiteY3" fmla="*/ 6883400 h 6883400"/>
              <a:gd name="connsiteX4" fmla="*/ 8466 w 9203266"/>
              <a:gd name="connsiteY4" fmla="*/ 0 h 6883400"/>
              <a:gd name="connsiteX5" fmla="*/ 9203266 w 9203266"/>
              <a:gd name="connsiteY5" fmla="*/ 16933 h 6883400"/>
              <a:gd name="connsiteX0" fmla="*/ 9203266 w 9491133"/>
              <a:gd name="connsiteY0" fmla="*/ 16933 h 6883400"/>
              <a:gd name="connsiteX1" fmla="*/ 8339666 w 9491133"/>
              <a:gd name="connsiteY1" fmla="*/ 5240866 h 6883400"/>
              <a:gd name="connsiteX2" fmla="*/ 9491133 w 9491133"/>
              <a:gd name="connsiteY2" fmla="*/ 6883400 h 6883400"/>
              <a:gd name="connsiteX3" fmla="*/ 0 w 9491133"/>
              <a:gd name="connsiteY3" fmla="*/ 6883400 h 6883400"/>
              <a:gd name="connsiteX4" fmla="*/ 8466 w 9491133"/>
              <a:gd name="connsiteY4" fmla="*/ 0 h 6883400"/>
              <a:gd name="connsiteX5" fmla="*/ 9203266 w 9491133"/>
              <a:gd name="connsiteY5" fmla="*/ 16933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91133" h="6883400">
                <a:moveTo>
                  <a:pt x="9203266" y="16933"/>
                </a:moveTo>
                <a:lnTo>
                  <a:pt x="8339666" y="5240866"/>
                </a:lnTo>
                <a:lnTo>
                  <a:pt x="9491133" y="6883400"/>
                </a:lnTo>
                <a:lnTo>
                  <a:pt x="0" y="6883400"/>
                </a:lnTo>
                <a:lnTo>
                  <a:pt x="8466" y="0"/>
                </a:lnTo>
                <a:lnTo>
                  <a:pt x="9203266" y="16933"/>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6BF56B-16F2-462F-96A9-A1A2E95FA262}"/>
              </a:ext>
            </a:extLst>
          </p:cNvPr>
          <p:cNvSpPr>
            <a:spLocks noGrp="1"/>
          </p:cNvSpPr>
          <p:nvPr>
            <p:ph type="ctrTitle"/>
          </p:nvPr>
        </p:nvSpPr>
        <p:spPr>
          <a:xfrm>
            <a:off x="685800" y="685800"/>
            <a:ext cx="8570343" cy="1507545"/>
          </a:xfrm>
        </p:spPr>
        <p:txBody>
          <a:bodyPr vert="horz" lIns="91440" tIns="45720" rIns="91440" bIns="45720" rtlCol="0" anchor="ctr">
            <a:normAutofit/>
          </a:bodyPr>
          <a:lstStyle/>
          <a:p>
            <a:pPr algn="ctr">
              <a:lnSpc>
                <a:spcPct val="90000"/>
              </a:lnSpc>
            </a:pPr>
            <a:r>
              <a:rPr lang="en-US" sz="1900" b="1">
                <a:solidFill>
                  <a:schemeClr val="bg1"/>
                </a:solidFill>
              </a:rPr>
              <a:t>HOSPITALITY </a:t>
            </a:r>
            <a:br>
              <a:rPr lang="en-US" sz="1900" b="1">
                <a:solidFill>
                  <a:schemeClr val="bg1"/>
                </a:solidFill>
              </a:rPr>
            </a:br>
            <a:r>
              <a:rPr lang="en-US" sz="1900" b="1">
                <a:solidFill>
                  <a:schemeClr val="bg1"/>
                </a:solidFill>
              </a:rPr>
              <a:t>AND</a:t>
            </a:r>
            <a:br>
              <a:rPr lang="en-US" sz="1900" b="1">
                <a:solidFill>
                  <a:schemeClr val="bg1"/>
                </a:solidFill>
              </a:rPr>
            </a:br>
            <a:r>
              <a:rPr lang="en-US" sz="1900" b="1">
                <a:solidFill>
                  <a:schemeClr val="bg1"/>
                </a:solidFill>
              </a:rPr>
              <a:t>GUEST SERVICES MANAGEMENT</a:t>
            </a:r>
            <a:br>
              <a:rPr lang="en-US" sz="1900" b="1">
                <a:solidFill>
                  <a:schemeClr val="bg1"/>
                </a:solidFill>
              </a:rPr>
            </a:br>
            <a:r>
              <a:rPr lang="en-US" sz="1900" b="1">
                <a:solidFill>
                  <a:schemeClr val="bg1"/>
                </a:solidFill>
              </a:rPr>
              <a:t>BMIH4003</a:t>
            </a:r>
          </a:p>
        </p:txBody>
      </p:sp>
      <p:sp>
        <p:nvSpPr>
          <p:cNvPr id="3" name="CasetăText 2">
            <a:extLst>
              <a:ext uri="{FF2B5EF4-FFF2-40B4-BE49-F238E27FC236}">
                <a16:creationId xmlns:a16="http://schemas.microsoft.com/office/drawing/2014/main" id="{BA084D0D-96E6-1DCE-4C6D-978C3F685ED4}"/>
              </a:ext>
            </a:extLst>
          </p:cNvPr>
          <p:cNvSpPr txBox="1"/>
          <p:nvPr/>
        </p:nvSpPr>
        <p:spPr>
          <a:xfrm>
            <a:off x="815195" y="2305010"/>
            <a:ext cx="7377024" cy="158422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457200">
              <a:spcBef>
                <a:spcPct val="20000"/>
              </a:spcBef>
              <a:spcAft>
                <a:spcPts val="600"/>
              </a:spcAft>
              <a:buClr>
                <a:schemeClr val="accent1">
                  <a:lumMod val="75000"/>
                </a:schemeClr>
              </a:buClr>
              <a:buSzPct val="145000"/>
              <a:buFont typeface="Arial"/>
              <a:buChar char="•"/>
            </a:pPr>
            <a:r>
              <a:rPr lang="en-US" sz="2800" b="1" dirty="0">
                <a:solidFill>
                  <a:schemeClr val="bg1"/>
                </a:solidFill>
              </a:rPr>
              <a:t>THE ROLE AND IMPORTANCE  OF QUALITY SERVICE, HOSPITALITY AND GUEST SERVICES WITHIN  THE HOTEL INDUSTRY</a:t>
            </a:r>
            <a:endParaRPr lang="en-US" sz="2800" dirty="0">
              <a:solidFill>
                <a:schemeClr val="bg1"/>
              </a:solidFill>
            </a:endParaRPr>
          </a:p>
        </p:txBody>
      </p:sp>
      <p:grpSp>
        <p:nvGrpSpPr>
          <p:cNvPr id="80" name="Group 65">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05812" y="0"/>
            <a:ext cx="2436813" cy="6858001"/>
            <a:chOff x="1320800" y="0"/>
            <a:chExt cx="2436813" cy="6858001"/>
          </a:xfrm>
        </p:grpSpPr>
        <p:sp>
          <p:nvSpPr>
            <p:cNvPr id="67"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68"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69"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70"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71"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72"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6" name="CasetăText 5">
            <a:extLst>
              <a:ext uri="{FF2B5EF4-FFF2-40B4-BE49-F238E27FC236}">
                <a16:creationId xmlns:a16="http://schemas.microsoft.com/office/drawing/2014/main" id="{271C0501-A149-62BB-01ED-9401CA2FC250}"/>
              </a:ext>
            </a:extLst>
          </p:cNvPr>
          <p:cNvSpPr txBox="1"/>
          <p:nvPr/>
        </p:nvSpPr>
        <p:spPr>
          <a:xfrm>
            <a:off x="813884" y="3958774"/>
            <a:ext cx="670828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ro-RO" b="1" dirty="0">
                <a:solidFill>
                  <a:schemeClr val="bg1"/>
                </a:solidFill>
              </a:rPr>
              <a:t>STUDENT NAME: CECILIA-CARIA COJOCARU</a:t>
            </a:r>
          </a:p>
          <a:p>
            <a:r>
              <a:rPr lang="ro-RO" b="1" dirty="0">
                <a:solidFill>
                  <a:schemeClr val="bg1"/>
                </a:solidFill>
              </a:rPr>
              <a:t>STUDENT NUMBER: 1816288</a:t>
            </a:r>
          </a:p>
          <a:p>
            <a:endParaRPr lang="ro-RO" dirty="0"/>
          </a:p>
        </p:txBody>
      </p:sp>
    </p:spTree>
    <p:extLst>
      <p:ext uri="{BB962C8B-B14F-4D97-AF65-F5344CB8AC3E}">
        <p14:creationId xmlns:p14="http://schemas.microsoft.com/office/powerpoint/2010/main" val="26369476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56" name="Rectangle 7">
            <a:extLst>
              <a:ext uri="{FF2B5EF4-FFF2-40B4-BE49-F238E27FC236}">
                <a16:creationId xmlns:a16="http://schemas.microsoft.com/office/drawing/2014/main" id="{675B157A-751A-4B3B-84E6-DAD66F6593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lumOff val="25000"/>
            </a:schemeClr>
          </a:solidFill>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57" name="Group 9">
            <a:extLst>
              <a:ext uri="{FF2B5EF4-FFF2-40B4-BE49-F238E27FC236}">
                <a16:creationId xmlns:a16="http://schemas.microsoft.com/office/drawing/2014/main" id="{FBC8EF01-693C-48AC-85A7-E9DECBCDB7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87455" y="0"/>
            <a:ext cx="5014912" cy="6862763"/>
            <a:chOff x="2928938" y="-4763"/>
            <a:chExt cx="5014912" cy="6862763"/>
          </a:xfrm>
        </p:grpSpPr>
        <p:sp>
          <p:nvSpPr>
            <p:cNvPr id="58" name="Freeform 6">
              <a:extLst>
                <a:ext uri="{FF2B5EF4-FFF2-40B4-BE49-F238E27FC236}">
                  <a16:creationId xmlns:a16="http://schemas.microsoft.com/office/drawing/2014/main" id="{30EDCE19-50EA-40A6-B3FD-F9E1428EC3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lumMod val="75000"/>
              </a:schemeClr>
            </a:solidFill>
            <a:ln>
              <a:noFill/>
            </a:ln>
          </p:spPr>
        </p:sp>
        <p:sp>
          <p:nvSpPr>
            <p:cNvPr id="59" name="Freeform 7">
              <a:extLst>
                <a:ext uri="{FF2B5EF4-FFF2-40B4-BE49-F238E27FC236}">
                  <a16:creationId xmlns:a16="http://schemas.microsoft.com/office/drawing/2014/main" id="{D9779685-78AD-4FDC-B564-5CBB8ACE9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rgbClr val="595959"/>
            </a:solidFill>
            <a:ln>
              <a:noFill/>
            </a:ln>
          </p:spPr>
        </p:sp>
        <p:sp>
          <p:nvSpPr>
            <p:cNvPr id="60" name="Freeform 12">
              <a:extLst>
                <a:ext uri="{FF2B5EF4-FFF2-40B4-BE49-F238E27FC236}">
                  <a16:creationId xmlns:a16="http://schemas.microsoft.com/office/drawing/2014/main" id="{D23942F2-754F-44B1-B568-D445FBF76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rgbClr val="262626"/>
            </a:solidFill>
            <a:ln>
              <a:noFill/>
            </a:ln>
          </p:spPr>
        </p:sp>
        <p:sp>
          <p:nvSpPr>
            <p:cNvPr id="61" name="Freeform 13">
              <a:extLst>
                <a:ext uri="{FF2B5EF4-FFF2-40B4-BE49-F238E27FC236}">
                  <a16:creationId xmlns:a16="http://schemas.microsoft.com/office/drawing/2014/main" id="{17E35955-774E-46C4-8A1C-AB1A0CB30E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62" name="Freeform 14">
              <a:extLst>
                <a:ext uri="{FF2B5EF4-FFF2-40B4-BE49-F238E27FC236}">
                  <a16:creationId xmlns:a16="http://schemas.microsoft.com/office/drawing/2014/main" id="{72DFC3FC-F4F4-4ACF-A597-4713DB6002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63" name="Freeform 15">
              <a:extLst>
                <a:ext uri="{FF2B5EF4-FFF2-40B4-BE49-F238E27FC236}">
                  <a16:creationId xmlns:a16="http://schemas.microsoft.com/office/drawing/2014/main" id="{F89BD807-BC67-40FF-8A0C-C7BA2CD2C4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rgbClr val="404040"/>
            </a:solidFill>
            <a:ln>
              <a:noFill/>
            </a:ln>
          </p:spPr>
        </p:sp>
      </p:grpSp>
      <p:sp useBgFill="1">
        <p:nvSpPr>
          <p:cNvPr id="64" name="Rectangle 17">
            <a:extLst>
              <a:ext uri="{FF2B5EF4-FFF2-40B4-BE49-F238E27FC236}">
                <a16:creationId xmlns:a16="http://schemas.microsoft.com/office/drawing/2014/main" id="{734F9891-918B-4907-B215-68406A700E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929" y="638704"/>
            <a:ext cx="10894142" cy="5580592"/>
          </a:xfrm>
          <a:prstGeom prst="rect">
            <a:avLst/>
          </a:prstGeom>
          <a:ln w="3175" cap="sq">
            <a:solidFill>
              <a:schemeClr val="bg1">
                <a:lumMod val="65000"/>
              </a:schemeClr>
            </a:solidFill>
            <a:miter lim="800000"/>
          </a:ln>
          <a:effectLst>
            <a:outerShdw blurRad="635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u 1">
            <a:extLst>
              <a:ext uri="{FF2B5EF4-FFF2-40B4-BE49-F238E27FC236}">
                <a16:creationId xmlns:a16="http://schemas.microsoft.com/office/drawing/2014/main" id="{2B702AC7-699B-3A32-1F3B-B4B791AF7A81}"/>
              </a:ext>
            </a:extLst>
          </p:cNvPr>
          <p:cNvSpPr>
            <a:spLocks noGrp="1"/>
          </p:cNvSpPr>
          <p:nvPr>
            <p:ph type="ctrTitle"/>
          </p:nvPr>
        </p:nvSpPr>
        <p:spPr>
          <a:xfrm>
            <a:off x="4976028" y="1264180"/>
            <a:ext cx="6036101" cy="4329641"/>
          </a:xfrm>
        </p:spPr>
        <p:txBody>
          <a:bodyPr lIns="91440" tIns="45720" rIns="91440" bIns="45720" anchor="ctr">
            <a:normAutofit/>
          </a:bodyPr>
          <a:lstStyle/>
          <a:p>
            <a:pPr marL="514350" indent="-514350" algn="l">
              <a:lnSpc>
                <a:spcPct val="90000"/>
              </a:lnSpc>
              <a:buAutoNum type="arabicPeriod"/>
            </a:pPr>
            <a:br>
              <a:rPr lang="ro-RO" sz="1800" b="1" i="1">
                <a:latin typeface="Consolas"/>
                <a:cs typeface="Calibri Light"/>
              </a:rPr>
            </a:br>
            <a:r>
              <a:rPr lang="ro-RO" sz="1800" b="1">
                <a:latin typeface="Bahnschrift"/>
                <a:cs typeface="Calibri Light"/>
              </a:rPr>
              <a:t>-INTRODUCTION ;</a:t>
            </a:r>
            <a:br>
              <a:rPr lang="ro-RO" sz="1800" b="1">
                <a:latin typeface="Bahnschrift"/>
                <a:cs typeface="Calibri Light"/>
              </a:rPr>
            </a:br>
            <a:r>
              <a:rPr lang="ro-RO" sz="1800" b="1">
                <a:latin typeface="Bahnschrift"/>
                <a:cs typeface="Calibri Light"/>
              </a:rPr>
              <a:t>-ABOUT LUXURY COLLECTION;</a:t>
            </a:r>
            <a:br>
              <a:rPr lang="ro-RO" sz="1800" b="1">
                <a:latin typeface="Bahnschrift"/>
                <a:cs typeface="Calibri Light"/>
              </a:rPr>
            </a:br>
            <a:r>
              <a:rPr lang="ro-RO" sz="1800" b="1">
                <a:latin typeface="Bahnschrift"/>
                <a:ea typeface="+mj-lt"/>
                <a:cs typeface="+mj-lt"/>
              </a:rPr>
              <a:t> -MAIN CUSTOMERS</a:t>
            </a:r>
            <a:br>
              <a:rPr lang="ro-RO" sz="1800" b="1">
                <a:latin typeface="Bahnschrift"/>
                <a:ea typeface="+mj-lt"/>
                <a:cs typeface="+mj-lt"/>
              </a:rPr>
            </a:br>
            <a:r>
              <a:rPr lang="ro-RO" sz="1800" b="1">
                <a:latin typeface="Bahnschrift"/>
                <a:cs typeface="Calibri Light"/>
              </a:rPr>
              <a:t>-SCOPE AND ROLE OF THE GUEST SERVICES ;</a:t>
            </a:r>
            <a:br>
              <a:rPr lang="ro-RO" sz="1800" b="1">
                <a:latin typeface="Bahnschrift"/>
                <a:cs typeface="Calibri Light"/>
              </a:rPr>
            </a:br>
            <a:r>
              <a:rPr lang="ro-RO" sz="1800" b="1">
                <a:latin typeface="Bahnschrift"/>
                <a:cs typeface="Calibri Light"/>
              </a:rPr>
              <a:t>-ROLE AND FUNCTION OF THE GUEST SERVICES;</a:t>
            </a:r>
            <a:br>
              <a:rPr lang="ro-RO" sz="1800" b="1">
                <a:latin typeface="Bahnschrift"/>
                <a:cs typeface="Calibri Light"/>
              </a:rPr>
            </a:br>
            <a:r>
              <a:rPr lang="ro-RO" sz="1800" b="1">
                <a:latin typeface="Bahnschrift"/>
                <a:cs typeface="Calibri Light"/>
              </a:rPr>
              <a:t>-</a:t>
            </a:r>
            <a:r>
              <a:rPr lang="en-GB" sz="1800" b="1">
                <a:latin typeface="Bahnschrift"/>
                <a:ea typeface="+mj-lt"/>
                <a:cs typeface="+mj-lt"/>
              </a:rPr>
              <a:t>IMPORTANCE OF HOSPITALITY AND HOW IT CAN EXCEED CUSTOMERS eXPECTATION;</a:t>
            </a:r>
            <a:r>
              <a:rPr lang="en-GB" sz="1800" b="1">
                <a:latin typeface="Bahnschrift"/>
                <a:ea typeface="+mj-lt"/>
                <a:cs typeface="Calibri Light"/>
              </a:rPr>
              <a:t>;</a:t>
            </a:r>
            <a:br>
              <a:rPr lang="en-GB" sz="1800" b="1">
                <a:latin typeface="Bahnschrift"/>
                <a:cs typeface="Calibri Light"/>
              </a:rPr>
            </a:br>
            <a:r>
              <a:rPr lang="en-GB" sz="1800" b="1">
                <a:latin typeface="Bahnschrift"/>
                <a:cs typeface="Calibri Light"/>
              </a:rPr>
              <a:t>-CONCLUSION;</a:t>
            </a:r>
            <a:br>
              <a:rPr lang="en-GB" sz="1800" b="1">
                <a:latin typeface="Bahnschrift"/>
                <a:cs typeface="Calibri Light"/>
              </a:rPr>
            </a:br>
            <a:r>
              <a:rPr lang="en-GB" sz="1800" b="1">
                <a:latin typeface="Bahnschrift"/>
                <a:cs typeface="Calibri Light"/>
              </a:rPr>
              <a:t>-REFERENCES;</a:t>
            </a:r>
            <a:br>
              <a:rPr lang="ro-RO" sz="1800">
                <a:cs typeface="Calibri Light"/>
              </a:rPr>
            </a:br>
            <a:br>
              <a:rPr lang="ro-RO" sz="1800" b="1">
                <a:cs typeface="Calibri Light"/>
              </a:rPr>
            </a:br>
            <a:br>
              <a:rPr lang="ro-RO" sz="1800" b="1">
                <a:cs typeface="Calibri Light"/>
              </a:rPr>
            </a:br>
            <a:br>
              <a:rPr lang="ro-RO" sz="1800">
                <a:cs typeface="Calibri Light"/>
              </a:rPr>
            </a:br>
            <a:endParaRPr lang="ro-RO" sz="1800">
              <a:cs typeface="Calibri Light"/>
            </a:endParaRPr>
          </a:p>
        </p:txBody>
      </p:sp>
      <p:sp>
        <p:nvSpPr>
          <p:cNvPr id="3" name="Subtitlu 2">
            <a:extLst>
              <a:ext uri="{FF2B5EF4-FFF2-40B4-BE49-F238E27FC236}">
                <a16:creationId xmlns:a16="http://schemas.microsoft.com/office/drawing/2014/main" id="{0A2482DA-6FCD-C0EA-393E-6CC5EEBCDA0F}"/>
              </a:ext>
            </a:extLst>
          </p:cNvPr>
          <p:cNvSpPr>
            <a:spLocks noGrp="1"/>
          </p:cNvSpPr>
          <p:nvPr>
            <p:ph type="subTitle" idx="1"/>
          </p:nvPr>
        </p:nvSpPr>
        <p:spPr>
          <a:xfrm>
            <a:off x="1189703" y="1264180"/>
            <a:ext cx="3142858" cy="4329641"/>
          </a:xfrm>
        </p:spPr>
        <p:txBody>
          <a:bodyPr anchor="ctr">
            <a:normAutofit/>
          </a:bodyPr>
          <a:lstStyle/>
          <a:p>
            <a:r>
              <a:rPr lang="ro-RO"/>
              <a:t>TABLE OF CONTENT</a:t>
            </a:r>
          </a:p>
        </p:txBody>
      </p:sp>
      <p:cxnSp>
        <p:nvCxnSpPr>
          <p:cNvPr id="65" name="Straight Connector 19">
            <a:extLst>
              <a:ext uri="{FF2B5EF4-FFF2-40B4-BE49-F238E27FC236}">
                <a16:creationId xmlns:a16="http://schemas.microsoft.com/office/drawing/2014/main" id="{ABE42DBE-98BB-40FC-9C91-3BCB67F8385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920240"/>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852898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D3A4170-4C65-49EE-A447-4D9304A13403}"/>
              </a:ext>
            </a:extLst>
          </p:cNvPr>
          <p:cNvSpPr/>
          <p:nvPr/>
        </p:nvSpPr>
        <p:spPr>
          <a:xfrm>
            <a:off x="0" y="0"/>
            <a:ext cx="12192000" cy="6858000"/>
          </a:xfrm>
          <a:prstGeom prst="rect">
            <a:avLst/>
          </a:prstGeom>
          <a:blipFill dpi="0" rotWithShape="1">
            <a:blip r:embed="rId3">
              <a:alphaModFix amt="59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02A15D73-2A8F-4418-BB9D-26DBF5D8322C}"/>
              </a:ext>
            </a:extLst>
          </p:cNvPr>
          <p:cNvSpPr txBox="1"/>
          <p:nvPr/>
        </p:nvSpPr>
        <p:spPr>
          <a:xfrm>
            <a:off x="0" y="133350"/>
            <a:ext cx="12192000" cy="923330"/>
          </a:xfrm>
          <a:prstGeom prst="rect">
            <a:avLst/>
          </a:prstGeom>
          <a:noFill/>
        </p:spPr>
        <p:txBody>
          <a:bodyPr wrap="square" rtlCol="0">
            <a:spAutoFit/>
          </a:bodyPr>
          <a:lstStyle/>
          <a:p>
            <a:pPr algn="ctr"/>
            <a:r>
              <a:rPr lang="en-GB" sz="5400" b="1" u="sng" dirty="0">
                <a:latin typeface="Tw Cen MT" panose="020B0602020104020603" pitchFamily="34" charset="0"/>
              </a:rPr>
              <a:t>Introduction</a:t>
            </a:r>
          </a:p>
        </p:txBody>
      </p:sp>
      <p:sp>
        <p:nvSpPr>
          <p:cNvPr id="6" name="TextBox 5">
            <a:extLst>
              <a:ext uri="{FF2B5EF4-FFF2-40B4-BE49-F238E27FC236}">
                <a16:creationId xmlns:a16="http://schemas.microsoft.com/office/drawing/2014/main" id="{2F6AC00E-4B52-4166-913C-DE7766B1175D}"/>
              </a:ext>
            </a:extLst>
          </p:cNvPr>
          <p:cNvSpPr txBox="1"/>
          <p:nvPr/>
        </p:nvSpPr>
        <p:spPr>
          <a:xfrm>
            <a:off x="-230037" y="1719117"/>
            <a:ext cx="12191998" cy="4197752"/>
          </a:xfrm>
          <a:prstGeom prst="rect">
            <a:avLst/>
          </a:prstGeom>
          <a:noFill/>
        </p:spPr>
        <p:txBody>
          <a:bodyPr wrap="square" lIns="91440" tIns="45720" rIns="91440" bIns="45720" anchor="t">
            <a:spAutoFit/>
          </a:bodyPr>
          <a:lstStyle/>
          <a:p>
            <a:pPr marL="342900" indent="-342900" algn="just">
              <a:lnSpc>
                <a:spcPct val="150000"/>
              </a:lnSpc>
              <a:buFont typeface="Wingdings" panose="05000000000000000000" pitchFamily="2" charset="2"/>
              <a:buChar char="ü"/>
            </a:pPr>
            <a:r>
              <a:rPr lang="en-US" sz="2000" dirty="0">
                <a:effectLst/>
                <a:latin typeface="Tw Cen MT"/>
                <a:ea typeface="Times New Roman" panose="02020603050405020304" pitchFamily="18" charset="0"/>
              </a:rPr>
              <a:t>Customer and other hotel services may be broken down into two categories: guest service and hospitality management.</a:t>
            </a:r>
            <a:r>
              <a:rPr lang="en-US" sz="2000" dirty="0">
                <a:latin typeface="Tw Cen MT"/>
                <a:ea typeface="Times New Roman" panose="02020603050405020304" pitchFamily="18" charset="0"/>
              </a:rPr>
              <a:t> </a:t>
            </a:r>
            <a:endParaRPr lang="en-US" sz="2000" dirty="0">
              <a:effectLst/>
              <a:latin typeface="Tw Cen MT" panose="020B0602020104020603" pitchFamily="34" charset="0"/>
              <a:ea typeface="Times New Roman" panose="02020603050405020304" pitchFamily="18" charset="0"/>
            </a:endParaRPr>
          </a:p>
          <a:p>
            <a:pPr marL="342900" indent="-342900" algn="just">
              <a:lnSpc>
                <a:spcPct val="150000"/>
              </a:lnSpc>
              <a:buFont typeface="Wingdings" panose="05000000000000000000" pitchFamily="2" charset="2"/>
              <a:buChar char="ü"/>
            </a:pPr>
            <a:endParaRPr lang="en-US" sz="2000" dirty="0">
              <a:effectLst/>
              <a:latin typeface="Tw Cen MT" panose="020B0602020104020603" pitchFamily="34" charset="0"/>
              <a:ea typeface="Times New Roman" panose="02020603050405020304" pitchFamily="18" charset="0"/>
            </a:endParaRPr>
          </a:p>
          <a:p>
            <a:pPr marL="342900" indent="-342900" algn="just">
              <a:lnSpc>
                <a:spcPct val="150000"/>
              </a:lnSpc>
              <a:buFont typeface="Wingdings" panose="05000000000000000000" pitchFamily="2" charset="2"/>
              <a:buChar char="ü"/>
            </a:pPr>
            <a:r>
              <a:rPr lang="en-US" sz="2000" dirty="0">
                <a:ea typeface="+mn-lt"/>
                <a:cs typeface="+mn-lt"/>
              </a:rPr>
              <a:t>Fundamentally, the key of success  in the hospitality industry lies in incorporating world-class service into very aspect of your organization. Managers in the hospitality industry learn the skills of providing excellent customer service, including ensuring that guests have a great time (Vila, Enz, &amp; Costa, 2012).</a:t>
            </a:r>
            <a:endParaRPr lang="en-US" sz="2000" dirty="0">
              <a:effectLst/>
              <a:latin typeface="Tw Cen MT" panose="020B0602020104020603" pitchFamily="34" charset="0"/>
              <a:ea typeface="Times New Roman" panose="02020603050405020304" pitchFamily="18" charset="0"/>
            </a:endParaRPr>
          </a:p>
          <a:p>
            <a:pPr marL="342900" indent="-342900" algn="just">
              <a:lnSpc>
                <a:spcPct val="150000"/>
              </a:lnSpc>
              <a:buFont typeface="Wingdings" panose="05000000000000000000" pitchFamily="2" charset="2"/>
              <a:buChar char="ü"/>
            </a:pPr>
            <a:endParaRPr lang="en-US" sz="2000" dirty="0">
              <a:effectLst/>
              <a:latin typeface="Tw Cen MT" panose="020B0602020104020603" pitchFamily="34" charset="0"/>
              <a:ea typeface="Times New Roman" panose="02020603050405020304" pitchFamily="18" charset="0"/>
            </a:endParaRPr>
          </a:p>
          <a:p>
            <a:pPr marL="342900" indent="-342900" algn="just">
              <a:lnSpc>
                <a:spcPct val="150000"/>
              </a:lnSpc>
              <a:buFont typeface="Wingdings" panose="05000000000000000000" pitchFamily="2" charset="2"/>
              <a:buChar char="ü"/>
            </a:pPr>
            <a:r>
              <a:rPr lang="en-US" sz="2000" dirty="0">
                <a:effectLst/>
                <a:latin typeface="Tw Cen MT"/>
                <a:ea typeface="Times New Roman" panose="02020603050405020304" pitchFamily="18" charset="0"/>
              </a:rPr>
              <a:t>This talk will focus on The Luxury Collection, one of the most prestigious hotel chains owned by Marriott International. It operates in 120 places in Europe, Middle North America, Asia, the Pacific, and the Caribbean.</a:t>
            </a:r>
            <a:endParaRPr lang="en-GB" sz="2000" dirty="0">
              <a:effectLst/>
              <a:latin typeface="Tw Cen MT"/>
              <a:ea typeface="Times New Roman" panose="02020603050405020304" pitchFamily="18" charset="0"/>
            </a:endParaRPr>
          </a:p>
        </p:txBody>
      </p:sp>
    </p:spTree>
    <p:extLst>
      <p:ext uri="{BB962C8B-B14F-4D97-AF65-F5344CB8AC3E}">
        <p14:creationId xmlns:p14="http://schemas.microsoft.com/office/powerpoint/2010/main" val="310680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A15D73-2A8F-4418-BB9D-26DBF5D8322C}"/>
              </a:ext>
            </a:extLst>
          </p:cNvPr>
          <p:cNvSpPr txBox="1"/>
          <p:nvPr/>
        </p:nvSpPr>
        <p:spPr>
          <a:xfrm>
            <a:off x="648930" y="111681"/>
            <a:ext cx="5886266" cy="443378"/>
          </a:xfrm>
          <a:prstGeom prst="rect">
            <a:avLst/>
          </a:prstGeom>
        </p:spPr>
        <p:txBody>
          <a:bodyPr vert="horz" lIns="91440" tIns="45720" rIns="91440" bIns="45720" rtlCol="0" anchor="t">
            <a:normAutofit fontScale="62500" lnSpcReduction="20000"/>
          </a:bodyPr>
          <a:lstStyle/>
          <a:p>
            <a:pPr defTabSz="457200">
              <a:spcBef>
                <a:spcPct val="0"/>
              </a:spcBef>
              <a:spcAft>
                <a:spcPts val="600"/>
              </a:spcAft>
            </a:pPr>
            <a:r>
              <a:rPr lang="en-US" sz="4200" u="sng">
                <a:ln w="3175" cmpd="sng">
                  <a:noFill/>
                </a:ln>
                <a:solidFill>
                  <a:srgbClr val="EBEBEB"/>
                </a:solidFill>
                <a:latin typeface="+mj-lt"/>
                <a:ea typeface="+mj-ea"/>
                <a:cs typeface="+mj-cs"/>
              </a:rPr>
              <a:t>About The Luxury Collection</a:t>
            </a:r>
          </a:p>
        </p:txBody>
      </p:sp>
      <p:pic>
        <p:nvPicPr>
          <p:cNvPr id="1028" name="Picture 4" descr="Travel + Leisure World's Best Awards Recognized 16 Marriott International  Luxury Hotels | Marriott News Center">
            <a:extLst>
              <a:ext uri="{FF2B5EF4-FFF2-40B4-BE49-F238E27FC236}">
                <a16:creationId xmlns:a16="http://schemas.microsoft.com/office/drawing/2014/main" id="{5F9F9CAD-05B3-41A4-9FAD-F80870B956D3}"/>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9661" r="-1" b="21234"/>
          <a:stretch/>
        </p:blipFill>
        <p:spPr bwMode="auto">
          <a:xfrm>
            <a:off x="7230352" y="2"/>
            <a:ext cx="4962068" cy="3428999"/>
          </a:xfrm>
          <a:custGeom>
            <a:avLst/>
            <a:gdLst/>
            <a:ahLst/>
            <a:cxnLst/>
            <a:rect l="l" t="t" r="r" b="b"/>
            <a:pathLst>
              <a:path w="4962068" h="3428999">
                <a:moveTo>
                  <a:pt x="0" y="0"/>
                </a:moveTo>
                <a:lnTo>
                  <a:pt x="1343538" y="0"/>
                </a:lnTo>
                <a:lnTo>
                  <a:pt x="1343538" y="1"/>
                </a:lnTo>
                <a:lnTo>
                  <a:pt x="4962068" y="1"/>
                </a:lnTo>
                <a:lnTo>
                  <a:pt x="4962067" y="3428999"/>
                </a:lnTo>
                <a:lnTo>
                  <a:pt x="250957" y="3428999"/>
                </a:lnTo>
                <a:lnTo>
                  <a:pt x="250957" y="3343961"/>
                </a:lnTo>
                <a:lnTo>
                  <a:pt x="251965" y="3201315"/>
                </a:lnTo>
                <a:lnTo>
                  <a:pt x="250957" y="3057297"/>
                </a:lnTo>
                <a:lnTo>
                  <a:pt x="248940" y="2911221"/>
                </a:lnTo>
                <a:lnTo>
                  <a:pt x="247091" y="2765146"/>
                </a:lnTo>
                <a:lnTo>
                  <a:pt x="243057" y="2617013"/>
                </a:lnTo>
                <a:lnTo>
                  <a:pt x="238855" y="2467509"/>
                </a:lnTo>
                <a:lnTo>
                  <a:pt x="233980" y="2318004"/>
                </a:lnTo>
                <a:lnTo>
                  <a:pt x="227089" y="2167128"/>
                </a:lnTo>
                <a:lnTo>
                  <a:pt x="218852" y="2014881"/>
                </a:lnTo>
                <a:lnTo>
                  <a:pt x="210952" y="1861947"/>
                </a:lnTo>
                <a:lnTo>
                  <a:pt x="200867" y="1709014"/>
                </a:lnTo>
                <a:lnTo>
                  <a:pt x="188764" y="1554023"/>
                </a:lnTo>
                <a:lnTo>
                  <a:pt x="176662" y="1401090"/>
                </a:lnTo>
                <a:lnTo>
                  <a:pt x="162710" y="1245413"/>
                </a:lnTo>
                <a:lnTo>
                  <a:pt x="147414" y="1089051"/>
                </a:lnTo>
                <a:lnTo>
                  <a:pt x="131278" y="934746"/>
                </a:lnTo>
                <a:lnTo>
                  <a:pt x="112452" y="778383"/>
                </a:lnTo>
                <a:lnTo>
                  <a:pt x="92281" y="622707"/>
                </a:lnTo>
                <a:lnTo>
                  <a:pt x="72278" y="466344"/>
                </a:lnTo>
                <a:lnTo>
                  <a:pt x="48914" y="310668"/>
                </a:lnTo>
                <a:lnTo>
                  <a:pt x="25045" y="155677"/>
                </a:lnTo>
                <a:close/>
              </a:path>
            </a:pathLst>
          </a:custGeom>
          <a:noFill/>
          <a:extLst>
            <a:ext uri="{909E8E84-426E-40DD-AFC4-6F175D3DCCD1}">
              <a14:hiddenFill xmlns:a14="http://schemas.microsoft.com/office/drawing/2010/main">
                <a:solidFill>
                  <a:srgbClr val="FFFFFF"/>
                </a:solidFill>
              </a14:hiddenFill>
            </a:ext>
          </a:extLst>
        </p:spPr>
      </p:pic>
      <p:pic>
        <p:nvPicPr>
          <p:cNvPr id="1026" name="Picture 2" descr="Marriott International set to open nearly 40 luxury hotels in 2018 -  English | Hospitality ON">
            <a:extLst>
              <a:ext uri="{FF2B5EF4-FFF2-40B4-BE49-F238E27FC236}">
                <a16:creationId xmlns:a16="http://schemas.microsoft.com/office/drawing/2014/main" id="{4EC9CC51-4C8F-4EC3-B522-A2F582887AEE}"/>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16027" r="-1" b="14884"/>
          <a:stretch/>
        </p:blipFill>
        <p:spPr bwMode="auto">
          <a:xfrm>
            <a:off x="7228756" y="3428997"/>
            <a:ext cx="4963244" cy="3429002"/>
          </a:xfrm>
          <a:custGeom>
            <a:avLst/>
            <a:gdLst/>
            <a:ahLst/>
            <a:cxnLst/>
            <a:rect l="l" t="t" r="r" b="b"/>
            <a:pathLst>
              <a:path w="4963244" h="3429002">
                <a:moveTo>
                  <a:pt x="252134" y="0"/>
                </a:moveTo>
                <a:lnTo>
                  <a:pt x="4963244" y="0"/>
                </a:lnTo>
                <a:lnTo>
                  <a:pt x="4963244" y="3429002"/>
                </a:lnTo>
                <a:lnTo>
                  <a:pt x="900697" y="3429002"/>
                </a:lnTo>
                <a:lnTo>
                  <a:pt x="900697" y="3429001"/>
                </a:lnTo>
                <a:lnTo>
                  <a:pt x="0" y="3429001"/>
                </a:lnTo>
                <a:lnTo>
                  <a:pt x="5883" y="3388539"/>
                </a:lnTo>
                <a:lnTo>
                  <a:pt x="23196" y="3269895"/>
                </a:lnTo>
                <a:lnTo>
                  <a:pt x="35299" y="3183484"/>
                </a:lnTo>
                <a:lnTo>
                  <a:pt x="48073" y="3080614"/>
                </a:lnTo>
                <a:lnTo>
                  <a:pt x="63369" y="2958542"/>
                </a:lnTo>
                <a:lnTo>
                  <a:pt x="79506" y="2823439"/>
                </a:lnTo>
                <a:lnTo>
                  <a:pt x="96483" y="2671192"/>
                </a:lnTo>
                <a:lnTo>
                  <a:pt x="114469" y="2505228"/>
                </a:lnTo>
                <a:lnTo>
                  <a:pt x="132454" y="2324863"/>
                </a:lnTo>
                <a:lnTo>
                  <a:pt x="150776" y="2132839"/>
                </a:lnTo>
                <a:lnTo>
                  <a:pt x="167753" y="1925727"/>
                </a:lnTo>
                <a:lnTo>
                  <a:pt x="184058" y="1709014"/>
                </a:lnTo>
                <a:lnTo>
                  <a:pt x="198849" y="1479957"/>
                </a:lnTo>
                <a:lnTo>
                  <a:pt x="212969" y="1241299"/>
                </a:lnTo>
                <a:lnTo>
                  <a:pt x="226248" y="992353"/>
                </a:lnTo>
                <a:lnTo>
                  <a:pt x="230955" y="864794"/>
                </a:lnTo>
                <a:lnTo>
                  <a:pt x="236165" y="734493"/>
                </a:lnTo>
                <a:lnTo>
                  <a:pt x="241040" y="602134"/>
                </a:lnTo>
                <a:lnTo>
                  <a:pt x="244234" y="469088"/>
                </a:lnTo>
                <a:lnTo>
                  <a:pt x="247091" y="333300"/>
                </a:lnTo>
                <a:lnTo>
                  <a:pt x="250117" y="196140"/>
                </a:lnTo>
                <a:lnTo>
                  <a:pt x="252134" y="56237"/>
                </a:lnTo>
                <a:close/>
              </a:path>
            </a:pathLst>
          </a:custGeom>
          <a:noFill/>
          <a:extLst>
            <a:ext uri="{909E8E84-426E-40DD-AFC4-6F175D3DCCD1}">
              <a14:hiddenFill xmlns:a14="http://schemas.microsoft.com/office/drawing/2010/main">
                <a:solidFill>
                  <a:srgbClr val="FFFFFF"/>
                </a:solidFill>
              </a14:hiddenFill>
            </a:ext>
          </a:extLst>
        </p:spPr>
      </p:pic>
      <p:graphicFrame>
        <p:nvGraphicFramePr>
          <p:cNvPr id="1032" name="TextBox 5">
            <a:extLst>
              <a:ext uri="{FF2B5EF4-FFF2-40B4-BE49-F238E27FC236}">
                <a16:creationId xmlns:a16="http://schemas.microsoft.com/office/drawing/2014/main" id="{A6B6DE28-56BA-5EC8-8C9B-7A9A44364B79}"/>
              </a:ext>
            </a:extLst>
          </p:cNvPr>
          <p:cNvGraphicFramePr/>
          <p:nvPr>
            <p:extLst>
              <p:ext uri="{D42A27DB-BD31-4B8C-83A1-F6EECF244321}">
                <p14:modId xmlns:p14="http://schemas.microsoft.com/office/powerpoint/2010/main" val="4194850590"/>
              </p:ext>
            </p:extLst>
          </p:nvPr>
        </p:nvGraphicFramePr>
        <p:xfrm>
          <a:off x="648930" y="828136"/>
          <a:ext cx="6835170" cy="5395683"/>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Tree>
    <p:extLst>
      <p:ext uri="{BB962C8B-B14F-4D97-AF65-F5344CB8AC3E}">
        <p14:creationId xmlns:p14="http://schemas.microsoft.com/office/powerpoint/2010/main" val="4762083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A15D73-2A8F-4418-BB9D-26DBF5D8322C}"/>
              </a:ext>
            </a:extLst>
          </p:cNvPr>
          <p:cNvSpPr txBox="1"/>
          <p:nvPr/>
        </p:nvSpPr>
        <p:spPr>
          <a:xfrm>
            <a:off x="0" y="133350"/>
            <a:ext cx="12192000" cy="923330"/>
          </a:xfrm>
          <a:prstGeom prst="rect">
            <a:avLst/>
          </a:prstGeom>
          <a:noFill/>
        </p:spPr>
        <p:txBody>
          <a:bodyPr wrap="square" rtlCol="0">
            <a:spAutoFit/>
          </a:bodyPr>
          <a:lstStyle/>
          <a:p>
            <a:pPr algn="ctr"/>
            <a:r>
              <a:rPr lang="en-GB" sz="5400" b="1" u="sng">
                <a:latin typeface="Tw Cen MT" panose="020B0602020104020603" pitchFamily="34" charset="0"/>
              </a:rPr>
              <a:t>Main Customers of The Luxury Collection</a:t>
            </a:r>
            <a:endParaRPr lang="en-GB" sz="5400" b="1" u="sng" dirty="0">
              <a:latin typeface="Tw Cen MT" panose="020B0602020104020603" pitchFamily="34" charset="0"/>
            </a:endParaRPr>
          </a:p>
        </p:txBody>
      </p:sp>
      <p:graphicFrame>
        <p:nvGraphicFramePr>
          <p:cNvPr id="5" name="Chart 4">
            <a:extLst>
              <a:ext uri="{FF2B5EF4-FFF2-40B4-BE49-F238E27FC236}">
                <a16:creationId xmlns:a16="http://schemas.microsoft.com/office/drawing/2014/main" id="{87824A6C-6D1E-4FD3-BF46-CE01907AD5AC}"/>
              </a:ext>
            </a:extLst>
          </p:cNvPr>
          <p:cNvGraphicFramePr/>
          <p:nvPr>
            <p:extLst>
              <p:ext uri="{D42A27DB-BD31-4B8C-83A1-F6EECF244321}">
                <p14:modId xmlns:p14="http://schemas.microsoft.com/office/powerpoint/2010/main" val="3048383251"/>
              </p:ext>
            </p:extLst>
          </p:nvPr>
        </p:nvGraphicFramePr>
        <p:xfrm>
          <a:off x="-1" y="1056680"/>
          <a:ext cx="6096001" cy="5801320"/>
        </p:xfrm>
        <a:graphic>
          <a:graphicData uri="http://schemas.openxmlformats.org/drawingml/2006/chart">
            <c:chart xmlns:c="http://schemas.openxmlformats.org/drawingml/2006/chart" xmlns:r="http://schemas.openxmlformats.org/officeDocument/2006/relationships" r:id="rId3"/>
          </a:graphicData>
        </a:graphic>
      </p:graphicFrame>
      <p:sp>
        <p:nvSpPr>
          <p:cNvPr id="12" name="TextBox 11">
            <a:extLst>
              <a:ext uri="{FF2B5EF4-FFF2-40B4-BE49-F238E27FC236}">
                <a16:creationId xmlns:a16="http://schemas.microsoft.com/office/drawing/2014/main" id="{FF5D6EA8-ABAD-4DB4-A06F-18B8734F2920}"/>
              </a:ext>
            </a:extLst>
          </p:cNvPr>
          <p:cNvSpPr txBox="1"/>
          <p:nvPr/>
        </p:nvSpPr>
        <p:spPr>
          <a:xfrm>
            <a:off x="6096000" y="1831002"/>
            <a:ext cx="5467349" cy="3970318"/>
          </a:xfrm>
          <a:prstGeom prst="rect">
            <a:avLst/>
          </a:prstGeom>
          <a:noFill/>
        </p:spPr>
        <p:txBody>
          <a:bodyPr wrap="square" lIns="91440" tIns="45720" rIns="91440" bIns="45720" rtlCol="0" anchor="t">
            <a:spAutoFit/>
          </a:bodyPr>
          <a:lstStyle/>
          <a:p>
            <a:pPr marL="685800" indent="-685800">
              <a:buFont typeface="Wingdings" panose="05000000000000000000" pitchFamily="2" charset="2"/>
              <a:buChar char="§"/>
            </a:pPr>
            <a:r>
              <a:rPr lang="en-GB" sz="3600" b="1" dirty="0">
                <a:latin typeface="Tw Cen MT" panose="020B0602020104020603" pitchFamily="34" charset="0"/>
              </a:rPr>
              <a:t>BUSINESSMEN</a:t>
            </a:r>
          </a:p>
          <a:p>
            <a:pPr marL="685800" indent="-685800">
              <a:buFont typeface="Wingdings" panose="05000000000000000000" pitchFamily="2" charset="2"/>
              <a:buChar char="§"/>
            </a:pPr>
            <a:endParaRPr lang="en-GB" sz="3600" b="1" dirty="0">
              <a:latin typeface="Tw Cen MT" panose="020B0602020104020603" pitchFamily="34" charset="0"/>
            </a:endParaRPr>
          </a:p>
          <a:p>
            <a:pPr marL="685800" indent="-685800">
              <a:buFont typeface="Wingdings" panose="05000000000000000000" pitchFamily="2" charset="2"/>
              <a:buChar char="§"/>
            </a:pPr>
            <a:r>
              <a:rPr lang="en-GB" sz="3600" b="1" dirty="0">
                <a:latin typeface="Tw Cen MT" panose="020B0602020104020603" pitchFamily="34" charset="0"/>
              </a:rPr>
              <a:t>NEWLYWED</a:t>
            </a:r>
          </a:p>
          <a:p>
            <a:pPr marL="685800" indent="-685800">
              <a:buFont typeface="Wingdings" panose="05000000000000000000" pitchFamily="2" charset="2"/>
              <a:buChar char="§"/>
            </a:pPr>
            <a:endParaRPr lang="en-GB" sz="3600" b="1" dirty="0">
              <a:latin typeface="Tw Cen MT" panose="020B0602020104020603" pitchFamily="34" charset="0"/>
            </a:endParaRPr>
          </a:p>
          <a:p>
            <a:pPr marL="685800" indent="-685800">
              <a:buFont typeface="Wingdings" panose="05000000000000000000" pitchFamily="2" charset="2"/>
              <a:buChar char="§"/>
            </a:pPr>
            <a:r>
              <a:rPr lang="en-GB" sz="3600" b="1" dirty="0">
                <a:latin typeface="Tw Cen MT"/>
              </a:rPr>
              <a:t>CIP(COMERCIAL IMPORTANT PERSON)</a:t>
            </a:r>
            <a:endParaRPr lang="en-GB" dirty="0">
              <a:latin typeface="Corbel" panose="020B0503020204020204"/>
            </a:endParaRPr>
          </a:p>
          <a:p>
            <a:pPr marL="685800" indent="-685800">
              <a:buFont typeface="Wingdings" panose="05000000000000000000" pitchFamily="2" charset="2"/>
              <a:buChar char="§"/>
            </a:pPr>
            <a:r>
              <a:rPr lang="en-GB" sz="3600" b="1" dirty="0">
                <a:latin typeface="Tw Cen MT"/>
              </a:rPr>
              <a:t>AFFLUENT TRAVELLERS</a:t>
            </a:r>
            <a:endParaRPr lang="en-GB" dirty="0"/>
          </a:p>
        </p:txBody>
      </p:sp>
    </p:spTree>
    <p:extLst>
      <p:ext uri="{BB962C8B-B14F-4D97-AF65-F5344CB8AC3E}">
        <p14:creationId xmlns:p14="http://schemas.microsoft.com/office/powerpoint/2010/main" val="26230622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A15D73-2A8F-4418-BB9D-26DBF5D8322C}"/>
              </a:ext>
            </a:extLst>
          </p:cNvPr>
          <p:cNvSpPr txBox="1"/>
          <p:nvPr/>
        </p:nvSpPr>
        <p:spPr>
          <a:xfrm>
            <a:off x="0" y="57150"/>
            <a:ext cx="12192000" cy="830997"/>
          </a:xfrm>
          <a:prstGeom prst="rect">
            <a:avLst/>
          </a:prstGeom>
          <a:noFill/>
        </p:spPr>
        <p:txBody>
          <a:bodyPr wrap="square" rtlCol="0">
            <a:spAutoFit/>
          </a:bodyPr>
          <a:lstStyle/>
          <a:p>
            <a:pPr algn="ctr"/>
            <a:r>
              <a:rPr lang="en-GB" sz="4800" b="1" u="sng" dirty="0">
                <a:latin typeface="Tw Cen MT" panose="020B0602020104020603" pitchFamily="34" charset="0"/>
              </a:rPr>
              <a:t>The Nature Scope and Role of Guest Services</a:t>
            </a:r>
          </a:p>
        </p:txBody>
      </p:sp>
      <p:sp>
        <p:nvSpPr>
          <p:cNvPr id="6" name="TextBox 5">
            <a:extLst>
              <a:ext uri="{FF2B5EF4-FFF2-40B4-BE49-F238E27FC236}">
                <a16:creationId xmlns:a16="http://schemas.microsoft.com/office/drawing/2014/main" id="{2F6AC00E-4B52-4166-913C-DE7766B1175D}"/>
              </a:ext>
            </a:extLst>
          </p:cNvPr>
          <p:cNvSpPr txBox="1"/>
          <p:nvPr/>
        </p:nvSpPr>
        <p:spPr>
          <a:xfrm>
            <a:off x="3581400" y="888147"/>
            <a:ext cx="8477249" cy="6044412"/>
          </a:xfrm>
          <a:prstGeom prst="rect">
            <a:avLst/>
          </a:prstGeom>
          <a:noFill/>
        </p:spPr>
        <p:txBody>
          <a:bodyPr wrap="square">
            <a:spAutoFit/>
          </a:bodyPr>
          <a:lstStyle/>
          <a:p>
            <a:pPr marL="342900" indent="-342900" algn="just">
              <a:lnSpc>
                <a:spcPct val="150000"/>
              </a:lnSpc>
              <a:buFont typeface="Wingdings" panose="05000000000000000000" pitchFamily="2" charset="2"/>
              <a:buChar char="ü"/>
            </a:pPr>
            <a:r>
              <a:rPr lang="en-GB" sz="2000" b="1" dirty="0">
                <a:effectLst/>
                <a:latin typeface="Tw Cen MT" panose="020B0602020104020603" pitchFamily="34" charset="0"/>
                <a:ea typeface="Times New Roman" panose="02020603050405020304" pitchFamily="18" charset="0"/>
              </a:rPr>
              <a:t>From the viewpoint of the hotel industry, "guest relations" is a collection of behaviours designed to increase customer or visitor happiness. The ultimate goal is to meet or exceed visitors' expectations.</a:t>
            </a:r>
          </a:p>
          <a:p>
            <a:pPr marL="342900" indent="-342900" algn="just">
              <a:lnSpc>
                <a:spcPct val="150000"/>
              </a:lnSpc>
              <a:buFont typeface="Wingdings" panose="05000000000000000000" pitchFamily="2" charset="2"/>
              <a:buChar char="ü"/>
            </a:pPr>
            <a:endParaRPr lang="en-GB" sz="2000" b="1" dirty="0">
              <a:effectLst/>
              <a:latin typeface="Tw Cen MT" panose="020B0602020104020603" pitchFamily="34" charset="0"/>
              <a:ea typeface="Times New Roman" panose="02020603050405020304" pitchFamily="18" charset="0"/>
            </a:endParaRPr>
          </a:p>
          <a:p>
            <a:pPr marL="342900" indent="-342900" algn="just">
              <a:lnSpc>
                <a:spcPct val="150000"/>
              </a:lnSpc>
              <a:buFont typeface="Wingdings" panose="05000000000000000000" pitchFamily="2" charset="2"/>
              <a:buChar char="ü"/>
            </a:pPr>
            <a:r>
              <a:rPr lang="en-GB" sz="2000" b="1" dirty="0">
                <a:effectLst/>
                <a:latin typeface="Tw Cen MT" panose="020B0602020104020603" pitchFamily="34" charset="0"/>
                <a:ea typeface="Times New Roman" panose="02020603050405020304" pitchFamily="18" charset="0"/>
              </a:rPr>
              <a:t>You may have scrumptious meals at well-known restaurants or relax with a supper in your bedroom. </a:t>
            </a:r>
          </a:p>
          <a:p>
            <a:pPr marL="342900" indent="-342900" algn="just">
              <a:lnSpc>
                <a:spcPct val="150000"/>
              </a:lnSpc>
              <a:buFont typeface="Wingdings" panose="05000000000000000000" pitchFamily="2" charset="2"/>
              <a:buChar char="ü"/>
            </a:pPr>
            <a:endParaRPr lang="en-GB" sz="2000" b="1" dirty="0">
              <a:effectLst/>
              <a:latin typeface="Tw Cen MT" panose="020B0602020104020603" pitchFamily="34" charset="0"/>
              <a:ea typeface="Times New Roman" panose="02020603050405020304" pitchFamily="18" charset="0"/>
            </a:endParaRPr>
          </a:p>
          <a:p>
            <a:pPr marL="342900" indent="-342900" algn="just">
              <a:lnSpc>
                <a:spcPct val="150000"/>
              </a:lnSpc>
              <a:buFont typeface="Wingdings" panose="05000000000000000000" pitchFamily="2" charset="2"/>
              <a:buChar char="ü"/>
            </a:pPr>
            <a:r>
              <a:rPr lang="en-GB" sz="2000" b="1" dirty="0">
                <a:effectLst/>
                <a:latin typeface="Tw Cen MT" panose="020B0602020104020603" pitchFamily="34" charset="0"/>
                <a:ea typeface="Times New Roman" panose="02020603050405020304" pitchFamily="18" charset="0"/>
              </a:rPr>
              <a:t>Alternately, you may indulge in luxurious spa treatments (Fernandes et al, 2020). </a:t>
            </a:r>
          </a:p>
          <a:p>
            <a:pPr marL="342900" indent="-342900" algn="just">
              <a:lnSpc>
                <a:spcPct val="150000"/>
              </a:lnSpc>
              <a:buFont typeface="Wingdings" panose="05000000000000000000" pitchFamily="2" charset="2"/>
              <a:buChar char="ü"/>
            </a:pPr>
            <a:endParaRPr lang="en-GB" sz="2000" b="1" dirty="0">
              <a:effectLst/>
              <a:latin typeface="Tw Cen MT" panose="020B0602020104020603" pitchFamily="34" charset="0"/>
              <a:ea typeface="Times New Roman" panose="02020603050405020304" pitchFamily="18" charset="0"/>
            </a:endParaRPr>
          </a:p>
          <a:p>
            <a:pPr marL="342900" indent="-342900" algn="just">
              <a:lnSpc>
                <a:spcPct val="150000"/>
              </a:lnSpc>
              <a:buFont typeface="Wingdings" panose="05000000000000000000" pitchFamily="2" charset="2"/>
              <a:buChar char="ü"/>
            </a:pPr>
            <a:r>
              <a:rPr lang="en-GB" sz="2000" b="1" dirty="0">
                <a:effectLst/>
                <a:latin typeface="Tw Cen MT" panose="020B0602020104020603" pitchFamily="34" charset="0"/>
                <a:ea typeface="Times New Roman" panose="02020603050405020304" pitchFamily="18" charset="0"/>
              </a:rPr>
              <a:t>The Luxury Collection of Marriott International Hotels provides accommodations, hotel reservations, and timeshare vacations. In addition, the company offers travel and car rental services.</a:t>
            </a:r>
          </a:p>
        </p:txBody>
      </p:sp>
      <p:pic>
        <p:nvPicPr>
          <p:cNvPr id="3" name="Picture 2">
            <a:extLst>
              <a:ext uri="{FF2B5EF4-FFF2-40B4-BE49-F238E27FC236}">
                <a16:creationId xmlns:a16="http://schemas.microsoft.com/office/drawing/2014/main" id="{31E4D793-1E38-4F7E-8F4A-B64E9EECDF1E}"/>
              </a:ext>
            </a:extLst>
          </p:cNvPr>
          <p:cNvPicPr>
            <a:picLocks noChangeAspect="1"/>
          </p:cNvPicPr>
          <p:nvPr/>
        </p:nvPicPr>
        <p:blipFill rotWithShape="1">
          <a:blip r:embed="rId3"/>
          <a:srcRect r="32284"/>
          <a:stretch/>
        </p:blipFill>
        <p:spPr>
          <a:xfrm>
            <a:off x="-1" y="888148"/>
            <a:ext cx="3581401" cy="6044412"/>
          </a:xfrm>
          <a:prstGeom prst="rect">
            <a:avLst/>
          </a:prstGeom>
        </p:spPr>
      </p:pic>
    </p:spTree>
    <p:extLst>
      <p:ext uri="{BB962C8B-B14F-4D97-AF65-F5344CB8AC3E}">
        <p14:creationId xmlns:p14="http://schemas.microsoft.com/office/powerpoint/2010/main" val="39683791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A15D73-2A8F-4418-BB9D-26DBF5D8322C}"/>
              </a:ext>
            </a:extLst>
          </p:cNvPr>
          <p:cNvSpPr txBox="1"/>
          <p:nvPr/>
        </p:nvSpPr>
        <p:spPr>
          <a:xfrm>
            <a:off x="735194" y="370474"/>
            <a:ext cx="8326231" cy="549308"/>
          </a:xfrm>
          <a:prstGeom prst="rect">
            <a:avLst/>
          </a:prstGeom>
        </p:spPr>
        <p:txBody>
          <a:bodyPr vert="horz" lIns="91440" tIns="45720" rIns="91440" bIns="45720" rtlCol="0" anchor="t">
            <a:normAutofit/>
          </a:bodyPr>
          <a:lstStyle/>
          <a:p>
            <a:pPr defTabSz="457200">
              <a:lnSpc>
                <a:spcPct val="90000"/>
              </a:lnSpc>
              <a:spcBef>
                <a:spcPct val="0"/>
              </a:spcBef>
              <a:spcAft>
                <a:spcPts val="600"/>
              </a:spcAft>
            </a:pPr>
            <a:r>
              <a:rPr lang="en-US" sz="2900" u="sng">
                <a:solidFill>
                  <a:schemeClr val="tx2"/>
                </a:solidFill>
                <a:latin typeface="+mj-lt"/>
                <a:ea typeface="+mj-ea"/>
                <a:cs typeface="+mj-cs"/>
              </a:rPr>
              <a:t>Role of Guest Services:</a:t>
            </a:r>
            <a:r>
              <a:rPr lang="en-US" sz="2900">
                <a:solidFill>
                  <a:schemeClr val="tx2"/>
                </a:solidFill>
                <a:latin typeface="+mj-lt"/>
                <a:ea typeface="+mj-ea"/>
                <a:cs typeface="+mj-cs"/>
              </a:rPr>
              <a:t> Private Wine Testing</a:t>
            </a:r>
          </a:p>
        </p:txBody>
      </p:sp>
      <p:pic>
        <p:nvPicPr>
          <p:cNvPr id="5" name="Picture 4">
            <a:extLst>
              <a:ext uri="{FF2B5EF4-FFF2-40B4-BE49-F238E27FC236}">
                <a16:creationId xmlns:a16="http://schemas.microsoft.com/office/drawing/2014/main" id="{67F9B1B6-5941-41A1-B087-26AC132C30D1}"/>
              </a:ext>
            </a:extLst>
          </p:cNvPr>
          <p:cNvPicPr>
            <a:picLocks noChangeAspect="1"/>
          </p:cNvPicPr>
          <p:nvPr/>
        </p:nvPicPr>
        <p:blipFill rotWithShape="1">
          <a:blip r:embed="rId4"/>
          <a:srcRect t="37722" b="17696"/>
          <a:stretch/>
        </p:blipFill>
        <p:spPr>
          <a:xfrm>
            <a:off x="5093997" y="1084054"/>
            <a:ext cx="6924756" cy="5638797"/>
          </a:xfrm>
          <a:prstGeom prst="rect">
            <a:avLst/>
          </a:prstGeom>
          <a:effectLst>
            <a:outerShdw blurRad="50800" dist="38100" dir="5400000" algn="t" rotWithShape="0">
              <a:prstClr val="black">
                <a:alpha val="43000"/>
              </a:prstClr>
            </a:outerShdw>
          </a:effectLst>
        </p:spPr>
      </p:pic>
      <p:graphicFrame>
        <p:nvGraphicFramePr>
          <p:cNvPr id="8" name="TextBox 5">
            <a:extLst>
              <a:ext uri="{FF2B5EF4-FFF2-40B4-BE49-F238E27FC236}">
                <a16:creationId xmlns:a16="http://schemas.microsoft.com/office/drawing/2014/main" id="{3D347328-6939-4284-1A8C-138F18243B12}"/>
              </a:ext>
            </a:extLst>
          </p:cNvPr>
          <p:cNvGraphicFramePr/>
          <p:nvPr>
            <p:extLst>
              <p:ext uri="{D42A27DB-BD31-4B8C-83A1-F6EECF244321}">
                <p14:modId xmlns:p14="http://schemas.microsoft.com/office/powerpoint/2010/main" val="3710167155"/>
              </p:ext>
            </p:extLst>
          </p:nvPr>
        </p:nvGraphicFramePr>
        <p:xfrm>
          <a:off x="403286" y="914402"/>
          <a:ext cx="4201160" cy="5765317"/>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4275003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9" name="Group 11">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3"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0"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21" name="Rectangle 19">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San Sebastian: Pintxos of the Old Town Cooking Class - London">
            <a:extLst>
              <a:ext uri="{FF2B5EF4-FFF2-40B4-BE49-F238E27FC236}">
                <a16:creationId xmlns:a16="http://schemas.microsoft.com/office/drawing/2014/main" id="{F0346E63-DEA9-4B5D-BCE4-E9905E7B98E0}"/>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5730"/>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3" name="Freeform 15">
            <a:extLst>
              <a:ext uri="{FF2B5EF4-FFF2-40B4-BE49-F238E27FC236}">
                <a16:creationId xmlns:a16="http://schemas.microsoft.com/office/drawing/2014/main" id="{AAAE29C6-F6DD-4D29-805A-6C214EA9C0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6933" y="-16933"/>
            <a:ext cx="9491133" cy="6883400"/>
          </a:xfrm>
          <a:custGeom>
            <a:avLst/>
            <a:gdLst>
              <a:gd name="connsiteX0" fmla="*/ 5427133 w 7340600"/>
              <a:gd name="connsiteY0" fmla="*/ 8466 h 6883400"/>
              <a:gd name="connsiteX1" fmla="*/ 4783666 w 7340600"/>
              <a:gd name="connsiteY1" fmla="*/ 2573866 h 6883400"/>
              <a:gd name="connsiteX2" fmla="*/ 7340600 w 7340600"/>
              <a:gd name="connsiteY2" fmla="*/ 6874933 h 6883400"/>
              <a:gd name="connsiteX3" fmla="*/ 0 w 7340600"/>
              <a:gd name="connsiteY3" fmla="*/ 6883400 h 6883400"/>
              <a:gd name="connsiteX4" fmla="*/ 8466 w 7340600"/>
              <a:gd name="connsiteY4" fmla="*/ 0 h 6883400"/>
              <a:gd name="connsiteX5" fmla="*/ 5427133 w 7340600"/>
              <a:gd name="connsiteY5" fmla="*/ 8466 h 6883400"/>
              <a:gd name="connsiteX0" fmla="*/ 9203266 w 9203266"/>
              <a:gd name="connsiteY0" fmla="*/ 16933 h 6883400"/>
              <a:gd name="connsiteX1" fmla="*/ 4783666 w 9203266"/>
              <a:gd name="connsiteY1" fmla="*/ 2573866 h 6883400"/>
              <a:gd name="connsiteX2" fmla="*/ 7340600 w 9203266"/>
              <a:gd name="connsiteY2" fmla="*/ 6874933 h 6883400"/>
              <a:gd name="connsiteX3" fmla="*/ 0 w 9203266"/>
              <a:gd name="connsiteY3" fmla="*/ 6883400 h 6883400"/>
              <a:gd name="connsiteX4" fmla="*/ 8466 w 9203266"/>
              <a:gd name="connsiteY4" fmla="*/ 0 h 6883400"/>
              <a:gd name="connsiteX5" fmla="*/ 9203266 w 9203266"/>
              <a:gd name="connsiteY5" fmla="*/ 16933 h 6883400"/>
              <a:gd name="connsiteX0" fmla="*/ 9203266 w 9203266"/>
              <a:gd name="connsiteY0" fmla="*/ 16933 h 6883400"/>
              <a:gd name="connsiteX1" fmla="*/ 8339666 w 9203266"/>
              <a:gd name="connsiteY1" fmla="*/ 5240866 h 6883400"/>
              <a:gd name="connsiteX2" fmla="*/ 7340600 w 9203266"/>
              <a:gd name="connsiteY2" fmla="*/ 6874933 h 6883400"/>
              <a:gd name="connsiteX3" fmla="*/ 0 w 9203266"/>
              <a:gd name="connsiteY3" fmla="*/ 6883400 h 6883400"/>
              <a:gd name="connsiteX4" fmla="*/ 8466 w 9203266"/>
              <a:gd name="connsiteY4" fmla="*/ 0 h 6883400"/>
              <a:gd name="connsiteX5" fmla="*/ 9203266 w 9203266"/>
              <a:gd name="connsiteY5" fmla="*/ 16933 h 6883400"/>
              <a:gd name="connsiteX0" fmla="*/ 9203266 w 9491133"/>
              <a:gd name="connsiteY0" fmla="*/ 16933 h 6883400"/>
              <a:gd name="connsiteX1" fmla="*/ 8339666 w 9491133"/>
              <a:gd name="connsiteY1" fmla="*/ 5240866 h 6883400"/>
              <a:gd name="connsiteX2" fmla="*/ 9491133 w 9491133"/>
              <a:gd name="connsiteY2" fmla="*/ 6883400 h 6883400"/>
              <a:gd name="connsiteX3" fmla="*/ 0 w 9491133"/>
              <a:gd name="connsiteY3" fmla="*/ 6883400 h 6883400"/>
              <a:gd name="connsiteX4" fmla="*/ 8466 w 9491133"/>
              <a:gd name="connsiteY4" fmla="*/ 0 h 6883400"/>
              <a:gd name="connsiteX5" fmla="*/ 9203266 w 9491133"/>
              <a:gd name="connsiteY5" fmla="*/ 16933 h 6883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91133" h="6883400">
                <a:moveTo>
                  <a:pt x="9203266" y="16933"/>
                </a:moveTo>
                <a:lnTo>
                  <a:pt x="8339666" y="5240866"/>
                </a:lnTo>
                <a:lnTo>
                  <a:pt x="9491133" y="6883400"/>
                </a:lnTo>
                <a:lnTo>
                  <a:pt x="0" y="6883400"/>
                </a:lnTo>
                <a:lnTo>
                  <a:pt x="8466" y="0"/>
                </a:lnTo>
                <a:lnTo>
                  <a:pt x="9203266" y="16933"/>
                </a:lnTo>
                <a:close/>
              </a:path>
            </a:pathLst>
          </a:custGeom>
          <a:solidFill>
            <a:schemeClr val="tx1">
              <a:lumMod val="95000"/>
              <a:lumOff val="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02A15D73-2A8F-4418-BB9D-26DBF5D8322C}"/>
              </a:ext>
            </a:extLst>
          </p:cNvPr>
          <p:cNvSpPr txBox="1"/>
          <p:nvPr/>
        </p:nvSpPr>
        <p:spPr>
          <a:xfrm>
            <a:off x="685800" y="685800"/>
            <a:ext cx="7391400" cy="1176867"/>
          </a:xfrm>
          <a:prstGeom prst="rect">
            <a:avLst/>
          </a:prstGeom>
        </p:spPr>
        <p:txBody>
          <a:bodyPr vert="horz" lIns="91440" tIns="45720" rIns="91440" bIns="45720" rtlCol="0" anchor="ctr">
            <a:normAutofit/>
          </a:bodyPr>
          <a:lstStyle/>
          <a:p>
            <a:pPr algn="ctr" defTabSz="457200">
              <a:lnSpc>
                <a:spcPct val="90000"/>
              </a:lnSpc>
              <a:spcBef>
                <a:spcPct val="0"/>
              </a:spcBef>
              <a:spcAft>
                <a:spcPts val="600"/>
              </a:spcAft>
            </a:pPr>
            <a:r>
              <a:rPr lang="en-US" sz="3700" b="1" u="sng">
                <a:ln w="3175" cmpd="sng">
                  <a:noFill/>
                </a:ln>
                <a:solidFill>
                  <a:schemeClr val="bg1"/>
                </a:solidFill>
                <a:latin typeface="+mj-lt"/>
                <a:ea typeface="+mj-ea"/>
                <a:cs typeface="+mj-cs"/>
              </a:rPr>
              <a:t>Role of Guest Services:</a:t>
            </a:r>
            <a:r>
              <a:rPr lang="en-US" sz="3700" b="1">
                <a:ln w="3175" cmpd="sng">
                  <a:noFill/>
                </a:ln>
                <a:solidFill>
                  <a:schemeClr val="bg1"/>
                </a:solidFill>
                <a:latin typeface="+mj-lt"/>
                <a:ea typeface="+mj-ea"/>
                <a:cs typeface="+mj-cs"/>
              </a:rPr>
              <a:t> Pintxos Making Class</a:t>
            </a:r>
          </a:p>
        </p:txBody>
      </p:sp>
      <p:sp>
        <p:nvSpPr>
          <p:cNvPr id="6" name="TextBox 5">
            <a:extLst>
              <a:ext uri="{FF2B5EF4-FFF2-40B4-BE49-F238E27FC236}">
                <a16:creationId xmlns:a16="http://schemas.microsoft.com/office/drawing/2014/main" id="{2F6AC00E-4B52-4166-913C-DE7766B1175D}"/>
              </a:ext>
            </a:extLst>
          </p:cNvPr>
          <p:cNvSpPr txBox="1"/>
          <p:nvPr/>
        </p:nvSpPr>
        <p:spPr>
          <a:xfrm>
            <a:off x="685799" y="1888067"/>
            <a:ext cx="7391401" cy="3970866"/>
          </a:xfrm>
          <a:prstGeom prst="rect">
            <a:avLst/>
          </a:prstGeom>
        </p:spPr>
        <p:txBody>
          <a:bodyPr vert="horz" lIns="91440" tIns="45720" rIns="91440" bIns="45720" rtlCol="0" anchor="ctr">
            <a:normAutofit/>
          </a:bodyPr>
          <a:lstStyle/>
          <a:p>
            <a:pPr marL="342900" indent="-342900" defTabSz="457200">
              <a:spcBef>
                <a:spcPct val="20000"/>
              </a:spcBef>
              <a:spcAft>
                <a:spcPts val="600"/>
              </a:spcAft>
              <a:buClr>
                <a:schemeClr val="accent1">
                  <a:lumMod val="75000"/>
                </a:schemeClr>
              </a:buClr>
              <a:buSzPct val="145000"/>
              <a:buFont typeface="Arial"/>
              <a:buChar char="•"/>
            </a:pPr>
            <a:r>
              <a:rPr lang="en-US" b="1" dirty="0">
                <a:solidFill>
                  <a:schemeClr val="bg1"/>
                </a:solidFill>
                <a:ea typeface="+mn-lt"/>
                <a:cs typeface="+mn-lt"/>
              </a:rPr>
              <a:t>Gildas, one of the original signature pintxos, are one of the recipes offered by</a:t>
            </a:r>
            <a:r>
              <a:rPr lang="en-US" dirty="0">
                <a:solidFill>
                  <a:schemeClr val="bg1"/>
                </a:solidFill>
                <a:ea typeface="+mn-lt"/>
                <a:cs typeface="+mn-lt"/>
              </a:rPr>
              <a:t> The Luxury Collection at Marriott International Hotels to </a:t>
            </a:r>
            <a:r>
              <a:rPr lang="en-US" b="1" dirty="0">
                <a:solidFill>
                  <a:schemeClr val="bg1"/>
                </a:solidFill>
                <a:ea typeface="+mn-lt"/>
                <a:cs typeface="+mn-lt"/>
              </a:rPr>
              <a:t>visitors</a:t>
            </a:r>
            <a:endParaRPr lang="en-US" dirty="0">
              <a:solidFill>
                <a:schemeClr val="bg1"/>
              </a:solidFill>
            </a:endParaRPr>
          </a:p>
          <a:p>
            <a:pPr marL="342900" indent="-342900" defTabSz="457200">
              <a:spcBef>
                <a:spcPct val="20000"/>
              </a:spcBef>
              <a:spcAft>
                <a:spcPts val="600"/>
              </a:spcAft>
              <a:buClr>
                <a:schemeClr val="accent1">
                  <a:lumMod val="75000"/>
                </a:schemeClr>
              </a:buClr>
              <a:buSzPct val="145000"/>
              <a:buFont typeface="Arial"/>
              <a:buChar char="•"/>
            </a:pPr>
            <a:endParaRPr lang="en-US" b="1">
              <a:solidFill>
                <a:schemeClr val="bg1"/>
              </a:solidFill>
            </a:endParaRPr>
          </a:p>
          <a:p>
            <a:pPr marL="342900" indent="-342900" defTabSz="457200">
              <a:spcBef>
                <a:spcPct val="20000"/>
              </a:spcBef>
              <a:spcAft>
                <a:spcPts val="600"/>
              </a:spcAft>
              <a:buClr>
                <a:schemeClr val="accent1">
                  <a:lumMod val="75000"/>
                </a:schemeClr>
              </a:buClr>
              <a:buSzPct val="145000"/>
              <a:buFont typeface="Arial"/>
              <a:buChar char="•"/>
            </a:pPr>
            <a:r>
              <a:rPr lang="en-US" b="1" dirty="0">
                <a:solidFill>
                  <a:schemeClr val="bg1"/>
                </a:solidFill>
              </a:rPr>
              <a:t>It is an event that every guest can enjoy with their family or friends, and the signature chef or the chef in responsibility will also be sharing tips and suggestions regarding how to bake Pintxos more effectively.</a:t>
            </a:r>
          </a:p>
        </p:txBody>
      </p:sp>
      <p:grpSp>
        <p:nvGrpSpPr>
          <p:cNvPr id="36" name="Group 23">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405812" y="0"/>
            <a:ext cx="2436813" cy="6858001"/>
            <a:chOff x="1320800" y="0"/>
            <a:chExt cx="2436813" cy="6858001"/>
          </a:xfrm>
        </p:grpSpPr>
        <p:sp>
          <p:nvSpPr>
            <p:cNvPr id="25"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6"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37"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38"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39"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30"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Tree>
    <p:extLst>
      <p:ext uri="{BB962C8B-B14F-4D97-AF65-F5344CB8AC3E}">
        <p14:creationId xmlns:p14="http://schemas.microsoft.com/office/powerpoint/2010/main" val="25111367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4"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5"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6"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7"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8"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9"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21" name="Rectangle 20">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descr="Imperial Torte Cakes – DARIO'S">
            <a:extLst>
              <a:ext uri="{FF2B5EF4-FFF2-40B4-BE49-F238E27FC236}">
                <a16:creationId xmlns:a16="http://schemas.microsoft.com/office/drawing/2014/main" id="{131510F3-CE1D-46D8-AACA-1D3740C26F8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0619" r="12112"/>
          <a:stretch/>
        </p:blipFill>
        <p:spPr bwMode="auto">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a:noFill/>
          <a:extLst>
            <a:ext uri="{909E8E84-426E-40DD-AFC4-6F175D3DCCD1}">
              <a14:hiddenFill xmlns:a14="http://schemas.microsoft.com/office/drawing/2010/main">
                <a:solidFill>
                  <a:srgbClr val="FFFFFF"/>
                </a:solidFill>
              </a14:hiddenFill>
            </a:ext>
          </a:extLst>
        </p:spPr>
      </p:pic>
      <p:grpSp>
        <p:nvGrpSpPr>
          <p:cNvPr id="23" name="Group 22">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24"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5"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6"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7"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8"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9"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4" name="TextBox 3">
            <a:extLst>
              <a:ext uri="{FF2B5EF4-FFF2-40B4-BE49-F238E27FC236}">
                <a16:creationId xmlns:a16="http://schemas.microsoft.com/office/drawing/2014/main" id="{02A15D73-2A8F-4418-BB9D-26DBF5D8322C}"/>
              </a:ext>
            </a:extLst>
          </p:cNvPr>
          <p:cNvSpPr txBox="1"/>
          <p:nvPr/>
        </p:nvSpPr>
        <p:spPr>
          <a:xfrm>
            <a:off x="411363" y="-148087"/>
            <a:ext cx="8926906" cy="1752599"/>
          </a:xfrm>
          <a:prstGeom prst="rect">
            <a:avLst/>
          </a:prstGeom>
        </p:spPr>
        <p:txBody>
          <a:bodyPr vert="horz" lIns="91440" tIns="45720" rIns="91440" bIns="45720" rtlCol="0" anchor="ctr">
            <a:normAutofit/>
          </a:bodyPr>
          <a:lstStyle/>
          <a:p>
            <a:pPr defTabSz="457200">
              <a:spcBef>
                <a:spcPct val="0"/>
              </a:spcBef>
              <a:spcAft>
                <a:spcPts val="600"/>
              </a:spcAft>
            </a:pPr>
            <a:r>
              <a:rPr lang="en-US" sz="4000" b="1" u="sng">
                <a:ln w="3175" cmpd="sng">
                  <a:noFill/>
                </a:ln>
                <a:latin typeface="+mj-lt"/>
                <a:ea typeface="+mj-ea"/>
                <a:cs typeface="+mj-cs"/>
              </a:rPr>
              <a:t>Role of Guest Services:</a:t>
            </a:r>
            <a:r>
              <a:rPr lang="en-US" sz="4000" b="1">
                <a:ln w="3175" cmpd="sng">
                  <a:noFill/>
                </a:ln>
                <a:latin typeface="+mj-lt"/>
                <a:ea typeface="+mj-ea"/>
                <a:cs typeface="+mj-cs"/>
              </a:rPr>
              <a:t> Imperial Torte</a:t>
            </a:r>
          </a:p>
        </p:txBody>
      </p:sp>
      <p:sp>
        <p:nvSpPr>
          <p:cNvPr id="6" name="TextBox 5">
            <a:extLst>
              <a:ext uri="{FF2B5EF4-FFF2-40B4-BE49-F238E27FC236}">
                <a16:creationId xmlns:a16="http://schemas.microsoft.com/office/drawing/2014/main" id="{2F6AC00E-4B52-4166-913C-DE7766B1175D}"/>
              </a:ext>
            </a:extLst>
          </p:cNvPr>
          <p:cNvSpPr txBox="1"/>
          <p:nvPr/>
        </p:nvSpPr>
        <p:spPr>
          <a:xfrm>
            <a:off x="974147" y="970471"/>
            <a:ext cx="4930001" cy="4820729"/>
          </a:xfrm>
          <a:prstGeom prst="rect">
            <a:avLst/>
          </a:prstGeom>
        </p:spPr>
        <p:txBody>
          <a:bodyPr vert="horz" lIns="91440" tIns="45720" rIns="91440" bIns="45720" rtlCol="0" anchor="ctr">
            <a:normAutofit/>
          </a:bodyPr>
          <a:lstStyle/>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1700" dirty="0">
                <a:ea typeface="+mn-lt"/>
                <a:cs typeface="+mn-lt"/>
              </a:rPr>
              <a:t>.</a:t>
            </a:r>
            <a:r>
              <a:rPr lang="en-US" sz="1700" b="1" dirty="0">
                <a:ea typeface="+mn-lt"/>
                <a:cs typeface="+mn-lt"/>
              </a:rPr>
              <a:t>Visitors to</a:t>
            </a:r>
            <a:r>
              <a:rPr lang="en-US" sz="1700" dirty="0">
                <a:ea typeface="+mn-lt"/>
                <a:cs typeface="+mn-lt"/>
              </a:rPr>
              <a:t> the Luxury Collection at Marriott International Hotels can </a:t>
            </a:r>
            <a:r>
              <a:rPr lang="en-US" sz="1700" b="1" dirty="0">
                <a:ea typeface="+mn-lt"/>
                <a:cs typeface="+mn-lt"/>
              </a:rPr>
              <a:t>experience</a:t>
            </a:r>
            <a:r>
              <a:rPr lang="en-US" sz="1700" dirty="0">
                <a:ea typeface="+mn-lt"/>
                <a:cs typeface="+mn-lt"/>
              </a:rPr>
              <a:t> the legendary Imperial Torte </a:t>
            </a:r>
            <a:r>
              <a:rPr lang="en-US" sz="1700" b="1" dirty="0">
                <a:ea typeface="+mn-lt"/>
                <a:cs typeface="+mn-lt"/>
              </a:rPr>
              <a:t>and learn about traditional Viennese confectionery</a:t>
            </a:r>
            <a:r>
              <a:rPr lang="en-US" sz="1700" dirty="0">
                <a:ea typeface="+mn-lt"/>
                <a:cs typeface="+mn-lt"/>
              </a:rPr>
              <a:t> at the Hotel Imperial in </a:t>
            </a:r>
            <a:r>
              <a:rPr lang="en-US" sz="1700" b="1" dirty="0">
                <a:ea typeface="+mn-lt"/>
                <a:cs typeface="+mn-lt"/>
              </a:rPr>
              <a:t>Vienna</a:t>
            </a:r>
            <a:endParaRPr lang="en-US" sz="1700" b="1" dirty="0"/>
          </a:p>
          <a:p>
            <a:pPr marL="342900" indent="-342900" defTabSz="457200">
              <a:lnSpc>
                <a:spcPct val="90000"/>
              </a:lnSpc>
              <a:spcBef>
                <a:spcPct val="20000"/>
              </a:spcBef>
              <a:spcAft>
                <a:spcPts val="600"/>
              </a:spcAft>
              <a:buClr>
                <a:schemeClr val="accent1">
                  <a:lumMod val="75000"/>
                </a:schemeClr>
              </a:buClr>
              <a:buSzPct val="145000"/>
              <a:buFont typeface="Arial"/>
              <a:buChar char="•"/>
            </a:pPr>
            <a:endParaRPr lang="en-US" sz="1700" b="1"/>
          </a:p>
          <a:p>
            <a:pPr marL="342900" indent="-342900" defTabSz="457200">
              <a:lnSpc>
                <a:spcPct val="90000"/>
              </a:lnSpc>
              <a:spcBef>
                <a:spcPct val="20000"/>
              </a:spcBef>
              <a:spcAft>
                <a:spcPts val="600"/>
              </a:spcAft>
              <a:buClr>
                <a:schemeClr val="accent1">
                  <a:lumMod val="75000"/>
                </a:schemeClr>
              </a:buClr>
              <a:buSzPct val="145000"/>
              <a:buFont typeface="Arial"/>
              <a:buChar char="•"/>
            </a:pPr>
            <a:r>
              <a:rPr lang="en-US" sz="1700" b="1" dirty="0"/>
              <a:t>Every visitor will be able to enjoy this event with their family or friends, and the trademark chef or chef in charge will also provide advice on how to make traditional Vietnamese pastries and bakery items more successfully (Awan et al, 2021).</a:t>
            </a:r>
          </a:p>
        </p:txBody>
      </p:sp>
    </p:spTree>
    <p:extLst>
      <p:ext uri="{BB962C8B-B14F-4D97-AF65-F5344CB8AC3E}">
        <p14:creationId xmlns:p14="http://schemas.microsoft.com/office/powerpoint/2010/main" val="10787342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A15D73-2A8F-4418-BB9D-26DBF5D8322C}"/>
              </a:ext>
            </a:extLst>
          </p:cNvPr>
          <p:cNvSpPr txBox="1"/>
          <p:nvPr/>
        </p:nvSpPr>
        <p:spPr>
          <a:xfrm>
            <a:off x="-266700" y="57150"/>
            <a:ext cx="13072103" cy="830997"/>
          </a:xfrm>
          <a:prstGeom prst="rect">
            <a:avLst/>
          </a:prstGeom>
          <a:noFill/>
        </p:spPr>
        <p:txBody>
          <a:bodyPr wrap="square" rtlCol="0">
            <a:spAutoFit/>
          </a:bodyPr>
          <a:lstStyle/>
          <a:p>
            <a:pPr algn="ctr"/>
            <a:r>
              <a:rPr lang="en-GB" sz="4800" b="1" u="sng" dirty="0">
                <a:latin typeface="Tw Cen MT" panose="020B0602020104020603" pitchFamily="34" charset="0"/>
              </a:rPr>
              <a:t>Role of Guest Services:</a:t>
            </a:r>
            <a:r>
              <a:rPr lang="en-GB" sz="4800" b="1" dirty="0">
                <a:latin typeface="Tw Cen MT" panose="020B0602020104020603" pitchFamily="34" charset="0"/>
              </a:rPr>
              <a:t> Wedding And Events</a:t>
            </a:r>
          </a:p>
        </p:txBody>
      </p:sp>
      <p:pic>
        <p:nvPicPr>
          <p:cNvPr id="3" name="Picture 2">
            <a:extLst>
              <a:ext uri="{FF2B5EF4-FFF2-40B4-BE49-F238E27FC236}">
                <a16:creationId xmlns:a16="http://schemas.microsoft.com/office/drawing/2014/main" id="{B8DA8B43-274A-4A30-826E-9F219F9AC71F}"/>
              </a:ext>
            </a:extLst>
          </p:cNvPr>
          <p:cNvPicPr>
            <a:picLocks noChangeAspect="1"/>
          </p:cNvPicPr>
          <p:nvPr/>
        </p:nvPicPr>
        <p:blipFill rotWithShape="1">
          <a:blip r:embed="rId3"/>
          <a:srcRect l="26920" r="24826"/>
          <a:stretch/>
        </p:blipFill>
        <p:spPr>
          <a:xfrm>
            <a:off x="6626887" y="1623258"/>
            <a:ext cx="5565114" cy="5177592"/>
          </a:xfrm>
          <a:prstGeom prst="rect">
            <a:avLst/>
          </a:prstGeom>
        </p:spPr>
      </p:pic>
      <p:graphicFrame>
        <p:nvGraphicFramePr>
          <p:cNvPr id="8" name="TextBox 5">
            <a:extLst>
              <a:ext uri="{FF2B5EF4-FFF2-40B4-BE49-F238E27FC236}">
                <a16:creationId xmlns:a16="http://schemas.microsoft.com/office/drawing/2014/main" id="{2D6E32C8-65E8-564B-4667-95185BB5272F}"/>
              </a:ext>
            </a:extLst>
          </p:cNvPr>
          <p:cNvGraphicFramePr/>
          <p:nvPr>
            <p:extLst>
              <p:ext uri="{D42A27DB-BD31-4B8C-83A1-F6EECF244321}">
                <p14:modId xmlns:p14="http://schemas.microsoft.com/office/powerpoint/2010/main" val="3460478946"/>
              </p:ext>
            </p:extLst>
          </p:nvPr>
        </p:nvGraphicFramePr>
        <p:xfrm>
          <a:off x="0" y="1411483"/>
          <a:ext cx="5924549" cy="553325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2326409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A15D73-2A8F-4418-BB9D-26DBF5D8322C}"/>
              </a:ext>
            </a:extLst>
          </p:cNvPr>
          <p:cNvSpPr txBox="1"/>
          <p:nvPr/>
        </p:nvSpPr>
        <p:spPr>
          <a:xfrm>
            <a:off x="6639339" y="244338"/>
            <a:ext cx="5302526" cy="1569660"/>
          </a:xfrm>
          <a:prstGeom prst="rect">
            <a:avLst/>
          </a:prstGeom>
          <a:noFill/>
        </p:spPr>
        <p:txBody>
          <a:bodyPr wrap="square" rtlCol="0">
            <a:spAutoFit/>
          </a:bodyPr>
          <a:lstStyle/>
          <a:p>
            <a:pPr algn="ctr"/>
            <a:r>
              <a:rPr lang="en-GB" sz="4800" b="1" u="sng" dirty="0">
                <a:latin typeface="Tw Cen MT" panose="020B0602020104020603" pitchFamily="34" charset="0"/>
              </a:rPr>
              <a:t>Role And Function of Guest Services</a:t>
            </a:r>
            <a:endParaRPr lang="en-GB" sz="4800" b="1" dirty="0">
              <a:latin typeface="Tw Cen MT" panose="020B0602020104020603" pitchFamily="34" charset="0"/>
            </a:endParaRPr>
          </a:p>
        </p:txBody>
      </p:sp>
      <p:sp>
        <p:nvSpPr>
          <p:cNvPr id="6" name="TextBox 5">
            <a:extLst>
              <a:ext uri="{FF2B5EF4-FFF2-40B4-BE49-F238E27FC236}">
                <a16:creationId xmlns:a16="http://schemas.microsoft.com/office/drawing/2014/main" id="{2F6AC00E-4B52-4166-913C-DE7766B1175D}"/>
              </a:ext>
            </a:extLst>
          </p:cNvPr>
          <p:cNvSpPr txBox="1"/>
          <p:nvPr/>
        </p:nvSpPr>
        <p:spPr>
          <a:xfrm>
            <a:off x="6267451" y="1910221"/>
            <a:ext cx="5924549" cy="4464812"/>
          </a:xfrm>
          <a:prstGeom prst="rect">
            <a:avLst/>
          </a:prstGeom>
          <a:noFill/>
        </p:spPr>
        <p:txBody>
          <a:bodyPr wrap="square">
            <a:spAutoFit/>
          </a:bodyPr>
          <a:lstStyle/>
          <a:p>
            <a:pPr marL="342900" indent="-342900" algn="just">
              <a:lnSpc>
                <a:spcPct val="150000"/>
              </a:lnSpc>
              <a:buFont typeface="Wingdings" panose="05000000000000000000" pitchFamily="2" charset="2"/>
              <a:buChar char="ü"/>
            </a:pPr>
            <a:r>
              <a:rPr lang="en-GB" sz="2400" b="1" dirty="0">
                <a:effectLst/>
                <a:latin typeface="Tw Cen MT" panose="020B0602020104020603" pitchFamily="34" charset="0"/>
                <a:ea typeface="Times New Roman" panose="02020603050405020304" pitchFamily="18" charset="0"/>
              </a:rPr>
              <a:t>Acknowledging their target consumer</a:t>
            </a:r>
          </a:p>
          <a:p>
            <a:pPr marL="342900" indent="-342900" algn="just">
              <a:lnSpc>
                <a:spcPct val="150000"/>
              </a:lnSpc>
              <a:buFont typeface="Wingdings" panose="05000000000000000000" pitchFamily="2" charset="2"/>
              <a:buChar char="ü"/>
            </a:pPr>
            <a:r>
              <a:rPr lang="en-GB" sz="2400" b="1" dirty="0">
                <a:effectLst/>
                <a:latin typeface="Tw Cen MT" panose="020B0602020104020603" pitchFamily="34" charset="0"/>
                <a:ea typeface="Times New Roman" panose="02020603050405020304" pitchFamily="18" charset="0"/>
              </a:rPr>
              <a:t>Understand that demand and priorities of target consumers (Awan et al, 2021)</a:t>
            </a:r>
          </a:p>
          <a:p>
            <a:pPr marL="342900" indent="-342900" algn="just">
              <a:lnSpc>
                <a:spcPct val="150000"/>
              </a:lnSpc>
              <a:buFont typeface="Wingdings" panose="05000000000000000000" pitchFamily="2" charset="2"/>
              <a:buChar char="ü"/>
            </a:pPr>
            <a:r>
              <a:rPr lang="en-GB" sz="2400" b="1" dirty="0">
                <a:effectLst/>
                <a:latin typeface="Tw Cen MT" panose="020B0602020104020603" pitchFamily="34" charset="0"/>
                <a:ea typeface="Times New Roman" panose="02020603050405020304" pitchFamily="18" charset="0"/>
              </a:rPr>
              <a:t>Provide distinct and quality services to the guests (Fernandes et al, 2020)</a:t>
            </a:r>
          </a:p>
          <a:p>
            <a:pPr marL="342900" indent="-342900" algn="just">
              <a:lnSpc>
                <a:spcPct val="150000"/>
              </a:lnSpc>
              <a:buFont typeface="Wingdings" panose="05000000000000000000" pitchFamily="2" charset="2"/>
              <a:buChar char="ü"/>
            </a:pPr>
            <a:r>
              <a:rPr lang="en-GB" sz="2400" b="1" dirty="0">
                <a:effectLst/>
                <a:latin typeface="Tw Cen MT" panose="020B0602020104020603" pitchFamily="34" charset="0"/>
                <a:ea typeface="Times New Roman" panose="02020603050405020304" pitchFamily="18" charset="0"/>
              </a:rPr>
              <a:t>Understand the priorities and problems of the guests</a:t>
            </a:r>
          </a:p>
          <a:p>
            <a:pPr marL="342900" indent="-342900" algn="just">
              <a:lnSpc>
                <a:spcPct val="150000"/>
              </a:lnSpc>
              <a:buFont typeface="Wingdings" panose="05000000000000000000" pitchFamily="2" charset="2"/>
              <a:buChar char="ü"/>
            </a:pPr>
            <a:r>
              <a:rPr lang="en-GB" sz="2400" b="1" dirty="0">
                <a:effectLst/>
                <a:latin typeface="Tw Cen MT" panose="020B0602020104020603" pitchFamily="34" charset="0"/>
                <a:ea typeface="Times New Roman" panose="02020603050405020304" pitchFamily="18" charset="0"/>
              </a:rPr>
              <a:t>Invest significantly to retain a guest</a:t>
            </a:r>
          </a:p>
        </p:txBody>
      </p:sp>
      <p:pic>
        <p:nvPicPr>
          <p:cNvPr id="4098" name="Picture 2" descr="Why Don�t Luxury Hotel Brands Truly Differentiate? Have They Run out of  USPs? - By Jochen Ehrhardt">
            <a:extLst>
              <a:ext uri="{FF2B5EF4-FFF2-40B4-BE49-F238E27FC236}">
                <a16:creationId xmlns:a16="http://schemas.microsoft.com/office/drawing/2014/main" id="{0B385999-F9BD-481A-A7A2-B0EC499A073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370" r="38098"/>
          <a:stretch/>
        </p:blipFill>
        <p:spPr bwMode="auto">
          <a:xfrm>
            <a:off x="0" y="-131236"/>
            <a:ext cx="6096000" cy="70289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28517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F6AC00E-4B52-4166-913C-DE7766B1175D}"/>
              </a:ext>
            </a:extLst>
          </p:cNvPr>
          <p:cNvSpPr txBox="1"/>
          <p:nvPr/>
        </p:nvSpPr>
        <p:spPr>
          <a:xfrm>
            <a:off x="1" y="2443621"/>
            <a:ext cx="5524499" cy="2802819"/>
          </a:xfrm>
          <a:prstGeom prst="rect">
            <a:avLst/>
          </a:prstGeom>
          <a:noFill/>
        </p:spPr>
        <p:txBody>
          <a:bodyPr wrap="square">
            <a:spAutoFit/>
          </a:bodyPr>
          <a:lstStyle/>
          <a:p>
            <a:pPr marL="342900" indent="-342900" algn="just">
              <a:lnSpc>
                <a:spcPct val="150000"/>
              </a:lnSpc>
              <a:buFont typeface="Wingdings" panose="05000000000000000000" pitchFamily="2" charset="2"/>
              <a:buChar char="ü"/>
            </a:pPr>
            <a:r>
              <a:rPr lang="en-GB" sz="2400" b="1" dirty="0">
                <a:effectLst/>
                <a:latin typeface="Tw Cen MT" panose="020B0602020104020603" pitchFamily="34" charset="0"/>
                <a:ea typeface="Times New Roman" panose="02020603050405020304" pitchFamily="18" charset="0"/>
              </a:rPr>
              <a:t>Advanced Technology</a:t>
            </a:r>
          </a:p>
          <a:p>
            <a:pPr marL="342900" indent="-342900" algn="just">
              <a:lnSpc>
                <a:spcPct val="150000"/>
              </a:lnSpc>
              <a:buFont typeface="Wingdings" panose="05000000000000000000" pitchFamily="2" charset="2"/>
              <a:buChar char="ü"/>
            </a:pPr>
            <a:endParaRPr lang="en-GB" sz="2400" b="1" dirty="0">
              <a:effectLst/>
              <a:latin typeface="Tw Cen MT" panose="020B0602020104020603" pitchFamily="34" charset="0"/>
              <a:ea typeface="Times New Roman" panose="02020603050405020304" pitchFamily="18" charset="0"/>
            </a:endParaRPr>
          </a:p>
          <a:p>
            <a:pPr marL="342900" indent="-342900" algn="just">
              <a:lnSpc>
                <a:spcPct val="150000"/>
              </a:lnSpc>
              <a:buFont typeface="Wingdings" panose="05000000000000000000" pitchFamily="2" charset="2"/>
              <a:buChar char="ü"/>
            </a:pPr>
            <a:r>
              <a:rPr lang="en-GB" sz="2400" b="1" dirty="0">
                <a:effectLst/>
                <a:latin typeface="Tw Cen MT" panose="020B0602020104020603" pitchFamily="34" charset="0"/>
                <a:ea typeface="Times New Roman" panose="02020603050405020304" pitchFamily="18" charset="0"/>
              </a:rPr>
              <a:t>Distinct Leisure and Entertainment</a:t>
            </a:r>
          </a:p>
          <a:p>
            <a:pPr marL="342900" indent="-342900" algn="just">
              <a:lnSpc>
                <a:spcPct val="150000"/>
              </a:lnSpc>
              <a:buFont typeface="Wingdings" panose="05000000000000000000" pitchFamily="2" charset="2"/>
              <a:buChar char="ü"/>
            </a:pPr>
            <a:endParaRPr lang="en-GB" sz="2400" b="1" dirty="0">
              <a:effectLst/>
              <a:latin typeface="Tw Cen MT" panose="020B0602020104020603" pitchFamily="34" charset="0"/>
              <a:ea typeface="Times New Roman" panose="02020603050405020304" pitchFamily="18" charset="0"/>
            </a:endParaRPr>
          </a:p>
          <a:p>
            <a:pPr marL="342900" indent="-342900" algn="just">
              <a:lnSpc>
                <a:spcPct val="150000"/>
              </a:lnSpc>
              <a:buFont typeface="Wingdings" panose="05000000000000000000" pitchFamily="2" charset="2"/>
              <a:buChar char="ü"/>
            </a:pPr>
            <a:r>
              <a:rPr lang="en-GB" sz="2400" b="1" dirty="0">
                <a:effectLst/>
                <a:latin typeface="Tw Cen MT" panose="020B0602020104020603" pitchFamily="34" charset="0"/>
                <a:ea typeface="Times New Roman" panose="02020603050405020304" pitchFamily="18" charset="0"/>
              </a:rPr>
              <a:t>Customizable Services</a:t>
            </a:r>
          </a:p>
        </p:txBody>
      </p:sp>
      <p:pic>
        <p:nvPicPr>
          <p:cNvPr id="6146" name="Picture 2">
            <a:extLst>
              <a:ext uri="{FF2B5EF4-FFF2-40B4-BE49-F238E27FC236}">
                <a16:creationId xmlns:a16="http://schemas.microsoft.com/office/drawing/2014/main" id="{3FE6DD1F-C255-4BAD-98F3-6745D2B338C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43488" y="667607"/>
            <a:ext cx="9282112" cy="61628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2A15D73-2A8F-4418-BB9D-26DBF5D8322C}"/>
              </a:ext>
            </a:extLst>
          </p:cNvPr>
          <p:cNvSpPr txBox="1"/>
          <p:nvPr/>
        </p:nvSpPr>
        <p:spPr>
          <a:xfrm>
            <a:off x="342900" y="244338"/>
            <a:ext cx="11598965" cy="1569660"/>
          </a:xfrm>
          <a:prstGeom prst="rect">
            <a:avLst/>
          </a:prstGeom>
          <a:noFill/>
        </p:spPr>
        <p:txBody>
          <a:bodyPr wrap="square" rtlCol="0">
            <a:spAutoFit/>
          </a:bodyPr>
          <a:lstStyle/>
          <a:p>
            <a:pPr algn="ctr"/>
            <a:r>
              <a:rPr lang="en-GB" sz="4800" b="1" u="sng" dirty="0">
                <a:latin typeface="Tw Cen MT" panose="020B0602020104020603" pitchFamily="34" charset="0"/>
              </a:rPr>
              <a:t>Importance of Hospitality and How It Can Exceed Customer’s Expectation</a:t>
            </a:r>
            <a:endParaRPr lang="en-GB" sz="4800" b="1" dirty="0">
              <a:latin typeface="Tw Cen MT" panose="020B0602020104020603" pitchFamily="34" charset="0"/>
            </a:endParaRPr>
          </a:p>
        </p:txBody>
      </p:sp>
    </p:spTree>
    <p:extLst>
      <p:ext uri="{BB962C8B-B14F-4D97-AF65-F5344CB8AC3E}">
        <p14:creationId xmlns:p14="http://schemas.microsoft.com/office/powerpoint/2010/main" val="22633677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260ACC13-B825-49F3-93DE-C8B8F2FA37A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0812" y="0"/>
            <a:ext cx="2436813" cy="6858001"/>
            <a:chOff x="1320800" y="0"/>
            <a:chExt cx="2436813" cy="6858001"/>
          </a:xfrm>
        </p:grpSpPr>
        <p:sp>
          <p:nvSpPr>
            <p:cNvPr id="13" name="Freeform 6">
              <a:extLst>
                <a:ext uri="{FF2B5EF4-FFF2-40B4-BE49-F238E27FC236}">
                  <a16:creationId xmlns:a16="http://schemas.microsoft.com/office/drawing/2014/main" id="{F947B31F-CA03-4793-845D-FD86BABC1A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4" name="Freeform 7">
              <a:extLst>
                <a:ext uri="{FF2B5EF4-FFF2-40B4-BE49-F238E27FC236}">
                  <a16:creationId xmlns:a16="http://schemas.microsoft.com/office/drawing/2014/main" id="{DCDDE94D-F78C-4A48-AEA6-E922FC99A1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5" name="Freeform 8">
              <a:extLst>
                <a:ext uri="{FF2B5EF4-FFF2-40B4-BE49-F238E27FC236}">
                  <a16:creationId xmlns:a16="http://schemas.microsoft.com/office/drawing/2014/main" id="{3445A886-F3CA-4DE4-90D7-535F9707B7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6" name="Freeform 9">
              <a:extLst>
                <a:ext uri="{FF2B5EF4-FFF2-40B4-BE49-F238E27FC236}">
                  <a16:creationId xmlns:a16="http://schemas.microsoft.com/office/drawing/2014/main" id="{A8999CB6-C053-418B-AE37-E470804D25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7" name="Freeform 10">
              <a:extLst>
                <a:ext uri="{FF2B5EF4-FFF2-40B4-BE49-F238E27FC236}">
                  <a16:creationId xmlns:a16="http://schemas.microsoft.com/office/drawing/2014/main" id="{81EA3E26-BFCD-4396-AE8A-2A9828BFFBA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8" name="Freeform 11">
              <a:extLst>
                <a:ext uri="{FF2B5EF4-FFF2-40B4-BE49-F238E27FC236}">
                  <a16:creationId xmlns:a16="http://schemas.microsoft.com/office/drawing/2014/main" id="{5F9BC582-73A6-4D8A-8738-E364764893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useBgFill="1">
        <p:nvSpPr>
          <p:cNvPr id="20" name="Rectangle 19">
            <a:extLst>
              <a:ext uri="{FF2B5EF4-FFF2-40B4-BE49-F238E27FC236}">
                <a16:creationId xmlns:a16="http://schemas.microsoft.com/office/drawing/2014/main" id="{6AD30037-67ED-4367-9BE0-45787510BF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7">
            <a:extLst>
              <a:ext uri="{FF2B5EF4-FFF2-40B4-BE49-F238E27FC236}">
                <a16:creationId xmlns:a16="http://schemas.microsoft.com/office/drawing/2014/main" id="{9BB7D3FD-2841-A0F3-1B24-7A90F6AB4AC6}"/>
              </a:ext>
            </a:extLst>
          </p:cNvPr>
          <p:cNvPicPr>
            <a:picLocks noChangeAspect="1"/>
          </p:cNvPicPr>
          <p:nvPr/>
        </p:nvPicPr>
        <p:blipFill rotWithShape="1">
          <a:blip r:embed="rId4"/>
          <a:srcRect l="37498" r="21755" b="6250"/>
          <a:stretch/>
        </p:blipFill>
        <p:spPr>
          <a:xfrm>
            <a:off x="6892924" y="10"/>
            <a:ext cx="5299077" cy="6857990"/>
          </a:xfrm>
          <a:custGeom>
            <a:avLst/>
            <a:gdLst/>
            <a:ahLst/>
            <a:cxnLst/>
            <a:rect l="l" t="t" r="r" b="b"/>
            <a:pathLst>
              <a:path w="5299077" h="6858000">
                <a:moveTo>
                  <a:pt x="836871" y="0"/>
                </a:moveTo>
                <a:lnTo>
                  <a:pt x="5299077" y="0"/>
                </a:lnTo>
                <a:lnTo>
                  <a:pt x="5299077" y="6858000"/>
                </a:lnTo>
                <a:lnTo>
                  <a:pt x="1911312" y="6858000"/>
                </a:lnTo>
                <a:lnTo>
                  <a:pt x="0" y="5333999"/>
                </a:lnTo>
                <a:close/>
              </a:path>
            </a:pathLst>
          </a:custGeom>
        </p:spPr>
      </p:pic>
      <p:grpSp>
        <p:nvGrpSpPr>
          <p:cNvPr id="22" name="Group 21">
            <a:extLst>
              <a:ext uri="{FF2B5EF4-FFF2-40B4-BE49-F238E27FC236}">
                <a16:creationId xmlns:a16="http://schemas.microsoft.com/office/drawing/2014/main" id="{50841A4E-5BC1-44B4-83CF-D524E8AEAD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232760" y="0"/>
            <a:ext cx="2436813" cy="6858001"/>
            <a:chOff x="1320800" y="0"/>
            <a:chExt cx="2436813" cy="6858001"/>
          </a:xfrm>
        </p:grpSpPr>
        <p:sp>
          <p:nvSpPr>
            <p:cNvPr id="23" name="Freeform 6">
              <a:extLst>
                <a:ext uri="{FF2B5EF4-FFF2-40B4-BE49-F238E27FC236}">
                  <a16:creationId xmlns:a16="http://schemas.microsoft.com/office/drawing/2014/main" id="{BF371BCC-8954-44E2-8C4F-29DC188727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24" name="Freeform 7">
              <a:extLst>
                <a:ext uri="{FF2B5EF4-FFF2-40B4-BE49-F238E27FC236}">
                  <a16:creationId xmlns:a16="http://schemas.microsoft.com/office/drawing/2014/main" id="{CD3505BE-B420-41C5-BE34-3E7652D37A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25" name="Freeform 8">
              <a:extLst>
                <a:ext uri="{FF2B5EF4-FFF2-40B4-BE49-F238E27FC236}">
                  <a16:creationId xmlns:a16="http://schemas.microsoft.com/office/drawing/2014/main" id="{4B68A05B-A78B-4D59-8CF9-1900731A2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26" name="Freeform 9">
              <a:extLst>
                <a:ext uri="{FF2B5EF4-FFF2-40B4-BE49-F238E27FC236}">
                  <a16:creationId xmlns:a16="http://schemas.microsoft.com/office/drawing/2014/main" id="{84D57A01-C112-4FF2-B5ED-0B762AAD9C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7" name="Freeform 10">
              <a:extLst>
                <a:ext uri="{FF2B5EF4-FFF2-40B4-BE49-F238E27FC236}">
                  <a16:creationId xmlns:a16="http://schemas.microsoft.com/office/drawing/2014/main" id="{6CCCCDF1-5D4F-4CA1-8400-DFBB96BB01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8" name="Freeform 11">
              <a:extLst>
                <a:ext uri="{FF2B5EF4-FFF2-40B4-BE49-F238E27FC236}">
                  <a16:creationId xmlns:a16="http://schemas.microsoft.com/office/drawing/2014/main" id="{20A090B2-5344-43CD-BC70-A6D44F15E8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4" name="TextBox 3">
            <a:extLst>
              <a:ext uri="{FF2B5EF4-FFF2-40B4-BE49-F238E27FC236}">
                <a16:creationId xmlns:a16="http://schemas.microsoft.com/office/drawing/2014/main" id="{02A15D73-2A8F-4418-BB9D-26DBF5D8322C}"/>
              </a:ext>
            </a:extLst>
          </p:cNvPr>
          <p:cNvSpPr txBox="1"/>
          <p:nvPr/>
        </p:nvSpPr>
        <p:spPr>
          <a:xfrm>
            <a:off x="972080" y="685800"/>
            <a:ext cx="5260680" cy="1752599"/>
          </a:xfrm>
          <a:prstGeom prst="rect">
            <a:avLst/>
          </a:prstGeom>
        </p:spPr>
        <p:txBody>
          <a:bodyPr vert="horz" lIns="91440" tIns="45720" rIns="91440" bIns="45720" rtlCol="0" anchor="ctr">
            <a:normAutofit/>
          </a:bodyPr>
          <a:lstStyle/>
          <a:p>
            <a:pPr defTabSz="457200">
              <a:spcBef>
                <a:spcPct val="0"/>
              </a:spcBef>
              <a:spcAft>
                <a:spcPts val="600"/>
              </a:spcAft>
            </a:pPr>
            <a:r>
              <a:rPr lang="en-US" sz="4000" b="1" u="sng">
                <a:ln w="3175" cmpd="sng">
                  <a:noFill/>
                </a:ln>
                <a:latin typeface="+mj-lt"/>
                <a:ea typeface="+mj-ea"/>
                <a:cs typeface="+mj-cs"/>
              </a:rPr>
              <a:t>Conclusion</a:t>
            </a:r>
            <a:endParaRPr lang="en-US" sz="4000" b="1">
              <a:ln w="3175" cmpd="sng">
                <a:noFill/>
              </a:ln>
              <a:latin typeface="+mj-lt"/>
              <a:ea typeface="+mj-ea"/>
              <a:cs typeface="+mj-cs"/>
            </a:endParaRPr>
          </a:p>
        </p:txBody>
      </p:sp>
      <p:sp>
        <p:nvSpPr>
          <p:cNvPr id="6" name="TextBox 5">
            <a:extLst>
              <a:ext uri="{FF2B5EF4-FFF2-40B4-BE49-F238E27FC236}">
                <a16:creationId xmlns:a16="http://schemas.microsoft.com/office/drawing/2014/main" id="{2F6AC00E-4B52-4166-913C-DE7766B1175D}"/>
              </a:ext>
            </a:extLst>
          </p:cNvPr>
          <p:cNvSpPr txBox="1"/>
          <p:nvPr/>
        </p:nvSpPr>
        <p:spPr>
          <a:xfrm>
            <a:off x="643468" y="2666999"/>
            <a:ext cx="5260680" cy="3124201"/>
          </a:xfrm>
          <a:prstGeom prst="rect">
            <a:avLst/>
          </a:prstGeom>
        </p:spPr>
        <p:txBody>
          <a:bodyPr vert="horz" lIns="91440" tIns="45720" rIns="91440" bIns="45720" rtlCol="0" anchor="ctr">
            <a:normAutofit/>
          </a:bodyPr>
          <a:lstStyle/>
          <a:p>
            <a:pPr defTabSz="457200">
              <a:lnSpc>
                <a:spcPct val="90000"/>
              </a:lnSpc>
              <a:spcBef>
                <a:spcPct val="20000"/>
              </a:spcBef>
              <a:spcAft>
                <a:spcPts val="600"/>
              </a:spcAft>
              <a:buClr>
                <a:schemeClr val="accent1">
                  <a:lumMod val="75000"/>
                </a:schemeClr>
              </a:buClr>
              <a:buSzPct val="145000"/>
              <a:buFont typeface="Arial"/>
              <a:buChar char="•"/>
            </a:pPr>
            <a:r>
              <a:rPr lang="en-US" sz="2000" b="1"/>
              <a:t>It is important for hotels and accommodation services to acknowledge the demand and perception of their consumers. Without understanding the perception and demand of consumer all of the efforts invested by the hotel might not be as effective. In such as circular census presentation will allow hotel business to understand their weaknesses as well as strings and can make necessary improvements.</a:t>
            </a:r>
          </a:p>
        </p:txBody>
      </p:sp>
    </p:spTree>
    <p:extLst>
      <p:ext uri="{BB962C8B-B14F-4D97-AF65-F5344CB8AC3E}">
        <p14:creationId xmlns:p14="http://schemas.microsoft.com/office/powerpoint/2010/main" val="19136106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F6AC00E-4B52-4166-913C-DE7766B1175D}"/>
              </a:ext>
            </a:extLst>
          </p:cNvPr>
          <p:cNvSpPr txBox="1"/>
          <p:nvPr/>
        </p:nvSpPr>
        <p:spPr>
          <a:xfrm>
            <a:off x="296517" y="1491121"/>
            <a:ext cx="11598965" cy="5587683"/>
          </a:xfrm>
          <a:prstGeom prst="rect">
            <a:avLst/>
          </a:prstGeom>
          <a:noFill/>
        </p:spPr>
        <p:txBody>
          <a:bodyPr wrap="square" lIns="91440" tIns="45720" rIns="91440" bIns="45720" anchor="t">
            <a:spAutoFit/>
          </a:bodyPr>
          <a:lstStyle/>
          <a:p>
            <a:pPr algn="just"/>
            <a:r>
              <a:rPr lang="en-GB" b="1" dirty="0">
                <a:ea typeface="+mn-lt"/>
                <a:cs typeface="+mn-lt"/>
              </a:rPr>
              <a:t>Fernandes Sampaio, C.A., Hernández </a:t>
            </a:r>
            <a:r>
              <a:rPr lang="en-GB" b="1" dirty="0" err="1">
                <a:ea typeface="+mn-lt"/>
                <a:cs typeface="+mn-lt"/>
              </a:rPr>
              <a:t>Mogollón</a:t>
            </a:r>
            <a:r>
              <a:rPr lang="en-GB" b="1" dirty="0">
                <a:ea typeface="+mn-lt"/>
                <a:cs typeface="+mn-lt"/>
              </a:rPr>
              <a:t>, J.M. and de Ascensão Gouveia Rodrigues, R.J., 2020. The relationship between market orientation, customer loyalty and business performance: A sample from the Western Europe hotel industry. Tourism and Hospitality Research, 20(2), pp.131-140/</a:t>
            </a:r>
            <a:endParaRPr lang="ro-RO" b="1" dirty="0"/>
          </a:p>
          <a:p>
            <a:pPr algn="just"/>
            <a:r>
              <a:rPr lang="en-GB" b="1" dirty="0">
                <a:ea typeface="+mn-lt"/>
                <a:cs typeface="+mn-lt"/>
              </a:rPr>
              <a:t>Cheng, D.S., 2013. </a:t>
            </a:r>
            <a:r>
              <a:rPr lang="en-GB" b="1" err="1">
                <a:ea typeface="+mn-lt"/>
                <a:cs typeface="+mn-lt"/>
              </a:rPr>
              <a:t>Analyze</a:t>
            </a:r>
            <a:r>
              <a:rPr lang="en-GB" b="1" dirty="0">
                <a:ea typeface="+mn-lt"/>
                <a:cs typeface="+mn-lt"/>
              </a:rPr>
              <a:t> the hotel industry in porter five competitive forces. Journal of Global Business Management, 9(3), p.52.</a:t>
            </a:r>
            <a:endParaRPr lang="ro-RO" b="1"/>
          </a:p>
          <a:p>
            <a:pPr algn="just"/>
            <a:endParaRPr lang="en-GB" b="1" dirty="0">
              <a:ea typeface="+mn-lt"/>
              <a:cs typeface="+mn-lt"/>
            </a:endParaRPr>
          </a:p>
          <a:p>
            <a:pPr algn="just"/>
            <a:r>
              <a:rPr lang="en-GB" b="1" dirty="0">
                <a:ea typeface="+mn-lt"/>
                <a:cs typeface="+mn-lt"/>
              </a:rPr>
              <a:t>Vila, M., Enz, C. and Costa, G., 2012. Innovative practices in the Spanish hotel industry. Cornell Hospitality Quarterly, 53(1), pp.75-87.</a:t>
            </a:r>
            <a:endParaRPr lang="en-GB" b="1" dirty="0"/>
          </a:p>
          <a:p>
            <a:pPr algn="just">
              <a:lnSpc>
                <a:spcPct val="150000"/>
              </a:lnSpc>
            </a:pPr>
            <a:endParaRPr lang="en-GB" b="1" dirty="0">
              <a:latin typeface="Tw Cen MT"/>
              <a:ea typeface="Times New Roman" panose="02020603050405020304" pitchFamily="18" charset="0"/>
            </a:endParaRPr>
          </a:p>
          <a:p>
            <a:pPr algn="just">
              <a:lnSpc>
                <a:spcPct val="150000"/>
              </a:lnSpc>
            </a:pPr>
            <a:r>
              <a:rPr lang="en-GB" b="1" dirty="0">
                <a:effectLst/>
                <a:latin typeface="Tw Cen MT"/>
                <a:ea typeface="Times New Roman" panose="02020603050405020304" pitchFamily="18" charset="0"/>
              </a:rPr>
              <a:t>Discover Luxury Hotels &amp;amp; Resorts (2023) The Luxury Collection. Available at: https://the-luxury-collection.marriott.com/ (Accessed: January 28, 2023).</a:t>
            </a:r>
            <a:endParaRPr lang="en-GB" b="1">
              <a:latin typeface="Tw Cen MT"/>
            </a:endParaRPr>
          </a:p>
          <a:p>
            <a:pPr algn="just">
              <a:lnSpc>
                <a:spcPct val="150000"/>
              </a:lnSpc>
            </a:pPr>
            <a:endParaRPr lang="en-GB" b="1" dirty="0">
              <a:effectLst/>
              <a:latin typeface="Tw Cen MT" panose="020B0602020104020603" pitchFamily="34" charset="0"/>
              <a:ea typeface="Times New Roman" panose="02020603050405020304" pitchFamily="18" charset="0"/>
            </a:endParaRPr>
          </a:p>
          <a:p>
            <a:pPr algn="just">
              <a:lnSpc>
                <a:spcPct val="150000"/>
              </a:lnSpc>
            </a:pPr>
            <a:r>
              <a:rPr lang="en-GB" b="1" dirty="0">
                <a:ea typeface="+mn-lt"/>
                <a:cs typeface="+mn-lt"/>
              </a:rPr>
              <a:t>Awan, M.I., Shamim, A. and Ahn, J., 2021. Implementing ‘cleanliness is half of faith in re-designing tourists, and experiences and salvaging the hotel industry in Malaysia during the COVID-19 pandemic. Journal of Islamic Marketing, 12(3), pp.540-567.</a:t>
            </a:r>
            <a:endParaRPr lang="en-GB" b="1" dirty="0"/>
          </a:p>
          <a:p>
            <a:pPr algn="just">
              <a:lnSpc>
                <a:spcPct val="150000"/>
              </a:lnSpc>
            </a:pPr>
            <a:endParaRPr lang="en-GB" b="1" dirty="0">
              <a:latin typeface="Tw Cen MT" panose="020B0602020104020603" pitchFamily="34" charset="0"/>
              <a:ea typeface="Times New Roman" panose="02020603050405020304" pitchFamily="18" charset="0"/>
            </a:endParaRPr>
          </a:p>
        </p:txBody>
      </p:sp>
      <p:sp>
        <p:nvSpPr>
          <p:cNvPr id="4" name="TextBox 3">
            <a:extLst>
              <a:ext uri="{FF2B5EF4-FFF2-40B4-BE49-F238E27FC236}">
                <a16:creationId xmlns:a16="http://schemas.microsoft.com/office/drawing/2014/main" id="{02A15D73-2A8F-4418-BB9D-26DBF5D8322C}"/>
              </a:ext>
            </a:extLst>
          </p:cNvPr>
          <p:cNvSpPr txBox="1"/>
          <p:nvPr/>
        </p:nvSpPr>
        <p:spPr>
          <a:xfrm>
            <a:off x="342900" y="244338"/>
            <a:ext cx="11598965" cy="830997"/>
          </a:xfrm>
          <a:prstGeom prst="rect">
            <a:avLst/>
          </a:prstGeom>
          <a:noFill/>
        </p:spPr>
        <p:txBody>
          <a:bodyPr wrap="square" rtlCol="0">
            <a:spAutoFit/>
          </a:bodyPr>
          <a:lstStyle/>
          <a:p>
            <a:pPr algn="ctr"/>
            <a:r>
              <a:rPr lang="en-GB" sz="4800" b="1" u="sng" dirty="0">
                <a:latin typeface="Tw Cen MT" panose="020B0602020104020603" pitchFamily="34" charset="0"/>
              </a:rPr>
              <a:t>Reference</a:t>
            </a:r>
            <a:endParaRPr lang="en-GB" sz="4800" b="1" dirty="0">
              <a:latin typeface="Tw Cen MT" panose="020B0602020104020603" pitchFamily="34" charset="0"/>
            </a:endParaRPr>
          </a:p>
        </p:txBody>
      </p:sp>
    </p:spTree>
    <p:extLst>
      <p:ext uri="{BB962C8B-B14F-4D97-AF65-F5344CB8AC3E}">
        <p14:creationId xmlns:p14="http://schemas.microsoft.com/office/powerpoint/2010/main" val="18395196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pic>
        <p:nvPicPr>
          <p:cNvPr id="2" name="Imagine 2" descr="O imagine care conține text&#10;&#10;Descriere generată automat">
            <a:extLst>
              <a:ext uri="{FF2B5EF4-FFF2-40B4-BE49-F238E27FC236}">
                <a16:creationId xmlns:a16="http://schemas.microsoft.com/office/drawing/2014/main" id="{9D7599A7-D8AB-08D8-8AA1-7D54CC292F7E}"/>
              </a:ext>
            </a:extLst>
          </p:cNvPr>
          <p:cNvPicPr>
            <a:picLocks noChangeAspect="1"/>
          </p:cNvPicPr>
          <p:nvPr/>
        </p:nvPicPr>
        <p:blipFill rotWithShape="1">
          <a:blip r:embed="rId3"/>
          <a:srcRect l="1169" r="2831"/>
          <a:stretch/>
        </p:blipFill>
        <p:spPr>
          <a:xfrm>
            <a:off x="20" y="10"/>
            <a:ext cx="12191980" cy="6857990"/>
          </a:xfrm>
          <a:prstGeom prst="rect">
            <a:avLst/>
          </a:prstGeom>
        </p:spPr>
      </p:pic>
    </p:spTree>
    <p:extLst>
      <p:ext uri="{BB962C8B-B14F-4D97-AF65-F5344CB8AC3E}">
        <p14:creationId xmlns:p14="http://schemas.microsoft.com/office/powerpoint/2010/main" val="251365555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101</TotalTime>
  <Words>2303</Words>
  <Application>Microsoft Office PowerPoint</Application>
  <PresentationFormat>Ecran lat</PresentationFormat>
  <Paragraphs>105</Paragraphs>
  <Slides>15</Slides>
  <Notes>12</Notes>
  <HiddenSlides>0</HiddenSlides>
  <MMClips>0</MMClips>
  <ScaleCrop>false</ScaleCrop>
  <HeadingPairs>
    <vt:vector size="4" baseType="variant">
      <vt:variant>
        <vt:lpstr>Temă</vt:lpstr>
      </vt:variant>
      <vt:variant>
        <vt:i4>1</vt:i4>
      </vt:variant>
      <vt:variant>
        <vt:lpstr>Titluri diapozitive</vt:lpstr>
      </vt:variant>
      <vt:variant>
        <vt:i4>15</vt:i4>
      </vt:variant>
    </vt:vector>
  </HeadingPairs>
  <TitlesOfParts>
    <vt:vector size="16" baseType="lpstr">
      <vt:lpstr>Parallax</vt:lpstr>
      <vt:lpstr>HOSPITALITY  AND GUEST SERVICES MANAGEMENT BMIH4003</vt:lpstr>
      <vt:lpstr> -INTRODUCTION ; -ABOUT LUXURY COLLECTION;  -MAIN CUSTOMERS -SCOPE AND ROLE OF THE GUEST SERVICES ; -ROLE AND FUNCTION OF THE GUEST SERVICES; -IMPORTANCE OF HOSPITALITY AND HOW IT CAN EXCEED CUSTOMERS eXPECTATION;; -CONCLUSION; -REFERENCES;    </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lpstr>Prezentare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HOSPITALITY  AND GUEST SERVICES</dc:title>
  <cp:lastModifiedBy>Maria cojocaru</cp:lastModifiedBy>
  <cp:revision>428</cp:revision>
  <dcterms:created xsi:type="dcterms:W3CDTF">2023-01-28T17:40:50Z</dcterms:created>
  <dcterms:modified xsi:type="dcterms:W3CDTF">2023-02-07T19:16:33Z</dcterms:modified>
</cp:coreProperties>
</file>