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03"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Grandview Display" panose="020B0502040204020203" pitchFamily="34" charset="0"/>
      <p:regular r:id="rId13"/>
    </p:embeddedFont>
    <p:embeddedFont>
      <p:font typeface="Trebuchet MS" panose="020B0603020202020204" pitchFamily="3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2B08CB-F702-6E6A-FB4A-ADCC001ADD54}" v="319" dt="2026-06-11T17:34:18.273"/>
    <p1510:client id="{946C1F61-4D61-63D8-F0BF-54A71BF01F6B}" v="4" dt="2026-06-11T17:37:18.2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34" autoAdjust="0"/>
  </p:normalViewPr>
  <p:slideViewPr>
    <p:cSldViewPr snapToGrid="0">
      <p:cViewPr varScale="1">
        <p:scale>
          <a:sx n="104" d="100"/>
          <a:sy n="104" d="100"/>
        </p:scale>
        <p:origin x="850"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eeacc03012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eeacc03012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chosen workplace task within Riverdale Nursing Home is Staff Training. Moreover, the selected Microsoft 365 tool for the task is Microsoft PowerPoint. Riverdale Nursing Home employs caregivers, senior carers, nurses and administrative staff to manage the care delivery operations. Staff members work in different buildings on different shifts, so it is highly important that staff training is delivered to maintain high standards of care. Besides, PowerPoint helps in organising and showcasing training materials professionally and clearly to increase staff engagement in training.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eaa7a437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eaa7a437e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Staff training is a vital activity within the Nursing home. Moreover, the task ensures that staff comprehend their responsibilities and roles better and stay updated on emerging procedures and policies. Training may include helath and safety guidelines, safeguarding, infection prevention procedures, discussions on timely medication and changes in the organistaional policies. Besides, training supports staff in offering safe, efficient and high-quality services to patients while adhering to the organisational and legal needs.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eaa7a437e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eaa7a437e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Microsoft PowerPoint is a popular and widely used presentation tool within Microsoft 365. The tool permits trainers to generate appropriate learning materials by applying a combination of visual details and textual guidelines. This tool permits information to be organised professionally and clearly into slides. Slides can be edited and updated whenever staff requirements change, and can be circulated easily among staff.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eaa7a437e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eaa7a437e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 suitable tool for staff training, as it presents data in a structured, easy-to-grasp format. Moreover, Visual aids like diagrams, images and graphs help staff understand policies and procedures more easily. The tool also guarantees that staff receive consistent data, regardless of their work location or shift.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eaa7a437e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eaa7a437e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Efficiency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enhances efficiency by saving time and effort through reusing training materials. Moreover, it is easy to update and change when policies and procedures transform. Ultimately, it reduces duplication of work in multiple training sessions.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Communication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improves communication by guaranteeing that all employees receive consistent messages. It improves the understanding of staff through engaging visual content, reducing misunderstandings and confusion.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eaa7a437e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aa7a437e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Advantages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usage has several advantages, including ease of use, professional format and the capability of supporting visual learning. A PowerPoint presentation can be easily shared between small and large groups electronically.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Limitations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However, it also has some limitations. PowerPoint presentation needs access to technology and can become less engaging if they are text-heavy. It is required to have effective discussion and practical training activities, as some staff need support while using digital resources.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eaa7a437e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eaa7a437e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Conclusion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an efficient tool for providing staff training at Riverdale Nursing Home. It helps in offering clear, similar and professional training materials, enhancing both communication and efficiency among staff.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Recommendations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nursing home needs to use standardised PowerPoint presentations for all staff training sessions to increase engagement. The nursing home is recommended to regularly update the training materials in the presentations to ensure all employees receive precise and current data. Moreover, the nursing home needs to listen to the needs of the staff and combine PowerPoint with practical activities and discussions to improve the care delivery rate.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eaa7a437e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eaa7a437e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eaa7a437e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eaa7a437e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84472" y="1028700"/>
            <a:ext cx="4451655" cy="2022650"/>
          </a:xfrm>
        </p:spPr>
        <p:txBody>
          <a:bodyPr anchor="t">
            <a:normAutofit/>
          </a:bodyPr>
          <a:lstStyle>
            <a:lvl1pPr algn="l">
              <a:defRPr sz="7111"/>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84472" y="3438660"/>
            <a:ext cx="4451655" cy="965915"/>
          </a:xfrm>
        </p:spPr>
        <p:txBody>
          <a:bodyPr anchor="b">
            <a:normAutofit/>
          </a:bodyPr>
          <a:lstStyle>
            <a:lvl1pPr marL="0" indent="0" algn="l">
              <a:lnSpc>
                <a:spcPct val="130000"/>
              </a:lnSpc>
              <a:buNone/>
              <a:defRPr sz="3200" b="1" cap="all" spc="533" baseline="0"/>
            </a:lvl1pPr>
            <a:lvl2pPr marL="812810" indent="0" algn="ctr">
              <a:buNone/>
              <a:defRPr sz="3200"/>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6/13/2026</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066125519"/>
      </p:ext>
    </p:extLst>
  </p:cSld>
  <p:clrMapOvr>
    <a:masterClrMapping/>
  </p:clrMapOvr>
  <p:extLst>
    <p:ext uri="{DCECCB84-F9BA-43D5-87BE-67443E8EF086}">
      <p15:sldGuideLst xmlns:p15="http://schemas.microsoft.com/office/powerpoint/2012/main">
        <p15:guide id="1" orient="horz" pos="1620" userDrawn="1">
          <p15:clr>
            <a:srgbClr val="FBAE40"/>
          </p15:clr>
        </p15:guide>
        <p15:guide id="2"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6/13/2026</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64048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84472" y="1282303"/>
            <a:ext cx="6911163" cy="2369981"/>
          </a:xfrm>
        </p:spPr>
        <p:txBody>
          <a:bodyPr anchor="b">
            <a:normAutofit/>
          </a:bodyPr>
          <a:lstStyle>
            <a:lvl1pPr>
              <a:defRPr sz="8533"/>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84472" y="3763926"/>
            <a:ext cx="5930309" cy="805417"/>
          </a:xfrm>
        </p:spPr>
        <p:txBody>
          <a:bodyPr>
            <a:normAutofit/>
          </a:bodyPr>
          <a:lstStyle>
            <a:lvl1pPr marL="0" indent="0">
              <a:buNone/>
              <a:defRPr sz="3556">
                <a:solidFill>
                  <a:schemeClr val="tx1">
                    <a:tint val="75000"/>
                  </a:schemeClr>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6/13/2026</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04814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85800" y="2137145"/>
            <a:ext cx="3829050" cy="240785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4629150" y="2137145"/>
            <a:ext cx="3829050" cy="24078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6/13/2026</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214864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84471" y="1028700"/>
            <a:ext cx="7832070" cy="70481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84472" y="1733515"/>
            <a:ext cx="3813710" cy="521529"/>
          </a:xfrm>
        </p:spPr>
        <p:txBody>
          <a:bodyPr anchor="b">
            <a:normAutofit/>
          </a:bodyPr>
          <a:lstStyle>
            <a:lvl1pPr marL="0" indent="0">
              <a:buNone/>
              <a:defRPr sz="3200" b="1" cap="all" spc="533" baseline="0"/>
            </a:lvl1pPr>
            <a:lvl2pPr marL="812810" indent="0">
              <a:buNone/>
              <a:defRPr sz="3200"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84472" y="2255044"/>
            <a:ext cx="3813710" cy="23872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4629150" y="1733515"/>
            <a:ext cx="3887391" cy="521529"/>
          </a:xfrm>
        </p:spPr>
        <p:txBody>
          <a:bodyPr anchor="b">
            <a:normAutofit/>
          </a:bodyPr>
          <a:lstStyle>
            <a:lvl1pPr marL="0" indent="0">
              <a:buNone/>
              <a:defRPr sz="3200" b="1" cap="all" spc="533" baseline="0"/>
            </a:lvl1pPr>
            <a:lvl2pPr marL="812810" indent="0">
              <a:buNone/>
              <a:defRPr sz="3200"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4629150" y="2255044"/>
            <a:ext cx="3887391" cy="23872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6/13/2026</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195103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6/13/2026</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31832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6/13/2026</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011109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84471" y="1097279"/>
            <a:ext cx="2894548" cy="1103661"/>
          </a:xfrm>
        </p:spPr>
        <p:txBody>
          <a:bodyPr anchor="t"/>
          <a:lstStyle>
            <a:lvl1pPr>
              <a:defRPr sz="5689"/>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3887391" y="740569"/>
            <a:ext cx="4629150" cy="3655219"/>
          </a:xfrm>
        </p:spPr>
        <p:txBody>
          <a:bodyPr>
            <a:normAutofit/>
          </a:bodyPr>
          <a:lstStyle>
            <a:lvl1pPr>
              <a:defRPr sz="4978"/>
            </a:lvl1pPr>
            <a:lvl2pPr>
              <a:defRPr sz="4267"/>
            </a:lvl2pPr>
            <a:lvl3pPr>
              <a:defRPr sz="3556"/>
            </a:lvl3pPr>
            <a:lvl4pPr>
              <a:defRPr sz="3200"/>
            </a:lvl4pPr>
            <a:lvl5pPr>
              <a:defRPr sz="3200"/>
            </a:lvl5pPr>
            <a:lvl6pPr>
              <a:defRPr sz="3200"/>
            </a:lvl6pPr>
            <a:lvl7pPr>
              <a:defRPr sz="3200"/>
            </a:lvl7pPr>
            <a:lvl8pPr>
              <a:defRPr sz="3200"/>
            </a:lvl8pPr>
            <a:lvl9pPr>
              <a:defRPr sz="3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84471" y="2200940"/>
            <a:ext cx="2894548" cy="2200801"/>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6/13/2026</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220736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84471" y="1097279"/>
            <a:ext cx="2894548" cy="1103661"/>
          </a:xfrm>
        </p:spPr>
        <p:txBody>
          <a:bodyPr anchor="t"/>
          <a:lstStyle>
            <a:lvl1pPr>
              <a:defRPr sz="5689"/>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3887391" y="740569"/>
            <a:ext cx="4629150" cy="3655219"/>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84471" y="2200940"/>
            <a:ext cx="2894548" cy="2200801"/>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6/13/2026</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443639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6/13/2026</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582044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6898558" y="1050823"/>
            <a:ext cx="1616792" cy="358189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28650" y="1050823"/>
            <a:ext cx="6174044" cy="35819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6/13/2026</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586780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8"/>
        <p:cNvGrpSpPr/>
        <p:nvPr/>
      </p:nvGrpSpPr>
      <p:grpSpPr>
        <a:xfrm>
          <a:off x="0" y="0"/>
          <a:ext cx="0" cy="0"/>
          <a:chOff x="0" y="0"/>
          <a:chExt cx="0" cy="0"/>
        </a:xfrm>
      </p:grpSpPr>
      <p:sp>
        <p:nvSpPr>
          <p:cNvPr id="19" name="Google Shape;19;p4"/>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61609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85800" y="1028701"/>
            <a:ext cx="7772400" cy="89067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85799" y="1919378"/>
            <a:ext cx="7772400" cy="253699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84471" y="4767263"/>
            <a:ext cx="2057400" cy="273844"/>
          </a:xfrm>
          <a:prstGeom prst="rect">
            <a:avLst/>
          </a:prstGeom>
        </p:spPr>
        <p:txBody>
          <a:bodyPr vert="horz" lIns="91440" tIns="45720" rIns="91440" bIns="45720" rtlCol="0" anchor="ctr"/>
          <a:lstStyle>
            <a:lvl1pPr algn="l">
              <a:defRPr sz="1600" b="1" cap="all" spc="533" baseline="0">
                <a:solidFill>
                  <a:schemeClr val="tx1"/>
                </a:solidFill>
              </a:defRPr>
            </a:lvl1pPr>
          </a:lstStyle>
          <a:p>
            <a:fld id="{E857DF4D-D974-434D-9D64-40B7405DF5F0}" type="datetimeFigureOut">
              <a:rPr lang="en-US" dirty="0"/>
              <a:t>6/13/2026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5075717" y="4767263"/>
            <a:ext cx="3030280" cy="273844"/>
          </a:xfrm>
          <a:prstGeom prst="rect">
            <a:avLst/>
          </a:prstGeom>
        </p:spPr>
        <p:txBody>
          <a:bodyPr vert="horz" lIns="91440" tIns="45720" rIns="91440" bIns="45720" rtlCol="0" anchor="ctr"/>
          <a:lstStyle>
            <a:lvl1pPr algn="r">
              <a:defRPr sz="1600" b="1" cap="all" spc="533"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8105996" y="4767263"/>
            <a:ext cx="542261" cy="273844"/>
          </a:xfrm>
          <a:prstGeom prst="rect">
            <a:avLst/>
          </a:prstGeom>
        </p:spPr>
        <p:txBody>
          <a:bodyPr vert="horz" lIns="91440" tIns="45720" rIns="91440" bIns="45720" rtlCol="0" anchor="ctr"/>
          <a:lstStyle>
            <a:lvl1pPr algn="r">
              <a:defRPr sz="1600" b="1" cap="all" spc="533"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742950" y="773251"/>
            <a:ext cx="734147"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256944"/>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620" userDrawn="1">
          <p15:clr>
            <a:srgbClr val="F26B43"/>
          </p15:clr>
        </p15:guide>
        <p15:guide id="4" pos="2880" userDrawn="1">
          <p15:clr>
            <a:srgbClr val="F26B43"/>
          </p15:clr>
        </p15:guide>
        <p15:guide id="5" pos="432" userDrawn="1">
          <p15:clr>
            <a:srgbClr val="F26B43"/>
          </p15:clr>
        </p15:guide>
        <p15:guide id="6" orient="horz" pos="6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66"/>
        <p:cNvGrpSpPr/>
        <p:nvPr/>
      </p:nvGrpSpPr>
      <p:grpSpPr>
        <a:xfrm>
          <a:off x="0" y="0"/>
          <a:ext cx="0" cy="0"/>
          <a:chOff x="0" y="0"/>
          <a:chExt cx="0" cy="0"/>
        </a:xfrm>
      </p:grpSpPr>
      <p:sp>
        <p:nvSpPr>
          <p:cNvPr id="67" name="Google Shape;67;p13"/>
          <p:cNvSpPr txBox="1">
            <a:spLocks noGrp="1"/>
          </p:cNvSpPr>
          <p:nvPr>
            <p:ph type="ctrTitle"/>
          </p:nvPr>
        </p:nvSpPr>
        <p:spPr>
          <a:xfrm>
            <a:off x="319088" y="447675"/>
            <a:ext cx="8293537" cy="1555107"/>
          </a:xfrm>
          <a:prstGeom prst="rect">
            <a:avLst/>
          </a:prstGeom>
        </p:spPr>
        <p:txBody>
          <a:bodyPr spcFirstLastPara="1" wrap="square" lIns="91425" tIns="91425" rIns="91425" bIns="91425" anchor="b" anchorCtr="0">
            <a:normAutofit/>
          </a:bodyPr>
          <a:lstStyle/>
          <a:p>
            <a:pPr>
              <a:spcBef>
                <a:spcPts val="0"/>
              </a:spcBef>
            </a:pPr>
            <a:r>
              <a:rPr lang="en" sz="2400" b="1">
                <a:solidFill>
                  <a:schemeClr val="dk2"/>
                </a:solidFill>
                <a:latin typeface="Times New Roman"/>
                <a:ea typeface="Times New Roman"/>
                <a:cs typeface="Times New Roman"/>
                <a:sym typeface="Times New Roman"/>
              </a:rPr>
              <a:t>LCHS4007 Digital Skills and </a:t>
            </a:r>
            <a:br>
              <a:rPr lang="en" sz="2400" b="1" dirty="0">
                <a:solidFill>
                  <a:schemeClr val="dk2"/>
                </a:solidFill>
                <a:latin typeface="Times New Roman"/>
                <a:ea typeface="Times New Roman"/>
                <a:cs typeface="Times New Roman"/>
                <a:sym typeface="Times New Roman"/>
              </a:rPr>
            </a:br>
            <a:r>
              <a:rPr lang="en" sz="2400" b="1">
                <a:solidFill>
                  <a:schemeClr val="dk2"/>
                </a:solidFill>
                <a:latin typeface="Times New Roman"/>
                <a:ea typeface="Times New Roman"/>
                <a:cs typeface="Times New Roman"/>
                <a:sym typeface="Times New Roman"/>
              </a:rPr>
              <a:t>Research Methods</a:t>
            </a:r>
            <a:endParaRPr sz="2400" b="1">
              <a:solidFill>
                <a:schemeClr val="dk2"/>
              </a:solidFill>
              <a:latin typeface="Times New Roman"/>
              <a:ea typeface="Times New Roman"/>
              <a:cs typeface="Times New Roman"/>
              <a:sym typeface="Times New Roman"/>
            </a:endParaRPr>
          </a:p>
        </p:txBody>
      </p:sp>
      <p:sp>
        <p:nvSpPr>
          <p:cNvPr id="68" name="Google Shape;68;p13"/>
          <p:cNvSpPr txBox="1">
            <a:spLocks noGrp="1"/>
          </p:cNvSpPr>
          <p:nvPr>
            <p:ph type="subTitle" idx="1"/>
          </p:nvPr>
        </p:nvSpPr>
        <p:spPr>
          <a:xfrm>
            <a:off x="317426" y="1938525"/>
            <a:ext cx="6042426" cy="2200561"/>
          </a:xfrm>
          <a:prstGeom prst="rect">
            <a:avLst/>
          </a:prstGeom>
        </p:spPr>
        <p:txBody>
          <a:bodyPr spcFirstLastPara="1" wrap="square" lIns="91425" tIns="91425" rIns="91425" bIns="91425" anchor="t" anchorCtr="0">
            <a:noAutofit/>
          </a:bodyPr>
          <a:lstStyle/>
          <a:p>
            <a:r>
              <a:rPr lang="en-GB" sz="1200" b="1"/>
              <a:t>Student name: Florence Bangnira </a:t>
            </a:r>
            <a:r>
              <a:rPr lang="en-GB" sz="1200">
                <a:latin typeface="Arial"/>
              </a:rPr>
              <a:t>​</a:t>
            </a:r>
            <a:endParaRPr lang="en-GB" sz="1200">
              <a:latin typeface="Arial"/>
              <a:cs typeface="Arial"/>
            </a:endParaRPr>
          </a:p>
          <a:p>
            <a:r>
              <a:rPr lang="en-GB" sz="1200" b="1"/>
              <a:t>Student ID: 2537504</a:t>
            </a:r>
            <a:r>
              <a:rPr lang="en-GB" sz="1200">
                <a:latin typeface="Arial"/>
              </a:rPr>
              <a:t>​</a:t>
            </a:r>
            <a:endParaRPr lang="en-GB" sz="1200">
              <a:latin typeface="Arial"/>
              <a:cs typeface="Arial"/>
            </a:endParaRPr>
          </a:p>
          <a:p>
            <a:r>
              <a:rPr lang="en-GB" sz="1200" b="1"/>
              <a:t>Module Code: :LCHS4007</a:t>
            </a:r>
            <a:r>
              <a:rPr lang="en-GB" sz="1200">
                <a:latin typeface="Arial"/>
              </a:rPr>
              <a:t>​</a:t>
            </a:r>
            <a:endParaRPr lang="en-GB" sz="1200">
              <a:latin typeface="Arial"/>
              <a:cs typeface="Arial"/>
            </a:endParaRPr>
          </a:p>
          <a:p>
            <a:r>
              <a:rPr lang="en-GB" sz="1200">
                <a:latin typeface="Arial"/>
              </a:rPr>
              <a:t>​</a:t>
            </a:r>
            <a:endParaRPr lang="en-GB" sz="1200">
              <a:latin typeface="Arial"/>
              <a:cs typeface="Arial"/>
            </a:endParaRPr>
          </a:p>
          <a:p>
            <a:r>
              <a:rPr lang="en-GB" sz="1200" b="1"/>
              <a:t>Module Title: Digital Skills and Research Methods</a:t>
            </a:r>
            <a:r>
              <a:rPr lang="en-GB" sz="1200">
                <a:latin typeface="Arial"/>
              </a:rPr>
              <a:t>​</a:t>
            </a:r>
            <a:endParaRPr lang="en-GB" sz="1200">
              <a:latin typeface="Arial"/>
              <a:cs typeface="Arial"/>
            </a:endParaRPr>
          </a:p>
          <a:p>
            <a:r>
              <a:rPr lang="en-GB" sz="1200" b="1">
                <a:latin typeface="Aptos"/>
                <a:ea typeface="Aptos"/>
                <a:cs typeface="Times New Roman"/>
              </a:rPr>
              <a:t>Lecturer: Justin Okoli</a:t>
            </a:r>
            <a:r>
              <a:rPr lang="en-GB" dirty="0"/>
              <a:t> </a:t>
            </a:r>
          </a:p>
          <a:p>
            <a:pPr>
              <a:lnSpc>
                <a:spcPct val="80000"/>
              </a:lnSpc>
              <a:buSzPts val="605"/>
            </a:pPr>
            <a:endParaRPr lang="en" sz="1350" dirty="0">
              <a:solidFill>
                <a:srgbClr val="000000"/>
              </a:solidFill>
              <a:latin typeface="Times New Roman"/>
              <a:ea typeface="Times New Roman"/>
              <a:cs typeface="Times New Roman"/>
            </a:endParaRPr>
          </a:p>
        </p:txBody>
      </p:sp>
      <p:sp>
        <p:nvSpPr>
          <p:cNvPr id="2" name="Rectangle: Rounded Corners 1">
            <a:extLst>
              <a:ext uri="{FF2B5EF4-FFF2-40B4-BE49-F238E27FC236}">
                <a16:creationId xmlns:a16="http://schemas.microsoft.com/office/drawing/2014/main" id="{5EFF1089-2F99-08A4-9D9F-8500D6D47FE0}"/>
              </a:ext>
            </a:extLst>
          </p:cNvPr>
          <p:cNvSpPr/>
          <p:nvPr/>
        </p:nvSpPr>
        <p:spPr>
          <a:xfrm>
            <a:off x="5683724" y="2947836"/>
            <a:ext cx="3463315" cy="2196950"/>
          </a:xfrm>
          <a:prstGeom prst="roundRect">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Char char="•"/>
            </a:pPr>
            <a:r>
              <a:rPr lang="en-US" sz="1800">
                <a:latin typeface="Trebuchet MS"/>
                <a:cs typeface="Arial"/>
              </a:rPr>
              <a:t>Team Members:</a:t>
            </a:r>
            <a:endParaRPr lang="en-US"/>
          </a:p>
          <a:p>
            <a:pPr marL="285750" indent="-285750">
              <a:buChar char="•"/>
            </a:pPr>
            <a:endParaRPr lang="en-US" sz="1800" dirty="0">
              <a:latin typeface="Trebuchet MS"/>
              <a:cs typeface="Arial"/>
            </a:endParaRPr>
          </a:p>
          <a:p>
            <a:pPr marL="285750" indent="-285750">
              <a:buChar char="•"/>
            </a:pPr>
            <a:r>
              <a:rPr lang="en-US" sz="1800" dirty="0">
                <a:latin typeface="Trebuchet MS"/>
                <a:cs typeface="Arial"/>
              </a:rPr>
              <a:t>Florence A </a:t>
            </a:r>
            <a:r>
              <a:rPr lang="en-US" sz="1800" dirty="0" err="1">
                <a:latin typeface="Trebuchet MS"/>
                <a:cs typeface="Arial"/>
              </a:rPr>
              <a:t>Bangnira</a:t>
            </a:r>
            <a:endParaRPr lang="en-US" sz="1800">
              <a:latin typeface="Trebuchet MS"/>
              <a:cs typeface="Arial"/>
            </a:endParaRPr>
          </a:p>
          <a:p>
            <a:pPr marL="285750" indent="-285750">
              <a:buChar char="•"/>
            </a:pPr>
            <a:r>
              <a:rPr lang="en-US" sz="1800">
                <a:latin typeface="Trebuchet MS"/>
                <a:cs typeface="Arial"/>
              </a:rPr>
              <a:t>Anjumben Virani: 2535117</a:t>
            </a:r>
          </a:p>
          <a:p>
            <a:pPr marL="285750" indent="-285750">
              <a:buChar char="•"/>
            </a:pPr>
            <a:r>
              <a:rPr lang="en-US" sz="1800">
                <a:latin typeface="Trebuchet MS"/>
                <a:cs typeface="Arial"/>
              </a:rPr>
              <a:t>Shazia Akhatar: 2515538</a:t>
            </a:r>
            <a:endParaRPr lang="en-US">
              <a:cs typeface="Arial"/>
            </a:endParaRPr>
          </a:p>
          <a:p>
            <a:pPr marL="285750" indent="-285750">
              <a:buChar char="•"/>
            </a:pPr>
            <a:r>
              <a:rPr lang="en-US" sz="1800">
                <a:latin typeface="Trebuchet MS"/>
                <a:cs typeface="Arial"/>
              </a:rPr>
              <a:t>Phillip Ellis: 2537491</a:t>
            </a:r>
            <a:endParaRPr lang="en-US" sz="1800" dirty="0">
              <a:latin typeface="Trebuchet MS"/>
              <a:cs typeface="Arial"/>
            </a:endParaRPr>
          </a:p>
        </p:txBody>
      </p:sp>
      <p:pic>
        <p:nvPicPr>
          <p:cNvPr id="4" name="Picture 3" descr="Several hands holding each other&#10;&#10;AI-generated content may be incorrect.">
            <a:extLst>
              <a:ext uri="{FF2B5EF4-FFF2-40B4-BE49-F238E27FC236}">
                <a16:creationId xmlns:a16="http://schemas.microsoft.com/office/drawing/2014/main" id="{EB298342-03FE-6C51-1E62-0E8CEA5B2F62}"/>
              </a:ext>
            </a:extLst>
          </p:cNvPr>
          <p:cNvPicPr>
            <a:picLocks noChangeAspect="1"/>
          </p:cNvPicPr>
          <p:nvPr/>
        </p:nvPicPr>
        <p:blipFill>
          <a:blip r:embed="rId3"/>
          <a:stretch>
            <a:fillRect/>
          </a:stretch>
        </p:blipFill>
        <p:spPr>
          <a:xfrm>
            <a:off x="5760968" y="1222099"/>
            <a:ext cx="3063218" cy="165569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sz="2850" b="1">
                <a:solidFill>
                  <a:schemeClr val="dk2"/>
                </a:solidFill>
                <a:latin typeface="Times New Roman"/>
                <a:ea typeface="Times New Roman"/>
                <a:cs typeface="Times New Roman"/>
                <a:sym typeface="Times New Roman"/>
              </a:rPr>
              <a:t>Introduction </a:t>
            </a:r>
            <a:endParaRPr sz="2850" b="1">
              <a:solidFill>
                <a:schemeClr val="dk2"/>
              </a:solidFill>
              <a:latin typeface="Times New Roman"/>
              <a:ea typeface="Times New Roman"/>
              <a:cs typeface="Times New Roman"/>
              <a:sym typeface="Times New Roman"/>
            </a:endParaRPr>
          </a:p>
        </p:txBody>
      </p:sp>
      <p:sp>
        <p:nvSpPr>
          <p:cNvPr id="74" name="Google Shape;74;p14"/>
          <p:cNvSpPr txBox="1">
            <a:spLocks noGrp="1"/>
          </p:cNvSpPr>
          <p:nvPr>
            <p:ph type="body" idx="1"/>
          </p:nvPr>
        </p:nvSpPr>
        <p:spPr>
          <a:xfrm>
            <a:off x="4729575" y="1919075"/>
            <a:ext cx="3964500" cy="2710200"/>
          </a:xfrm>
          <a:prstGeom prst="rect">
            <a:avLst/>
          </a:prstGeom>
        </p:spPr>
        <p:txBody>
          <a:bodyPr spcFirstLastPara="1" wrap="square" lIns="91425" tIns="91425" rIns="91425" bIns="91425" anchor="t" anchorCtr="0">
            <a:normAutofit fontScale="92500"/>
          </a:bodyPr>
          <a:lstStyle/>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chosen workplace task is Staff Training</a:t>
            </a:r>
            <a:endParaRPr>
              <a:solidFill>
                <a:schemeClr val="dk2"/>
              </a:solidFill>
              <a:latin typeface="Times New Roman"/>
              <a:ea typeface="Times New Roman"/>
              <a:cs typeface="Times New Roman"/>
              <a:sym typeface="Times New Roman"/>
            </a:endParaRPr>
          </a:p>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selected Microsoft 365 tool for the task is Microsoft PowerPoint</a:t>
            </a:r>
            <a:endParaRPr>
              <a:solidFill>
                <a:schemeClr val="dk2"/>
              </a:solidFill>
              <a:latin typeface="Times New Roman"/>
              <a:ea typeface="Times New Roman"/>
              <a:cs typeface="Times New Roman"/>
              <a:sym typeface="Times New Roman"/>
            </a:endParaRPr>
          </a:p>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Staff members work in different buildings on different shifts</a:t>
            </a:r>
            <a:endParaRPr>
              <a:solidFill>
                <a:schemeClr val="dk2"/>
              </a:solidFill>
              <a:latin typeface="Times New Roman"/>
              <a:ea typeface="Times New Roman"/>
              <a:cs typeface="Times New Roman"/>
              <a:sym typeface="Times New Roman"/>
            </a:endParaRPr>
          </a:p>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PowerPoint helps in organising and showcasing training materials professionally</a:t>
            </a:r>
            <a:endParaRPr>
              <a:solidFill>
                <a:schemeClr val="dk2"/>
              </a:solidFill>
              <a:latin typeface="Times New Roman"/>
              <a:ea typeface="Times New Roman"/>
              <a:cs typeface="Times New Roman"/>
              <a:sym typeface="Times New Roman"/>
            </a:endParaRPr>
          </a:p>
        </p:txBody>
      </p:sp>
      <p:pic>
        <p:nvPicPr>
          <p:cNvPr id="75" name="Google Shape;75;p14"/>
          <p:cNvPicPr preferRelativeResize="0"/>
          <p:nvPr/>
        </p:nvPicPr>
        <p:blipFill>
          <a:blip r:embed="rId3">
            <a:alphaModFix/>
          </a:blip>
          <a:stretch>
            <a:fillRect/>
          </a:stretch>
        </p:blipFill>
        <p:spPr>
          <a:xfrm>
            <a:off x="770880" y="1792813"/>
            <a:ext cx="3960607" cy="29704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5"/>
          <p:cNvSpPr txBox="1">
            <a:spLocks noGrp="1"/>
          </p:cNvSpPr>
          <p:nvPr>
            <p:ph type="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850" b="1">
                <a:solidFill>
                  <a:schemeClr val="dk2"/>
                </a:solidFill>
                <a:latin typeface="Times New Roman"/>
                <a:ea typeface="Times New Roman"/>
                <a:cs typeface="Times New Roman"/>
                <a:sym typeface="Times New Roman"/>
              </a:rPr>
              <a:t>What the task involves </a:t>
            </a:r>
            <a:endParaRPr sz="2850" b="1">
              <a:solidFill>
                <a:schemeClr val="dk2"/>
              </a:solidFill>
              <a:latin typeface="Times New Roman"/>
              <a:ea typeface="Times New Roman"/>
              <a:cs typeface="Times New Roman"/>
              <a:sym typeface="Times New Roman"/>
            </a:endParaRPr>
          </a:p>
        </p:txBody>
      </p:sp>
      <p:sp>
        <p:nvSpPr>
          <p:cNvPr id="81" name="Google Shape;81;p15"/>
          <p:cNvSpPr txBox="1">
            <a:spLocks noGrp="1"/>
          </p:cNvSpPr>
          <p:nvPr>
            <p:ph type="body" idx="1"/>
          </p:nvPr>
        </p:nvSpPr>
        <p:spPr>
          <a:xfrm>
            <a:off x="4572000" y="1919075"/>
            <a:ext cx="4122000" cy="2710200"/>
          </a:xfrm>
          <a:prstGeom prst="rect">
            <a:avLst/>
          </a:prstGeom>
        </p:spPr>
        <p:txBody>
          <a:bodyPr spcFirstLastPara="1" wrap="square" lIns="91425" tIns="91425" rIns="91425" bIns="91425" anchor="t" anchorCtr="0">
            <a:normAutofit fontScale="92500" lnSpcReduction="10000"/>
          </a:bodyPr>
          <a:lstStyle/>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Staff training is a vital activity within the Nursing home</a:t>
            </a:r>
            <a:endParaRPr>
              <a:solidFill>
                <a:schemeClr val="dk2"/>
              </a:solidFill>
              <a:latin typeface="Times New Roman"/>
              <a:ea typeface="Times New Roman"/>
              <a:cs typeface="Times New Roman"/>
              <a:sym typeface="Times New Roman"/>
            </a:endParaRPr>
          </a:p>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task ensures that staff comprehend their responsibilities and roles better (Elsafty and Oraby,  2022)</a:t>
            </a:r>
            <a:endParaRPr>
              <a:solidFill>
                <a:schemeClr val="dk2"/>
              </a:solidFill>
              <a:latin typeface="Times New Roman"/>
              <a:ea typeface="Times New Roman"/>
              <a:cs typeface="Times New Roman"/>
              <a:sym typeface="Times New Roman"/>
            </a:endParaRPr>
          </a:p>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It helps them to stay updated on emerging procedures and policies</a:t>
            </a:r>
            <a:endParaRPr>
              <a:solidFill>
                <a:schemeClr val="dk2"/>
              </a:solidFill>
              <a:latin typeface="Times New Roman"/>
              <a:ea typeface="Times New Roman"/>
              <a:cs typeface="Times New Roman"/>
              <a:sym typeface="Times New Roman"/>
            </a:endParaRPr>
          </a:p>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Training supports staff in offering safe, efficient and high-quality services</a:t>
            </a:r>
            <a:endParaRPr>
              <a:solidFill>
                <a:schemeClr val="dk2"/>
              </a:solidFill>
              <a:latin typeface="Times New Roman"/>
              <a:ea typeface="Times New Roman"/>
              <a:cs typeface="Times New Roman"/>
              <a:sym typeface="Times New Roman"/>
            </a:endParaRPr>
          </a:p>
        </p:txBody>
      </p:sp>
      <p:pic>
        <p:nvPicPr>
          <p:cNvPr id="82" name="Google Shape;82;p15"/>
          <p:cNvPicPr preferRelativeResize="0"/>
          <p:nvPr/>
        </p:nvPicPr>
        <p:blipFill>
          <a:blip r:embed="rId3">
            <a:alphaModFix/>
          </a:blip>
          <a:stretch>
            <a:fillRect/>
          </a:stretch>
        </p:blipFill>
        <p:spPr>
          <a:xfrm>
            <a:off x="471900" y="1898450"/>
            <a:ext cx="3947700" cy="29607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850" b="1">
                <a:solidFill>
                  <a:srgbClr val="000000"/>
                </a:solidFill>
                <a:latin typeface="Times New Roman"/>
                <a:ea typeface="Times New Roman"/>
                <a:cs typeface="Times New Roman"/>
                <a:sym typeface="Times New Roman"/>
              </a:rPr>
              <a:t>Details of the selected Microsoft 365 tool</a:t>
            </a:r>
            <a:endParaRPr sz="2850"/>
          </a:p>
        </p:txBody>
      </p:sp>
      <p:sp>
        <p:nvSpPr>
          <p:cNvPr id="88" name="Google Shape;88;p16"/>
          <p:cNvSpPr txBox="1">
            <a:spLocks noGrp="1"/>
          </p:cNvSpPr>
          <p:nvPr>
            <p:ph type="body" idx="1"/>
          </p:nvPr>
        </p:nvSpPr>
        <p:spPr>
          <a:xfrm>
            <a:off x="4572000" y="1919075"/>
            <a:ext cx="4122000" cy="2710200"/>
          </a:xfrm>
          <a:prstGeom prst="rect">
            <a:avLst/>
          </a:prstGeom>
        </p:spPr>
        <p:txBody>
          <a:bodyPr spcFirstLastPara="1" wrap="square" lIns="91425" tIns="91425" rIns="91425" bIns="91425" anchor="t" anchorCtr="0">
            <a:normAutofit fontScale="92500" lnSpcReduction="20000"/>
          </a:bodyPr>
          <a:lstStyle/>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Microsoft PowerPoint is a  widely used presentation tool within Microsoft 365</a:t>
            </a:r>
            <a:endParaRPr>
              <a:solidFill>
                <a:schemeClr val="dk2"/>
              </a:solidFill>
              <a:latin typeface="Times New Roman"/>
              <a:ea typeface="Times New Roman"/>
              <a:cs typeface="Times New Roman"/>
              <a:sym typeface="Times New Roman"/>
            </a:endParaRPr>
          </a:p>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tool permits trainers to generate appropriate learning materials (Usman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This tool permits information to be organised professionally and clearly into slides</a:t>
            </a:r>
            <a:endParaRPr>
              <a:solidFill>
                <a:schemeClr val="dk2"/>
              </a:solidFill>
              <a:latin typeface="Times New Roman"/>
              <a:ea typeface="Times New Roman"/>
              <a:cs typeface="Times New Roman"/>
              <a:sym typeface="Times New Roman"/>
            </a:endParaRPr>
          </a:p>
          <a:p>
            <a:pPr marL="457200" lvl="0" indent="-334328"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Slides can be edited and updated whenever staff requirements change</a:t>
            </a:r>
            <a:endParaRPr>
              <a:solidFill>
                <a:schemeClr val="dk2"/>
              </a:solidFill>
              <a:latin typeface="Times New Roman"/>
              <a:ea typeface="Times New Roman"/>
              <a:cs typeface="Times New Roman"/>
              <a:sym typeface="Times New Roman"/>
            </a:endParaRPr>
          </a:p>
        </p:txBody>
      </p:sp>
      <p:pic>
        <p:nvPicPr>
          <p:cNvPr id="89" name="Google Shape;89;p16"/>
          <p:cNvPicPr preferRelativeResize="0"/>
          <p:nvPr/>
        </p:nvPicPr>
        <p:blipFill>
          <a:blip r:embed="rId3">
            <a:alphaModFix/>
          </a:blip>
          <a:stretch>
            <a:fillRect/>
          </a:stretch>
        </p:blipFill>
        <p:spPr>
          <a:xfrm>
            <a:off x="152400" y="1919075"/>
            <a:ext cx="4267200" cy="2400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850" b="1">
                <a:solidFill>
                  <a:srgbClr val="000000"/>
                </a:solidFill>
                <a:latin typeface="Times New Roman"/>
                <a:ea typeface="Times New Roman"/>
                <a:cs typeface="Times New Roman"/>
                <a:sym typeface="Times New Roman"/>
              </a:rPr>
              <a:t>The suitability of the tool for the task</a:t>
            </a:r>
            <a:endParaRPr sz="2850"/>
          </a:p>
        </p:txBody>
      </p:sp>
      <p:sp>
        <p:nvSpPr>
          <p:cNvPr id="95" name="Google Shape;95;p17"/>
          <p:cNvSpPr txBox="1">
            <a:spLocks noGrp="1"/>
          </p:cNvSpPr>
          <p:nvPr>
            <p:ph type="body" idx="1"/>
          </p:nvPr>
        </p:nvSpPr>
        <p:spPr>
          <a:xfrm>
            <a:off x="4572000" y="1919075"/>
            <a:ext cx="4122000" cy="2710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MS PowerPoint is a suitable tool for staff training</a:t>
            </a:r>
            <a:endParaRPr>
              <a:solidFill>
                <a:schemeClr val="dk2"/>
              </a:solidFill>
              <a:latin typeface="Times New Roman"/>
              <a:ea typeface="Times New Roman"/>
              <a:cs typeface="Times New Roman"/>
              <a:sym typeface="Times New Roman"/>
            </a:endParaRPr>
          </a:p>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It presents data in a structured, easy-to-grasp format (Martini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Visual aids help staff understand policies and procedures</a:t>
            </a:r>
            <a:endParaRPr>
              <a:solidFill>
                <a:schemeClr val="dk2"/>
              </a:solidFill>
              <a:latin typeface="Times New Roman"/>
              <a:ea typeface="Times New Roman"/>
              <a:cs typeface="Times New Roman"/>
              <a:sym typeface="Times New Roman"/>
            </a:endParaRPr>
          </a:p>
          <a:p>
            <a:pPr marL="457200" lvl="0" indent="-342900"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tool also guarantees that staff receive consistent data</a:t>
            </a:r>
            <a:endParaRPr>
              <a:solidFill>
                <a:schemeClr val="dk2"/>
              </a:solidFill>
              <a:latin typeface="Times New Roman"/>
              <a:ea typeface="Times New Roman"/>
              <a:cs typeface="Times New Roman"/>
              <a:sym typeface="Times New Roman"/>
            </a:endParaRPr>
          </a:p>
        </p:txBody>
      </p:sp>
      <p:pic>
        <p:nvPicPr>
          <p:cNvPr id="96" name="Google Shape;96;p17"/>
          <p:cNvPicPr preferRelativeResize="0"/>
          <p:nvPr/>
        </p:nvPicPr>
        <p:blipFill>
          <a:blip r:embed="rId3">
            <a:alphaModFix/>
          </a:blip>
          <a:stretch>
            <a:fillRect/>
          </a:stretch>
        </p:blipFill>
        <p:spPr>
          <a:xfrm>
            <a:off x="681100" y="1919075"/>
            <a:ext cx="3024726" cy="25841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850" b="1">
                <a:solidFill>
                  <a:srgbClr val="000000"/>
                </a:solidFill>
                <a:latin typeface="Times New Roman"/>
                <a:ea typeface="Times New Roman"/>
                <a:cs typeface="Times New Roman"/>
                <a:sym typeface="Times New Roman"/>
              </a:rPr>
              <a:t>How it improves efficiency or communication</a:t>
            </a:r>
            <a:endParaRPr sz="2850"/>
          </a:p>
        </p:txBody>
      </p:sp>
      <p:sp>
        <p:nvSpPr>
          <p:cNvPr id="102" name="Google Shape;102;p18"/>
          <p:cNvSpPr txBox="1">
            <a:spLocks noGrp="1"/>
          </p:cNvSpPr>
          <p:nvPr>
            <p:ph type="body" idx="1"/>
          </p:nvPr>
        </p:nvSpPr>
        <p:spPr>
          <a:xfrm>
            <a:off x="4357300" y="1919075"/>
            <a:ext cx="4513800" cy="30495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 sz="1918" b="1" i="1">
                <a:solidFill>
                  <a:schemeClr val="dk2"/>
                </a:solidFill>
                <a:latin typeface="Times New Roman"/>
                <a:ea typeface="Times New Roman"/>
                <a:cs typeface="Times New Roman"/>
                <a:sym typeface="Times New Roman"/>
              </a:rPr>
              <a:t>Efficiency </a:t>
            </a:r>
            <a:endParaRPr sz="1918" b="1" i="1">
              <a:solidFill>
                <a:schemeClr val="dk2"/>
              </a:solidFill>
              <a:latin typeface="Times New Roman"/>
              <a:ea typeface="Times New Roman"/>
              <a:cs typeface="Times New Roman"/>
              <a:sym typeface="Times New Roman"/>
            </a:endParaRPr>
          </a:p>
          <a:p>
            <a:pPr marL="457200" lvl="0" indent="-332105" algn="l" rtl="0">
              <a:spcBef>
                <a:spcPts val="1200"/>
              </a:spcBef>
              <a:spcAft>
                <a:spcPts val="0"/>
              </a:spcAft>
              <a:buClr>
                <a:schemeClr val="dk2"/>
              </a:buClr>
              <a:buSzPct val="100000"/>
              <a:buFont typeface="Times New Roman"/>
              <a:buChar char="●"/>
            </a:pPr>
            <a:r>
              <a:rPr lang="en" sz="1918">
                <a:solidFill>
                  <a:schemeClr val="dk2"/>
                </a:solidFill>
                <a:latin typeface="Times New Roman"/>
                <a:ea typeface="Times New Roman"/>
                <a:cs typeface="Times New Roman"/>
                <a:sym typeface="Times New Roman"/>
              </a:rPr>
              <a:t>Saves time and effort through reusing training materials</a:t>
            </a:r>
            <a:endParaRPr sz="1918">
              <a:solidFill>
                <a:schemeClr val="dk2"/>
              </a:solidFill>
              <a:latin typeface="Times New Roman"/>
              <a:ea typeface="Times New Roman"/>
              <a:cs typeface="Times New Roman"/>
              <a:sym typeface="Times New Roman"/>
            </a:endParaRPr>
          </a:p>
          <a:p>
            <a:pPr marL="457200" lvl="0" indent="-332105" algn="l" rtl="0">
              <a:spcBef>
                <a:spcPts val="0"/>
              </a:spcBef>
              <a:spcAft>
                <a:spcPts val="0"/>
              </a:spcAft>
              <a:buClr>
                <a:schemeClr val="dk2"/>
              </a:buClr>
              <a:buSzPct val="100000"/>
              <a:buFont typeface="Times New Roman"/>
              <a:buChar char="●"/>
            </a:pPr>
            <a:r>
              <a:rPr lang="en" sz="1918">
                <a:solidFill>
                  <a:schemeClr val="dk2"/>
                </a:solidFill>
                <a:latin typeface="Times New Roman"/>
                <a:ea typeface="Times New Roman"/>
                <a:cs typeface="Times New Roman"/>
                <a:sym typeface="Times New Roman"/>
              </a:rPr>
              <a:t>it is easy to update when policies and procedures transform (Phillips </a:t>
            </a:r>
            <a:r>
              <a:rPr lang="en" sz="1918" i="1">
                <a:solidFill>
                  <a:schemeClr val="dk2"/>
                </a:solidFill>
                <a:latin typeface="Times New Roman"/>
                <a:ea typeface="Times New Roman"/>
                <a:cs typeface="Times New Roman"/>
                <a:sym typeface="Times New Roman"/>
              </a:rPr>
              <a:t>et al. </a:t>
            </a:r>
            <a:r>
              <a:rPr lang="en" sz="1918">
                <a:solidFill>
                  <a:schemeClr val="dk2"/>
                </a:solidFill>
                <a:latin typeface="Times New Roman"/>
                <a:ea typeface="Times New Roman"/>
                <a:cs typeface="Times New Roman"/>
                <a:sym typeface="Times New Roman"/>
              </a:rPr>
              <a:t>2022)</a:t>
            </a:r>
            <a:endParaRPr sz="1918">
              <a:solidFill>
                <a:schemeClr val="dk2"/>
              </a:solidFill>
              <a:latin typeface="Times New Roman"/>
              <a:ea typeface="Times New Roman"/>
              <a:cs typeface="Times New Roman"/>
              <a:sym typeface="Times New Roman"/>
            </a:endParaRPr>
          </a:p>
          <a:p>
            <a:pPr marL="0" lvl="0" indent="0" algn="l" rtl="0">
              <a:spcBef>
                <a:spcPts val="1200"/>
              </a:spcBef>
              <a:spcAft>
                <a:spcPts val="0"/>
              </a:spcAft>
              <a:buNone/>
            </a:pPr>
            <a:r>
              <a:rPr lang="en" sz="1918" b="1" i="1">
                <a:solidFill>
                  <a:schemeClr val="dk2"/>
                </a:solidFill>
                <a:latin typeface="Times New Roman"/>
                <a:ea typeface="Times New Roman"/>
                <a:cs typeface="Times New Roman"/>
                <a:sym typeface="Times New Roman"/>
              </a:rPr>
              <a:t>Communication </a:t>
            </a:r>
            <a:endParaRPr sz="1918" b="1" i="1">
              <a:solidFill>
                <a:schemeClr val="dk2"/>
              </a:solidFill>
              <a:latin typeface="Times New Roman"/>
              <a:ea typeface="Times New Roman"/>
              <a:cs typeface="Times New Roman"/>
              <a:sym typeface="Times New Roman"/>
            </a:endParaRPr>
          </a:p>
          <a:p>
            <a:pPr marL="457200" lvl="0" indent="-332105" algn="l" rtl="0">
              <a:spcBef>
                <a:spcPts val="1200"/>
              </a:spcBef>
              <a:spcAft>
                <a:spcPts val="0"/>
              </a:spcAft>
              <a:buClr>
                <a:schemeClr val="dk2"/>
              </a:buClr>
              <a:buSzPct val="100000"/>
              <a:buFont typeface="Times New Roman"/>
              <a:buChar char="●"/>
            </a:pPr>
            <a:r>
              <a:rPr lang="en" sz="1918">
                <a:solidFill>
                  <a:schemeClr val="dk2"/>
                </a:solidFill>
                <a:latin typeface="Times New Roman"/>
                <a:ea typeface="Times New Roman"/>
                <a:cs typeface="Times New Roman"/>
                <a:sym typeface="Times New Roman"/>
              </a:rPr>
              <a:t>Guarantees that all employees receive consistent messages</a:t>
            </a:r>
            <a:endParaRPr sz="1918">
              <a:solidFill>
                <a:schemeClr val="dk2"/>
              </a:solidFill>
              <a:latin typeface="Times New Roman"/>
              <a:ea typeface="Times New Roman"/>
              <a:cs typeface="Times New Roman"/>
              <a:sym typeface="Times New Roman"/>
            </a:endParaRPr>
          </a:p>
          <a:p>
            <a:pPr marL="457200" lvl="0" indent="-332105" algn="l" rtl="0">
              <a:spcBef>
                <a:spcPts val="0"/>
              </a:spcBef>
              <a:spcAft>
                <a:spcPts val="0"/>
              </a:spcAft>
              <a:buClr>
                <a:schemeClr val="dk2"/>
              </a:buClr>
              <a:buSzPct val="100000"/>
              <a:buFont typeface="Times New Roman"/>
              <a:buChar char="●"/>
            </a:pPr>
            <a:r>
              <a:rPr lang="en" sz="1918">
                <a:solidFill>
                  <a:schemeClr val="dk2"/>
                </a:solidFill>
                <a:latin typeface="Times New Roman"/>
                <a:ea typeface="Times New Roman"/>
                <a:cs typeface="Times New Roman"/>
                <a:sym typeface="Times New Roman"/>
              </a:rPr>
              <a:t>Improves the understanding of staff through engaging visual content</a:t>
            </a:r>
            <a:endParaRPr sz="1918">
              <a:solidFill>
                <a:schemeClr val="dk2"/>
              </a:solidFill>
              <a:latin typeface="Times New Roman"/>
              <a:ea typeface="Times New Roman"/>
              <a:cs typeface="Times New Roman"/>
              <a:sym typeface="Times New Roman"/>
            </a:endParaRPr>
          </a:p>
        </p:txBody>
      </p:sp>
      <p:pic>
        <p:nvPicPr>
          <p:cNvPr id="103" name="Google Shape;103;p18"/>
          <p:cNvPicPr preferRelativeResize="0"/>
          <p:nvPr/>
        </p:nvPicPr>
        <p:blipFill>
          <a:blip r:embed="rId3">
            <a:alphaModFix/>
          </a:blip>
          <a:stretch>
            <a:fillRect/>
          </a:stretch>
        </p:blipFill>
        <p:spPr>
          <a:xfrm>
            <a:off x="594475" y="1777700"/>
            <a:ext cx="3041551" cy="31908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850" b="1">
                <a:solidFill>
                  <a:srgbClr val="000000"/>
                </a:solidFill>
                <a:latin typeface="Times New Roman"/>
                <a:ea typeface="Times New Roman"/>
                <a:cs typeface="Times New Roman"/>
                <a:sym typeface="Times New Roman"/>
              </a:rPr>
              <a:t>Advantages and limitations of using the chosen tool</a:t>
            </a:r>
            <a:endParaRPr sz="2850"/>
          </a:p>
        </p:txBody>
      </p:sp>
      <p:sp>
        <p:nvSpPr>
          <p:cNvPr id="109" name="Google Shape;109;p19"/>
          <p:cNvSpPr txBox="1">
            <a:spLocks noGrp="1"/>
          </p:cNvSpPr>
          <p:nvPr>
            <p:ph type="body" idx="1"/>
          </p:nvPr>
        </p:nvSpPr>
        <p:spPr>
          <a:xfrm>
            <a:off x="4054825" y="1781000"/>
            <a:ext cx="4932600" cy="3234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b="1" i="1">
                <a:solidFill>
                  <a:schemeClr val="dk2"/>
                </a:solidFill>
                <a:latin typeface="Times New Roman"/>
                <a:ea typeface="Times New Roman"/>
                <a:cs typeface="Times New Roman"/>
                <a:sym typeface="Times New Roman"/>
              </a:rPr>
              <a:t>Advantages</a:t>
            </a:r>
            <a:endParaRPr sz="1500" b="1" i="1">
              <a:solidFill>
                <a:schemeClr val="dk2"/>
              </a:solidFill>
              <a:latin typeface="Times New Roman"/>
              <a:ea typeface="Times New Roman"/>
              <a:cs typeface="Times New Roman"/>
              <a:sym typeface="Times New Roman"/>
            </a:endParaRPr>
          </a:p>
          <a:p>
            <a:pPr marL="457200" lvl="0" indent="-323850" algn="l" rtl="0">
              <a:spcBef>
                <a:spcPts val="120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Several advantages, include ease of use, professional format and the capability of supporting visual learning</a:t>
            </a:r>
            <a:endParaRPr sz="1500">
              <a:solidFill>
                <a:schemeClr val="dk2"/>
              </a:solidFill>
              <a:latin typeface="Times New Roman"/>
              <a:ea typeface="Times New Roman"/>
              <a:cs typeface="Times New Roman"/>
              <a:sym typeface="Times New Roman"/>
            </a:endParaRPr>
          </a:p>
          <a:p>
            <a:pPr marL="457200" lvl="0" indent="-323850" algn="l" rtl="0">
              <a:spcBef>
                <a:spcPts val="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It can be easily shared between small and large groups electronically (Fleming, 2024)</a:t>
            </a:r>
            <a:endParaRPr sz="1500">
              <a:solidFill>
                <a:schemeClr val="dk2"/>
              </a:solidFill>
              <a:latin typeface="Times New Roman"/>
              <a:ea typeface="Times New Roman"/>
              <a:cs typeface="Times New Roman"/>
              <a:sym typeface="Times New Roman"/>
            </a:endParaRPr>
          </a:p>
          <a:p>
            <a:pPr marL="0" lvl="0" indent="0" algn="l" rtl="0">
              <a:spcBef>
                <a:spcPts val="1200"/>
              </a:spcBef>
              <a:spcAft>
                <a:spcPts val="0"/>
              </a:spcAft>
              <a:buNone/>
            </a:pPr>
            <a:r>
              <a:rPr lang="en" sz="1500" b="1" i="1">
                <a:solidFill>
                  <a:schemeClr val="dk2"/>
                </a:solidFill>
                <a:latin typeface="Times New Roman"/>
                <a:ea typeface="Times New Roman"/>
                <a:cs typeface="Times New Roman"/>
                <a:sym typeface="Times New Roman"/>
              </a:rPr>
              <a:t>Limitations </a:t>
            </a:r>
            <a:endParaRPr sz="1500" b="1" i="1">
              <a:solidFill>
                <a:schemeClr val="dk2"/>
              </a:solidFill>
              <a:latin typeface="Times New Roman"/>
              <a:ea typeface="Times New Roman"/>
              <a:cs typeface="Times New Roman"/>
              <a:sym typeface="Times New Roman"/>
            </a:endParaRPr>
          </a:p>
          <a:p>
            <a:pPr marL="457200" lvl="0" indent="-323850" algn="l" rtl="0">
              <a:spcBef>
                <a:spcPts val="120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Need access to technology and can become less engaging if they are text-heavy</a:t>
            </a:r>
            <a:endParaRPr sz="1500">
              <a:solidFill>
                <a:schemeClr val="dk2"/>
              </a:solidFill>
              <a:latin typeface="Times New Roman"/>
              <a:ea typeface="Times New Roman"/>
              <a:cs typeface="Times New Roman"/>
              <a:sym typeface="Times New Roman"/>
            </a:endParaRPr>
          </a:p>
          <a:p>
            <a:pPr marL="457200" lvl="0" indent="-323850" algn="l" rtl="0">
              <a:spcBef>
                <a:spcPts val="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It is required to have effective discussion and practical training activities</a:t>
            </a:r>
            <a:endParaRPr sz="1500">
              <a:solidFill>
                <a:schemeClr val="dk2"/>
              </a:solidFill>
              <a:latin typeface="Times New Roman"/>
              <a:ea typeface="Times New Roman"/>
              <a:cs typeface="Times New Roman"/>
              <a:sym typeface="Times New Roman"/>
            </a:endParaRPr>
          </a:p>
        </p:txBody>
      </p:sp>
      <p:pic>
        <p:nvPicPr>
          <p:cNvPr id="110" name="Google Shape;110;p19"/>
          <p:cNvPicPr preferRelativeResize="0"/>
          <p:nvPr/>
        </p:nvPicPr>
        <p:blipFill>
          <a:blip r:embed="rId3">
            <a:alphaModFix/>
          </a:blip>
          <a:stretch>
            <a:fillRect/>
          </a:stretch>
        </p:blipFill>
        <p:spPr>
          <a:xfrm>
            <a:off x="152400" y="1967125"/>
            <a:ext cx="3750024" cy="268102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b="1">
                <a:solidFill>
                  <a:srgbClr val="000000"/>
                </a:solidFill>
                <a:latin typeface="Times New Roman"/>
                <a:ea typeface="Times New Roman"/>
                <a:cs typeface="Times New Roman"/>
                <a:sym typeface="Times New Roman"/>
              </a:rPr>
              <a:t>Conclusion and recommendations for the nursing home</a:t>
            </a:r>
            <a:endParaRPr b="1">
              <a:solidFill>
                <a:srgbClr val="000000"/>
              </a:solidFill>
              <a:latin typeface="Times New Roman"/>
              <a:ea typeface="Times New Roman"/>
              <a:cs typeface="Times New Roman"/>
              <a:sym typeface="Times New Roman"/>
            </a:endParaRPr>
          </a:p>
        </p:txBody>
      </p:sp>
      <p:sp>
        <p:nvSpPr>
          <p:cNvPr id="116" name="Google Shape;116;p20"/>
          <p:cNvSpPr txBox="1">
            <a:spLocks noGrp="1"/>
          </p:cNvSpPr>
          <p:nvPr>
            <p:ph type="body" idx="1"/>
          </p:nvPr>
        </p:nvSpPr>
        <p:spPr>
          <a:xfrm>
            <a:off x="4450375" y="1919075"/>
            <a:ext cx="4374000" cy="3072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1929" b="1" i="1">
                <a:solidFill>
                  <a:schemeClr val="dk2"/>
                </a:solidFill>
                <a:latin typeface="Times New Roman"/>
                <a:ea typeface="Times New Roman"/>
                <a:cs typeface="Times New Roman"/>
                <a:sym typeface="Times New Roman"/>
              </a:rPr>
              <a:t>Conclusion </a:t>
            </a:r>
            <a:endParaRPr sz="1929" b="1" i="1">
              <a:solidFill>
                <a:schemeClr val="dk2"/>
              </a:solidFill>
              <a:latin typeface="Times New Roman"/>
              <a:ea typeface="Times New Roman"/>
              <a:cs typeface="Times New Roman"/>
              <a:sym typeface="Times New Roman"/>
            </a:endParaRPr>
          </a:p>
          <a:p>
            <a:pPr marL="457200" lvl="0" indent="-323532" algn="l" rtl="0">
              <a:spcBef>
                <a:spcPts val="1200"/>
              </a:spcBef>
              <a:spcAft>
                <a:spcPts val="0"/>
              </a:spcAft>
              <a:buClr>
                <a:schemeClr val="dk2"/>
              </a:buClr>
              <a:buSzPct val="100000"/>
              <a:buFont typeface="Times New Roman"/>
              <a:buChar char="●"/>
            </a:pPr>
            <a:r>
              <a:rPr lang="en" sz="1929">
                <a:solidFill>
                  <a:schemeClr val="dk2"/>
                </a:solidFill>
                <a:latin typeface="Times New Roman"/>
                <a:ea typeface="Times New Roman"/>
                <a:cs typeface="Times New Roman"/>
                <a:sym typeface="Times New Roman"/>
              </a:rPr>
              <a:t>MS PowerPoint is an efficient tool for providing staff training</a:t>
            </a:r>
            <a:endParaRPr sz="1929">
              <a:solidFill>
                <a:schemeClr val="dk2"/>
              </a:solidFill>
              <a:latin typeface="Times New Roman"/>
              <a:ea typeface="Times New Roman"/>
              <a:cs typeface="Times New Roman"/>
              <a:sym typeface="Times New Roman"/>
            </a:endParaRPr>
          </a:p>
          <a:p>
            <a:pPr marL="457200" lvl="0" indent="-323532" algn="l" rtl="0">
              <a:spcBef>
                <a:spcPts val="0"/>
              </a:spcBef>
              <a:spcAft>
                <a:spcPts val="0"/>
              </a:spcAft>
              <a:buClr>
                <a:schemeClr val="dk2"/>
              </a:buClr>
              <a:buSzPct val="100000"/>
              <a:buFont typeface="Times New Roman"/>
              <a:buChar char="●"/>
            </a:pPr>
            <a:r>
              <a:rPr lang="en" sz="1929">
                <a:solidFill>
                  <a:schemeClr val="dk2"/>
                </a:solidFill>
                <a:latin typeface="Times New Roman"/>
                <a:ea typeface="Times New Roman"/>
                <a:cs typeface="Times New Roman"/>
                <a:sym typeface="Times New Roman"/>
              </a:rPr>
              <a:t>It helps in offering clear, similar and professional training materials</a:t>
            </a:r>
            <a:endParaRPr sz="1929">
              <a:solidFill>
                <a:schemeClr val="dk2"/>
              </a:solidFill>
              <a:latin typeface="Times New Roman"/>
              <a:ea typeface="Times New Roman"/>
              <a:cs typeface="Times New Roman"/>
              <a:sym typeface="Times New Roman"/>
            </a:endParaRPr>
          </a:p>
          <a:p>
            <a:pPr marL="0" lvl="0" indent="0" algn="l" rtl="0">
              <a:spcBef>
                <a:spcPts val="1200"/>
              </a:spcBef>
              <a:spcAft>
                <a:spcPts val="0"/>
              </a:spcAft>
              <a:buNone/>
            </a:pPr>
            <a:r>
              <a:rPr lang="en" sz="1929" b="1" i="1">
                <a:solidFill>
                  <a:schemeClr val="dk2"/>
                </a:solidFill>
                <a:latin typeface="Times New Roman"/>
                <a:ea typeface="Times New Roman"/>
                <a:cs typeface="Times New Roman"/>
                <a:sym typeface="Times New Roman"/>
              </a:rPr>
              <a:t>Recommendations </a:t>
            </a:r>
            <a:endParaRPr sz="1929" b="1" i="1">
              <a:solidFill>
                <a:schemeClr val="dk2"/>
              </a:solidFill>
              <a:latin typeface="Times New Roman"/>
              <a:ea typeface="Times New Roman"/>
              <a:cs typeface="Times New Roman"/>
              <a:sym typeface="Times New Roman"/>
            </a:endParaRPr>
          </a:p>
          <a:p>
            <a:pPr marL="457200" lvl="0" indent="-323532" algn="l" rtl="0">
              <a:spcBef>
                <a:spcPts val="1200"/>
              </a:spcBef>
              <a:spcAft>
                <a:spcPts val="0"/>
              </a:spcAft>
              <a:buClr>
                <a:schemeClr val="dk2"/>
              </a:buClr>
              <a:buSzPct val="100000"/>
              <a:buFont typeface="Times New Roman"/>
              <a:buChar char="●"/>
            </a:pPr>
            <a:r>
              <a:rPr lang="en" sz="1929">
                <a:solidFill>
                  <a:schemeClr val="dk2"/>
                </a:solidFill>
                <a:latin typeface="Times New Roman"/>
                <a:ea typeface="Times New Roman"/>
                <a:cs typeface="Times New Roman"/>
                <a:sym typeface="Times New Roman"/>
              </a:rPr>
              <a:t>The nursing home is recommended to regularly update the training materials (Wang </a:t>
            </a:r>
            <a:r>
              <a:rPr lang="en" sz="1929" i="1">
                <a:solidFill>
                  <a:schemeClr val="dk2"/>
                </a:solidFill>
                <a:latin typeface="Times New Roman"/>
                <a:ea typeface="Times New Roman"/>
                <a:cs typeface="Times New Roman"/>
                <a:sym typeface="Times New Roman"/>
              </a:rPr>
              <a:t>et al. </a:t>
            </a:r>
            <a:r>
              <a:rPr lang="en" sz="1929">
                <a:solidFill>
                  <a:schemeClr val="dk2"/>
                </a:solidFill>
                <a:latin typeface="Times New Roman"/>
                <a:ea typeface="Times New Roman"/>
                <a:cs typeface="Times New Roman"/>
                <a:sym typeface="Times New Roman"/>
              </a:rPr>
              <a:t>2022)</a:t>
            </a:r>
            <a:endParaRPr sz="1929">
              <a:solidFill>
                <a:schemeClr val="dk2"/>
              </a:solidFill>
              <a:latin typeface="Times New Roman"/>
              <a:ea typeface="Times New Roman"/>
              <a:cs typeface="Times New Roman"/>
              <a:sym typeface="Times New Roman"/>
            </a:endParaRPr>
          </a:p>
          <a:p>
            <a:pPr marL="457200" lvl="0" indent="-323532" algn="l" rtl="0">
              <a:spcBef>
                <a:spcPts val="0"/>
              </a:spcBef>
              <a:spcAft>
                <a:spcPts val="0"/>
              </a:spcAft>
              <a:buClr>
                <a:schemeClr val="dk2"/>
              </a:buClr>
              <a:buSzPct val="100000"/>
              <a:buFont typeface="Times New Roman"/>
              <a:buChar char="●"/>
            </a:pPr>
            <a:r>
              <a:rPr lang="en" sz="1929">
                <a:solidFill>
                  <a:schemeClr val="dk2"/>
                </a:solidFill>
                <a:latin typeface="Times New Roman"/>
                <a:ea typeface="Times New Roman"/>
                <a:cs typeface="Times New Roman"/>
                <a:sym typeface="Times New Roman"/>
              </a:rPr>
              <a:t>The nursing home needs to listen to the needs of the staff and combine PowerPoint with practical activities</a:t>
            </a:r>
            <a:endParaRPr sz="1929">
              <a:solidFill>
                <a:schemeClr val="dk2"/>
              </a:solidFill>
              <a:latin typeface="Times New Roman"/>
              <a:ea typeface="Times New Roman"/>
              <a:cs typeface="Times New Roman"/>
              <a:sym typeface="Times New Roman"/>
            </a:endParaRPr>
          </a:p>
        </p:txBody>
      </p:sp>
      <p:pic>
        <p:nvPicPr>
          <p:cNvPr id="117" name="Google Shape;117;p20"/>
          <p:cNvPicPr preferRelativeResize="0"/>
          <p:nvPr/>
        </p:nvPicPr>
        <p:blipFill>
          <a:blip r:embed="rId3">
            <a:alphaModFix/>
          </a:blip>
          <a:stretch>
            <a:fillRect/>
          </a:stretch>
        </p:blipFill>
        <p:spPr>
          <a:xfrm>
            <a:off x="436800" y="2130000"/>
            <a:ext cx="3369499" cy="26017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1"/>
          <p:cNvSpPr txBox="1">
            <a:spLocks noGrp="1"/>
          </p:cNvSpPr>
          <p:nvPr>
            <p:ph type="title"/>
          </p:nvPr>
        </p:nvSpPr>
        <p:spPr>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sz="2850" b="1">
                <a:solidFill>
                  <a:srgbClr val="000000"/>
                </a:solidFill>
                <a:latin typeface="Times New Roman"/>
                <a:ea typeface="Times New Roman"/>
                <a:cs typeface="Times New Roman"/>
                <a:sym typeface="Times New Roman"/>
              </a:rPr>
              <a:t>References </a:t>
            </a:r>
            <a:endParaRPr sz="2850" b="1">
              <a:solidFill>
                <a:srgbClr val="000000"/>
              </a:solidFill>
              <a:latin typeface="Times New Roman"/>
              <a:ea typeface="Times New Roman"/>
              <a:cs typeface="Times New Roman"/>
              <a:sym typeface="Times New Roman"/>
            </a:endParaRPr>
          </a:p>
        </p:txBody>
      </p:sp>
      <p:sp>
        <p:nvSpPr>
          <p:cNvPr id="123" name="Google Shape;123;p21"/>
          <p:cNvSpPr txBox="1">
            <a:spLocks noGrp="1"/>
          </p:cNvSpPr>
          <p:nvPr>
            <p:ph type="body" idx="1"/>
          </p:nvPr>
        </p:nvSpPr>
        <p:spPr>
          <a:xfrm>
            <a:off x="122675" y="1664650"/>
            <a:ext cx="8818200" cy="3257400"/>
          </a:xfrm>
          <a:prstGeom prst="rect">
            <a:avLst/>
          </a:prstGeom>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SzPts val="1100"/>
              <a:buAutoNum type="arabicPeriod"/>
            </a:pPr>
            <a:r>
              <a:rPr lang="en" sz="1100">
                <a:solidFill>
                  <a:srgbClr val="000000"/>
                </a:solidFill>
                <a:highlight>
                  <a:srgbClr val="FFFFFF"/>
                </a:highlight>
                <a:latin typeface="Times New Roman"/>
                <a:ea typeface="Times New Roman"/>
                <a:cs typeface="Times New Roman"/>
                <a:sym typeface="Times New Roman"/>
              </a:rPr>
              <a:t>Elsafty, A. and Oraby, M., 2022. The impact of training on employee retention: An empirical research on the private sector in Egypt. </a:t>
            </a:r>
            <a:r>
              <a:rPr lang="en" sz="1100" i="1">
                <a:solidFill>
                  <a:srgbClr val="000000"/>
                </a:solidFill>
                <a:highlight>
                  <a:srgbClr val="FFFFFF"/>
                </a:highlight>
                <a:latin typeface="Times New Roman"/>
                <a:ea typeface="Times New Roman"/>
                <a:cs typeface="Times New Roman"/>
                <a:sym typeface="Times New Roman"/>
              </a:rPr>
              <a:t>International Journal of Business and Management</a:t>
            </a:r>
            <a:r>
              <a:rPr lang="en" sz="1100">
                <a:solidFill>
                  <a:srgbClr val="000000"/>
                </a:solidFill>
                <a:highlight>
                  <a:srgbClr val="FFFFFF"/>
                </a:highlight>
                <a:latin typeface="Times New Roman"/>
                <a:ea typeface="Times New Roman"/>
                <a:cs typeface="Times New Roman"/>
                <a:sym typeface="Times New Roman"/>
              </a:rPr>
              <a:t>, </a:t>
            </a:r>
            <a:r>
              <a:rPr lang="en" sz="1100" i="1">
                <a:solidFill>
                  <a:srgbClr val="000000"/>
                </a:solidFill>
                <a:highlight>
                  <a:srgbClr val="FFFFFF"/>
                </a:highlight>
                <a:latin typeface="Times New Roman"/>
                <a:ea typeface="Times New Roman"/>
                <a:cs typeface="Times New Roman"/>
                <a:sym typeface="Times New Roman"/>
              </a:rPr>
              <a:t>17</a:t>
            </a:r>
            <a:r>
              <a:rPr lang="en" sz="1100">
                <a:solidFill>
                  <a:srgbClr val="000000"/>
                </a:solidFill>
                <a:highlight>
                  <a:srgbClr val="FFFFFF"/>
                </a:highlight>
                <a:latin typeface="Times New Roman"/>
                <a:ea typeface="Times New Roman"/>
                <a:cs typeface="Times New Roman"/>
                <a:sym typeface="Times New Roman"/>
              </a:rPr>
              <a:t>(5), pp.58-74.</a:t>
            </a:r>
            <a:r>
              <a:rPr lang="en" sz="1100">
                <a:solidFill>
                  <a:srgbClr val="000000"/>
                </a:solidFill>
                <a:latin typeface="Times New Roman"/>
                <a:ea typeface="Times New Roman"/>
                <a:cs typeface="Times New Roman"/>
                <a:sym typeface="Times New Roman"/>
              </a:rPr>
              <a:t> </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AutoNum type="arabicPeriod"/>
            </a:pPr>
            <a:r>
              <a:rPr lang="en" sz="1100">
                <a:solidFill>
                  <a:srgbClr val="000000"/>
                </a:solidFill>
                <a:highlight>
                  <a:srgbClr val="FFFFFF"/>
                </a:highlight>
                <a:latin typeface="Times New Roman"/>
                <a:ea typeface="Times New Roman"/>
                <a:cs typeface="Times New Roman"/>
                <a:sym typeface="Times New Roman"/>
              </a:rPr>
              <a:t>Usman, M., Rofcanin, Y., Ali, M., Ogbonnaya, C. and Babalola, M.T., 2023. Toward a more sustainable environment: Understanding why and when green training promotes employees' eco‐friendly behaviors outside of work. </a:t>
            </a:r>
            <a:r>
              <a:rPr lang="en" sz="1100" i="1">
                <a:solidFill>
                  <a:srgbClr val="000000"/>
                </a:solidFill>
                <a:highlight>
                  <a:srgbClr val="FFFFFF"/>
                </a:highlight>
                <a:latin typeface="Times New Roman"/>
                <a:ea typeface="Times New Roman"/>
                <a:cs typeface="Times New Roman"/>
                <a:sym typeface="Times New Roman"/>
              </a:rPr>
              <a:t>Human Resource Management</a:t>
            </a:r>
            <a:r>
              <a:rPr lang="en" sz="1100">
                <a:solidFill>
                  <a:srgbClr val="000000"/>
                </a:solidFill>
                <a:highlight>
                  <a:srgbClr val="FFFFFF"/>
                </a:highlight>
                <a:latin typeface="Times New Roman"/>
                <a:ea typeface="Times New Roman"/>
                <a:cs typeface="Times New Roman"/>
                <a:sym typeface="Times New Roman"/>
              </a:rPr>
              <a:t>, </a:t>
            </a:r>
            <a:r>
              <a:rPr lang="en" sz="1100" i="1">
                <a:solidFill>
                  <a:srgbClr val="000000"/>
                </a:solidFill>
                <a:highlight>
                  <a:srgbClr val="FFFFFF"/>
                </a:highlight>
                <a:latin typeface="Times New Roman"/>
                <a:ea typeface="Times New Roman"/>
                <a:cs typeface="Times New Roman"/>
                <a:sym typeface="Times New Roman"/>
              </a:rPr>
              <a:t>62</a:t>
            </a:r>
            <a:r>
              <a:rPr lang="en" sz="1100">
                <a:solidFill>
                  <a:srgbClr val="000000"/>
                </a:solidFill>
                <a:highlight>
                  <a:srgbClr val="FFFFFF"/>
                </a:highlight>
                <a:latin typeface="Times New Roman"/>
                <a:ea typeface="Times New Roman"/>
                <a:cs typeface="Times New Roman"/>
                <a:sym typeface="Times New Roman"/>
              </a:rPr>
              <a:t>(3), pp.355-371.</a:t>
            </a:r>
            <a:r>
              <a:rPr lang="en" sz="1100">
                <a:solidFill>
                  <a:srgbClr val="000000"/>
                </a:solidFill>
                <a:latin typeface="Times New Roman"/>
                <a:ea typeface="Times New Roman"/>
                <a:cs typeface="Times New Roman"/>
                <a:sym typeface="Times New Roman"/>
              </a:rPr>
              <a:t> </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AutoNum type="arabicPeriod"/>
            </a:pPr>
            <a:r>
              <a:rPr lang="en" sz="1100">
                <a:solidFill>
                  <a:srgbClr val="000000"/>
                </a:solidFill>
                <a:highlight>
                  <a:srgbClr val="FFFFFF"/>
                </a:highlight>
                <a:latin typeface="Times New Roman"/>
                <a:ea typeface="Times New Roman"/>
                <a:cs typeface="Times New Roman"/>
                <a:sym typeface="Times New Roman"/>
              </a:rPr>
              <a:t>Martini, M., Gerosa, T. and Cavenago, D., 2023. How does employee development affect turnover intention? Exploring alternative relationships. </a:t>
            </a:r>
            <a:r>
              <a:rPr lang="en" sz="1100" i="1">
                <a:solidFill>
                  <a:srgbClr val="000000"/>
                </a:solidFill>
                <a:highlight>
                  <a:srgbClr val="FFFFFF"/>
                </a:highlight>
                <a:latin typeface="Times New Roman"/>
                <a:ea typeface="Times New Roman"/>
                <a:cs typeface="Times New Roman"/>
                <a:sym typeface="Times New Roman"/>
              </a:rPr>
              <a:t>International Journal of Training and Development</a:t>
            </a:r>
            <a:r>
              <a:rPr lang="en" sz="1100">
                <a:solidFill>
                  <a:srgbClr val="000000"/>
                </a:solidFill>
                <a:highlight>
                  <a:srgbClr val="FFFFFF"/>
                </a:highlight>
                <a:latin typeface="Times New Roman"/>
                <a:ea typeface="Times New Roman"/>
                <a:cs typeface="Times New Roman"/>
                <a:sym typeface="Times New Roman"/>
              </a:rPr>
              <a:t>, </a:t>
            </a:r>
            <a:r>
              <a:rPr lang="en" sz="1100" i="1">
                <a:solidFill>
                  <a:srgbClr val="000000"/>
                </a:solidFill>
                <a:highlight>
                  <a:srgbClr val="FFFFFF"/>
                </a:highlight>
                <a:latin typeface="Times New Roman"/>
                <a:ea typeface="Times New Roman"/>
                <a:cs typeface="Times New Roman"/>
                <a:sym typeface="Times New Roman"/>
              </a:rPr>
              <a:t>27</a:t>
            </a:r>
            <a:r>
              <a:rPr lang="en" sz="1100">
                <a:solidFill>
                  <a:srgbClr val="000000"/>
                </a:solidFill>
                <a:highlight>
                  <a:srgbClr val="FFFFFF"/>
                </a:highlight>
                <a:latin typeface="Times New Roman"/>
                <a:ea typeface="Times New Roman"/>
                <a:cs typeface="Times New Roman"/>
                <a:sym typeface="Times New Roman"/>
              </a:rPr>
              <a:t>(1), pp.39-56.</a:t>
            </a:r>
            <a:r>
              <a:rPr lang="en" sz="1100">
                <a:solidFill>
                  <a:srgbClr val="000000"/>
                </a:solidFill>
                <a:latin typeface="Times New Roman"/>
                <a:ea typeface="Times New Roman"/>
                <a:cs typeface="Times New Roman"/>
                <a:sym typeface="Times New Roman"/>
              </a:rPr>
              <a:t> </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AutoNum type="arabicPeriod"/>
            </a:pPr>
            <a:r>
              <a:rPr lang="en" sz="1100">
                <a:solidFill>
                  <a:srgbClr val="000000"/>
                </a:solidFill>
                <a:highlight>
                  <a:srgbClr val="FFFFFF"/>
                </a:highlight>
                <a:latin typeface="Times New Roman"/>
                <a:ea typeface="Times New Roman"/>
                <a:cs typeface="Times New Roman"/>
                <a:sym typeface="Times New Roman"/>
              </a:rPr>
              <a:t>Phillips, M.R., Sadeghirad, B., Busse, J.W., Brignardello-Petersen, R., Cuello-Garcia, C.A., Kenji Nampo, F., Guo, Y.J., Bzovsky, S., Bannuru, R.R., Thabane, L. and Bhandari, M., 2022. Development and design validation of a novel network meta-analysis presentation tool for multiple outcomes: a qualitative descriptive study. </a:t>
            </a:r>
            <a:r>
              <a:rPr lang="en" sz="1100" i="1">
                <a:solidFill>
                  <a:srgbClr val="000000"/>
                </a:solidFill>
                <a:highlight>
                  <a:srgbClr val="FFFFFF"/>
                </a:highlight>
                <a:latin typeface="Times New Roman"/>
                <a:ea typeface="Times New Roman"/>
                <a:cs typeface="Times New Roman"/>
                <a:sym typeface="Times New Roman"/>
              </a:rPr>
              <a:t>BMJ open</a:t>
            </a:r>
            <a:r>
              <a:rPr lang="en" sz="1100">
                <a:solidFill>
                  <a:srgbClr val="000000"/>
                </a:solidFill>
                <a:highlight>
                  <a:srgbClr val="FFFFFF"/>
                </a:highlight>
                <a:latin typeface="Times New Roman"/>
                <a:ea typeface="Times New Roman"/>
                <a:cs typeface="Times New Roman"/>
                <a:sym typeface="Times New Roman"/>
              </a:rPr>
              <a:t>, </a:t>
            </a:r>
            <a:r>
              <a:rPr lang="en" sz="1100" i="1">
                <a:solidFill>
                  <a:srgbClr val="000000"/>
                </a:solidFill>
                <a:highlight>
                  <a:srgbClr val="FFFFFF"/>
                </a:highlight>
                <a:latin typeface="Times New Roman"/>
                <a:ea typeface="Times New Roman"/>
                <a:cs typeface="Times New Roman"/>
                <a:sym typeface="Times New Roman"/>
              </a:rPr>
              <a:t>12</a:t>
            </a:r>
            <a:r>
              <a:rPr lang="en" sz="1100">
                <a:solidFill>
                  <a:srgbClr val="000000"/>
                </a:solidFill>
                <a:highlight>
                  <a:srgbClr val="FFFFFF"/>
                </a:highlight>
                <a:latin typeface="Times New Roman"/>
                <a:ea typeface="Times New Roman"/>
                <a:cs typeface="Times New Roman"/>
                <a:sym typeface="Times New Roman"/>
              </a:rPr>
              <a:t>(6), p.e056400.</a:t>
            </a:r>
            <a:r>
              <a:rPr lang="en" sz="1100">
                <a:solidFill>
                  <a:srgbClr val="000000"/>
                </a:solidFill>
                <a:latin typeface="Times New Roman"/>
                <a:ea typeface="Times New Roman"/>
                <a:cs typeface="Times New Roman"/>
                <a:sym typeface="Times New Roman"/>
              </a:rPr>
              <a:t> </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AutoNum type="arabicPeriod"/>
            </a:pPr>
            <a:r>
              <a:rPr lang="en" sz="1100">
                <a:solidFill>
                  <a:srgbClr val="000000"/>
                </a:solidFill>
                <a:highlight>
                  <a:srgbClr val="FFFFFF"/>
                </a:highlight>
                <a:latin typeface="Times New Roman"/>
                <a:ea typeface="Times New Roman"/>
                <a:cs typeface="Times New Roman"/>
                <a:sym typeface="Times New Roman"/>
              </a:rPr>
              <a:t>Fleming, W.J., 2024. Employee well‐being outcomes from individual‐level mental health interventions: cross‐sectional evidence from the United Kingdom. </a:t>
            </a:r>
            <a:r>
              <a:rPr lang="en" sz="1100" i="1">
                <a:solidFill>
                  <a:srgbClr val="000000"/>
                </a:solidFill>
                <a:highlight>
                  <a:srgbClr val="FFFFFF"/>
                </a:highlight>
                <a:latin typeface="Times New Roman"/>
                <a:ea typeface="Times New Roman"/>
                <a:cs typeface="Times New Roman"/>
                <a:sym typeface="Times New Roman"/>
              </a:rPr>
              <a:t>Industrial Relations Journal</a:t>
            </a:r>
            <a:r>
              <a:rPr lang="en" sz="1100">
                <a:solidFill>
                  <a:srgbClr val="000000"/>
                </a:solidFill>
                <a:highlight>
                  <a:srgbClr val="FFFFFF"/>
                </a:highlight>
                <a:latin typeface="Times New Roman"/>
                <a:ea typeface="Times New Roman"/>
                <a:cs typeface="Times New Roman"/>
                <a:sym typeface="Times New Roman"/>
              </a:rPr>
              <a:t>, </a:t>
            </a:r>
            <a:r>
              <a:rPr lang="en" sz="1100" i="1">
                <a:solidFill>
                  <a:srgbClr val="000000"/>
                </a:solidFill>
                <a:highlight>
                  <a:srgbClr val="FFFFFF"/>
                </a:highlight>
                <a:latin typeface="Times New Roman"/>
                <a:ea typeface="Times New Roman"/>
                <a:cs typeface="Times New Roman"/>
                <a:sym typeface="Times New Roman"/>
              </a:rPr>
              <a:t>55</a:t>
            </a:r>
            <a:r>
              <a:rPr lang="en" sz="1100">
                <a:solidFill>
                  <a:srgbClr val="000000"/>
                </a:solidFill>
                <a:highlight>
                  <a:srgbClr val="FFFFFF"/>
                </a:highlight>
                <a:latin typeface="Times New Roman"/>
                <a:ea typeface="Times New Roman"/>
                <a:cs typeface="Times New Roman"/>
                <a:sym typeface="Times New Roman"/>
              </a:rPr>
              <a:t>(2), pp.162-182.</a:t>
            </a:r>
            <a:r>
              <a:rPr lang="en" sz="1100">
                <a:solidFill>
                  <a:srgbClr val="000000"/>
                </a:solidFill>
                <a:latin typeface="Times New Roman"/>
                <a:ea typeface="Times New Roman"/>
                <a:cs typeface="Times New Roman"/>
                <a:sym typeface="Times New Roman"/>
              </a:rPr>
              <a:t> </a:t>
            </a:r>
            <a:endParaRPr sz="1100">
              <a:solidFill>
                <a:srgbClr val="000000"/>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AutoNum type="arabicPeriod"/>
            </a:pPr>
            <a:r>
              <a:rPr lang="en" sz="1100">
                <a:solidFill>
                  <a:srgbClr val="000000"/>
                </a:solidFill>
                <a:highlight>
                  <a:srgbClr val="FFFFFF"/>
                </a:highlight>
                <a:latin typeface="Times New Roman"/>
                <a:ea typeface="Times New Roman"/>
                <a:cs typeface="Times New Roman"/>
                <a:sym typeface="Times New Roman"/>
              </a:rPr>
              <a:t>Wang, X., Lin, W., Xue, T., Green, A., Gu, L., He, Y., Huang, X., Jin, Z. and Wu, Y., 2022. Workplace learning in China: Transferring training into practice to improve performance. </a:t>
            </a:r>
            <a:r>
              <a:rPr lang="en" sz="1100" i="1">
                <a:solidFill>
                  <a:srgbClr val="000000"/>
                </a:solidFill>
                <a:highlight>
                  <a:srgbClr val="FFFFFF"/>
                </a:highlight>
                <a:latin typeface="Times New Roman"/>
                <a:ea typeface="Times New Roman"/>
                <a:cs typeface="Times New Roman"/>
                <a:sym typeface="Times New Roman"/>
              </a:rPr>
              <a:t>International Journal for Research in Vocational Education and Training (IJRVET)</a:t>
            </a:r>
            <a:r>
              <a:rPr lang="en" sz="1100">
                <a:solidFill>
                  <a:srgbClr val="000000"/>
                </a:solidFill>
                <a:highlight>
                  <a:srgbClr val="FFFFFF"/>
                </a:highlight>
                <a:latin typeface="Times New Roman"/>
                <a:ea typeface="Times New Roman"/>
                <a:cs typeface="Times New Roman"/>
                <a:sym typeface="Times New Roman"/>
              </a:rPr>
              <a:t>, </a:t>
            </a:r>
            <a:r>
              <a:rPr lang="en" sz="1100" i="1">
                <a:solidFill>
                  <a:srgbClr val="000000"/>
                </a:solidFill>
                <a:highlight>
                  <a:srgbClr val="FFFFFF"/>
                </a:highlight>
                <a:latin typeface="Times New Roman"/>
                <a:ea typeface="Times New Roman"/>
                <a:cs typeface="Times New Roman"/>
                <a:sym typeface="Times New Roman"/>
              </a:rPr>
              <a:t>9</a:t>
            </a:r>
            <a:r>
              <a:rPr lang="en" sz="1100">
                <a:solidFill>
                  <a:srgbClr val="000000"/>
                </a:solidFill>
                <a:highlight>
                  <a:srgbClr val="FFFFFF"/>
                </a:highlight>
                <a:latin typeface="Times New Roman"/>
                <a:ea typeface="Times New Roman"/>
                <a:cs typeface="Times New Roman"/>
                <a:sym typeface="Times New Roman"/>
              </a:rPr>
              <a:t>(3), pp.294-315.</a:t>
            </a:r>
            <a:r>
              <a:rPr lang="en" sz="1100">
                <a:solidFill>
                  <a:srgbClr val="000000"/>
                </a:solidFill>
                <a:latin typeface="Times New Roman"/>
                <a:ea typeface="Times New Roman"/>
                <a:cs typeface="Times New Roman"/>
                <a:sym typeface="Times New Roman"/>
              </a:rPr>
              <a:t> </a:t>
            </a:r>
            <a:endParaRPr sz="11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22"/>
          <p:cNvPicPr preferRelativeResize="0"/>
          <p:nvPr/>
        </p:nvPicPr>
        <p:blipFill>
          <a:blip r:embed="rId3">
            <a:alphaModFix/>
          </a:blip>
          <a:stretch>
            <a:fillRect/>
          </a:stretch>
        </p:blipFill>
        <p:spPr>
          <a:xfrm>
            <a:off x="122675" y="129025"/>
            <a:ext cx="8864799" cy="4723250"/>
          </a:xfrm>
          <a:prstGeom prst="rect">
            <a:avLst/>
          </a:prstGeom>
          <a:noFill/>
          <a:ln>
            <a:noFill/>
          </a:ln>
        </p:spPr>
      </p:pic>
    </p:spTree>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1336</Words>
  <Application>Microsoft Office PowerPoint</Application>
  <PresentationFormat>On-screen Show (16:9)</PresentationFormat>
  <Paragraphs>77</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Grandview Display</vt:lpstr>
      <vt:lpstr>Arial</vt:lpstr>
      <vt:lpstr>Trebuchet MS</vt:lpstr>
      <vt:lpstr>Times New Roman</vt:lpstr>
      <vt:lpstr>DashVTI</vt:lpstr>
      <vt:lpstr>LCHS4007 Digital Skills and  Research Methods</vt:lpstr>
      <vt:lpstr>Introduction </vt:lpstr>
      <vt:lpstr>What the task involves </vt:lpstr>
      <vt:lpstr>Details of the selected Microsoft 365 tool</vt:lpstr>
      <vt:lpstr>The suitability of the tool for the task</vt:lpstr>
      <vt:lpstr>How it improves efficiency or communication</vt:lpstr>
      <vt:lpstr>Advantages and limitations of using the chosen tool</vt:lpstr>
      <vt:lpstr>Conclusion and recommendations for the nursing home</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dc:title>
  <dc:creator>Florence Bangnira</dc:creator>
  <cp:lastModifiedBy>Florence Amma Bangnira (2537504)</cp:lastModifiedBy>
  <cp:revision>172</cp:revision>
  <dcterms:modified xsi:type="dcterms:W3CDTF">2026-06-13T10:38:06Z</dcterms:modified>
</cp:coreProperties>
</file>