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5143500" cx="9144000"/>
  <p:notesSz cx="6858000" cy="9144000"/>
  <p:embeddedFontLst>
    <p:embeddedFont>
      <p:font typeface="Roboto"/>
      <p:regular r:id="rId15"/>
      <p:bold r:id="rId16"/>
      <p:italic r:id="rId17"/>
      <p:boldItalic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oboto-regular.fntdata"/><Relationship Id="rId14" Type="http://schemas.openxmlformats.org/officeDocument/2006/relationships/slide" Target="slides/slide9.xml"/><Relationship Id="rId17" Type="http://schemas.openxmlformats.org/officeDocument/2006/relationships/font" Target="fonts/Roboto-italic.fntdata"/><Relationship Id="rId16" Type="http://schemas.openxmlformats.org/officeDocument/2006/relationships/font" Target="fonts/Roboto-bold.fntdata"/><Relationship Id="rId5" Type="http://schemas.openxmlformats.org/officeDocument/2006/relationships/notesMaster" Target="notesMasters/notesMaster1.xml"/><Relationship Id="rId6" Type="http://schemas.openxmlformats.org/officeDocument/2006/relationships/slide" Target="slides/slide1.xml"/><Relationship Id="rId18" Type="http://schemas.openxmlformats.org/officeDocument/2006/relationships/font" Target="fonts/Roboto-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4aefb42592ce79f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4aefb42592ce79f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4aefb42592ce79f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4aefb42592ce79f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4aefb42592ce79f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4aefb42592ce79f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4aefb42592ce79f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4aefb42592ce79f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g4aefb42592ce79f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4aefb42592ce79f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4aefb42592ce79f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4aefb42592ce79f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64173a623c35279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64173a623c35279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4d18262af97151b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4d18262af97151b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598100" y="1775222"/>
            <a:ext cx="8222100" cy="838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p:txBody>
      </p:sp>
      <p:sp>
        <p:nvSpPr>
          <p:cNvPr id="17" name="Google Shape;17;p2"/>
          <p:cNvSpPr txBox="1"/>
          <p:nvPr>
            <p:ph idx="1" type="subTitle"/>
          </p:nvPr>
        </p:nvSpPr>
        <p:spPr>
          <a:xfrm>
            <a:off x="598088" y="2715913"/>
            <a:ext cx="8222100" cy="4329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p:txBody>
      </p:sp>
      <p:sp>
        <p:nvSpPr>
          <p:cNvPr id="18" name="Google Shape;18;p2"/>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9"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6" name="Google Shape;26;p3"/>
          <p:cNvSpPr txBox="1"/>
          <p:nvPr>
            <p:ph type="title"/>
          </p:nvPr>
        </p:nvSpPr>
        <p:spPr>
          <a:xfrm>
            <a:off x="598100" y="2152347"/>
            <a:ext cx="8222100" cy="838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p:txBody>
      </p:sp>
      <p:sp>
        <p:nvSpPr>
          <p:cNvPr id="27" name="Google Shape;27;p3"/>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8"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4"/>
            <p:cNvSpPr/>
            <p:nvPr/>
          </p:nvSpPr>
          <p:spPr>
            <a:xfrm>
              <a:off x="7170274" y="3903669"/>
              <a:ext cx="989100" cy="9879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4"/>
            <p:cNvSpPr/>
            <p:nvPr/>
          </p:nvSpPr>
          <p:spPr>
            <a:xfrm>
              <a:off x="0" y="4891594"/>
              <a:ext cx="9144000" cy="2520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 name="Google Shape;35;p4"/>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6" name="Google Shape;36;p4"/>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37" name="Google Shape;37;p4"/>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8" name="Shape 38"/>
        <p:cNvGrpSpPr/>
        <p:nvPr/>
      </p:nvGrpSpPr>
      <p:grpSpPr>
        <a:xfrm>
          <a:off x="0" y="0"/>
          <a:ext cx="0" cy="0"/>
          <a:chOff x="0" y="0"/>
          <a:chExt cx="0" cy="0"/>
        </a:xfrm>
      </p:grpSpPr>
      <p:sp>
        <p:nvSpPr>
          <p:cNvPr id="39" name="Google Shape;39;p5"/>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40" name="Google Shape;40;p5"/>
          <p:cNvSpPr txBox="1"/>
          <p:nvPr>
            <p:ph idx="1" type="body"/>
          </p:nvPr>
        </p:nvSpPr>
        <p:spPr>
          <a:xfrm>
            <a:off x="311700" y="1229975"/>
            <a:ext cx="3999900" cy="33390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1" name="Google Shape;41;p5"/>
          <p:cNvSpPr txBox="1"/>
          <p:nvPr>
            <p:ph idx="2" type="body"/>
          </p:nvPr>
        </p:nvSpPr>
        <p:spPr>
          <a:xfrm>
            <a:off x="4832400" y="1229975"/>
            <a:ext cx="3999900" cy="33390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2" name="Google Shape;42;p5"/>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3" name="Shape 43"/>
        <p:cNvGrpSpPr/>
        <p:nvPr/>
      </p:nvGrpSpPr>
      <p:grpSpPr>
        <a:xfrm>
          <a:off x="0" y="0"/>
          <a:ext cx="0" cy="0"/>
          <a:chOff x="0" y="0"/>
          <a:chExt cx="0" cy="0"/>
        </a:xfrm>
      </p:grpSpPr>
      <p:sp>
        <p:nvSpPr>
          <p:cNvPr id="44" name="Google Shape;44;p6"/>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45" name="Google Shape;45;p6"/>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6" name="Shape 46"/>
        <p:cNvGrpSpPr/>
        <p:nvPr/>
      </p:nvGrpSpPr>
      <p:grpSpPr>
        <a:xfrm>
          <a:off x="0" y="0"/>
          <a:ext cx="0" cy="0"/>
          <a:chOff x="0" y="0"/>
          <a:chExt cx="0" cy="0"/>
        </a:xfrm>
      </p:grpSpPr>
      <p:sp>
        <p:nvSpPr>
          <p:cNvPr id="47" name="Google Shape;47;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8" name="Google Shape;48;p7"/>
          <p:cNvSpPr txBox="1"/>
          <p:nvPr>
            <p:ph idx="1" type="body"/>
          </p:nvPr>
        </p:nvSpPr>
        <p:spPr>
          <a:xfrm>
            <a:off x="311700" y="1465804"/>
            <a:ext cx="2808000" cy="31032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9" name="Google Shape;49;p7"/>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50"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8"/>
            <p:cNvSpPr/>
            <p:nvPr/>
          </p:nvSpPr>
          <p:spPr>
            <a:xfrm flipH="1" rot="10800000">
              <a:off x="7113588" y="107"/>
              <a:ext cx="1015200" cy="10152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7" name="Google Shape;57;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58" name="Google Shape;58;p8"/>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59"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61" name="Google Shape;6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62" name="Google Shape;62;p9"/>
          <p:cNvSpPr txBox="1"/>
          <p:nvPr>
            <p:ph type="title"/>
          </p:nvPr>
        </p:nvSpPr>
        <p:spPr>
          <a:xfrm>
            <a:off x="265500" y="1151100"/>
            <a:ext cx="4045200" cy="15645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63" name="Google Shape;63;p9"/>
          <p:cNvSpPr txBox="1"/>
          <p:nvPr>
            <p:ph idx="1" type="subTitle"/>
          </p:nvPr>
        </p:nvSpPr>
        <p:spPr>
          <a:xfrm>
            <a:off x="265500" y="2769001"/>
            <a:ext cx="4045200" cy="12693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64" name="Google Shape;6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65" name="Google Shape;65;p9"/>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66" name="Shape 66"/>
        <p:cNvGrpSpPr/>
        <p:nvPr/>
      </p:nvGrpSpPr>
      <p:grpSpPr>
        <a:xfrm>
          <a:off x="0" y="0"/>
          <a:ext cx="0" cy="0"/>
          <a:chOff x="0" y="0"/>
          <a:chExt cx="0" cy="0"/>
        </a:xfrm>
      </p:grpSpPr>
      <p:sp>
        <p:nvSpPr>
          <p:cNvPr id="67" name="Google Shape;67;p10"/>
          <p:cNvSpPr txBox="1"/>
          <p:nvPr>
            <p:ph idx="1" type="body"/>
          </p:nvPr>
        </p:nvSpPr>
        <p:spPr>
          <a:xfrm>
            <a:off x="319500" y="423057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68" name="Google Shape;68;p10"/>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69"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11"/>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6" name="Google Shape;76;p11"/>
          <p:cNvSpPr txBox="1"/>
          <p:nvPr>
            <p:ph hasCustomPrompt="1" type="title"/>
          </p:nvPr>
        </p:nvSpPr>
        <p:spPr>
          <a:xfrm>
            <a:off x="311700" y="1256050"/>
            <a:ext cx="8520600" cy="20307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p:nvPr>
            <p:ph idx="1" type="body"/>
          </p:nvPr>
        </p:nvSpPr>
        <p:spPr>
          <a:xfrm>
            <a:off x="311700" y="3369225"/>
            <a:ext cx="8520600" cy="12819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Clr>
                <a:schemeClr val="lt1"/>
              </a:buClr>
              <a:buSzPts val="1800"/>
              <a:buChar char="●"/>
              <a:defRPr>
                <a:solidFill>
                  <a:schemeClr val="lt1"/>
                </a:solidFill>
              </a:defRPr>
            </a:lvl1pPr>
            <a:lvl2pPr indent="-317500" lvl="1" marL="914400" algn="ctr">
              <a:spcBef>
                <a:spcPts val="0"/>
              </a:spcBef>
              <a:spcAft>
                <a:spcPts val="0"/>
              </a:spcAft>
              <a:buClr>
                <a:schemeClr val="lt1"/>
              </a:buClr>
              <a:buSzPts val="1400"/>
              <a:buChar char="○"/>
              <a:defRPr>
                <a:solidFill>
                  <a:schemeClr val="lt1"/>
                </a:solidFill>
              </a:defRPr>
            </a:lvl2pPr>
            <a:lvl3pPr indent="-317500" lvl="2" marL="1371600" algn="ctr">
              <a:spcBef>
                <a:spcPts val="0"/>
              </a:spcBef>
              <a:spcAft>
                <a:spcPts val="0"/>
              </a:spcAft>
              <a:buClr>
                <a:schemeClr val="lt1"/>
              </a:buClr>
              <a:buSzPts val="1400"/>
              <a:buChar char="■"/>
              <a:defRPr>
                <a:solidFill>
                  <a:schemeClr val="lt1"/>
                </a:solidFill>
              </a:defRPr>
            </a:lvl3pPr>
            <a:lvl4pPr indent="-317500" lvl="3" marL="1828800" algn="ctr">
              <a:spcBef>
                <a:spcPts val="0"/>
              </a:spcBef>
              <a:spcAft>
                <a:spcPts val="0"/>
              </a:spcAft>
              <a:buClr>
                <a:schemeClr val="lt1"/>
              </a:buClr>
              <a:buSzPts val="1400"/>
              <a:buChar char="●"/>
              <a:defRPr>
                <a:solidFill>
                  <a:schemeClr val="lt1"/>
                </a:solidFill>
              </a:defRPr>
            </a:lvl4pPr>
            <a:lvl5pPr indent="-317500" lvl="4" marL="2286000" algn="ctr">
              <a:spcBef>
                <a:spcPts val="0"/>
              </a:spcBef>
              <a:spcAft>
                <a:spcPts val="0"/>
              </a:spcAft>
              <a:buClr>
                <a:schemeClr val="lt1"/>
              </a:buClr>
              <a:buSzPts val="1400"/>
              <a:buChar char="○"/>
              <a:defRPr>
                <a:solidFill>
                  <a:schemeClr val="lt1"/>
                </a:solidFill>
              </a:defRPr>
            </a:lvl5pPr>
            <a:lvl6pPr indent="-317500" lvl="5" marL="2743200" algn="ctr">
              <a:spcBef>
                <a:spcPts val="0"/>
              </a:spcBef>
              <a:spcAft>
                <a:spcPts val="0"/>
              </a:spcAft>
              <a:buClr>
                <a:schemeClr val="lt1"/>
              </a:buClr>
              <a:buSzPts val="1400"/>
              <a:buChar char="■"/>
              <a:defRPr>
                <a:solidFill>
                  <a:schemeClr val="lt1"/>
                </a:solidFill>
              </a:defRPr>
            </a:lvl6pPr>
            <a:lvl7pPr indent="-317500" lvl="6" marL="3200400" algn="ctr">
              <a:spcBef>
                <a:spcPts val="0"/>
              </a:spcBef>
              <a:spcAft>
                <a:spcPts val="0"/>
              </a:spcAft>
              <a:buClr>
                <a:schemeClr val="lt1"/>
              </a:buClr>
              <a:buSzPts val="1400"/>
              <a:buChar char="●"/>
              <a:defRPr>
                <a:solidFill>
                  <a:schemeClr val="lt1"/>
                </a:solidFill>
              </a:defRPr>
            </a:lvl7pPr>
            <a:lvl8pPr indent="-317500" lvl="7" marL="3657600" algn="ctr">
              <a:spcBef>
                <a:spcPts val="0"/>
              </a:spcBef>
              <a:spcAft>
                <a:spcPts val="0"/>
              </a:spcAft>
              <a:buClr>
                <a:schemeClr val="lt1"/>
              </a:buClr>
              <a:buSzPts val="1400"/>
              <a:buChar char="○"/>
              <a:defRPr>
                <a:solidFill>
                  <a:schemeClr val="lt1"/>
                </a:solidFill>
              </a:defRPr>
            </a:lvl8pPr>
            <a:lvl9pPr indent="-317500" lvl="8" marL="4114800" algn="ctr">
              <a:spcBef>
                <a:spcPts val="0"/>
              </a:spcBef>
              <a:spcAft>
                <a:spcPts val="0"/>
              </a:spcAft>
              <a:buClr>
                <a:schemeClr val="lt1"/>
              </a:buClr>
              <a:buSzPts val="1400"/>
              <a:buChar char="■"/>
              <a:defRPr>
                <a:solidFill>
                  <a:schemeClr val="lt1"/>
                </a:solidFill>
              </a:defRPr>
            </a:lvl9pPr>
          </a:lstStyle>
          <a:p/>
        </p:txBody>
      </p:sp>
      <p:sp>
        <p:nvSpPr>
          <p:cNvPr id="78" name="Google Shape;78;p11"/>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9" name="Shape 79"/>
        <p:cNvGrpSpPr/>
        <p:nvPr/>
      </p:nvGrpSpPr>
      <p:grpSpPr>
        <a:xfrm>
          <a:off x="0" y="0"/>
          <a:ext cx="0" cy="0"/>
          <a:chOff x="0" y="0"/>
          <a:chExt cx="0" cy="0"/>
        </a:xfrm>
      </p:grpSpPr>
      <p:sp>
        <p:nvSpPr>
          <p:cNvPr id="80" name="Google Shape;80;p12"/>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geometric">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p:txBody>
      </p:sp>
      <p:sp>
        <p:nvSpPr>
          <p:cNvPr id="7" name="Google Shape;7;p1"/>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indent="-317500" lvl="1" marL="914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indent="-317500" lvl="2" marL="1371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indent="-317500" lvl="3" marL="1828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indent="-317500" lvl="4" marL="22860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indent="-317500" lvl="5" marL="27432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indent="-317500" lvl="6" marL="3200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indent="-317500" lvl="7" marL="3657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indent="-317500" lvl="8" marL="4114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hyperlink" Target="https://www.theguardian.com/stage/2019/sep/17/the-50-best-theatre-shows-of-the-21st-century" TargetMode="External"/><Relationship Id="rId4" Type="http://schemas.openxmlformats.org/officeDocument/2006/relationships/hyperlink" Target="https://www.poetryfoundation.org/featured-blogger/78600/and-did-those-feet-in-ancient-time-william-blakes-vision-of-jerusalem" TargetMode="External"/><Relationship Id="rId5" Type="http://schemas.openxmlformats.org/officeDocument/2006/relationships/hyperlink" Target="https://www.reddit.com/r/MovieDetails/comments/fi1vra/during_the_wolf_of_wall_street_2013_actor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3"/>
          <p:cNvSpPr txBox="1"/>
          <p:nvPr>
            <p:ph idx="1" type="subTitle"/>
          </p:nvPr>
        </p:nvSpPr>
        <p:spPr>
          <a:xfrm>
            <a:off x="5965549" y="211117"/>
            <a:ext cx="8222100" cy="6642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GB"/>
              <a:t>ADPA4027-PRODUCTION, PERFORMANCE AND GENRE</a:t>
            </a:r>
            <a:endParaRPr/>
          </a:p>
          <a:p>
            <a:pPr indent="0" lvl="0" marL="0" rtl="0" algn="l">
              <a:spcBef>
                <a:spcPts val="0"/>
              </a:spcBef>
              <a:spcAft>
                <a:spcPts val="0"/>
              </a:spcAft>
              <a:buNone/>
            </a:pPr>
            <a:r>
              <a:rPr lang="en-GB"/>
              <a:t>Oscar Haley</a:t>
            </a:r>
            <a:endParaRPr/>
          </a:p>
          <a:p>
            <a:pPr indent="0" lvl="0" marL="0" rtl="0" algn="l">
              <a:spcBef>
                <a:spcPts val="0"/>
              </a:spcBef>
              <a:spcAft>
                <a:spcPts val="0"/>
              </a:spcAft>
              <a:buNone/>
            </a:pPr>
            <a:r>
              <a:rPr lang="en-GB"/>
              <a:t>2500397</a:t>
            </a:r>
            <a:endParaRPr/>
          </a:p>
          <a:p>
            <a:pPr indent="0" lvl="0" marL="0" rtl="0" algn="l">
              <a:spcBef>
                <a:spcPts val="0"/>
              </a:spcBef>
              <a:spcAft>
                <a:spcPts val="0"/>
              </a:spcAft>
              <a:buNone/>
            </a:pPr>
            <a:r>
              <a:t/>
            </a:r>
            <a:endParaRPr/>
          </a:p>
        </p:txBody>
      </p:sp>
      <p:sp>
        <p:nvSpPr>
          <p:cNvPr id="86" name="Google Shape;86;p13"/>
          <p:cNvSpPr txBox="1"/>
          <p:nvPr/>
        </p:nvSpPr>
        <p:spPr>
          <a:xfrm>
            <a:off x="437111" y="1501794"/>
            <a:ext cx="8706900" cy="1281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2400">
                <a:solidFill>
                  <a:schemeClr val="lt1"/>
                </a:solidFill>
                <a:latin typeface="Roboto"/>
                <a:ea typeface="Roboto"/>
                <a:cs typeface="Roboto"/>
                <a:sym typeface="Roboto"/>
              </a:rPr>
              <a:t>GILLY PRODUCTIONS “PRESENT PAST” PITCH ON JERUSALEM BY JEZ BUTTERWORTH, AND WHAT MY ROLE WAS IN THE PRESENTATION, AND MY OWN EVALUATION.</a:t>
            </a:r>
            <a:endParaRPr b="1" sz="2400">
              <a:solidFill>
                <a:schemeClr val="lt1"/>
              </a:solidFill>
              <a:latin typeface="Roboto"/>
              <a:ea typeface="Roboto"/>
              <a:cs typeface="Roboto"/>
              <a:sym typeface="Roboto"/>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4"/>
          <p:cNvSpPr txBox="1"/>
          <p:nvPr>
            <p:ph type="ctrTitle"/>
          </p:nvPr>
        </p:nvSpPr>
        <p:spPr>
          <a:xfrm>
            <a:off x="225567" y="251223"/>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 </a:t>
            </a:r>
            <a:r>
              <a:rPr lang="en-GB"/>
              <a:t>Jerusalem</a:t>
            </a:r>
            <a:endParaRPr/>
          </a:p>
        </p:txBody>
      </p:sp>
      <p:sp>
        <p:nvSpPr>
          <p:cNvPr id="92" name="Google Shape;92;p14"/>
          <p:cNvSpPr txBox="1"/>
          <p:nvPr>
            <p:ph idx="1" type="subTitle"/>
          </p:nvPr>
        </p:nvSpPr>
        <p:spPr>
          <a:xfrm>
            <a:off x="225575" y="1304850"/>
            <a:ext cx="8222100" cy="2533800"/>
          </a:xfrm>
          <a:prstGeom prst="rect">
            <a:avLst/>
          </a:prstGeom>
        </p:spPr>
        <p:txBody>
          <a:bodyPr anchorCtr="0" anchor="t" bIns="91425" lIns="91425" spcFirstLastPara="1" rIns="91425" wrap="square" tIns="91425">
            <a:normAutofit fontScale="62500" lnSpcReduction="10000"/>
          </a:bodyPr>
          <a:lstStyle/>
          <a:p>
            <a:pPr indent="0" lvl="0" marL="0" rtl="0" algn="l">
              <a:spcBef>
                <a:spcPts val="0"/>
              </a:spcBef>
              <a:spcAft>
                <a:spcPts val="0"/>
              </a:spcAft>
              <a:buNone/>
            </a:pPr>
            <a:r>
              <a:rPr lang="en-GB"/>
              <a:t>For my present past pitch</a:t>
            </a:r>
            <a:r>
              <a:rPr lang="en-GB"/>
              <a:t> assessment my group was given the play ‘Jerusalem’. Written by Jez butterworth, ‘Jerusalem’ premiered at the royal court in 2009 and has received excellent reviews since, the guardian placed it at number one of their greatest plays of the twenty first century [1]. The play follows Johnny ‘Rooster’ Byron, host and drug dealer to the youths of the fictional town of flintlock, as the council attempts to evict him from his caravan. The play looks at themes of freedom, rebellion and class  as well as looking at the mysticism that comes with characters such as Johnny Byron. While ‘Jerusalem’ is a very funny play the light hearted nature at the beginning slowly fades throughout the acts to become much more serious and grounded. This most clearly seen in the continued plot line of a young girl, Phaedra, going missing which is at first joked out about by characters like Davey saying how she was eaten by the “Flintlock werewolf”, but gets more tense when Phaedra step dad appears. This change in tone is something I wanted to look at when we began coming up with our proposal. </a:t>
            </a:r>
            <a:endParaRPr/>
          </a:p>
          <a:p>
            <a:pPr indent="0" lvl="0" marL="0" rtl="0" algn="l">
              <a:spcBef>
                <a:spcPts val="0"/>
              </a:spcBef>
              <a:spcAft>
                <a:spcPts val="0"/>
              </a:spcAft>
              <a:buNone/>
            </a:pPr>
            <a:r>
              <a:t/>
            </a:r>
            <a:endParaRPr/>
          </a:p>
        </p:txBody>
      </p:sp>
      <p:sp>
        <p:nvSpPr>
          <p:cNvPr id="93" name="Google Shape;93;p14"/>
          <p:cNvSpPr txBox="1"/>
          <p:nvPr>
            <p:ph idx="1" type="subTitle"/>
          </p:nvPr>
        </p:nvSpPr>
        <p:spPr>
          <a:xfrm>
            <a:off x="6041034" y="106193"/>
            <a:ext cx="8222100" cy="6642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GB"/>
              <a:t>ADPA4027-PRODUCTION, PERFORMANCE AND GENRE</a:t>
            </a:r>
            <a:endParaRPr/>
          </a:p>
          <a:p>
            <a:pPr indent="0" lvl="0" marL="0" rtl="0" algn="l">
              <a:spcBef>
                <a:spcPts val="0"/>
              </a:spcBef>
              <a:spcAft>
                <a:spcPts val="0"/>
              </a:spcAft>
              <a:buNone/>
            </a:pPr>
            <a:r>
              <a:rPr lang="en-GB"/>
              <a:t>Oscar Haley</a:t>
            </a:r>
            <a:endParaRPr/>
          </a:p>
          <a:p>
            <a:pPr indent="0" lvl="0" marL="0" rtl="0" algn="l">
              <a:spcBef>
                <a:spcPts val="0"/>
              </a:spcBef>
              <a:spcAft>
                <a:spcPts val="0"/>
              </a:spcAft>
              <a:buNone/>
            </a:pPr>
            <a:r>
              <a:rPr lang="en-GB"/>
              <a:t>2500397</a:t>
            </a:r>
            <a:endParaRPr/>
          </a:p>
          <a:p>
            <a:pPr indent="0" lvl="0" marL="0" rtl="0" algn="l">
              <a:spcBef>
                <a:spcPts val="0"/>
              </a:spcBef>
              <a:spcAft>
                <a:spcPts val="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5"/>
          <p:cNvSpPr txBox="1"/>
          <p:nvPr>
            <p:ph type="ctrTitle"/>
          </p:nvPr>
        </p:nvSpPr>
        <p:spPr>
          <a:xfrm>
            <a:off x="285330" y="562647"/>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Context points</a:t>
            </a:r>
            <a:endParaRPr/>
          </a:p>
        </p:txBody>
      </p:sp>
      <p:sp>
        <p:nvSpPr>
          <p:cNvPr id="99" name="Google Shape;99;p15"/>
          <p:cNvSpPr txBox="1"/>
          <p:nvPr>
            <p:ph idx="1" type="subTitle"/>
          </p:nvPr>
        </p:nvSpPr>
        <p:spPr>
          <a:xfrm>
            <a:off x="460950" y="1401446"/>
            <a:ext cx="8222100" cy="1170300"/>
          </a:xfrm>
          <a:prstGeom prst="rect">
            <a:avLst/>
          </a:prstGeom>
        </p:spPr>
        <p:txBody>
          <a:bodyPr anchorCtr="0" anchor="t" bIns="91425" lIns="91425" spcFirstLastPara="1" rIns="91425" wrap="square" tIns="91425">
            <a:normAutofit fontScale="55000" lnSpcReduction="20000"/>
          </a:bodyPr>
          <a:lstStyle/>
          <a:p>
            <a:pPr indent="-301942" lvl="0" marL="457200" rtl="0" algn="l">
              <a:spcBef>
                <a:spcPts val="0"/>
              </a:spcBef>
              <a:spcAft>
                <a:spcPts val="0"/>
              </a:spcAft>
              <a:buSzPct val="100000"/>
              <a:buChar char="●"/>
            </a:pPr>
            <a:r>
              <a:rPr lang="en-GB"/>
              <a:t>William Blake</a:t>
            </a:r>
            <a:endParaRPr/>
          </a:p>
          <a:p>
            <a:pPr indent="0" lvl="0" marL="0" rtl="0" algn="l">
              <a:spcBef>
                <a:spcPts val="0"/>
              </a:spcBef>
              <a:spcAft>
                <a:spcPts val="0"/>
              </a:spcAft>
              <a:buNone/>
            </a:pPr>
            <a:r>
              <a:rPr lang="en-GB"/>
              <a:t>The play is named after the poem Jerusalem by William Blake, it is seen as very patriotic and could show Johnny’s connection to the nature around him as the poem looks at the nature of England.[2]</a:t>
            </a:r>
            <a:endParaRPr/>
          </a:p>
          <a:p>
            <a:pPr indent="-301942" lvl="0" marL="457200" rtl="0" algn="l">
              <a:spcBef>
                <a:spcPts val="0"/>
              </a:spcBef>
              <a:spcAft>
                <a:spcPts val="0"/>
              </a:spcAft>
              <a:buSzPct val="100000"/>
              <a:buChar char="●"/>
            </a:pPr>
            <a:r>
              <a:rPr lang="en-GB"/>
              <a:t>St George’s day</a:t>
            </a:r>
            <a:endParaRPr/>
          </a:p>
          <a:p>
            <a:pPr indent="0" lvl="0" marL="0" rtl="0" algn="l">
              <a:spcBef>
                <a:spcPts val="0"/>
              </a:spcBef>
              <a:spcAft>
                <a:spcPts val="0"/>
              </a:spcAft>
              <a:buNone/>
            </a:pPr>
            <a:r>
              <a:rPr lang="en-GB"/>
              <a:t>The play takes place on the st George’s day county fair, this is important as the story of St George has some parallels to Johnny Byron, with Johnny first coming across as the dragon of the story, we see over the course of the play that he is more comparable to St George protecting the princess.</a:t>
            </a:r>
            <a:endParaRPr/>
          </a:p>
        </p:txBody>
      </p:sp>
      <p:sp>
        <p:nvSpPr>
          <p:cNvPr id="100" name="Google Shape;100;p15"/>
          <p:cNvSpPr txBox="1"/>
          <p:nvPr>
            <p:ph idx="1" type="subTitle"/>
          </p:nvPr>
        </p:nvSpPr>
        <p:spPr>
          <a:xfrm>
            <a:off x="6191763" y="-8"/>
            <a:ext cx="8222100" cy="6642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GB"/>
              <a:t>ADPA4027-PRODUCTION, PERFORMANCE AND GENRE</a:t>
            </a:r>
            <a:endParaRPr/>
          </a:p>
          <a:p>
            <a:pPr indent="0" lvl="0" marL="0" rtl="0" algn="l">
              <a:spcBef>
                <a:spcPts val="0"/>
              </a:spcBef>
              <a:spcAft>
                <a:spcPts val="0"/>
              </a:spcAft>
              <a:buNone/>
            </a:pPr>
            <a:r>
              <a:rPr lang="en-GB"/>
              <a:t>Oscar Haley</a:t>
            </a:r>
            <a:endParaRPr/>
          </a:p>
          <a:p>
            <a:pPr indent="0" lvl="0" marL="0" rtl="0" algn="l">
              <a:spcBef>
                <a:spcPts val="0"/>
              </a:spcBef>
              <a:spcAft>
                <a:spcPts val="0"/>
              </a:spcAft>
              <a:buNone/>
            </a:pPr>
            <a:r>
              <a:rPr lang="en-GB"/>
              <a:t>2500397</a:t>
            </a:r>
            <a:endParaRPr/>
          </a:p>
          <a:p>
            <a:pPr indent="0" lvl="0" marL="0" rtl="0" algn="l">
              <a:spcBef>
                <a:spcPts val="0"/>
              </a:spcBef>
              <a:spcAft>
                <a:spcPts val="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6"/>
          <p:cNvSpPr txBox="1"/>
          <p:nvPr>
            <p:ph type="ctrTitle"/>
          </p:nvPr>
        </p:nvSpPr>
        <p:spPr>
          <a:xfrm>
            <a:off x="267900" y="327422"/>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Meeting</a:t>
            </a:r>
            <a:endParaRPr/>
          </a:p>
        </p:txBody>
      </p:sp>
      <p:sp>
        <p:nvSpPr>
          <p:cNvPr id="106" name="Google Shape;106;p16"/>
          <p:cNvSpPr txBox="1"/>
          <p:nvPr>
            <p:ph idx="1" type="subTitle"/>
          </p:nvPr>
        </p:nvSpPr>
        <p:spPr>
          <a:xfrm>
            <a:off x="460950" y="1166300"/>
            <a:ext cx="8222100" cy="2990700"/>
          </a:xfrm>
          <a:prstGeom prst="rect">
            <a:avLst/>
          </a:prstGeom>
        </p:spPr>
        <p:txBody>
          <a:bodyPr anchorCtr="0" anchor="t" bIns="91425" lIns="91425" spcFirstLastPara="1" rIns="91425" wrap="square" tIns="91425">
            <a:normAutofit fontScale="62500" lnSpcReduction="10000"/>
          </a:bodyPr>
          <a:lstStyle/>
          <a:p>
            <a:pPr indent="0" lvl="0" marL="0" rtl="0" algn="l">
              <a:spcBef>
                <a:spcPts val="0"/>
              </a:spcBef>
              <a:spcAft>
                <a:spcPts val="0"/>
              </a:spcAft>
              <a:buNone/>
            </a:pPr>
            <a:r>
              <a:rPr lang="en-GB"/>
              <a:t>Before the first </a:t>
            </a:r>
            <a:r>
              <a:rPr lang="en-GB"/>
              <a:t>meeting, I did a second read through of the script and highlighted all key parts of the play that I would need to look at as a designer for a production such as: costume, set design elements, lighting, sound and props. This made it easier later on when I started working on my parts of the presentation.</a:t>
            </a:r>
            <a:endParaRPr/>
          </a:p>
          <a:p>
            <a:pPr indent="0" lvl="0" marL="0" rtl="0" algn="l">
              <a:spcBef>
                <a:spcPts val="0"/>
              </a:spcBef>
              <a:spcAft>
                <a:spcPts val="0"/>
              </a:spcAft>
              <a:buNone/>
            </a:pPr>
            <a:r>
              <a:rPr lang="en-GB"/>
              <a:t>In our group to begin with we discussed what we had enjoyed about the play and what scenes we had liked the most, I looked at the final scene of the play[3] where Johnny calls upon the giants as I felt it perfectly encapsulated the themes of the play with its sense of rebellion and how it showed how Johnny’s world view mashes reality and fantasy together. We decided that  we wanted to focus on the plays more  mystical elements in our proposition for a production because it felt like a different direction to go in from other productions and it fitted with the idea of reality mixing with fantasy in Johnny’s mind.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We sorted ourselves into job roles rather quickly based on people saying what they wanted to do first and I ended up looking at the lighting, sound direction, and props of the play. In this first meeting we decided on what our production company name would be and chose the name ‘Gilly Productions’ because the script for Jerusalem began with the  dedication ‘For Gilly’. At the end of our first meeting we created a schedule of when we would meet over the week to discuss the project and what we had done so far.</a:t>
            </a:r>
            <a:endParaRPr/>
          </a:p>
        </p:txBody>
      </p:sp>
      <p:sp>
        <p:nvSpPr>
          <p:cNvPr id="107" name="Google Shape;107;p16"/>
          <p:cNvSpPr txBox="1"/>
          <p:nvPr>
            <p:ph idx="1" type="subTitle"/>
          </p:nvPr>
        </p:nvSpPr>
        <p:spPr>
          <a:xfrm>
            <a:off x="5974231" y="136627"/>
            <a:ext cx="8222100" cy="6642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GB"/>
              <a:t>ADPA4027-PRODUCTION, PERFORMANCE AND GENRE</a:t>
            </a:r>
            <a:endParaRPr/>
          </a:p>
          <a:p>
            <a:pPr indent="0" lvl="0" marL="0" rtl="0" algn="l">
              <a:spcBef>
                <a:spcPts val="0"/>
              </a:spcBef>
              <a:spcAft>
                <a:spcPts val="0"/>
              </a:spcAft>
              <a:buNone/>
            </a:pPr>
            <a:r>
              <a:rPr lang="en-GB"/>
              <a:t>Oscar Haley</a:t>
            </a:r>
            <a:endParaRPr/>
          </a:p>
          <a:p>
            <a:pPr indent="0" lvl="0" marL="0" rtl="0" algn="l">
              <a:spcBef>
                <a:spcPts val="0"/>
              </a:spcBef>
              <a:spcAft>
                <a:spcPts val="0"/>
              </a:spcAft>
              <a:buNone/>
            </a:pPr>
            <a:r>
              <a:rPr lang="en-GB"/>
              <a:t>2500397</a:t>
            </a:r>
            <a:endParaRPr/>
          </a:p>
          <a:p>
            <a:pPr indent="0" lvl="0" marL="0" rtl="0" algn="l">
              <a:spcBef>
                <a:spcPts val="0"/>
              </a:spcBef>
              <a:spcAft>
                <a:spcPts val="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17"/>
          <p:cNvSpPr txBox="1"/>
          <p:nvPr>
            <p:ph type="ctrTitle"/>
          </p:nvPr>
        </p:nvSpPr>
        <p:spPr>
          <a:xfrm>
            <a:off x="460950" y="369756"/>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Props</a:t>
            </a:r>
            <a:endParaRPr/>
          </a:p>
        </p:txBody>
      </p:sp>
      <p:sp>
        <p:nvSpPr>
          <p:cNvPr id="113" name="Google Shape;113;p17"/>
          <p:cNvSpPr txBox="1"/>
          <p:nvPr>
            <p:ph idx="1" type="subTitle"/>
          </p:nvPr>
        </p:nvSpPr>
        <p:spPr>
          <a:xfrm>
            <a:off x="460950" y="1454375"/>
            <a:ext cx="8222100" cy="2838300"/>
          </a:xfrm>
          <a:prstGeom prst="rect">
            <a:avLst/>
          </a:prstGeom>
        </p:spPr>
        <p:txBody>
          <a:bodyPr anchorCtr="0" anchor="t" bIns="91425" lIns="91425" spcFirstLastPara="1" rIns="91425" wrap="square" tIns="91425">
            <a:normAutofit fontScale="47500" lnSpcReduction="20000"/>
          </a:bodyPr>
          <a:lstStyle/>
          <a:p>
            <a:pPr indent="0" lvl="0" marL="0" rtl="0" algn="l">
              <a:spcBef>
                <a:spcPts val="0"/>
              </a:spcBef>
              <a:spcAft>
                <a:spcPts val="0"/>
              </a:spcAft>
              <a:buNone/>
            </a:pPr>
            <a:r>
              <a:rPr lang="en-GB"/>
              <a:t>When I started looking at props, I first created a prop list for each act using my highlighted script </a:t>
            </a:r>
            <a:r>
              <a:rPr lang="en-GB"/>
              <a:t>so I had a basis to go off of. </a:t>
            </a:r>
            <a:endParaRPr/>
          </a:p>
          <a:p>
            <a:pPr indent="0" lvl="0" marL="0" rtl="0" algn="l">
              <a:spcBef>
                <a:spcPts val="0"/>
              </a:spcBef>
              <a:spcAft>
                <a:spcPts val="0"/>
              </a:spcAft>
              <a:buNone/>
            </a:pPr>
            <a:r>
              <a:rPr lang="en-GB"/>
              <a:t>From these prop lists I narrowed down key props that I would want to talk about in my proposal. These props were: the golden drum, the eviction notice  and the fake cocaine. I chose to only look at these as I feel they would be the most vital when putting on a production of Jerusalem.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For the golden drum I tried looking at past productions but could not find any pictures of the golden drum so I decided that I would just use a large bongo drum painted gold. The drum is also described as having runic symbols on it, I had started looking at Celtic and Nordic runes but if</a:t>
            </a:r>
            <a:endParaRPr/>
          </a:p>
          <a:p>
            <a:pPr indent="0" lvl="0" marL="0" rtl="0" algn="l">
              <a:spcBef>
                <a:spcPts val="0"/>
              </a:spcBef>
              <a:spcAft>
                <a:spcPts val="0"/>
              </a:spcAft>
              <a:buNone/>
            </a:pPr>
            <a:r>
              <a:rPr lang="en-GB"/>
              <a:t>I were to Create an actual version of the drum I would use fake runic symbols to put the drum further out of reality and more into its mystical origins.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eviction notice was the easiest thing to look into for the proposal as it is simply a piece, but it is one of the most important parts of the story. I created a rough mock up of what I believed it should look like to use in the presentation, I  copied down some of the text from the script that we are given for what the eviction notice says and added a Wiltshire council logo. I had been hoping to print out the eviction notice and hand it around during the presentation but I did not end up having the time to print it out before the presentation.(1)</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When I was researching what could be used to fake doing cocaine on stage. I found a few sources that talked about how the film ‘wolf of wall street’ used vitamin B powder as a stand in for cocaine[5] . I prefer the idea of vitamin B as prop cocaine for a production of ‘Jerusalem’ over other prop alternatives I found as the vitamin B powder would allow for the actors to actually snort it on stage and would look more realistic to an audience. There is a slight risk to this however because if a large amount is snorted over a period of time it can lead to developing bronchitis, as seen with J</a:t>
            </a:r>
            <a:r>
              <a:rPr lang="en-GB"/>
              <a:t>onah</a:t>
            </a:r>
            <a:r>
              <a:rPr lang="en-GB"/>
              <a:t> Hill on the set of wolf of Wall Street[5], but we could avoid this in our own production if we have actors only snort small amounts at a time.</a:t>
            </a:r>
            <a:endParaRPr/>
          </a:p>
        </p:txBody>
      </p:sp>
      <p:sp>
        <p:nvSpPr>
          <p:cNvPr id="114" name="Google Shape;114;p17"/>
          <p:cNvSpPr txBox="1"/>
          <p:nvPr>
            <p:ph idx="1" type="subTitle"/>
          </p:nvPr>
        </p:nvSpPr>
        <p:spPr>
          <a:xfrm>
            <a:off x="6114073" y="219496"/>
            <a:ext cx="8222100" cy="6642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GB"/>
              <a:t>ADPA4027-PRODUCTION, PERFORMANCE AND GENRE</a:t>
            </a:r>
            <a:endParaRPr/>
          </a:p>
          <a:p>
            <a:pPr indent="0" lvl="0" marL="0" rtl="0" algn="l">
              <a:spcBef>
                <a:spcPts val="0"/>
              </a:spcBef>
              <a:spcAft>
                <a:spcPts val="0"/>
              </a:spcAft>
              <a:buNone/>
            </a:pPr>
            <a:r>
              <a:rPr lang="en-GB"/>
              <a:t>Oscar Haley</a:t>
            </a:r>
            <a:endParaRPr/>
          </a:p>
          <a:p>
            <a:pPr indent="0" lvl="0" marL="0" rtl="0" algn="l">
              <a:spcBef>
                <a:spcPts val="0"/>
              </a:spcBef>
              <a:spcAft>
                <a:spcPts val="0"/>
              </a:spcAft>
              <a:buNone/>
            </a:pPr>
            <a:r>
              <a:rPr lang="en-GB"/>
              <a:t>2500397</a:t>
            </a:r>
            <a:endParaRPr/>
          </a:p>
          <a:p>
            <a:pPr indent="0" lvl="0" marL="0" rtl="0" algn="l">
              <a:spcBef>
                <a:spcPts val="0"/>
              </a:spcBef>
              <a:spcAft>
                <a:spcPts val="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18"/>
          <p:cNvSpPr txBox="1"/>
          <p:nvPr>
            <p:ph type="ctrTitle"/>
          </p:nvPr>
        </p:nvSpPr>
        <p:spPr>
          <a:xfrm>
            <a:off x="460950" y="200422"/>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Lights </a:t>
            </a:r>
            <a:endParaRPr/>
          </a:p>
        </p:txBody>
      </p:sp>
      <p:sp>
        <p:nvSpPr>
          <p:cNvPr id="120" name="Google Shape;120;p18"/>
          <p:cNvSpPr txBox="1"/>
          <p:nvPr>
            <p:ph idx="1" type="subTitle"/>
          </p:nvPr>
        </p:nvSpPr>
        <p:spPr>
          <a:xfrm flipH="1">
            <a:off x="460950" y="1039225"/>
            <a:ext cx="8222100" cy="1017000"/>
          </a:xfrm>
          <a:prstGeom prst="rect">
            <a:avLst/>
          </a:prstGeom>
        </p:spPr>
        <p:txBody>
          <a:bodyPr anchorCtr="0" anchor="t" bIns="91425" lIns="91425" spcFirstLastPara="1" rIns="91425" wrap="square" tIns="91425">
            <a:normAutofit fontScale="62500" lnSpcReduction="20000"/>
          </a:bodyPr>
          <a:lstStyle/>
          <a:p>
            <a:pPr indent="0" lvl="0" marL="0" rtl="0" algn="l">
              <a:spcBef>
                <a:spcPts val="0"/>
              </a:spcBef>
              <a:spcAft>
                <a:spcPts val="0"/>
              </a:spcAft>
              <a:buNone/>
            </a:pPr>
            <a:r>
              <a:rPr lang="en-GB"/>
              <a:t>Early on in planning I had an idea </a:t>
            </a:r>
            <a:r>
              <a:rPr lang="en-GB"/>
              <a:t>for the lighting of the production. The play takes place over the course of one day.  I wanted to visually show this to the audience by having the main stage lighting change over the acts going from stage left to centre stage and then stage right in the final act. While I wanted the main lighting of the play to be slightly realistic, I wanted to then contrast this with the use of more mystical lighting when the characters are telling fantastical stories to one another to give them a sort of  fairy tale feel.</a:t>
            </a:r>
            <a:endParaRPr/>
          </a:p>
        </p:txBody>
      </p:sp>
      <p:sp>
        <p:nvSpPr>
          <p:cNvPr id="121" name="Google Shape;121;p18"/>
          <p:cNvSpPr txBox="1"/>
          <p:nvPr/>
        </p:nvSpPr>
        <p:spPr>
          <a:xfrm>
            <a:off x="460950" y="1878025"/>
            <a:ext cx="3000000" cy="1473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4200">
                <a:solidFill>
                  <a:schemeClr val="lt1"/>
                </a:solidFill>
                <a:latin typeface="Roboto"/>
                <a:ea typeface="Roboto"/>
                <a:cs typeface="Roboto"/>
                <a:sym typeface="Roboto"/>
              </a:rPr>
              <a:t>Sound</a:t>
            </a:r>
            <a:endParaRPr sz="4200">
              <a:solidFill>
                <a:schemeClr val="lt1"/>
              </a:solidFill>
              <a:latin typeface="Roboto"/>
              <a:ea typeface="Roboto"/>
              <a:cs typeface="Roboto"/>
              <a:sym typeface="Roboto"/>
            </a:endParaRPr>
          </a:p>
          <a:p>
            <a:pPr indent="0" lvl="0" marL="0" rtl="0" algn="l">
              <a:spcBef>
                <a:spcPts val="0"/>
              </a:spcBef>
              <a:spcAft>
                <a:spcPts val="0"/>
              </a:spcAft>
              <a:buNone/>
            </a:pPr>
            <a:r>
              <a:t/>
            </a:r>
            <a:endParaRPr sz="4200">
              <a:solidFill>
                <a:schemeClr val="lt1"/>
              </a:solidFill>
              <a:latin typeface="Roboto"/>
              <a:ea typeface="Roboto"/>
              <a:cs typeface="Roboto"/>
              <a:sym typeface="Roboto"/>
            </a:endParaRPr>
          </a:p>
        </p:txBody>
      </p:sp>
      <p:sp>
        <p:nvSpPr>
          <p:cNvPr id="122" name="Google Shape;122;p18"/>
          <p:cNvSpPr txBox="1"/>
          <p:nvPr/>
        </p:nvSpPr>
        <p:spPr>
          <a:xfrm>
            <a:off x="460950" y="2571750"/>
            <a:ext cx="7685100" cy="1300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800">
                <a:solidFill>
                  <a:schemeClr val="lt1"/>
                </a:solidFill>
                <a:latin typeface="Roboto"/>
                <a:ea typeface="Roboto"/>
                <a:cs typeface="Roboto"/>
                <a:sym typeface="Roboto"/>
              </a:rPr>
              <a:t>For the sound, I looked at some of the key sound directions from the play and collected some audio clips that I could play in the presentation as examples. With our focus on mysticism, I looked at using morse soundscape music for certain scenes.</a:t>
            </a:r>
            <a:endParaRPr sz="1800">
              <a:solidFill>
                <a:schemeClr val="lt1"/>
              </a:solidFill>
              <a:latin typeface="Roboto"/>
              <a:ea typeface="Roboto"/>
              <a:cs typeface="Roboto"/>
              <a:sym typeface="Roboto"/>
            </a:endParaRPr>
          </a:p>
        </p:txBody>
      </p:sp>
      <p:sp>
        <p:nvSpPr>
          <p:cNvPr id="123" name="Google Shape;123;p18"/>
          <p:cNvSpPr txBox="1"/>
          <p:nvPr>
            <p:ph idx="1" type="subTitle"/>
          </p:nvPr>
        </p:nvSpPr>
        <p:spPr>
          <a:xfrm>
            <a:off x="6165866" y="200427"/>
            <a:ext cx="8222100" cy="6642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GB"/>
              <a:t>ADPA4027-PRODUCTION, PERFORMANCE AND GENRE</a:t>
            </a:r>
            <a:endParaRPr/>
          </a:p>
          <a:p>
            <a:pPr indent="0" lvl="0" marL="0" rtl="0" algn="l">
              <a:spcBef>
                <a:spcPts val="0"/>
              </a:spcBef>
              <a:spcAft>
                <a:spcPts val="0"/>
              </a:spcAft>
              <a:buNone/>
            </a:pPr>
            <a:r>
              <a:rPr lang="en-GB"/>
              <a:t>Oscar Haley</a:t>
            </a:r>
            <a:endParaRPr/>
          </a:p>
          <a:p>
            <a:pPr indent="0" lvl="0" marL="0" rtl="0" algn="l">
              <a:spcBef>
                <a:spcPts val="0"/>
              </a:spcBef>
              <a:spcAft>
                <a:spcPts val="0"/>
              </a:spcAft>
              <a:buNone/>
            </a:pPr>
            <a:r>
              <a:rPr lang="en-GB"/>
              <a:t>2500397</a:t>
            </a:r>
            <a:endParaRPr/>
          </a:p>
          <a:p>
            <a:pPr indent="0" lvl="0" marL="0" rtl="0" algn="l">
              <a:spcBef>
                <a:spcPts val="0"/>
              </a:spcBef>
              <a:spcAft>
                <a:spcPts val="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9"/>
          <p:cNvSpPr txBox="1"/>
          <p:nvPr>
            <p:ph type="title"/>
          </p:nvPr>
        </p:nvSpPr>
        <p:spPr>
          <a:xfrm>
            <a:off x="460950" y="391703"/>
            <a:ext cx="8222100" cy="838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GB"/>
              <a:t>Evaluation </a:t>
            </a:r>
            <a:endParaRPr/>
          </a:p>
        </p:txBody>
      </p:sp>
      <p:sp>
        <p:nvSpPr>
          <p:cNvPr id="129" name="Google Shape;129;p19"/>
          <p:cNvSpPr txBox="1"/>
          <p:nvPr/>
        </p:nvSpPr>
        <p:spPr>
          <a:xfrm>
            <a:off x="460961" y="1567443"/>
            <a:ext cx="7862400" cy="1579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800">
                <a:solidFill>
                  <a:schemeClr val="lt1"/>
                </a:solidFill>
                <a:latin typeface="Roboto"/>
                <a:ea typeface="Roboto"/>
                <a:cs typeface="Roboto"/>
                <a:sym typeface="Roboto"/>
              </a:rPr>
              <a:t>I feel that through out our preparations and final presentation we were organised and knew what we want to do clearly. We all worked very well together even though we lacked a group member. If I had more time to prepare I would want to have looked closer at other aspects of the play that fit in with our core theme of mysticism.</a:t>
            </a:r>
            <a:endParaRPr sz="1800">
              <a:solidFill>
                <a:schemeClr val="lt1"/>
              </a:solidFill>
              <a:latin typeface="Roboto"/>
              <a:ea typeface="Roboto"/>
              <a:cs typeface="Roboto"/>
              <a:sym typeface="Roboto"/>
            </a:endParaRPr>
          </a:p>
        </p:txBody>
      </p:sp>
      <p:sp>
        <p:nvSpPr>
          <p:cNvPr id="130" name="Google Shape;130;p19"/>
          <p:cNvSpPr txBox="1"/>
          <p:nvPr>
            <p:ph idx="4294967295" type="subTitle"/>
          </p:nvPr>
        </p:nvSpPr>
        <p:spPr>
          <a:xfrm>
            <a:off x="6452294" y="209864"/>
            <a:ext cx="8222100" cy="6642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rPr lang="en-GB" sz="750">
                <a:solidFill>
                  <a:schemeClr val="lt1"/>
                </a:solidFill>
              </a:rPr>
              <a:t>ADPA4027-PRODUCTION, PERFORMANCE AND GENRE</a:t>
            </a:r>
            <a:endParaRPr sz="750">
              <a:solidFill>
                <a:schemeClr val="lt1"/>
              </a:solidFill>
            </a:endParaRPr>
          </a:p>
          <a:p>
            <a:pPr indent="0" lvl="0" marL="0" rtl="0" algn="l">
              <a:lnSpc>
                <a:spcPct val="100000"/>
              </a:lnSpc>
              <a:spcBef>
                <a:spcPts val="1200"/>
              </a:spcBef>
              <a:spcAft>
                <a:spcPts val="0"/>
              </a:spcAft>
              <a:buNone/>
            </a:pPr>
            <a:r>
              <a:rPr lang="en-GB" sz="750">
                <a:solidFill>
                  <a:schemeClr val="lt1"/>
                </a:solidFill>
              </a:rPr>
              <a:t>Oscar Haley</a:t>
            </a:r>
            <a:endParaRPr sz="750">
              <a:solidFill>
                <a:schemeClr val="lt1"/>
              </a:solidFill>
            </a:endParaRPr>
          </a:p>
          <a:p>
            <a:pPr indent="0" lvl="0" marL="0" rtl="0" algn="l">
              <a:lnSpc>
                <a:spcPct val="100000"/>
              </a:lnSpc>
              <a:spcBef>
                <a:spcPts val="1200"/>
              </a:spcBef>
              <a:spcAft>
                <a:spcPts val="0"/>
              </a:spcAft>
              <a:buNone/>
            </a:pPr>
            <a:r>
              <a:rPr lang="en-GB" sz="750">
                <a:solidFill>
                  <a:schemeClr val="lt1"/>
                </a:solidFill>
              </a:rPr>
              <a:t>2500397</a:t>
            </a:r>
            <a:endParaRPr sz="750">
              <a:solidFill>
                <a:schemeClr val="lt1"/>
              </a:solidFill>
            </a:endParaRPr>
          </a:p>
          <a:p>
            <a:pPr indent="0" lvl="0" marL="0" rtl="0" algn="l">
              <a:spcBef>
                <a:spcPts val="1200"/>
              </a:spcBef>
              <a:spcAft>
                <a:spcPts val="12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0"/>
          <p:cNvSpPr txBox="1"/>
          <p:nvPr>
            <p:ph type="ctrTitle"/>
          </p:nvPr>
        </p:nvSpPr>
        <p:spPr>
          <a:xfrm>
            <a:off x="460950" y="412089"/>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Bibliography </a:t>
            </a:r>
            <a:endParaRPr/>
          </a:p>
        </p:txBody>
      </p:sp>
      <p:sp>
        <p:nvSpPr>
          <p:cNvPr id="136" name="Google Shape;136;p20"/>
          <p:cNvSpPr txBox="1"/>
          <p:nvPr>
            <p:ph idx="1" type="subTitle"/>
          </p:nvPr>
        </p:nvSpPr>
        <p:spPr>
          <a:xfrm>
            <a:off x="732325" y="1250902"/>
            <a:ext cx="8222100" cy="1946400"/>
          </a:xfrm>
          <a:prstGeom prst="rect">
            <a:avLst/>
          </a:prstGeom>
        </p:spPr>
        <p:txBody>
          <a:bodyPr anchorCtr="0" anchor="t" bIns="91425" lIns="91425" spcFirstLastPara="1" rIns="91425" wrap="square" tIns="91425">
            <a:normAutofit fontScale="47500" lnSpcReduction="10000"/>
          </a:bodyPr>
          <a:lstStyle/>
          <a:p>
            <a:pPr indent="0" lvl="0" marL="0" rtl="0" algn="l">
              <a:spcBef>
                <a:spcPts val="0"/>
              </a:spcBef>
              <a:spcAft>
                <a:spcPts val="0"/>
              </a:spcAft>
              <a:buNone/>
            </a:pPr>
            <a:r>
              <a:rPr lang="en-GB"/>
              <a:t>[1]Billington,M.(2019) The 50 best theatre shows of the 21st century, The </a:t>
            </a:r>
            <a:r>
              <a:rPr lang="en-GB"/>
              <a:t>Guardian </a:t>
            </a:r>
            <a:endParaRPr/>
          </a:p>
          <a:p>
            <a:pPr indent="0" lvl="0" marL="0" rtl="0" algn="l">
              <a:spcBef>
                <a:spcPts val="0"/>
              </a:spcBef>
              <a:spcAft>
                <a:spcPts val="0"/>
              </a:spcAft>
              <a:buNone/>
            </a:pPr>
            <a:r>
              <a:rPr lang="en-GB"/>
              <a:t>[2]Katz,V.(2017)’and did those feet in ancient times’:</a:t>
            </a:r>
            <a:r>
              <a:rPr lang="en-GB"/>
              <a:t>William Blake’s vision of Jerusalem, poetry foundation</a:t>
            </a:r>
            <a:endParaRPr/>
          </a:p>
          <a:p>
            <a:pPr indent="0" lvl="0" marL="0" rtl="0" algn="l">
              <a:spcBef>
                <a:spcPts val="0"/>
              </a:spcBef>
              <a:spcAft>
                <a:spcPts val="0"/>
              </a:spcAft>
              <a:buNone/>
            </a:pPr>
            <a:r>
              <a:rPr lang="en-GB"/>
              <a:t>[3]</a:t>
            </a:r>
            <a:r>
              <a:rPr lang="en-GB"/>
              <a:t>Butterworth,J.(2009) Jerusalem, Royal Court</a:t>
            </a:r>
            <a:endParaRPr/>
          </a:p>
          <a:p>
            <a:pPr indent="0" lvl="0" marL="0" rtl="0" algn="l">
              <a:spcBef>
                <a:spcPts val="0"/>
              </a:spcBef>
              <a:spcAft>
                <a:spcPts val="0"/>
              </a:spcAft>
              <a:buNone/>
            </a:pPr>
            <a:r>
              <a:rPr lang="en-GB"/>
              <a:t>[4]Zero_Hood.(2019)During The Wolf of Wall Street (2013) actors snorted crushed B vitamins for scenes that involved cocaine, Jonah Hill eventually became sick with bronchitis after so much inhaling and had to be hospitalised, Reddit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u="sng">
                <a:solidFill>
                  <a:schemeClr val="hlink"/>
                </a:solidFill>
                <a:hlinkClick r:id="rId3"/>
              </a:rPr>
              <a:t>https://www.theguardian.com/stage/2019/sep/17/the-50-best-theatre-shows-of-the-21st-century</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u="sng">
                <a:solidFill>
                  <a:schemeClr val="hlink"/>
                </a:solidFill>
                <a:hlinkClick r:id="rId4"/>
              </a:rPr>
              <a:t>https://www.poetryfoundation.org/featured-blogger/78600/and-did-those-feet-in-ancient-time-william-blakes-vision-of-jerusalem</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u="sng">
                <a:solidFill>
                  <a:schemeClr val="hlink"/>
                </a:solidFill>
                <a:hlinkClick r:id="rId5"/>
              </a:rPr>
              <a:t>https://www.reddit.com/r/MovieDetails/comments/fi1vra/during_the_wolf_of_wall_street_2013_actors/</a:t>
            </a:r>
            <a:endParaRPr/>
          </a:p>
          <a:p>
            <a:pPr indent="0" lvl="0" marL="0" rtl="0" algn="l">
              <a:spcBef>
                <a:spcPts val="0"/>
              </a:spcBef>
              <a:spcAft>
                <a:spcPts val="0"/>
              </a:spcAft>
              <a:buNone/>
            </a:pPr>
            <a:r>
              <a:t/>
            </a:r>
            <a:endParaRPr/>
          </a:p>
        </p:txBody>
      </p:sp>
      <p:sp>
        <p:nvSpPr>
          <p:cNvPr id="137" name="Google Shape;137;p20"/>
          <p:cNvSpPr txBox="1"/>
          <p:nvPr>
            <p:ph idx="1" type="subTitle"/>
          </p:nvPr>
        </p:nvSpPr>
        <p:spPr>
          <a:xfrm>
            <a:off x="6165866" y="200427"/>
            <a:ext cx="8222100" cy="6642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GB"/>
              <a:t>ADPA4027-PRODUCTION, PERFORMANCE AND GENRE</a:t>
            </a:r>
            <a:endParaRPr/>
          </a:p>
          <a:p>
            <a:pPr indent="0" lvl="0" marL="0" rtl="0" algn="l">
              <a:spcBef>
                <a:spcPts val="0"/>
              </a:spcBef>
              <a:spcAft>
                <a:spcPts val="0"/>
              </a:spcAft>
              <a:buNone/>
            </a:pPr>
            <a:r>
              <a:rPr lang="en-GB"/>
              <a:t>Oscar Haley</a:t>
            </a:r>
            <a:endParaRPr/>
          </a:p>
          <a:p>
            <a:pPr indent="0" lvl="0" marL="0" rtl="0" algn="l">
              <a:spcBef>
                <a:spcPts val="0"/>
              </a:spcBef>
              <a:spcAft>
                <a:spcPts val="0"/>
              </a:spcAft>
              <a:buNone/>
            </a:pPr>
            <a:r>
              <a:rPr lang="en-GB"/>
              <a:t>2500397</a:t>
            </a:r>
            <a:endParaRPr/>
          </a:p>
          <a:p>
            <a:pPr indent="0" lvl="0" marL="0" rtl="0" algn="l">
              <a:spcBef>
                <a:spcPts val="0"/>
              </a:spcBef>
              <a:spcAft>
                <a:spcPts val="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21"/>
          <p:cNvSpPr txBox="1"/>
          <p:nvPr>
            <p:ph type="ctrTitle"/>
          </p:nvPr>
        </p:nvSpPr>
        <p:spPr>
          <a:xfrm>
            <a:off x="460950" y="263219"/>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Appendix</a:t>
            </a:r>
            <a:endParaRPr/>
          </a:p>
        </p:txBody>
      </p:sp>
      <p:sp>
        <p:nvSpPr>
          <p:cNvPr id="143" name="Google Shape;143;p21"/>
          <p:cNvSpPr txBox="1"/>
          <p:nvPr>
            <p:ph idx="1" type="subTitle"/>
          </p:nvPr>
        </p:nvSpPr>
        <p:spPr>
          <a:xfrm>
            <a:off x="460938" y="1465990"/>
            <a:ext cx="8222100" cy="4329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GB"/>
              <a:t>(1)</a:t>
            </a:r>
            <a:endParaRPr/>
          </a:p>
        </p:txBody>
      </p:sp>
      <p:pic>
        <p:nvPicPr>
          <p:cNvPr id="144" name="Google Shape;144;p21"/>
          <p:cNvPicPr preferRelativeResize="0"/>
          <p:nvPr/>
        </p:nvPicPr>
        <p:blipFill>
          <a:blip r:embed="rId3">
            <a:alphaModFix/>
          </a:blip>
          <a:stretch>
            <a:fillRect/>
          </a:stretch>
        </p:blipFill>
        <p:spPr>
          <a:xfrm>
            <a:off x="1012562" y="1465990"/>
            <a:ext cx="1937792" cy="2939813"/>
          </a:xfrm>
          <a:prstGeom prst="rect">
            <a:avLst/>
          </a:prstGeom>
          <a:noFill/>
          <a:ln>
            <a:noFill/>
          </a:ln>
        </p:spPr>
      </p:pic>
      <p:sp>
        <p:nvSpPr>
          <p:cNvPr id="145" name="Google Shape;145;p21"/>
          <p:cNvSpPr txBox="1"/>
          <p:nvPr>
            <p:ph idx="1" type="subTitle"/>
          </p:nvPr>
        </p:nvSpPr>
        <p:spPr>
          <a:xfrm>
            <a:off x="6165866" y="200427"/>
            <a:ext cx="8222100" cy="6642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GB"/>
              <a:t>ADPA4027-PRODUCTION, PERFORMANCE AND GENRE</a:t>
            </a:r>
            <a:endParaRPr/>
          </a:p>
          <a:p>
            <a:pPr indent="0" lvl="0" marL="0" rtl="0" algn="l">
              <a:spcBef>
                <a:spcPts val="0"/>
              </a:spcBef>
              <a:spcAft>
                <a:spcPts val="0"/>
              </a:spcAft>
              <a:buNone/>
            </a:pPr>
            <a:r>
              <a:rPr lang="en-GB"/>
              <a:t>Oscar Haley</a:t>
            </a:r>
            <a:endParaRPr/>
          </a:p>
          <a:p>
            <a:pPr indent="0" lvl="0" marL="0" rtl="0" algn="l">
              <a:spcBef>
                <a:spcPts val="0"/>
              </a:spcBef>
              <a:spcAft>
                <a:spcPts val="0"/>
              </a:spcAft>
              <a:buNone/>
            </a:pPr>
            <a:r>
              <a:rPr lang="en-GB"/>
              <a:t>2500397</a:t>
            </a:r>
            <a:endParaRPr/>
          </a:p>
          <a:p>
            <a:pPr indent="0" lvl="0" marL="0" rtl="0" algn="l">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