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56" r:id="rId5"/>
    <p:sldId id="257" r:id="rId6"/>
    <p:sldId id="261" r:id="rId7"/>
    <p:sldId id="262" r:id="rId8"/>
    <p:sldId id="260" r:id="rId9"/>
    <p:sldId id="266" r:id="rId10"/>
    <p:sldId id="267" r:id="rId11"/>
    <p:sldId id="258" r:id="rId12"/>
    <p:sldId id="268" r:id="rId13"/>
    <p:sldId id="263" r:id="rId14"/>
    <p:sldId id="264" r:id="rId15"/>
    <p:sldId id="265" r:id="rId16"/>
    <p:sldId id="269" r:id="rId17"/>
    <p:sldId id="259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4" d="100"/>
          <a:sy n="84" d="100"/>
        </p:scale>
        <p:origin x="990" y="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09/09/2021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F9AB10-C2E2-4904-A856-8707ACC5D0C1}" type="datetimeFigureOut">
              <a:rPr lang="en-GB" smtClean="0"/>
              <a:t>09/09/2021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A71E92-D924-4C78-AE02-74F4785180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9587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A71E92-D924-4C78-AE02-74F4785180C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0004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09/09/2021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09/09/2021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09/09/2021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09/09/2021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8-03/successful-futures.pdf" TargetMode="External"/><Relationship Id="rId2" Type="http://schemas.openxmlformats.org/officeDocument/2006/relationships/hyperlink" Target="https://gov.wales/sites/default/files/inline-documents/2019-03/1_UNCRC%20Rights_En%20(1).pdf#:~:text=In%202011%20the%20Welsh%20Government%20decided%20to%20take,to%20consider%20children%E2%80%99s%20rights%20in%20everything%20they%20do.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The Professional Practitioner/</a:t>
            </a:r>
            <a:r>
              <a:rPr lang="en-GB" dirty="0" err="1">
                <a:solidFill>
                  <a:schemeClr val="bg1"/>
                </a:solidFill>
              </a:rPr>
              <a:t>Yr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Ymarferydd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Proffesiynol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err="1"/>
              <a:t>Croeso</a:t>
            </a:r>
            <a:r>
              <a:rPr lang="en-GB" dirty="0"/>
              <a:t> / Welcome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4EC98D-83B2-4A5F-8AAC-A0C00F328E7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What do we mean by Professional Practice?</a:t>
            </a:r>
          </a:p>
          <a:p>
            <a:endParaRPr lang="en-GB" dirty="0"/>
          </a:p>
          <a:p>
            <a:r>
              <a:rPr lang="en-GB" dirty="0"/>
              <a:t>How does this fit with Early Years Practice?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48A3452-E17F-4DB3-B0B8-25AF8D47338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Beth a </a:t>
            </a:r>
            <a:r>
              <a:rPr lang="en-GB" dirty="0" err="1"/>
              <a:t>olygwn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?</a:t>
            </a:r>
          </a:p>
          <a:p>
            <a:endParaRPr lang="en-GB" dirty="0"/>
          </a:p>
          <a:p>
            <a:r>
              <a:rPr lang="en-GB" dirty="0"/>
              <a:t>Sut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cyd-fynd</a:t>
            </a:r>
            <a:r>
              <a:rPr lang="en-GB" dirty="0"/>
              <a:t> ag </a:t>
            </a:r>
            <a:r>
              <a:rPr lang="en-GB" dirty="0" err="1"/>
              <a:t>Ymarfer</a:t>
            </a:r>
            <a:r>
              <a:rPr lang="en-GB" dirty="0"/>
              <a:t> y </a:t>
            </a:r>
            <a:r>
              <a:rPr lang="en-GB" dirty="0" err="1"/>
              <a:t>Blynyddoedd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82DFADE5-4D55-4747-9EF6-5E967009E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4C3E3BF4-E573-4E7B-969D-A86060F0D6F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2209014"/>
            <a:ext cx="8862811" cy="26994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2E2E2E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Write down three things that you would include in a ‘specific professional body of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2E2E2E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 knowledge’ for </a:t>
            </a:r>
            <a:r>
              <a:rPr lang="en-US" altLang="en-US" sz="1800" dirty="0">
                <a:solidFill>
                  <a:srgbClr val="2E2E2E"/>
                </a:solidFill>
                <a:latin typeface="Open Sans" panose="020B0606030504020204" pitchFamily="34" charset="0"/>
                <a:cs typeface="Open Sans" panose="020B0606030504020204" pitchFamily="34" charset="0"/>
              </a:rPr>
              <a:t>Early Years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2E2E2E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 professionals:  Discuss in your Groups.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2E2E2E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1.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2E2E2E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……………….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2E2E2E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2.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2E2E2E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……………….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2E2E2E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3.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2E2E2E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……………….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68921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B4D81-0978-4422-8BCA-6C4FB78FF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Gweithgaredd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43DE8E-273E-4E98-A077-8E65C8B80D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Ysgrifennwch </a:t>
            </a:r>
            <a:r>
              <a:rPr lang="en-GB" dirty="0" err="1"/>
              <a:t>dri</a:t>
            </a:r>
            <a:r>
              <a:rPr lang="en-GB" dirty="0"/>
              <a:t> </a:t>
            </a:r>
            <a:r>
              <a:rPr lang="en-GB" dirty="0" err="1"/>
              <a:t>pheth</a:t>
            </a:r>
            <a:r>
              <a:rPr lang="en-GB" dirty="0"/>
              <a:t> y </a:t>
            </a:r>
            <a:r>
              <a:rPr lang="en-GB" dirty="0" err="1"/>
              <a:t>byddech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'</a:t>
            </a:r>
            <a:r>
              <a:rPr lang="en-GB" dirty="0" err="1"/>
              <a:t>corff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o </a:t>
            </a:r>
            <a:r>
              <a:rPr lang="en-GB" dirty="0" err="1"/>
              <a:t>wybodaeth</a:t>
            </a:r>
            <a:r>
              <a:rPr lang="en-GB" dirty="0"/>
              <a:t>'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gweithwyr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ECEC: </a:t>
            </a:r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1.</a:t>
            </a:r>
          </a:p>
          <a:p>
            <a:r>
              <a:rPr lang="en-GB" dirty="0"/>
              <a:t>...................</a:t>
            </a:r>
          </a:p>
          <a:p>
            <a:r>
              <a:rPr lang="en-GB" dirty="0"/>
              <a:t>2.</a:t>
            </a:r>
          </a:p>
          <a:p>
            <a:r>
              <a:rPr lang="en-GB" dirty="0"/>
              <a:t>...................</a:t>
            </a:r>
          </a:p>
          <a:p>
            <a:r>
              <a:rPr lang="en-GB" dirty="0"/>
              <a:t>3.</a:t>
            </a:r>
          </a:p>
          <a:p>
            <a:r>
              <a:rPr lang="en-GB" dirty="0"/>
              <a:t>...................</a:t>
            </a:r>
          </a:p>
        </p:txBody>
      </p:sp>
    </p:spTree>
    <p:extLst>
      <p:ext uri="{BB962C8B-B14F-4D97-AF65-F5344CB8AC3E}">
        <p14:creationId xmlns:p14="http://schemas.microsoft.com/office/powerpoint/2010/main" val="38547623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2E2E7-C552-4EFE-AA03-1BE72D275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68296-B127-46EA-8C50-57B04AD4AB6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b="0" i="0" dirty="0">
                <a:solidFill>
                  <a:srgbClr val="2E2E2E"/>
                </a:solidFill>
                <a:effectLst/>
                <a:latin typeface="Open Sans" panose="020B0606030504020204" pitchFamily="34" charset="0"/>
              </a:rPr>
              <a:t> ‘Professional’ refers only to those with a qualification or specific expertise…..</a:t>
            </a:r>
          </a:p>
          <a:p>
            <a:pPr marL="0" indent="0">
              <a:buNone/>
            </a:pPr>
            <a:endParaRPr lang="en-GB" dirty="0">
              <a:solidFill>
                <a:srgbClr val="2E2E2E"/>
              </a:solidFill>
              <a:latin typeface="Open Sans" panose="020B0606030504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2E2E2E"/>
                </a:solidFill>
                <a:latin typeface="Open Sans" panose="020B0606030504020204" pitchFamily="34" charset="0"/>
              </a:rPr>
              <a:t>Discuss!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DE0D0E-B092-4E14-B755-DC1CAA6E865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Mae '</a:t>
            </a:r>
            <a:r>
              <a:rPr lang="en-GB" dirty="0" err="1"/>
              <a:t>proffesiynol</a:t>
            </a:r>
            <a:r>
              <a:rPr lang="en-GB" dirty="0"/>
              <a:t>'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cyfeirio</a:t>
            </a:r>
            <a:r>
              <a:rPr lang="en-GB" dirty="0"/>
              <a:t> at y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â </a:t>
            </a:r>
            <a:r>
              <a:rPr lang="en-GB" dirty="0" err="1"/>
              <a:t>chymhwyster</a:t>
            </a:r>
            <a:r>
              <a:rPr lang="en-GB" dirty="0"/>
              <a:t> neu </a:t>
            </a:r>
            <a:r>
              <a:rPr lang="en-GB" dirty="0" err="1"/>
              <a:t>arbenigedd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.....</a:t>
            </a:r>
          </a:p>
          <a:p>
            <a:endParaRPr lang="en-GB" dirty="0"/>
          </a:p>
          <a:p>
            <a:r>
              <a:rPr lang="en-GB" dirty="0" err="1"/>
              <a:t>Trafod</a:t>
            </a:r>
            <a:r>
              <a:rPr lang="en-GB" dirty="0"/>
              <a:t>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99317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558B7-7F1C-4887-B16D-94CF934814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Reframing Professionalism/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D849C-2E0B-4325-810D-6B79586CDAC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Professionalism reflects middle class notions of a professional as a ‘distinguished and learned individual with significant expertise’ </a:t>
            </a:r>
          </a:p>
          <a:p>
            <a:r>
              <a:rPr lang="en-GB" dirty="0"/>
              <a:t>This framing suggests ideas about origins of professionalism that value knowledge over skills, and also possibly the privileging of the mind over physical work. (Chalke, 2013)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0F32B5-BE72-41F6-82BE-A04A17270E3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err="1"/>
              <a:t>Proffesiynoldeb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adlewyrchu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canol</a:t>
            </a:r>
            <a:r>
              <a:rPr lang="en-GB" dirty="0"/>
              <a:t> </a:t>
            </a:r>
            <a:r>
              <a:rPr lang="en-GB" dirty="0" err="1"/>
              <a:t>gweithiwr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'</a:t>
            </a:r>
            <a:r>
              <a:rPr lang="en-GB" dirty="0" err="1"/>
              <a:t>unigolyn</a:t>
            </a:r>
            <a:r>
              <a:rPr lang="en-GB" dirty="0"/>
              <a:t> </a:t>
            </a:r>
            <a:r>
              <a:rPr lang="en-GB" dirty="0" err="1"/>
              <a:t>nodedig</a:t>
            </a:r>
            <a:r>
              <a:rPr lang="en-GB" dirty="0"/>
              <a:t> a </a:t>
            </a:r>
            <a:r>
              <a:rPr lang="en-GB" dirty="0" err="1"/>
              <a:t>dysgedig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ag </a:t>
            </a:r>
            <a:r>
              <a:rPr lang="en-GB" dirty="0" err="1"/>
              <a:t>arbenigedd</a:t>
            </a:r>
            <a:r>
              <a:rPr lang="en-GB" dirty="0"/>
              <a:t> </a:t>
            </a:r>
            <a:r>
              <a:rPr lang="en-GB" dirty="0" err="1"/>
              <a:t>sylweddol</a:t>
            </a:r>
            <a:r>
              <a:rPr lang="en-GB" dirty="0"/>
              <a:t>' </a:t>
            </a:r>
          </a:p>
          <a:p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fframio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awgrymu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 am </a:t>
            </a:r>
            <a:r>
              <a:rPr lang="en-GB" dirty="0" err="1"/>
              <a:t>darddiad</a:t>
            </a:r>
            <a:r>
              <a:rPr lang="en-GB" dirty="0"/>
              <a:t> </a:t>
            </a:r>
            <a:r>
              <a:rPr lang="en-GB" dirty="0" err="1"/>
              <a:t>proffesiynoldeb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gwerthfawrogi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am </a:t>
            </a:r>
            <a:r>
              <a:rPr lang="en-GB" dirty="0" err="1"/>
              <a:t>sgiliau</a:t>
            </a:r>
            <a:r>
              <a:rPr lang="en-GB" dirty="0"/>
              <a:t>, a </a:t>
            </a:r>
            <a:r>
              <a:rPr lang="en-GB" dirty="0" err="1"/>
              <a:t>hefyd</a:t>
            </a:r>
            <a:r>
              <a:rPr lang="en-GB" dirty="0"/>
              <a:t> o </a:t>
            </a:r>
            <a:r>
              <a:rPr lang="en-GB" dirty="0" err="1"/>
              <a:t>bosibl</a:t>
            </a:r>
            <a:r>
              <a:rPr lang="en-GB" dirty="0"/>
              <a:t> </a:t>
            </a:r>
            <a:r>
              <a:rPr lang="en-GB" dirty="0" err="1"/>
              <a:t>preifateiddio'r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waith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. (Chalke, 2013)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89149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19CDD-9A43-4B3F-83A2-3BC5432980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Defining our Profession/</a:t>
            </a:r>
            <a:r>
              <a:rPr lang="en-GB" dirty="0" err="1"/>
              <a:t>Diffinio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Proffesiwn</a:t>
            </a:r>
            <a:r>
              <a:rPr lang="en-GB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565A9-5E27-46DF-835B-6E9C889F5E7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It is the role of Early Years Practitioners to define our profession.</a:t>
            </a:r>
          </a:p>
          <a:p>
            <a:r>
              <a:rPr lang="en-GB" dirty="0"/>
              <a:t>How can this be achieved?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938983-23B0-4633-8BA3-96D3351B80D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Ymarferwyr</a:t>
            </a:r>
            <a:r>
              <a:rPr lang="en-GB" dirty="0"/>
              <a:t> y </a:t>
            </a:r>
            <a:r>
              <a:rPr lang="en-GB" dirty="0" err="1"/>
              <a:t>Blynyddoedd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diffinio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proffesiwn</a:t>
            </a:r>
            <a:r>
              <a:rPr lang="en-GB" dirty="0"/>
              <a:t>.</a:t>
            </a:r>
          </a:p>
          <a:p>
            <a:r>
              <a:rPr lang="en-GB" dirty="0"/>
              <a:t>Sut y </a:t>
            </a:r>
            <a:r>
              <a:rPr lang="en-GB" dirty="0" err="1"/>
              <a:t>gellir</a:t>
            </a:r>
            <a:r>
              <a:rPr lang="en-GB" dirty="0"/>
              <a:t> </a:t>
            </a:r>
            <a:r>
              <a:rPr lang="en-GB" dirty="0" err="1"/>
              <a:t>cyflawni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58971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5ABFB23-5897-4678-A882-EF43377690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/>
              <a:t>In Groups, discuss the significance of Gaspers Ideas/</a:t>
            </a:r>
            <a:r>
              <a:rPr lang="en-GB" sz="2200" dirty="0" err="1"/>
              <a:t>Mewn</a:t>
            </a:r>
            <a:r>
              <a:rPr lang="en-GB" sz="2200" dirty="0"/>
              <a:t> </a:t>
            </a:r>
            <a:r>
              <a:rPr lang="en-GB" sz="2200" dirty="0" err="1"/>
              <a:t>Grwpiau</a:t>
            </a:r>
            <a:r>
              <a:rPr lang="en-GB" sz="2200" dirty="0"/>
              <a:t>, </a:t>
            </a:r>
            <a:r>
              <a:rPr lang="en-GB" sz="2200" dirty="0" err="1"/>
              <a:t>trafodwch</a:t>
            </a:r>
            <a:r>
              <a:rPr lang="en-GB" sz="2200" dirty="0"/>
              <a:t> </a:t>
            </a:r>
            <a:r>
              <a:rPr lang="en-GB" sz="2200" dirty="0" err="1"/>
              <a:t>arwyddocâd</a:t>
            </a:r>
            <a:r>
              <a:rPr lang="en-GB" sz="2200" dirty="0"/>
              <a:t> </a:t>
            </a:r>
            <a:r>
              <a:rPr lang="en-GB" sz="2200" dirty="0" err="1"/>
              <a:t>Syniadau</a:t>
            </a:r>
            <a:r>
              <a:rPr lang="en-GB" sz="2200" dirty="0"/>
              <a:t> Gaspers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B3DA8EB-4245-419D-B03C-712310E9F7A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1400" b="0" i="0" dirty="0">
                <a:solidFill>
                  <a:srgbClr val="FF0000"/>
                </a:solidFill>
                <a:effectLst/>
                <a:latin typeface="Open Sans" panose="020B0606030504020204" pitchFamily="34" charset="0"/>
              </a:rPr>
              <a:t>In early years there is a greater understanding of the value and importance of the </a:t>
            </a:r>
            <a:r>
              <a:rPr lang="en-GB" sz="1400" b="0" i="0" u="sng" dirty="0">
                <a:solidFill>
                  <a:srgbClr val="FF0000"/>
                </a:solidFill>
                <a:effectLst/>
                <a:latin typeface="Open Sans" panose="020B0606030504020204" pitchFamily="34" charset="0"/>
              </a:rPr>
              <a:t>qualities</a:t>
            </a:r>
            <a:r>
              <a:rPr lang="en-GB" sz="1400" b="0" i="0" dirty="0">
                <a:solidFill>
                  <a:srgbClr val="FF0000"/>
                </a:solidFill>
                <a:effectLst/>
                <a:latin typeface="Open Sans" panose="020B0606030504020204" pitchFamily="34" charset="0"/>
              </a:rPr>
              <a:t> individuals demonstrate in practice, with or without formal qualifications. </a:t>
            </a:r>
          </a:p>
          <a:p>
            <a:r>
              <a:rPr lang="en-GB" sz="1400" b="0" i="0" dirty="0">
                <a:solidFill>
                  <a:schemeClr val="accent4">
                    <a:lumMod val="75000"/>
                  </a:schemeClr>
                </a:solidFill>
                <a:effectLst/>
                <a:latin typeface="Open Sans" panose="020B0606030504020204" pitchFamily="34" charset="0"/>
              </a:rPr>
              <a:t>There is also a distinct emphasis on </a:t>
            </a:r>
            <a:r>
              <a:rPr lang="en-GB" sz="1400" b="0" i="0" u="sng" dirty="0">
                <a:solidFill>
                  <a:schemeClr val="accent4">
                    <a:lumMod val="75000"/>
                  </a:schemeClr>
                </a:solidFill>
                <a:effectLst/>
                <a:latin typeface="Open Sans" panose="020B0606030504020204" pitchFamily="34" charset="0"/>
              </a:rPr>
              <a:t>‘principled practice</a:t>
            </a:r>
            <a:r>
              <a:rPr lang="en-GB" sz="1400" b="0" i="0" dirty="0">
                <a:solidFill>
                  <a:schemeClr val="accent4">
                    <a:lumMod val="75000"/>
                  </a:schemeClr>
                </a:solidFill>
                <a:effectLst/>
                <a:latin typeface="Open Sans" panose="020B0606030504020204" pitchFamily="34" charset="0"/>
              </a:rPr>
              <a:t>’, that is, value-based practice grounded in ethics, from which principles are derived recognising the needs of the child and parents as central, with the ‘professional’ as a </a:t>
            </a:r>
            <a:r>
              <a:rPr lang="en-GB" sz="1400" b="0" i="0" u="sng" dirty="0">
                <a:solidFill>
                  <a:schemeClr val="accent4">
                    <a:lumMod val="75000"/>
                  </a:schemeClr>
                </a:solidFill>
                <a:effectLst/>
                <a:latin typeface="Open Sans" panose="020B0606030504020204" pitchFamily="34" charset="0"/>
              </a:rPr>
              <a:t>facilitating partner</a:t>
            </a:r>
            <a:r>
              <a:rPr lang="en-GB" sz="1400" b="0" i="0" dirty="0">
                <a:solidFill>
                  <a:schemeClr val="accent4">
                    <a:lumMod val="75000"/>
                  </a:schemeClr>
                </a:solidFill>
                <a:effectLst/>
                <a:latin typeface="Open Sans" panose="020B0606030504020204" pitchFamily="34" charset="0"/>
              </a:rPr>
              <a:t>.</a:t>
            </a:r>
          </a:p>
          <a:p>
            <a:r>
              <a:rPr lang="en-GB" sz="1400" b="0" i="0" dirty="0">
                <a:solidFill>
                  <a:srgbClr val="00B0F0"/>
                </a:solidFill>
                <a:effectLst/>
                <a:latin typeface="Open Sans" panose="020B0606030504020204" pitchFamily="34" charset="0"/>
              </a:rPr>
              <a:t> When combined with theoretical knowledge and an understanding of a child's physical, social and emotional, spiritual and intellectual development, these qualities produce the optimum professional, dedicated to best practice.</a:t>
            </a:r>
          </a:p>
          <a:p>
            <a:r>
              <a:rPr lang="en-GB" sz="1400" dirty="0">
                <a:solidFill>
                  <a:srgbClr val="2E2E2E"/>
                </a:solidFill>
                <a:latin typeface="Open Sans" panose="020B0606030504020204" pitchFamily="34" charset="0"/>
              </a:rPr>
              <a:t>(Gasper, 2015)</a:t>
            </a:r>
            <a:endParaRPr lang="en-GB" sz="14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B34DDB-20E4-4FA9-A4B7-22F29EA0F61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5600" dirty="0">
                <a:solidFill>
                  <a:srgbClr val="C00000"/>
                </a:solidFill>
              </a:rPr>
              <a:t>Yn y </a:t>
            </a:r>
            <a:r>
              <a:rPr lang="en-GB" sz="5600" dirty="0" err="1">
                <a:solidFill>
                  <a:srgbClr val="C00000"/>
                </a:solidFill>
              </a:rPr>
              <a:t>blynyddoedd</a:t>
            </a:r>
            <a:r>
              <a:rPr lang="en-GB" sz="5600" dirty="0">
                <a:solidFill>
                  <a:srgbClr val="C00000"/>
                </a:solidFill>
              </a:rPr>
              <a:t> </a:t>
            </a:r>
            <a:r>
              <a:rPr lang="en-GB" sz="5600" dirty="0" err="1">
                <a:solidFill>
                  <a:srgbClr val="C00000"/>
                </a:solidFill>
              </a:rPr>
              <a:t>cynnar</a:t>
            </a:r>
            <a:r>
              <a:rPr lang="en-GB" sz="5600" dirty="0">
                <a:solidFill>
                  <a:srgbClr val="C00000"/>
                </a:solidFill>
              </a:rPr>
              <a:t> </a:t>
            </a:r>
            <a:r>
              <a:rPr lang="en-GB" sz="5600" dirty="0" err="1">
                <a:solidFill>
                  <a:srgbClr val="C00000"/>
                </a:solidFill>
              </a:rPr>
              <a:t>mae</a:t>
            </a:r>
            <a:r>
              <a:rPr lang="en-GB" sz="5600" dirty="0">
                <a:solidFill>
                  <a:srgbClr val="C00000"/>
                </a:solidFill>
              </a:rPr>
              <a:t> </a:t>
            </a:r>
            <a:r>
              <a:rPr lang="en-GB" sz="5600" dirty="0" err="1">
                <a:solidFill>
                  <a:srgbClr val="C00000"/>
                </a:solidFill>
              </a:rPr>
              <a:t>gwell</a:t>
            </a:r>
            <a:r>
              <a:rPr lang="en-GB" sz="5600" dirty="0">
                <a:solidFill>
                  <a:srgbClr val="C00000"/>
                </a:solidFill>
              </a:rPr>
              <a:t> </a:t>
            </a:r>
            <a:r>
              <a:rPr lang="en-GB" sz="5600" dirty="0" err="1">
                <a:solidFill>
                  <a:srgbClr val="C00000"/>
                </a:solidFill>
              </a:rPr>
              <a:t>dealltwriaeth</a:t>
            </a:r>
            <a:r>
              <a:rPr lang="en-GB" sz="5600" dirty="0">
                <a:solidFill>
                  <a:srgbClr val="C00000"/>
                </a:solidFill>
              </a:rPr>
              <a:t> o </a:t>
            </a:r>
            <a:r>
              <a:rPr lang="en-GB" sz="5600" dirty="0" err="1">
                <a:solidFill>
                  <a:srgbClr val="C00000"/>
                </a:solidFill>
              </a:rPr>
              <a:t>werth</a:t>
            </a:r>
            <a:r>
              <a:rPr lang="en-GB" sz="5600" dirty="0">
                <a:solidFill>
                  <a:srgbClr val="C00000"/>
                </a:solidFill>
              </a:rPr>
              <a:t> a </a:t>
            </a:r>
            <a:r>
              <a:rPr lang="en-GB" sz="5600" dirty="0" err="1">
                <a:solidFill>
                  <a:srgbClr val="C00000"/>
                </a:solidFill>
              </a:rPr>
              <a:t>phwysigrwydd</a:t>
            </a:r>
            <a:r>
              <a:rPr lang="en-GB" sz="5600" dirty="0">
                <a:solidFill>
                  <a:srgbClr val="C00000"/>
                </a:solidFill>
              </a:rPr>
              <a:t> y </a:t>
            </a:r>
            <a:r>
              <a:rPr lang="en-GB" sz="5600" dirty="0" err="1">
                <a:solidFill>
                  <a:srgbClr val="C00000"/>
                </a:solidFill>
              </a:rPr>
              <a:t>rhinweddau</a:t>
            </a:r>
            <a:r>
              <a:rPr lang="en-GB" sz="5600" dirty="0">
                <a:solidFill>
                  <a:srgbClr val="C00000"/>
                </a:solidFill>
              </a:rPr>
              <a:t> y </a:t>
            </a:r>
            <a:r>
              <a:rPr lang="en-GB" sz="5600" dirty="0" err="1">
                <a:solidFill>
                  <a:srgbClr val="C00000"/>
                </a:solidFill>
              </a:rPr>
              <a:t>mae</a:t>
            </a:r>
            <a:r>
              <a:rPr lang="en-GB" sz="5600" dirty="0">
                <a:solidFill>
                  <a:srgbClr val="C00000"/>
                </a:solidFill>
              </a:rPr>
              <a:t> </a:t>
            </a:r>
            <a:r>
              <a:rPr lang="en-GB" sz="5600" dirty="0" err="1">
                <a:solidFill>
                  <a:srgbClr val="C00000"/>
                </a:solidFill>
              </a:rPr>
              <a:t>unigolion</a:t>
            </a:r>
            <a:r>
              <a:rPr lang="en-GB" sz="5600" dirty="0">
                <a:solidFill>
                  <a:srgbClr val="C00000"/>
                </a:solidFill>
              </a:rPr>
              <a:t> </a:t>
            </a:r>
            <a:r>
              <a:rPr lang="en-GB" sz="5600" dirty="0" err="1">
                <a:solidFill>
                  <a:srgbClr val="C00000"/>
                </a:solidFill>
              </a:rPr>
              <a:t>yn</a:t>
            </a:r>
            <a:r>
              <a:rPr lang="en-GB" sz="5600" dirty="0">
                <a:solidFill>
                  <a:srgbClr val="C00000"/>
                </a:solidFill>
              </a:rPr>
              <a:t> </a:t>
            </a:r>
            <a:r>
              <a:rPr lang="en-GB" sz="5600" dirty="0" err="1">
                <a:solidFill>
                  <a:srgbClr val="C00000"/>
                </a:solidFill>
              </a:rPr>
              <a:t>eu</a:t>
            </a:r>
            <a:r>
              <a:rPr lang="en-GB" sz="5600" dirty="0">
                <a:solidFill>
                  <a:srgbClr val="C00000"/>
                </a:solidFill>
              </a:rPr>
              <a:t> </a:t>
            </a:r>
            <a:r>
              <a:rPr lang="en-GB" sz="5600" dirty="0" err="1">
                <a:solidFill>
                  <a:srgbClr val="C00000"/>
                </a:solidFill>
              </a:rPr>
              <a:t>dangos</a:t>
            </a:r>
            <a:r>
              <a:rPr lang="en-GB" sz="5600" dirty="0">
                <a:solidFill>
                  <a:srgbClr val="C00000"/>
                </a:solidFill>
              </a:rPr>
              <a:t> </a:t>
            </a:r>
            <a:r>
              <a:rPr lang="en-GB" sz="5600" dirty="0" err="1">
                <a:solidFill>
                  <a:srgbClr val="C00000"/>
                </a:solidFill>
              </a:rPr>
              <a:t>yn</a:t>
            </a:r>
            <a:r>
              <a:rPr lang="en-GB" sz="5600" dirty="0">
                <a:solidFill>
                  <a:srgbClr val="C00000"/>
                </a:solidFill>
              </a:rPr>
              <a:t> </a:t>
            </a:r>
            <a:r>
              <a:rPr lang="en-GB" sz="5600" dirty="0" err="1">
                <a:solidFill>
                  <a:srgbClr val="C00000"/>
                </a:solidFill>
              </a:rPr>
              <a:t>ymarferol</a:t>
            </a:r>
            <a:r>
              <a:rPr lang="en-GB" sz="5600" dirty="0">
                <a:solidFill>
                  <a:srgbClr val="C00000"/>
                </a:solidFill>
              </a:rPr>
              <a:t>, </a:t>
            </a:r>
            <a:r>
              <a:rPr lang="en-GB" sz="5600" dirty="0" err="1">
                <a:solidFill>
                  <a:srgbClr val="C00000"/>
                </a:solidFill>
              </a:rPr>
              <a:t>gyda</a:t>
            </a:r>
            <a:r>
              <a:rPr lang="en-GB" sz="5600" dirty="0">
                <a:solidFill>
                  <a:srgbClr val="C00000"/>
                </a:solidFill>
              </a:rPr>
              <a:t> </a:t>
            </a:r>
            <a:r>
              <a:rPr lang="en-GB" sz="5600" dirty="0" err="1">
                <a:solidFill>
                  <a:srgbClr val="C00000"/>
                </a:solidFill>
              </a:rPr>
              <a:t>chymwysterau</a:t>
            </a:r>
            <a:r>
              <a:rPr lang="en-GB" sz="5600" dirty="0">
                <a:solidFill>
                  <a:srgbClr val="C00000"/>
                </a:solidFill>
              </a:rPr>
              <a:t> </a:t>
            </a:r>
            <a:r>
              <a:rPr lang="en-GB" sz="5600" dirty="0" err="1">
                <a:solidFill>
                  <a:srgbClr val="C00000"/>
                </a:solidFill>
              </a:rPr>
              <a:t>ffurfiol</a:t>
            </a:r>
            <a:r>
              <a:rPr lang="en-GB" sz="5600" dirty="0">
                <a:solidFill>
                  <a:srgbClr val="C00000"/>
                </a:solidFill>
              </a:rPr>
              <a:t> neu </a:t>
            </a:r>
            <a:r>
              <a:rPr lang="en-GB" sz="5600" dirty="0" err="1">
                <a:solidFill>
                  <a:srgbClr val="C00000"/>
                </a:solidFill>
              </a:rPr>
              <a:t>hebddynt</a:t>
            </a:r>
            <a:r>
              <a:rPr lang="en-GB" sz="5600" dirty="0">
                <a:solidFill>
                  <a:srgbClr val="C00000"/>
                </a:solidFill>
              </a:rPr>
              <a:t>.</a:t>
            </a:r>
          </a:p>
          <a:p>
            <a:endParaRPr lang="en-GB" sz="5600" dirty="0"/>
          </a:p>
          <a:p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Mae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pwyslais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penodol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hefyd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ar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'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arfer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egwyddorol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',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hynny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yw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,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arfer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sy'n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seiliedig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ar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werthoedd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sy'n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seiliedig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ar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foeseg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, y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mae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egwyddorion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yn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deillio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ohono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gan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gydnabod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anghenion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y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plentyn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a'r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rhieni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fel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rhai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canolog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,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gyda'r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'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gweithiwr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proffesiynol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'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fel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 partner </a:t>
            </a:r>
            <a:r>
              <a:rPr lang="en-GB" sz="5600" dirty="0" err="1">
                <a:solidFill>
                  <a:schemeClr val="accent4">
                    <a:lumMod val="75000"/>
                  </a:schemeClr>
                </a:solidFill>
              </a:rPr>
              <a:t>hwyluso</a:t>
            </a:r>
            <a:r>
              <a:rPr lang="en-GB" sz="5600" dirty="0">
                <a:solidFill>
                  <a:schemeClr val="accent4">
                    <a:lumMod val="75000"/>
                  </a:schemeClr>
                </a:solidFill>
              </a:rPr>
              <a:t>.</a:t>
            </a:r>
          </a:p>
          <a:p>
            <a:endParaRPr lang="en-GB" sz="5600" dirty="0">
              <a:solidFill>
                <a:schemeClr val="accent4">
                  <a:lumMod val="75000"/>
                </a:schemeClr>
              </a:solidFill>
            </a:endParaRPr>
          </a:p>
          <a:p>
            <a:endParaRPr lang="en-GB" sz="5600" dirty="0"/>
          </a:p>
          <a:p>
            <a:r>
              <a:rPr lang="en-GB" sz="5600" dirty="0" err="1">
                <a:solidFill>
                  <a:srgbClr val="00B0F0"/>
                </a:solidFill>
              </a:rPr>
              <a:t>O'i</a:t>
            </a:r>
            <a:r>
              <a:rPr lang="en-GB" sz="5600" dirty="0">
                <a:solidFill>
                  <a:srgbClr val="00B0F0"/>
                </a:solidFill>
              </a:rPr>
              <a:t> </a:t>
            </a:r>
            <a:r>
              <a:rPr lang="en-GB" sz="5600" dirty="0" err="1">
                <a:solidFill>
                  <a:srgbClr val="00B0F0"/>
                </a:solidFill>
              </a:rPr>
              <a:t>gyfuno</a:t>
            </a:r>
            <a:r>
              <a:rPr lang="en-GB" sz="5600" dirty="0">
                <a:solidFill>
                  <a:srgbClr val="00B0F0"/>
                </a:solidFill>
              </a:rPr>
              <a:t> â </a:t>
            </a:r>
            <a:r>
              <a:rPr lang="en-GB" sz="5600" dirty="0" err="1">
                <a:solidFill>
                  <a:srgbClr val="00B0F0"/>
                </a:solidFill>
              </a:rPr>
              <a:t>gwybodaeth</a:t>
            </a:r>
            <a:r>
              <a:rPr lang="en-GB" sz="5600" dirty="0">
                <a:solidFill>
                  <a:srgbClr val="00B0F0"/>
                </a:solidFill>
              </a:rPr>
              <a:t> </a:t>
            </a:r>
            <a:r>
              <a:rPr lang="en-GB" sz="5600" dirty="0" err="1">
                <a:solidFill>
                  <a:srgbClr val="00B0F0"/>
                </a:solidFill>
              </a:rPr>
              <a:t>ddamcaniaethol</a:t>
            </a:r>
            <a:r>
              <a:rPr lang="en-GB" sz="5600" dirty="0">
                <a:solidFill>
                  <a:srgbClr val="00B0F0"/>
                </a:solidFill>
              </a:rPr>
              <a:t> a </a:t>
            </a:r>
            <a:r>
              <a:rPr lang="en-GB" sz="5600" dirty="0" err="1">
                <a:solidFill>
                  <a:srgbClr val="00B0F0"/>
                </a:solidFill>
              </a:rPr>
              <a:t>dealltwriaeth</a:t>
            </a:r>
            <a:r>
              <a:rPr lang="en-GB" sz="5600" dirty="0">
                <a:solidFill>
                  <a:srgbClr val="00B0F0"/>
                </a:solidFill>
              </a:rPr>
              <a:t> o </a:t>
            </a:r>
            <a:r>
              <a:rPr lang="en-GB" sz="5600" dirty="0" err="1">
                <a:solidFill>
                  <a:srgbClr val="00B0F0"/>
                </a:solidFill>
              </a:rPr>
              <a:t>ddatblygiad</a:t>
            </a:r>
            <a:r>
              <a:rPr lang="en-GB" sz="5600" dirty="0">
                <a:solidFill>
                  <a:srgbClr val="00B0F0"/>
                </a:solidFill>
              </a:rPr>
              <a:t> </a:t>
            </a:r>
            <a:r>
              <a:rPr lang="en-GB" sz="5600" dirty="0" err="1">
                <a:solidFill>
                  <a:srgbClr val="00B0F0"/>
                </a:solidFill>
              </a:rPr>
              <a:t>corfforol</a:t>
            </a:r>
            <a:r>
              <a:rPr lang="en-GB" sz="5600" dirty="0">
                <a:solidFill>
                  <a:srgbClr val="00B0F0"/>
                </a:solidFill>
              </a:rPr>
              <a:t>, </a:t>
            </a:r>
            <a:r>
              <a:rPr lang="en-GB" sz="5600" dirty="0" err="1">
                <a:solidFill>
                  <a:srgbClr val="00B0F0"/>
                </a:solidFill>
              </a:rPr>
              <a:t>cymdeithasol</a:t>
            </a:r>
            <a:r>
              <a:rPr lang="en-GB" sz="5600" dirty="0">
                <a:solidFill>
                  <a:srgbClr val="00B0F0"/>
                </a:solidFill>
              </a:rPr>
              <a:t> ac </a:t>
            </a:r>
            <a:r>
              <a:rPr lang="en-GB" sz="5600" dirty="0" err="1">
                <a:solidFill>
                  <a:srgbClr val="00B0F0"/>
                </a:solidFill>
              </a:rPr>
              <a:t>emosiynol</a:t>
            </a:r>
            <a:r>
              <a:rPr lang="en-GB" sz="5600" dirty="0">
                <a:solidFill>
                  <a:srgbClr val="00B0F0"/>
                </a:solidFill>
              </a:rPr>
              <a:t>, </a:t>
            </a:r>
            <a:r>
              <a:rPr lang="en-GB" sz="5600" dirty="0" err="1">
                <a:solidFill>
                  <a:srgbClr val="00B0F0"/>
                </a:solidFill>
              </a:rPr>
              <a:t>ysbrydol</a:t>
            </a:r>
            <a:r>
              <a:rPr lang="en-GB" sz="5600" dirty="0">
                <a:solidFill>
                  <a:srgbClr val="00B0F0"/>
                </a:solidFill>
              </a:rPr>
              <a:t> a </a:t>
            </a:r>
            <a:r>
              <a:rPr lang="en-GB" sz="5600" dirty="0" err="1">
                <a:solidFill>
                  <a:srgbClr val="00B0F0"/>
                </a:solidFill>
              </a:rPr>
              <a:t>deallusol</a:t>
            </a:r>
            <a:r>
              <a:rPr lang="en-GB" sz="5600" dirty="0">
                <a:solidFill>
                  <a:srgbClr val="00B0F0"/>
                </a:solidFill>
              </a:rPr>
              <a:t> </a:t>
            </a:r>
            <a:r>
              <a:rPr lang="en-GB" sz="5600" dirty="0" err="1">
                <a:solidFill>
                  <a:srgbClr val="00B0F0"/>
                </a:solidFill>
              </a:rPr>
              <a:t>plentyn</a:t>
            </a:r>
            <a:r>
              <a:rPr lang="en-GB" sz="5600" dirty="0">
                <a:solidFill>
                  <a:srgbClr val="00B0F0"/>
                </a:solidFill>
              </a:rPr>
              <a:t>, </a:t>
            </a:r>
            <a:r>
              <a:rPr lang="en-GB" sz="5600" dirty="0" err="1">
                <a:solidFill>
                  <a:srgbClr val="00B0F0"/>
                </a:solidFill>
              </a:rPr>
              <a:t>mae'r</a:t>
            </a:r>
            <a:r>
              <a:rPr lang="en-GB" sz="5600" dirty="0">
                <a:solidFill>
                  <a:srgbClr val="00B0F0"/>
                </a:solidFill>
              </a:rPr>
              <a:t> </a:t>
            </a:r>
            <a:r>
              <a:rPr lang="en-GB" sz="5600" dirty="0" err="1">
                <a:solidFill>
                  <a:srgbClr val="00B0F0"/>
                </a:solidFill>
              </a:rPr>
              <a:t>rhinweddau</a:t>
            </a:r>
            <a:r>
              <a:rPr lang="en-GB" sz="5600" dirty="0">
                <a:solidFill>
                  <a:srgbClr val="00B0F0"/>
                </a:solidFill>
              </a:rPr>
              <a:t> </a:t>
            </a:r>
            <a:r>
              <a:rPr lang="en-GB" sz="5600" dirty="0" err="1">
                <a:solidFill>
                  <a:srgbClr val="00B0F0"/>
                </a:solidFill>
              </a:rPr>
              <a:t>hyn</a:t>
            </a:r>
            <a:r>
              <a:rPr lang="en-GB" sz="5600" dirty="0">
                <a:solidFill>
                  <a:srgbClr val="00B0F0"/>
                </a:solidFill>
              </a:rPr>
              <a:t> </a:t>
            </a:r>
            <a:r>
              <a:rPr lang="en-GB" sz="5600" dirty="0" err="1">
                <a:solidFill>
                  <a:srgbClr val="00B0F0"/>
                </a:solidFill>
              </a:rPr>
              <a:t>yn</a:t>
            </a:r>
            <a:r>
              <a:rPr lang="en-GB" sz="5600" dirty="0">
                <a:solidFill>
                  <a:srgbClr val="00B0F0"/>
                </a:solidFill>
              </a:rPr>
              <a:t> </a:t>
            </a:r>
            <a:r>
              <a:rPr lang="en-GB" sz="5600" dirty="0" err="1">
                <a:solidFill>
                  <a:srgbClr val="00B0F0"/>
                </a:solidFill>
              </a:rPr>
              <a:t>cynhyrchu'r</a:t>
            </a:r>
            <a:r>
              <a:rPr lang="en-GB" sz="5600" dirty="0">
                <a:solidFill>
                  <a:srgbClr val="00B0F0"/>
                </a:solidFill>
              </a:rPr>
              <a:t> </a:t>
            </a:r>
            <a:r>
              <a:rPr lang="en-GB" sz="5600" dirty="0" err="1">
                <a:solidFill>
                  <a:srgbClr val="00B0F0"/>
                </a:solidFill>
              </a:rPr>
              <a:t>gweithiwr</a:t>
            </a:r>
            <a:r>
              <a:rPr lang="en-GB" sz="5600" dirty="0">
                <a:solidFill>
                  <a:srgbClr val="00B0F0"/>
                </a:solidFill>
              </a:rPr>
              <a:t> </a:t>
            </a:r>
            <a:r>
              <a:rPr lang="en-GB" sz="5600" dirty="0" err="1">
                <a:solidFill>
                  <a:srgbClr val="00B0F0"/>
                </a:solidFill>
              </a:rPr>
              <a:t>proffesiynol</a:t>
            </a:r>
            <a:r>
              <a:rPr lang="en-GB" sz="5600" dirty="0">
                <a:solidFill>
                  <a:srgbClr val="00B0F0"/>
                </a:solidFill>
              </a:rPr>
              <a:t> </a:t>
            </a:r>
            <a:r>
              <a:rPr lang="en-GB" sz="5600" dirty="0" err="1">
                <a:solidFill>
                  <a:srgbClr val="00B0F0"/>
                </a:solidFill>
              </a:rPr>
              <a:t>gorau</a:t>
            </a:r>
            <a:r>
              <a:rPr lang="en-GB" sz="5600" dirty="0">
                <a:solidFill>
                  <a:srgbClr val="00B0F0"/>
                </a:solidFill>
              </a:rPr>
              <a:t> </a:t>
            </a:r>
            <a:r>
              <a:rPr lang="en-GB" sz="5600" dirty="0" err="1">
                <a:solidFill>
                  <a:srgbClr val="00B0F0"/>
                </a:solidFill>
              </a:rPr>
              <a:t>posibl</a:t>
            </a:r>
            <a:r>
              <a:rPr lang="en-GB" sz="5600" dirty="0">
                <a:solidFill>
                  <a:srgbClr val="00B0F0"/>
                </a:solidFill>
              </a:rPr>
              <a:t>, </a:t>
            </a:r>
            <a:r>
              <a:rPr lang="en-GB" sz="5600" dirty="0" err="1">
                <a:solidFill>
                  <a:srgbClr val="00B0F0"/>
                </a:solidFill>
              </a:rPr>
              <a:t>sy'n</a:t>
            </a:r>
            <a:r>
              <a:rPr lang="en-GB" sz="5600" dirty="0">
                <a:solidFill>
                  <a:srgbClr val="00B0F0"/>
                </a:solidFill>
              </a:rPr>
              <a:t> </a:t>
            </a:r>
            <a:r>
              <a:rPr lang="en-GB" sz="5600" dirty="0" err="1">
                <a:solidFill>
                  <a:srgbClr val="00B0F0"/>
                </a:solidFill>
              </a:rPr>
              <a:t>ymroddedig</a:t>
            </a:r>
            <a:r>
              <a:rPr lang="en-GB" sz="5600" dirty="0">
                <a:solidFill>
                  <a:srgbClr val="00B0F0"/>
                </a:solidFill>
              </a:rPr>
              <a:t> </a:t>
            </a:r>
            <a:r>
              <a:rPr lang="en-GB" sz="5600" dirty="0" err="1">
                <a:solidFill>
                  <a:srgbClr val="00B0F0"/>
                </a:solidFill>
              </a:rPr>
              <a:t>i</a:t>
            </a:r>
            <a:r>
              <a:rPr lang="en-GB" sz="5600" dirty="0">
                <a:solidFill>
                  <a:srgbClr val="00B0F0"/>
                </a:solidFill>
              </a:rPr>
              <a:t> </a:t>
            </a:r>
            <a:r>
              <a:rPr lang="en-GB" sz="5600" dirty="0" err="1">
                <a:solidFill>
                  <a:srgbClr val="00B0F0"/>
                </a:solidFill>
              </a:rPr>
              <a:t>arfer</a:t>
            </a:r>
            <a:r>
              <a:rPr lang="en-GB" sz="5600" dirty="0">
                <a:solidFill>
                  <a:srgbClr val="00B0F0"/>
                </a:solidFill>
              </a:rPr>
              <a:t> </a:t>
            </a:r>
            <a:r>
              <a:rPr lang="en-GB" sz="5600" dirty="0" err="1">
                <a:solidFill>
                  <a:srgbClr val="00B0F0"/>
                </a:solidFill>
              </a:rPr>
              <a:t>gorau</a:t>
            </a:r>
            <a:r>
              <a:rPr lang="en-GB" sz="5600" dirty="0">
                <a:solidFill>
                  <a:srgbClr val="00B0F0"/>
                </a:solidFill>
              </a:rPr>
              <a:t>.</a:t>
            </a:r>
          </a:p>
          <a:p>
            <a:endParaRPr lang="en-GB" sz="5600" dirty="0"/>
          </a:p>
          <a:p>
            <a:endParaRPr lang="en-GB" sz="3500" dirty="0"/>
          </a:p>
          <a:p>
            <a:endParaRPr lang="en-GB" sz="3500" dirty="0"/>
          </a:p>
          <a:p>
            <a:r>
              <a:rPr lang="en-GB" sz="3500" dirty="0"/>
              <a:t>(Gasper, 2015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A7941-CC84-4302-8B74-2D38170AC6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Early Years Outcomes Framework/</a:t>
            </a:r>
            <a:r>
              <a:rPr lang="en-GB" sz="2800" dirty="0" err="1"/>
              <a:t>Fframwaith</a:t>
            </a:r>
            <a:r>
              <a:rPr lang="en-GB" sz="2800" dirty="0"/>
              <a:t> </a:t>
            </a:r>
            <a:r>
              <a:rPr lang="en-GB" sz="2800" dirty="0" err="1"/>
              <a:t>Canlyniadau'r</a:t>
            </a:r>
            <a:r>
              <a:rPr lang="en-GB" sz="2800" dirty="0"/>
              <a:t> </a:t>
            </a:r>
            <a:r>
              <a:rPr lang="en-GB" sz="2800" dirty="0" err="1"/>
              <a:t>Blynyddoedd</a:t>
            </a:r>
            <a:r>
              <a:rPr lang="en-GB" sz="2800" dirty="0"/>
              <a:t> </a:t>
            </a:r>
            <a:r>
              <a:rPr lang="en-GB" sz="2800" dirty="0" err="1"/>
              <a:t>Cynnar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B83C5-BFE7-48D1-BF57-4DCB2BABB32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algn="just"/>
            <a:r>
              <a:rPr lang="en-GB" dirty="0"/>
              <a:t>All children in the early years: </a:t>
            </a:r>
          </a:p>
          <a:p>
            <a:pPr algn="just"/>
            <a:r>
              <a:rPr lang="en-GB" dirty="0"/>
              <a:t>Are and feel safe </a:t>
            </a:r>
          </a:p>
          <a:p>
            <a:pPr algn="just"/>
            <a:r>
              <a:rPr lang="en-GB" dirty="0"/>
              <a:t>Are cared for, supported        and valued </a:t>
            </a:r>
          </a:p>
          <a:p>
            <a:pPr algn="just"/>
            <a:r>
              <a:rPr lang="en-GB" dirty="0"/>
              <a:t>Are resilient, capable and coping </a:t>
            </a:r>
          </a:p>
          <a:p>
            <a:pPr algn="just"/>
            <a:r>
              <a:rPr lang="en-GB" dirty="0"/>
              <a:t>Are healthy </a:t>
            </a:r>
          </a:p>
          <a:p>
            <a:pPr algn="just"/>
            <a:r>
              <a:rPr lang="en-GB" dirty="0"/>
              <a:t>Learn and develop </a:t>
            </a:r>
          </a:p>
          <a:p>
            <a:pPr algn="just"/>
            <a:r>
              <a:rPr lang="en-GB" dirty="0"/>
              <a:t>Do not live in and are not disadvantaged by poverty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BC5294-F5EC-4D42-B8DE-56EC3AF941D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blynyddoedd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: </a:t>
            </a:r>
          </a:p>
          <a:p>
            <a:r>
              <a:rPr lang="en-GB" dirty="0"/>
              <a:t>Yn </a:t>
            </a:r>
            <a:r>
              <a:rPr lang="en-GB" dirty="0" err="1"/>
              <a:t>ddiogel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teimlo'n</a:t>
            </a:r>
            <a:r>
              <a:rPr lang="en-GB" dirty="0"/>
              <a:t> </a:t>
            </a:r>
            <a:r>
              <a:rPr lang="en-GB" dirty="0" err="1"/>
              <a:t>ddiogel</a:t>
            </a:r>
            <a:r>
              <a:rPr lang="en-GB" dirty="0"/>
              <a:t> </a:t>
            </a:r>
          </a:p>
          <a:p>
            <a:r>
              <a:rPr lang="en-GB" dirty="0"/>
              <a:t>Yn </a:t>
            </a:r>
            <a:r>
              <a:rPr lang="en-GB" dirty="0" err="1"/>
              <a:t>derbyn</a:t>
            </a:r>
            <a:r>
              <a:rPr lang="en-GB" dirty="0"/>
              <a:t> </a:t>
            </a:r>
            <a:r>
              <a:rPr lang="en-GB" dirty="0" err="1"/>
              <a:t>gofal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a'u</a:t>
            </a:r>
            <a:r>
              <a:rPr lang="en-GB" dirty="0"/>
              <a:t> </a:t>
            </a:r>
            <a:r>
              <a:rPr lang="en-GB" dirty="0" err="1"/>
              <a:t>gwerthfawrogi</a:t>
            </a:r>
            <a:r>
              <a:rPr lang="en-GB" dirty="0"/>
              <a:t> </a:t>
            </a:r>
          </a:p>
          <a:p>
            <a:r>
              <a:rPr lang="en-GB" dirty="0"/>
              <a:t>Yn </a:t>
            </a:r>
            <a:r>
              <a:rPr lang="en-GB" dirty="0" err="1"/>
              <a:t>wydn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alluog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ymdopi</a:t>
            </a:r>
            <a:r>
              <a:rPr lang="en-GB" dirty="0"/>
              <a:t> </a:t>
            </a:r>
          </a:p>
          <a:p>
            <a:r>
              <a:rPr lang="en-GB" dirty="0"/>
              <a:t>Yn </a:t>
            </a:r>
            <a:r>
              <a:rPr lang="en-GB" dirty="0" err="1"/>
              <a:t>iach</a:t>
            </a:r>
            <a:r>
              <a:rPr lang="en-GB" dirty="0"/>
              <a:t> </a:t>
            </a:r>
          </a:p>
          <a:p>
            <a:r>
              <a:rPr lang="en-GB" dirty="0" err="1"/>
              <a:t>Dysgu</a:t>
            </a:r>
            <a:r>
              <a:rPr lang="en-GB" dirty="0"/>
              <a:t> a </a:t>
            </a:r>
            <a:r>
              <a:rPr lang="en-GB" dirty="0" err="1"/>
              <a:t>datblygu</a:t>
            </a:r>
            <a:r>
              <a:rPr lang="en-GB" dirty="0"/>
              <a:t> </a:t>
            </a:r>
          </a:p>
          <a:p>
            <a:r>
              <a:rPr lang="en-GB" dirty="0" err="1"/>
              <a:t>Peidiwch</a:t>
            </a:r>
            <a:r>
              <a:rPr lang="en-GB" dirty="0"/>
              <a:t> â </a:t>
            </a:r>
            <a:r>
              <a:rPr lang="en-GB" dirty="0" err="1"/>
              <a:t>byw</a:t>
            </a:r>
            <a:r>
              <a:rPr lang="en-GB" dirty="0"/>
              <a:t> ac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ydynt</a:t>
            </a:r>
            <a:r>
              <a:rPr lang="en-GB" dirty="0"/>
              <a:t> dan </a:t>
            </a:r>
            <a:r>
              <a:rPr lang="en-GB" dirty="0" err="1"/>
              <a:t>anfantais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tlodi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58653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EA224-DEAB-4957-91E7-41E8D0966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Curricula.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A1EC0-B5D4-4E46-822A-E53754FE05C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Foundation Phase</a:t>
            </a:r>
          </a:p>
          <a:p>
            <a:r>
              <a:rPr lang="en-GB" dirty="0"/>
              <a:t>New Curriculum for Wales</a:t>
            </a:r>
          </a:p>
          <a:p>
            <a:r>
              <a:rPr lang="en-GB" dirty="0"/>
              <a:t>A curriculum for funded non-maintained nursery settings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8DA286-B631-49B3-AB89-DE89483A0CD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Sylfaen</a:t>
            </a:r>
          </a:p>
          <a:p>
            <a:r>
              <a:rPr lang="en-GB" dirty="0" err="1"/>
              <a:t>Cwricwlwm</a:t>
            </a:r>
            <a:r>
              <a:rPr lang="en-GB" dirty="0"/>
              <a:t> Newydd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Gymru</a:t>
            </a:r>
            <a:endParaRPr lang="en-GB" dirty="0"/>
          </a:p>
          <a:p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lleoliadau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nas</a:t>
            </a:r>
            <a:r>
              <a:rPr lang="en-GB" dirty="0"/>
              <a:t> </a:t>
            </a:r>
            <a:r>
              <a:rPr lang="en-GB" dirty="0" err="1"/>
              <a:t>cynhelir</a:t>
            </a:r>
            <a:r>
              <a:rPr lang="en-GB" dirty="0"/>
              <a:t> a </a:t>
            </a:r>
            <a:r>
              <a:rPr lang="en-GB" dirty="0" err="1"/>
              <a:t>ariennir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34720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7DE3-4797-48BB-BB0F-CC28CF678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Policy and Frameworks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1CA469-289C-4428-AFF7-460E286967F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UNCRC</a:t>
            </a:r>
          </a:p>
          <a:p>
            <a:r>
              <a:rPr lang="en-GB" dirty="0"/>
              <a:t>Successful Futures</a:t>
            </a:r>
          </a:p>
          <a:p>
            <a:r>
              <a:rPr lang="en-GB" dirty="0">
                <a:hlinkClick r:id="rId2"/>
              </a:rPr>
              <a:t>1_UNCRC </a:t>
            </a:r>
            <a:r>
              <a:rPr lang="en-GB" dirty="0" err="1">
                <a:hlinkClick r:id="rId2"/>
              </a:rPr>
              <a:t>Rights_En</a:t>
            </a:r>
            <a:r>
              <a:rPr lang="en-GB" dirty="0">
                <a:hlinkClick r:id="rId2"/>
              </a:rPr>
              <a:t> (1).pdf (</a:t>
            </a:r>
            <a:r>
              <a:rPr lang="en-GB" dirty="0" err="1">
                <a:hlinkClick r:id="rId2"/>
              </a:rPr>
              <a:t>gov.wales</a:t>
            </a:r>
            <a:r>
              <a:rPr lang="en-GB" dirty="0">
                <a:hlinkClick r:id="rId2"/>
              </a:rPr>
              <a:t>)</a:t>
            </a:r>
            <a:endParaRPr lang="en-GB" dirty="0"/>
          </a:p>
          <a:p>
            <a:r>
              <a:rPr lang="en-GB" dirty="0">
                <a:hlinkClick r:id="rId3"/>
              </a:rPr>
              <a:t>successful-futures.pdf (</a:t>
            </a:r>
            <a:r>
              <a:rPr lang="en-GB" dirty="0" err="1">
                <a:hlinkClick r:id="rId3"/>
              </a:rPr>
              <a:t>gov.wales</a:t>
            </a:r>
            <a:r>
              <a:rPr lang="en-GB" dirty="0">
                <a:hlinkClick r:id="rId3"/>
              </a:rPr>
              <a:t>)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7B4F4C-B2CE-4933-8B2B-1527A21A298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UNCRC</a:t>
            </a:r>
          </a:p>
          <a:p>
            <a:r>
              <a:rPr lang="en-GB" dirty="0"/>
              <a:t>Successful Futures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73772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1D8CB-96E4-47D4-8601-C12CABC78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Community, Multiagency, Partnership.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847DF1-1B38-47F8-9D25-0F8AF64B787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Early Years practice is not limited to Education.</a:t>
            </a:r>
          </a:p>
          <a:p>
            <a:r>
              <a:rPr lang="en-GB" dirty="0"/>
              <a:t>Health and Social Care</a:t>
            </a:r>
          </a:p>
          <a:p>
            <a:r>
              <a:rPr lang="en-GB" dirty="0"/>
              <a:t>Parenting Support</a:t>
            </a:r>
          </a:p>
          <a:p>
            <a:r>
              <a:rPr lang="en-GB" dirty="0"/>
              <a:t>Community Development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34B0B3-B85F-474A-B6E2-66D6EBE1853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y </a:t>
            </a:r>
            <a:r>
              <a:rPr lang="en-GB" dirty="0" err="1"/>
              <a:t>Blynyddoedd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gyfyngu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.</a:t>
            </a:r>
          </a:p>
          <a:p>
            <a:r>
              <a:rPr lang="en-GB" dirty="0"/>
              <a:t>Iechyd a </a:t>
            </a:r>
            <a:r>
              <a:rPr lang="en-GB" dirty="0" err="1"/>
              <a:t>Gofal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endParaRPr lang="en-GB" dirty="0"/>
          </a:p>
          <a:p>
            <a:r>
              <a:rPr lang="en-GB" dirty="0" err="1"/>
              <a:t>Cymorth</a:t>
            </a:r>
            <a:r>
              <a:rPr lang="en-GB" dirty="0"/>
              <a:t> </a:t>
            </a:r>
            <a:r>
              <a:rPr lang="en-GB" dirty="0" err="1"/>
              <a:t>Rhianta</a:t>
            </a:r>
            <a:endParaRPr lang="en-GB" dirty="0"/>
          </a:p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Cymunedol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1812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90A09-8C2E-4063-B69C-167822273C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Activity/</a:t>
            </a:r>
            <a:r>
              <a:rPr lang="en-GB" dirty="0" err="1"/>
              <a:t>Gweithgaredd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0F777-BAD1-4FC4-B43F-22F02419E3B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Research the scope of Early Years Professions in your groups.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FA03EA-B321-4348-83B3-858E69FFF75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/>
              <a:t>Ymchwiliwch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gwmpas</a:t>
            </a:r>
            <a:r>
              <a:rPr lang="en-GB" dirty="0"/>
              <a:t> </a:t>
            </a:r>
            <a:r>
              <a:rPr lang="en-GB" dirty="0" err="1"/>
              <a:t>Proffesiynau'r</a:t>
            </a:r>
            <a:r>
              <a:rPr lang="en-GB" dirty="0"/>
              <a:t> </a:t>
            </a:r>
            <a:r>
              <a:rPr lang="en-GB" dirty="0" err="1"/>
              <a:t>Blynyddoedd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217766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D6700-69F9-475E-B477-5A7611D90F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DB8822D-372C-42FA-951E-F554F09AF2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endParaRPr lang="en-GB" sz="1500" b="0" i="0" dirty="0">
              <a:solidFill>
                <a:srgbClr val="333333"/>
              </a:solidFill>
              <a:effectLst/>
              <a:latin typeface="Open Sans" panose="020B0606030504020204" pitchFamily="34" charset="0"/>
            </a:endParaRPr>
          </a:p>
          <a:p>
            <a:pPr algn="l"/>
            <a:r>
              <a:rPr lang="en-GB" sz="1500" dirty="0">
                <a:solidFill>
                  <a:srgbClr val="333333"/>
                </a:solidFill>
                <a:latin typeface="Open Sans" panose="020B0606030504020204" pitchFamily="34" charset="0"/>
              </a:rPr>
              <a:t>Chalke, J. (2013) </a:t>
            </a:r>
            <a:r>
              <a:rPr lang="en-GB" sz="1400" dirty="0"/>
              <a:t>Will the Early Years Professional Please Stand Up? Professionalism in the Early Childhood Workforce in England. </a:t>
            </a:r>
            <a:r>
              <a:rPr lang="en-GB" sz="1400" i="1" dirty="0"/>
              <a:t>Contemporary Issues in Early Childhood: </a:t>
            </a:r>
            <a:r>
              <a:rPr lang="en-GB" sz="1400" dirty="0"/>
              <a:t>Volume 14 Number 3 </a:t>
            </a:r>
            <a:r>
              <a:rPr lang="en-GB" sz="1400" b="1" i="1" dirty="0"/>
              <a:t>Available on Moodle </a:t>
            </a:r>
            <a:endParaRPr lang="en-GB" sz="1400" b="1" i="1" dirty="0">
              <a:solidFill>
                <a:srgbClr val="333333"/>
              </a:solidFill>
              <a:latin typeface="Open Sans" panose="020B0606030504020204" pitchFamily="34" charset="0"/>
            </a:endParaRPr>
          </a:p>
          <a:p>
            <a:pPr algn="l"/>
            <a:r>
              <a:rPr lang="en-GB" sz="15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Gasper, M. (2015). Professional Practice and Early Childhood Today. In: 2015. </a:t>
            </a:r>
            <a:r>
              <a:rPr lang="en-GB" sz="1500" b="0" i="1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 Critical Companion to Early Childhood</a:t>
            </a:r>
            <a:r>
              <a:rPr lang="en-GB" sz="15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, First Edition </a:t>
            </a:r>
            <a:r>
              <a:rPr lang="en-GB" sz="15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edn</a:t>
            </a:r>
            <a:r>
              <a:rPr lang="en-GB" sz="15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, 55 City Road, London: SAGE Publications, Inc. pp. 254-268 Available at: http://www.doi.org.ezproxy.uwtsd.ac.uk/10.4135/9781473910188.n22 [Accessed 2 Sep 2021].</a:t>
            </a:r>
          </a:p>
          <a:p>
            <a:pPr algn="l"/>
            <a:r>
              <a:rPr lang="en-GB" sz="1500" dirty="0">
                <a:solidFill>
                  <a:srgbClr val="333333"/>
                </a:solidFill>
                <a:latin typeface="Open Sans" panose="020B0606030504020204" pitchFamily="34" charset="0"/>
              </a:rPr>
              <a:t>Welsh Government (2015) </a:t>
            </a:r>
            <a:r>
              <a:rPr lang="en-GB" sz="1400" dirty="0"/>
              <a:t>Early Years Outcomes Framework. </a:t>
            </a:r>
            <a:r>
              <a:rPr lang="en-GB" sz="1400" b="1" i="1" dirty="0"/>
              <a:t>Available on Moodle </a:t>
            </a:r>
            <a:endParaRPr lang="en-GB" sz="1400" b="0" i="0" dirty="0">
              <a:solidFill>
                <a:srgbClr val="333333"/>
              </a:solidFill>
              <a:effectLst/>
              <a:latin typeface="Open Sans" panose="020B0606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491988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dcmitype/"/>
    <ds:schemaRef ds:uri="http://www.w3.org/XML/1998/namespace"/>
    <ds:schemaRef ds:uri="303dbf9b-b85b-46a0-94f1-894078c07ecd"/>
    <ds:schemaRef ds:uri="http://purl.org/dc/elements/1.1/"/>
    <ds:schemaRef ds:uri="http://purl.org/dc/terms/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1579</TotalTime>
  <Words>888</Words>
  <Application>Microsoft Office PowerPoint</Application>
  <PresentationFormat>On-screen Show (4:3)</PresentationFormat>
  <Paragraphs>105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Myriad Pro</vt:lpstr>
      <vt:lpstr>Arial</vt:lpstr>
      <vt:lpstr>Calibri</vt:lpstr>
      <vt:lpstr>Open Sans</vt:lpstr>
      <vt:lpstr>20140311PresentationUWTSDTemplate</vt:lpstr>
      <vt:lpstr>The Professional Practitioner/Yr Ymarferydd Proffesiynol</vt:lpstr>
      <vt:lpstr>Croeso / Welcome</vt:lpstr>
      <vt:lpstr>Activity</vt:lpstr>
      <vt:lpstr>Gweithgaredd</vt:lpstr>
      <vt:lpstr>PowerPoint Presentation</vt:lpstr>
      <vt:lpstr>Reframing Professionalism/</vt:lpstr>
      <vt:lpstr>Defining our Profession/Diffinio ein Proffesiwn.</vt:lpstr>
      <vt:lpstr>In Groups, discuss the significance of Gaspers Ideas/Mewn Grwpiau, trafodwch arwyddocâd Syniadau Gaspers</vt:lpstr>
      <vt:lpstr>Early Years Outcomes Framework/Fframwaith Canlyniadau'r Blynyddoedd Cynnar</vt:lpstr>
      <vt:lpstr>Curricula.</vt:lpstr>
      <vt:lpstr>Policy and Frameworks</vt:lpstr>
      <vt:lpstr>Community, Multiagency, Partnership.</vt:lpstr>
      <vt:lpstr>Activity/Gweithgaredd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Paul Darby</cp:lastModifiedBy>
  <cp:revision>12</cp:revision>
  <dcterms:created xsi:type="dcterms:W3CDTF">2015-04-14T15:21:28Z</dcterms:created>
  <dcterms:modified xsi:type="dcterms:W3CDTF">2021-09-10T08:37:20Z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