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72" r:id="rId4"/>
    <p:sldId id="258" r:id="rId5"/>
    <p:sldId id="259" r:id="rId6"/>
    <p:sldId id="264" r:id="rId7"/>
    <p:sldId id="263" r:id="rId8"/>
    <p:sldId id="262" r:id="rId9"/>
    <p:sldId id="271" r:id="rId10"/>
    <p:sldId id="260" r:id="rId11"/>
    <p:sldId id="268" r:id="rId12"/>
    <p:sldId id="270" r:id="rId13"/>
    <p:sldId id="261" r:id="rId14"/>
    <p:sldId id="265" r:id="rId15"/>
    <p:sldId id="266" r:id="rId16"/>
    <p:sldId id="269"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21" autoAdjust="0"/>
    <p:restoredTop sz="94249" autoAdjust="0"/>
  </p:normalViewPr>
  <p:slideViewPr>
    <p:cSldViewPr snapToGrid="0">
      <p:cViewPr>
        <p:scale>
          <a:sx n="180" d="100"/>
          <a:sy n="180" d="100"/>
        </p:scale>
        <p:origin x="-6408" y="-20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4BE9E4-81D0-4278-8117-6E48F93D0CCE}"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E4583F-7106-4A6D-9941-C723F782A27F}" type="slidenum">
              <a:rPr lang="en-GB" smtClean="0"/>
              <a:t>‹#›</a:t>
            </a:fld>
            <a:endParaRPr lang="en-GB"/>
          </a:p>
        </p:txBody>
      </p:sp>
    </p:spTree>
    <p:extLst>
      <p:ext uri="{BB962C8B-B14F-4D97-AF65-F5344CB8AC3E}">
        <p14:creationId xmlns:p14="http://schemas.microsoft.com/office/powerpoint/2010/main" val="2097051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Ffos Las Racecourse is a popular venue in South Wales, attracting thousands of visitors for each race day event held. However, Ffos Las is currently not using their venue to great benefit. In 2020, a mere 19 scheduled race day fixtures will take place here, with an additional two fixtures (a Food &amp; Drink Festival and the Kaiser Chiefs Live) set to occur. Out of a possible 365 days in the year, this is disappointing in terms of addressing demand and gaining increased amounts of profit. Typically, racecourses have been seen as sole purpose venues, but, just like Ffos Las, most racecourses in the UK are under utilized as they fail to produce events to appeal to differing types of guests. Newbury Racecourse, located just 40 minutes from London, have in recent years increased the number of events they hold annually by creating Newbury LIVE, a specific events strategy that stages live concerts in the venue, to combat prior assumptions and purposes of racecourses (</a:t>
            </a:r>
            <a:r>
              <a:rPr lang="en-GB" dirty="0" err="1"/>
              <a:t>Hassanien</a:t>
            </a:r>
            <a:r>
              <a:rPr lang="en-GB" dirty="0"/>
              <a:t> &amp; Dale, 2013). It is due to the disappointing use of Ffos Las Racecourse as a whole and considering other UK racecourses introduction of other events into their annual events calendar, that we have created a new event for Ffos Las. This event will be discussed in the following bid pitch, but we will first delve into a SWOT analysis and statistics regarding Ffos Las Racecourse, along with providing details of the Wales Mega Event Strategy.</a:t>
            </a:r>
          </a:p>
        </p:txBody>
      </p:sp>
      <p:sp>
        <p:nvSpPr>
          <p:cNvPr id="4" name="Slide Number Placeholder 3"/>
          <p:cNvSpPr>
            <a:spLocks noGrp="1"/>
          </p:cNvSpPr>
          <p:nvPr>
            <p:ph type="sldNum" sz="quarter" idx="5"/>
          </p:nvPr>
        </p:nvSpPr>
        <p:spPr/>
        <p:txBody>
          <a:bodyPr/>
          <a:lstStyle/>
          <a:p>
            <a:fld id="{68E4583F-7106-4A6D-9941-C723F782A27F}" type="slidenum">
              <a:rPr lang="en-GB" smtClean="0"/>
              <a:t>2</a:t>
            </a:fld>
            <a:endParaRPr lang="en-GB"/>
          </a:p>
        </p:txBody>
      </p:sp>
    </p:spTree>
    <p:extLst>
      <p:ext uri="{BB962C8B-B14F-4D97-AF65-F5344CB8AC3E}">
        <p14:creationId xmlns:p14="http://schemas.microsoft.com/office/powerpoint/2010/main" val="2958085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is an important framework to identify what an organisation is doing well, minimize risks, what an organisation is lacking and to take advantage of chances for success. </a:t>
            </a:r>
          </a:p>
          <a:p>
            <a:endParaRPr lang="en-GB" dirty="0"/>
          </a:p>
          <a:p>
            <a:r>
              <a:rPr lang="en-GB" dirty="0"/>
              <a:t>This is a SWOT analysis of Ffos Las racecourse and identified are the strengths, weaknesses, opportunities and threats. The main strength of Ffos Las racecourse is that they already have facilities to cater for events. They have a range of different function rooms, and plenty of outdoor space to host events. The venue caters for weddings, charity events, fundraisers and proms to name just a few making it the perfect venue for our event. Another strength is that they already attract a lot of people to their race days and therefore we would be aiming towards this target market. With them already attracting a lot of visitors in the over 40’s age group, our event will cater for this segment well, along with appealing to wider audiences. </a:t>
            </a:r>
          </a:p>
          <a:p>
            <a:endParaRPr lang="en-GB" dirty="0"/>
          </a:p>
          <a:p>
            <a:r>
              <a:rPr lang="en-GB" dirty="0"/>
              <a:t>With any outdoor venue and event there is always the chance that the weather will be a risk of its success (especially in Wales). The weather can have a huge effect on outdoor events and with little to no control over this, it can be a huge weakness for Ffos Las Racecourse. There is limited car parking spaces available in Ffos Las racecourse which makes it difficult for visitors to park. Although the car park is free which is good it can not cater for events that attract many people and is really a ‘first come first served’ basis. The last weakness identified was the location of the event. As it is in South West Wales, potentially it limits the outreach of spectators from other parts of the UK. </a:t>
            </a:r>
          </a:p>
          <a:p>
            <a:endParaRPr lang="en-GB" dirty="0"/>
          </a:p>
          <a:p>
            <a:r>
              <a:rPr lang="en-GB" dirty="0"/>
              <a:t>On the other hand due to the lack on car parking spaces available on site this can lead to a great opportunity of establishing a long-term park and ride partnership with First Cymru service who can help transport passengers to and from the racecourse on busy race days and on busy events days. The more events that are put on in Ffos Las will lead to more job opportunities, having enough staff working on busy event days will help the event run better and avoid any confusion or disorganisation which will be visible to visitors. This can be seasonal as there is not always an event held every month, however this will be beneficial as when there is a big event there will be plenty of staff available. As previously touched on when the racecourse is not being used for races there is flexible use of grounds to be able to hold events which brings in more money. More events that are held in Ffos las allows the opportunity to gain more sponsorships which will help future events be bigger and better. </a:t>
            </a:r>
          </a:p>
          <a:p>
            <a:endParaRPr lang="en-GB" dirty="0"/>
          </a:p>
          <a:p>
            <a:r>
              <a:rPr lang="en-GB" dirty="0"/>
              <a:t>Finally threats, one major threat of Ffos Las Racecourse is that of its competitors. The UK is full of modern and high-end racecourses, across England, Scotland, Wales and Northern Ireland. With vast amounts of competition, it can be hard for Ffos Las to stand out from the crowd, especially when the racecourse is significantly newer and often forgotten about in terms of popularity by typical race day enthusiasts.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8E4583F-7106-4A6D-9941-C723F782A27F}" type="slidenum">
              <a:rPr lang="en-GB" smtClean="0"/>
              <a:t>3</a:t>
            </a:fld>
            <a:endParaRPr lang="en-GB"/>
          </a:p>
        </p:txBody>
      </p:sp>
    </p:spTree>
    <p:extLst>
      <p:ext uri="{BB962C8B-B14F-4D97-AF65-F5344CB8AC3E}">
        <p14:creationId xmlns:p14="http://schemas.microsoft.com/office/powerpoint/2010/main" val="1452470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attending a day out to Ffos Las racecourse we were informed by the senior business relationship manager, Kevin Hire, that the main age group of people who attend the racecourse are over the age of 40 and are from the local area. Horse racing has been around for hundreds of years and it is very popular with the older generation as it was a greatly popular sport decades ago – and still is today. </a:t>
            </a:r>
          </a:p>
          <a:p>
            <a:endParaRPr lang="en-GB" dirty="0"/>
          </a:p>
          <a:p>
            <a:r>
              <a:rPr lang="en-GB" dirty="0"/>
              <a:t>Ffos Las have a total of 21 events all through 2020, which means they have plenty of time throughout the year to add more events to the calendar. There are a total of 19 race days which are all pre-planned and ready. There are also two other events, Kaiser Chiefs Live and a food and drink festival race day. All events held at Ffos Las Racecourse are accompanied with race days - they do not hold any events that do not include a race day. It is vital for Ffos Las to introduce more events throughout the year to bring in a range of different people and increase profits to facilitate more events. This way they are able to expand their target market and introduce events which will be more ideal to the target market of 18-30’s and could be established as annual occurrences. </a:t>
            </a:r>
          </a:p>
          <a:p>
            <a:endParaRPr lang="en-GB" dirty="0"/>
          </a:p>
          <a:p>
            <a:r>
              <a:rPr lang="en-GB" b="1" dirty="0"/>
              <a:t>Stakeholders </a:t>
            </a:r>
          </a:p>
          <a:p>
            <a:r>
              <a:rPr lang="en-GB" b="0" dirty="0"/>
              <a:t>Arena Racing Company (ARC) announced their acquisition of Ffos Las, when it was opened back in 2009, it was the first new racecourse to be opened in 80 years. Previously, ARC had been engaged in the management contract with Ffos Las racecourse Limited. Following this Ffos Las fully joins the other fifteen horse racing courses in ARC, which is also the largest racecourse group in the UK. Dai Walters, chairman of the racecourse has stated that the racecourse has created a stage for welsh racing the display their racing excellence and encourage people to visit this beautiful part of West Wales. ARC has managed to get Ffos las known all over the country as they’re such a big organisation and it is very important to Ffos las as it is the main platform to get spectators and people on race days. (talk bout previous music events appealing to stakeholders while other stakeholders still benefit from races)</a:t>
            </a:r>
            <a:endParaRPr lang="en-GB" dirty="0"/>
          </a:p>
        </p:txBody>
      </p:sp>
      <p:sp>
        <p:nvSpPr>
          <p:cNvPr id="4" name="Slide Number Placeholder 3"/>
          <p:cNvSpPr>
            <a:spLocks noGrp="1"/>
          </p:cNvSpPr>
          <p:nvPr>
            <p:ph type="sldNum" sz="quarter" idx="5"/>
          </p:nvPr>
        </p:nvSpPr>
        <p:spPr/>
        <p:txBody>
          <a:bodyPr/>
          <a:lstStyle/>
          <a:p>
            <a:fld id="{68E4583F-7106-4A6D-9941-C723F782A27F}" type="slidenum">
              <a:rPr lang="en-GB" smtClean="0"/>
              <a:t>4</a:t>
            </a:fld>
            <a:endParaRPr lang="en-GB"/>
          </a:p>
        </p:txBody>
      </p:sp>
    </p:spTree>
    <p:extLst>
      <p:ext uri="{BB962C8B-B14F-4D97-AF65-F5344CB8AC3E}">
        <p14:creationId xmlns:p14="http://schemas.microsoft.com/office/powerpoint/2010/main" val="791013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2010, the Welsh Government set out a major events strategy to be completed by 2020. The 2020 vision is to ensure Wales is recognised as a consistently outstanding destination for major events with their mission statement is to develop a balanced and sustainable portfolio of major events which enhances Wales’ international reputation and the wellbeing of its people and communities (Welsh Government, 2010). The aim of the strategy is to deliver a long term economic, social and cultural legacy for the people of Wales, as well as ensuring the best value of the Welsh pound. Part of this strategy is to build a positive external reputation and brand image for the country is an essential challenge that has been recognised by the Welsh Assembly Government. Relating back to our event, we would like to contribute to this by making Wales become more well known for the major events that we hold, and we believe that we can make that happen. This pyramid shows the different types of events, target markets and the value. We believe that the Festival that we would like to hold will be a Periodic Hallmark Event as it can receive high tourist demand as well as delivering high value. </a:t>
            </a:r>
          </a:p>
        </p:txBody>
      </p:sp>
      <p:sp>
        <p:nvSpPr>
          <p:cNvPr id="4" name="Slide Number Placeholder 3"/>
          <p:cNvSpPr>
            <a:spLocks noGrp="1"/>
          </p:cNvSpPr>
          <p:nvPr>
            <p:ph type="sldNum" sz="quarter" idx="5"/>
          </p:nvPr>
        </p:nvSpPr>
        <p:spPr/>
        <p:txBody>
          <a:bodyPr/>
          <a:lstStyle/>
          <a:p>
            <a:fld id="{68E4583F-7106-4A6D-9941-C723F782A27F}" type="slidenum">
              <a:rPr lang="en-GB" smtClean="0"/>
              <a:t>5</a:t>
            </a:fld>
            <a:endParaRPr lang="en-GB"/>
          </a:p>
        </p:txBody>
      </p:sp>
    </p:spTree>
    <p:extLst>
      <p:ext uri="{BB962C8B-B14F-4D97-AF65-F5344CB8AC3E}">
        <p14:creationId xmlns:p14="http://schemas.microsoft.com/office/powerpoint/2010/main" val="3916028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event we are proposing to hold at Ffos Las Racecourse is called Ffos R	ocks, a music festival that will be held between 17</a:t>
            </a:r>
            <a:r>
              <a:rPr lang="en-GB" baseline="30000" dirty="0"/>
              <a:t>th</a:t>
            </a:r>
            <a:r>
              <a:rPr lang="en-GB" dirty="0"/>
              <a:t> July 2020 – 19</a:t>
            </a:r>
            <a:r>
              <a:rPr lang="en-GB" baseline="30000" dirty="0"/>
              <a:t>th</a:t>
            </a:r>
            <a:r>
              <a:rPr lang="en-GB" dirty="0"/>
              <a:t> July 2020. The festival will encompass all things entertainment including musicians, comedy, children's entertainment and much more to appeal to a range of customers. We expect Ffos Rocks to be held annually, to create a must-see event for the venue in the summer months. The event will be spread across three stages and will incorporate a range of music types, along with around 100 food and drink outlets to cater to our estimated 10,000 guests per day. We will make use of the facilities readily available within Ffos Las Racecourse, including Bridles restaurant for more sophisticated meals, hospitality boxes for those that wish to experience the festival in an enclosed and private area, along with use of the bar/hot food facilities in the McCoys building (Ffos Las Racecourse, 2019). </a:t>
            </a:r>
          </a:p>
          <a:p>
            <a:endParaRPr lang="en-GB" dirty="0"/>
          </a:p>
          <a:p>
            <a:r>
              <a:rPr lang="en-GB" dirty="0"/>
              <a:t>Our mission statement is to bring communities from South Wales and beyond together, to promote top tier Welsh events and establish Ffos Las Racecourse as a premier events venue in Britain. </a:t>
            </a:r>
          </a:p>
        </p:txBody>
      </p:sp>
      <p:sp>
        <p:nvSpPr>
          <p:cNvPr id="4" name="Slide Number Placeholder 3"/>
          <p:cNvSpPr>
            <a:spLocks noGrp="1"/>
          </p:cNvSpPr>
          <p:nvPr>
            <p:ph type="sldNum" sz="quarter" idx="5"/>
          </p:nvPr>
        </p:nvSpPr>
        <p:spPr/>
        <p:txBody>
          <a:bodyPr/>
          <a:lstStyle/>
          <a:p>
            <a:fld id="{68E4583F-7106-4A6D-9941-C723F782A27F}" type="slidenum">
              <a:rPr lang="en-GB" smtClean="0"/>
              <a:t>6</a:t>
            </a:fld>
            <a:endParaRPr lang="en-GB"/>
          </a:p>
        </p:txBody>
      </p:sp>
    </p:spTree>
    <p:extLst>
      <p:ext uri="{BB962C8B-B14F-4D97-AF65-F5344CB8AC3E}">
        <p14:creationId xmlns:p14="http://schemas.microsoft.com/office/powerpoint/2010/main" val="3229635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believe this is a good idea as South Wales is lacking in music festivals and events. There are not many events advertised on the Visit Wales website that is in the South Wales area nor targeted at our target market which is over 40’s. Our event adds to the list of events that are held in Wales during the summer months, giving people more options and an amazing event to go to, try out and have fun. </a:t>
            </a:r>
          </a:p>
          <a:p>
            <a:endParaRPr lang="en-GB" dirty="0"/>
          </a:p>
          <a:p>
            <a:r>
              <a:rPr lang="en-GB" dirty="0"/>
              <a:t>Having an event like ours in South Wales will bring inbound and domestic tourist to the area, specifically the Llanelli and Carmarthen area, which will benefit the local community economically. When the BBC Radio 1 Big Weekend festival was held in Swansea in 2018, this type of event generated a demand for large scale festivals in South Wales. These types of events will bring expenditure to local shops, transportation modes and accommodation providers – benefitting the wider tourism industry and communities as a whole.</a:t>
            </a:r>
          </a:p>
          <a:p>
            <a:endParaRPr lang="en-GB" dirty="0"/>
          </a:p>
          <a:p>
            <a:r>
              <a:rPr lang="en-GB" dirty="0"/>
              <a:t>More revenue will be created for Ffos Las Racecourse by them having more events on throughout the year, which is once again why our event is good idea. We believe this event will allow us and Ffos Las Racecourse to build strong relationships with local food producers which will cater for our events but hopefully for future events at the racecourse too. Using local food producers and drink providers will help local businesses and boost their popularity. Another advantage of this according to Blue Arrow, is that it is better for the planet as it </a:t>
            </a:r>
            <a:r>
              <a:rPr lang="en-GB" i="1" dirty="0"/>
              <a:t>“reduces food miles, protects farmlands and preserves wildlife.”</a:t>
            </a:r>
          </a:p>
          <a:p>
            <a:endParaRPr lang="en-GB" dirty="0"/>
          </a:p>
          <a:p>
            <a:r>
              <a:rPr lang="en-GB" dirty="0"/>
              <a:t>A recent study conducted by Daisy Fancourt found that going to concerts/ festivals </a:t>
            </a:r>
            <a:r>
              <a:rPr lang="en-GB" i="1" dirty="0"/>
              <a:t>“significantly reduces the levels of stress hormone cortisol”. </a:t>
            </a:r>
            <a:r>
              <a:rPr lang="en-GB" i="0" dirty="0"/>
              <a:t>(Sierra, M. 2019). Fancourt tested this by taking samples of saliva from people before and after they attended a classical or a pop concert and results show that both groups were biologically calmer afterwards showing that it was more to do with the event rather than the type of music. Therefore we believe that our event is a good idea as it can have a positive impact on people's mental health and happiness. </a:t>
            </a:r>
          </a:p>
          <a:p>
            <a:endParaRPr lang="en-GB" i="0" dirty="0"/>
          </a:p>
          <a:p>
            <a:r>
              <a:rPr lang="en-GB" i="0" dirty="0"/>
              <a:t>Lastly if this event is successful, then this will boost the popularity of Ffos Las Racecourse and more events and partnerships with event organisers can be established in the future. </a:t>
            </a:r>
            <a:endParaRPr lang="en-GB" dirty="0"/>
          </a:p>
        </p:txBody>
      </p:sp>
      <p:sp>
        <p:nvSpPr>
          <p:cNvPr id="4" name="Slide Number Placeholder 3"/>
          <p:cNvSpPr>
            <a:spLocks noGrp="1"/>
          </p:cNvSpPr>
          <p:nvPr>
            <p:ph type="sldNum" sz="quarter" idx="5"/>
          </p:nvPr>
        </p:nvSpPr>
        <p:spPr/>
        <p:txBody>
          <a:bodyPr/>
          <a:lstStyle/>
          <a:p>
            <a:fld id="{68E4583F-7106-4A6D-9941-C723F782A27F}" type="slidenum">
              <a:rPr lang="en-GB" smtClean="0"/>
              <a:t>7</a:t>
            </a:fld>
            <a:endParaRPr lang="en-GB"/>
          </a:p>
        </p:txBody>
      </p:sp>
    </p:spTree>
    <p:extLst>
      <p:ext uri="{BB962C8B-B14F-4D97-AF65-F5344CB8AC3E}">
        <p14:creationId xmlns:p14="http://schemas.microsoft.com/office/powerpoint/2010/main" val="300315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have based our event around Wychwood Festival. Wychwood Festival is a similar event hosted at Cheltenham Racecourse and is the UK’s favourite family festival that was first launched in 2005, with over 100 acts performing across 4 stages. The festival includes music, dance, street food and drink stalls, workshops, comedy and much more. The festival offers different types of accommodation including camping, which is a 100-metre walk to the festival village and glamping (tipis and yurts). They have a range of sizes available to suit large groups, couples and families, they are waterproof and have carpet flooring and have optional furnishing packages available. Guests are also allowed to bring their own caravans/campervans. Disabled access is available along with family friendly facilities. Merchandise is available either at the festival or can be purchased online prior to and after the event.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festival have safety and security services including the ‘Lockup’. The Lockup is open 24 hours a day and is a free service for guests to store any valuables they may have including bicycles, instruments, wallets etc. Guests are also able to charge their mobile phones there at a cost of £1 until fully charged. The Lockup, which is run by a group of volunteers from Birmingham and is a fundraising business, have also been running the same system at Glastonbury for a couple of decades.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Festival currently have an Early Bird Offer available for the 2020 event, where a weekend ticket including camping is costing £120. Different ticket types are available for concessions, students, disabled 2 for 1 tickets, under 5’s (free), 5-9 year olds and 10-15 year olds. (Wychwood Festival, 2019). The capacity of the event holds 10,000 guests per day and is an extremely successful event, as shown by their recent 15</a:t>
            </a:r>
            <a:r>
              <a:rPr lang="en-GB" baseline="30000" dirty="0"/>
              <a:t>th</a:t>
            </a:r>
            <a:r>
              <a:rPr lang="en-GB" dirty="0"/>
              <a:t> birthday celebration in 2019 (Adams, 2014).  Since 2012, promoters of the festival have given guests the opportunity to purchase a stake in the event via crowdsurfing website, which is a way to raise new finance to help stage the annual festival. Anyone who invests £1000 will receive a small stake in the festival and will benefit from a free pair of tickets to the event for life, cheaper tickets for friends and family and other benefits whilst at the event (CMU, 2012). Due to Wychwood Festival being significantly successful, it shows that hosting a music festival is possible to work at a racecourse, therefore we believe that Ffos Las Racecourse would benefit greatly by holding our event Ffos Rocks on an annual basis. </a:t>
            </a:r>
          </a:p>
        </p:txBody>
      </p:sp>
      <p:sp>
        <p:nvSpPr>
          <p:cNvPr id="4" name="Slide Number Placeholder 3"/>
          <p:cNvSpPr>
            <a:spLocks noGrp="1"/>
          </p:cNvSpPr>
          <p:nvPr>
            <p:ph type="sldNum" sz="quarter" idx="5"/>
          </p:nvPr>
        </p:nvSpPr>
        <p:spPr/>
        <p:txBody>
          <a:bodyPr/>
          <a:lstStyle/>
          <a:p>
            <a:fld id="{68E4583F-7106-4A6D-9941-C723F782A27F}" type="slidenum">
              <a:rPr lang="en-GB" smtClean="0"/>
              <a:t>8</a:t>
            </a:fld>
            <a:endParaRPr lang="en-GB"/>
          </a:p>
        </p:txBody>
      </p:sp>
    </p:spTree>
    <p:extLst>
      <p:ext uri="{BB962C8B-B14F-4D97-AF65-F5344CB8AC3E}">
        <p14:creationId xmlns:p14="http://schemas.microsoft.com/office/powerpoint/2010/main" val="3127228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is a short video clip of the Wychwood Festival held at Cheltenham Racecourse.</a:t>
            </a:r>
          </a:p>
        </p:txBody>
      </p:sp>
      <p:sp>
        <p:nvSpPr>
          <p:cNvPr id="4" name="Slide Number Placeholder 3"/>
          <p:cNvSpPr>
            <a:spLocks noGrp="1"/>
          </p:cNvSpPr>
          <p:nvPr>
            <p:ph type="sldNum" sz="quarter" idx="5"/>
          </p:nvPr>
        </p:nvSpPr>
        <p:spPr/>
        <p:txBody>
          <a:bodyPr/>
          <a:lstStyle/>
          <a:p>
            <a:fld id="{68E4583F-7106-4A6D-9941-C723F782A27F}" type="slidenum">
              <a:rPr lang="en-GB" smtClean="0"/>
              <a:t>9</a:t>
            </a:fld>
            <a:endParaRPr lang="en-GB"/>
          </a:p>
        </p:txBody>
      </p:sp>
    </p:spTree>
    <p:extLst>
      <p:ext uri="{BB962C8B-B14F-4D97-AF65-F5344CB8AC3E}">
        <p14:creationId xmlns:p14="http://schemas.microsoft.com/office/powerpoint/2010/main" val="1169668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planned date for the event is July 17</a:t>
            </a:r>
            <a:r>
              <a:rPr lang="en-GB" baseline="30000" dirty="0"/>
              <a:t>th</a:t>
            </a:r>
            <a:r>
              <a:rPr lang="en-GB" dirty="0"/>
              <a:t>-19</a:t>
            </a:r>
            <a:r>
              <a:rPr lang="en-GB" baseline="30000" dirty="0"/>
              <a:t>th</a:t>
            </a:r>
            <a:r>
              <a:rPr lang="en-GB" dirty="0"/>
              <a:t> 2020. We have looked at the upcoming events being held at Ffos Las Racecourse and believe that our date is suitable and would fit in well to the calendar. We have taken into consideration the current events going ahead in July and have ensured that there is adequate time to recover for the Evening Flat Show which is being held on July 30</a:t>
            </a:r>
            <a:r>
              <a:rPr lang="en-GB" baseline="30000" dirty="0"/>
              <a:t>th</a:t>
            </a:r>
            <a:r>
              <a:rPr lang="en-GB" dirty="0"/>
              <a:t>. There are also only 2 current events happening at Ffos Las Racecourse in July, therefore we believe it is a suitable time of year to host our Ffos Rocks Festival due to it being a Summer month and to ensure it has a good turn out of visitor numbers. July is the hottest month of the year in South Wales, which means there is a high change that the weather is likely to be good for the event to be hosted successfully. We have a graph that shows the annual average temperature in Wales since the introduction of temperature recordings was established. As you can see, July is the hottest month of the year (Travel Online, 2019).</a:t>
            </a:r>
          </a:p>
        </p:txBody>
      </p:sp>
      <p:sp>
        <p:nvSpPr>
          <p:cNvPr id="4" name="Slide Number Placeholder 3"/>
          <p:cNvSpPr>
            <a:spLocks noGrp="1"/>
          </p:cNvSpPr>
          <p:nvPr>
            <p:ph type="sldNum" sz="quarter" idx="5"/>
          </p:nvPr>
        </p:nvSpPr>
        <p:spPr/>
        <p:txBody>
          <a:bodyPr/>
          <a:lstStyle/>
          <a:p>
            <a:fld id="{68E4583F-7106-4A6D-9941-C723F782A27F}" type="slidenum">
              <a:rPr lang="en-GB" smtClean="0"/>
              <a:t>10</a:t>
            </a:fld>
            <a:endParaRPr lang="en-GB"/>
          </a:p>
        </p:txBody>
      </p:sp>
    </p:spTree>
    <p:extLst>
      <p:ext uri="{BB962C8B-B14F-4D97-AF65-F5344CB8AC3E}">
        <p14:creationId xmlns:p14="http://schemas.microsoft.com/office/powerpoint/2010/main" val="564365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outline of the event is as follows. We will have plenty of food and drink stands primarily from local food and drink providers. We will contact and identify the businesses we hope to use via bigbarn.co.uk. Taken directly from Bigbarn, </a:t>
            </a:r>
            <a:r>
              <a:rPr lang="en-GB" b="0" dirty="0">
                <a:latin typeface="+mn-lt"/>
              </a:rPr>
              <a:t>they are </a:t>
            </a:r>
            <a:r>
              <a:rPr lang="en-GB" b="0" i="1" dirty="0">
                <a:latin typeface="+mn-lt"/>
              </a:rPr>
              <a:t>“</a:t>
            </a:r>
            <a:r>
              <a:rPr lang="en-GB" sz="1200" b="0" i="1" kern="1200" dirty="0">
                <a:solidFill>
                  <a:schemeClr val="tx1"/>
                </a:solidFill>
                <a:effectLst/>
                <a:latin typeface="+mn-lt"/>
                <a:ea typeface="+mn-ea"/>
                <a:cs typeface="+mn-cs"/>
              </a:rPr>
              <a:t>UK’s no.1 local food website. We help people to find good, safe, accountable food from local sources” (Bigbarn, 2019). </a:t>
            </a:r>
            <a:r>
              <a:rPr lang="en-GB" sz="1200" b="0" i="0" kern="1200" dirty="0">
                <a:solidFill>
                  <a:schemeClr val="tx1"/>
                </a:solidFill>
                <a:effectLst/>
                <a:latin typeface="+mn-lt"/>
                <a:ea typeface="+mn-ea"/>
                <a:cs typeface="+mn-cs"/>
              </a:rPr>
              <a:t>This will help us identify which food and drink stands we want at our event easily</a:t>
            </a:r>
            <a:r>
              <a:rPr lang="en-GB" sz="1200" b="0" i="1"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will have three stages at the festival. One stage will be the main stage that will have the best and biggest acts performing on, the medium stage will be for less well-known and local musicians, while the third and final stage will be the entertainment acts stage which will host comedians and kids' entertainment.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will be camping on site in Ffos Las, however this will be limited. Another accommodation package that we will be running will be in partnership with Carmarthen Bay Caravan Park, where guests will stay in caravans for a more luxurious and relaxed weekend break. This will especially benefit the target market for the event, whom may not wish to camp and prefer to stay indoors. We will be providing transportation via a partnership with First Cymru buses from Carmarthen Bay Caravan Park for those who are on this site. There will be numerous buses running throughout the day for the entire weekend.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main entertainment acts we will have at our event will be singers and bands. We will also have comedian acts that will take place on the medium stage and the entertainment stage. On the entertainment stage we will have children's acts that will include circus skills acts and a disco. Alongside this kids face painting and bouncy castles will be available for children's enjoyment.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Toilet facilities that will be used will be portable toilets. There will be toilets for males, females and disabled facilities, this will hopefully reduce the queues and we will have plenty situated around the site so that there will always be one nearby. We will also have numerous bins situated around the sites to lessen the amount of litter produced by guests.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Lockers and charging lockers for some people at events are essential. This is so that they do not have to carry all their belongings with them all day especially if they have brought children along. The locker service will be an extra cost and the charging lockers will be more expensive again. Most people who visit events take photos, videos and use social media all day long. The social media platforms they use are more than likely Facebook, Instagram and Snapchat to document their day, as a result of this their battery can die quickly. Charging lockers will be available via the </a:t>
            </a:r>
            <a:r>
              <a:rPr lang="en-GB" sz="1200" b="0" i="0" kern="1200" dirty="0" err="1">
                <a:solidFill>
                  <a:schemeClr val="tx1"/>
                </a:solidFill>
                <a:effectLst/>
                <a:latin typeface="+mn-lt"/>
                <a:ea typeface="+mn-ea"/>
                <a:cs typeface="+mn-cs"/>
              </a:rPr>
              <a:t>LockUp</a:t>
            </a:r>
            <a:r>
              <a:rPr lang="en-GB" sz="1200" b="0" i="0" kern="1200" dirty="0">
                <a:solidFill>
                  <a:schemeClr val="tx1"/>
                </a:solidFill>
                <a:effectLst/>
                <a:latin typeface="+mn-lt"/>
                <a:ea typeface="+mn-ea"/>
                <a:cs typeface="+mn-cs"/>
              </a:rPr>
              <a:t> strategy as mentioned previously.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believe there is plenty of room available for all the structures, services and facilities we wish to place on Ffos Las Racecourse in order for the vent to run smoothly. We will not use the actual racecourse as part of the event and this will be out of bounds for guests, as to reduce potential damages or ruin to the course that is vital to Ffos Las’s daily operations. As you can see from this map, there are plenty of fields that are empty around Ffos Los Racecourse that can be used to hold our event. The racecourse is around 600 acres in size and thus would be suitable to house this event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Medical services, safety and security. The safety and security of everyone from spectators, staff members and volunteers are our top priority. With the help of the purple guide we will be using this to help us organise our event so that it runs safely for everyone. The appropriate level of medical services, first aid and ambulance provision will always be on site throughout the duration of the event. Having medical services on site will minimise the impact on local NHS services.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will conduct a fire safety risk assessment/ emergency plan and have adequately trained fire wardens located around the venue to assist in case of an emergency. The fire risk assessment will help us eliminate any risks and hazards. Emergency routes will be planned, outlined and displayed for the most efficient route to the safety zone.</a:t>
            </a:r>
          </a:p>
          <a:p>
            <a:r>
              <a:rPr lang="en-GB" sz="1200" b="0" i="0" kern="1200" dirty="0">
                <a:solidFill>
                  <a:schemeClr val="tx1"/>
                </a:solidFill>
                <a:effectLst/>
                <a:latin typeface="+mn-lt"/>
                <a:ea typeface="+mn-ea"/>
                <a:cs typeface="+mn-cs"/>
              </a:rPr>
              <a:t> </a:t>
            </a:r>
          </a:p>
          <a:p>
            <a:r>
              <a:rPr lang="en-GB" b="0" i="0" dirty="0">
                <a:latin typeface="+mn-lt"/>
              </a:rPr>
              <a:t>To ensure crowd/ venue safety we will have security scattered around the event to observe and intervene if necessary. It is important that the security liaises with the police and other emergency services to ensure safety. Possible security issues that may occur could be drug use, alcohol consumption and fights. As well as lesser risks of falling, missing people and general security. </a:t>
            </a:r>
          </a:p>
          <a:p>
            <a:endParaRPr lang="en-GB" b="0" i="0" dirty="0">
              <a:latin typeface="+mn-lt"/>
            </a:endParaRPr>
          </a:p>
          <a:p>
            <a:r>
              <a:rPr lang="en-GB" b="0" i="0" dirty="0">
                <a:latin typeface="+mn-lt"/>
              </a:rPr>
              <a:t>Our sponsorships are First Cymru, S4C and Carmarthen Bay Caravan Park. We will be advertising our sponsorships in numerous locations around the venue as without them we wouldn’t be able to run this event. S4C will also be filming the whole weekend and broadcasting it which will reach even more people who are not from the South Wales area.</a:t>
            </a:r>
            <a:endParaRPr lang="en-GB" dirty="0"/>
          </a:p>
        </p:txBody>
      </p:sp>
      <p:sp>
        <p:nvSpPr>
          <p:cNvPr id="4" name="Slide Number Placeholder 3"/>
          <p:cNvSpPr>
            <a:spLocks noGrp="1"/>
          </p:cNvSpPr>
          <p:nvPr>
            <p:ph type="sldNum" sz="quarter" idx="5"/>
          </p:nvPr>
        </p:nvSpPr>
        <p:spPr/>
        <p:txBody>
          <a:bodyPr/>
          <a:lstStyle/>
          <a:p>
            <a:fld id="{68E4583F-7106-4A6D-9941-C723F782A27F}" type="slidenum">
              <a:rPr lang="en-GB" smtClean="0"/>
              <a:t>11</a:t>
            </a:fld>
            <a:endParaRPr lang="en-GB"/>
          </a:p>
        </p:txBody>
      </p:sp>
    </p:spTree>
    <p:extLst>
      <p:ext uri="{BB962C8B-B14F-4D97-AF65-F5344CB8AC3E}">
        <p14:creationId xmlns:p14="http://schemas.microsoft.com/office/powerpoint/2010/main" val="810556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Staffing is extremely important when it comes to running a festival, we need to ensure we get the right amount of staff. There are many different staffing opportunities available at the festival: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Security </a:t>
            </a:r>
          </a:p>
          <a:p>
            <a:pPr marL="171450" indent="-171450">
              <a:buFont typeface="Arial" panose="020B0604020202020204" pitchFamily="34" charset="0"/>
              <a:buChar char="•"/>
            </a:pPr>
            <a:r>
              <a:rPr lang="en-GB" dirty="0"/>
              <a:t>First aiders </a:t>
            </a:r>
          </a:p>
          <a:p>
            <a:pPr marL="171450" indent="-171450">
              <a:buFont typeface="Arial" panose="020B0604020202020204" pitchFamily="34" charset="0"/>
              <a:buChar char="•"/>
            </a:pPr>
            <a:r>
              <a:rPr lang="en-GB" dirty="0"/>
              <a:t>Food and Beverage staff </a:t>
            </a:r>
          </a:p>
          <a:p>
            <a:pPr marL="171450" indent="-171450">
              <a:buFont typeface="Arial" panose="020B0604020202020204" pitchFamily="34" charset="0"/>
              <a:buChar char="•"/>
            </a:pPr>
            <a:r>
              <a:rPr lang="en-GB" dirty="0"/>
              <a:t>Stewards </a:t>
            </a:r>
          </a:p>
          <a:p>
            <a:pPr marL="171450" indent="-171450">
              <a:buFont typeface="Arial" panose="020B0604020202020204" pitchFamily="34" charset="0"/>
              <a:buChar char="•"/>
            </a:pPr>
            <a:r>
              <a:rPr lang="en-GB" dirty="0"/>
              <a:t>Cleaning staff </a:t>
            </a:r>
          </a:p>
          <a:p>
            <a:pPr marL="171450" indent="-171450">
              <a:buFont typeface="Arial" panose="020B0604020202020204" pitchFamily="34" charset="0"/>
              <a:buChar char="•"/>
            </a:pPr>
            <a:r>
              <a:rPr lang="en-GB" dirty="0"/>
              <a:t>Audio and Visual technician (lights, stage set up)</a:t>
            </a:r>
          </a:p>
          <a:p>
            <a:pPr marL="171450" indent="-171450">
              <a:buFont typeface="Arial" panose="020B0604020202020204" pitchFamily="34" charset="0"/>
              <a:buChar char="•"/>
            </a:pPr>
            <a:r>
              <a:rPr lang="en-GB" dirty="0"/>
              <a:t>Sales team (merchandise)</a:t>
            </a:r>
          </a:p>
          <a:p>
            <a:pPr marL="171450" indent="-171450">
              <a:buFont typeface="Arial" panose="020B0604020202020204" pitchFamily="34" charset="0"/>
              <a:buChar char="•"/>
            </a:pPr>
            <a:r>
              <a:rPr lang="en-GB" dirty="0"/>
              <a:t>Volunteers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All these members of staff are extremely important to ensure that the festival runs as smoothly as possible. We will hire security, first aid and medical professionals (while also using the medical facilities available at Ffos Las), cleaning staff, audio and visual technicians, food and beverage staff and stewards for the event – to ensure safety and great customer service for all. We are highly relying on volunteers to help assist and run the festival which is why we would like to partner up with universities to give students the opportunity to work behind the scenes at the festival. This would be an amazing experience to students who are studying, especially students who are based in the events and marketing sectors. This would give them the chance to not only work but help boost the knowledge of such a brand-new festival and hopefully get the festival on social media as that is such a big platform to market to all ages of people.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would save Ffos Las a considerable amount of money to employ volunteers. Volunteers will have an extensive amount of training before the festival takes place to ensure that they are ready to get to work as soon as they get there. They will have free access to camping on site if they are travelling a long distance and will get a maximum of £15 a day to spend on food during their breaks, along side money for food they will have access to free bottles of water throughout their stay. After the volunteers have worked at the festival, they will receive a gift bag which will include a free t-shirt, a reusable bottle, and a gift voucher granting them a half price visit to an event of their choosing at Ffos Las Racecourse within the next calendar year. This not only benefits the volunteers, but also Ffos Las, as it expands expectations of repeat visitors. </a:t>
            </a:r>
          </a:p>
        </p:txBody>
      </p:sp>
      <p:sp>
        <p:nvSpPr>
          <p:cNvPr id="4" name="Slide Number Placeholder 3"/>
          <p:cNvSpPr>
            <a:spLocks noGrp="1"/>
          </p:cNvSpPr>
          <p:nvPr>
            <p:ph type="sldNum" sz="quarter" idx="5"/>
          </p:nvPr>
        </p:nvSpPr>
        <p:spPr/>
        <p:txBody>
          <a:bodyPr/>
          <a:lstStyle/>
          <a:p>
            <a:fld id="{68E4583F-7106-4A6D-9941-C723F782A27F}" type="slidenum">
              <a:rPr lang="en-GB" smtClean="0"/>
              <a:t>12</a:t>
            </a:fld>
            <a:endParaRPr lang="en-GB"/>
          </a:p>
        </p:txBody>
      </p:sp>
    </p:spTree>
    <p:extLst>
      <p:ext uri="{BB962C8B-B14F-4D97-AF65-F5344CB8AC3E}">
        <p14:creationId xmlns:p14="http://schemas.microsoft.com/office/powerpoint/2010/main" val="25203564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Events marketing is one of the best investments of time, money and resources for an organisations, especially the establishment of a logo, which can help members of the public easily identify the event in promotional materials (</a:t>
            </a:r>
            <a:r>
              <a:rPr lang="en-GB" dirty="0" err="1"/>
              <a:t>Hergert</a:t>
            </a:r>
            <a:r>
              <a:rPr lang="en-GB" dirty="0"/>
              <a:t>, 1999). Our logo for Ffos Rocks features the horse symbol prominently featured within the logo of Ffos Las Racecourse, to interlink the two companies. We believe our logo fits well with the event and Ffos Las as a whole, featuring a guitar that incorporates the green roots of the racecourse itself. Our poster has been designed with suggested musicians in mind that could be featured at Ffos Rocks to appeal to the public and area. The poster is et against a racecourse background and showcases potential partnerships (which will be discussed in due course), along with a website and social media links – which will be created to advertise, provide information, showcase and gain momentum leading up to the event. These are just two examples of the types of marketing that Ffos Rocks could produce to advertise the music festival.</a:t>
            </a:r>
          </a:p>
          <a:p>
            <a:endParaRPr lang="en-GB" dirty="0"/>
          </a:p>
          <a:p>
            <a:r>
              <a:rPr lang="en-GB" dirty="0"/>
              <a:t>On the subject of social media, currently Ffos Las Racecourse has almost 14,000 followers on Twitter and over 14,500 people liking and following the venue on Facebook. This could benefit the event greatly, as it shows Ffos Las’s already wide social media reach, making marketing the event simpler and allowing for feedback from active fans of the establishment – to improve upon advertisement and planning of the event. </a:t>
            </a:r>
          </a:p>
        </p:txBody>
      </p:sp>
      <p:sp>
        <p:nvSpPr>
          <p:cNvPr id="4" name="Slide Number Placeholder 3"/>
          <p:cNvSpPr>
            <a:spLocks noGrp="1"/>
          </p:cNvSpPr>
          <p:nvPr>
            <p:ph type="sldNum" sz="quarter" idx="5"/>
          </p:nvPr>
        </p:nvSpPr>
        <p:spPr/>
        <p:txBody>
          <a:bodyPr/>
          <a:lstStyle/>
          <a:p>
            <a:fld id="{68E4583F-7106-4A6D-9941-C723F782A27F}" type="slidenum">
              <a:rPr lang="en-GB" smtClean="0"/>
              <a:t>13</a:t>
            </a:fld>
            <a:endParaRPr lang="en-GB"/>
          </a:p>
        </p:txBody>
      </p:sp>
    </p:spTree>
    <p:extLst>
      <p:ext uri="{BB962C8B-B14F-4D97-AF65-F5344CB8AC3E}">
        <p14:creationId xmlns:p14="http://schemas.microsoft.com/office/powerpoint/2010/main" val="1884674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get the best ticket price it is always best to buy tickets in advance. Prices can be substantially different due to what ticket you would like to purchase, and early bird offers. Prices for tickets online are cheaper than paying at the gate.</a:t>
            </a:r>
          </a:p>
          <a:p>
            <a:endParaRPr lang="en-GB" dirty="0"/>
          </a:p>
          <a:p>
            <a:pPr marL="171450" indent="-171450">
              <a:buFont typeface="Arial" panose="020B0604020202020204" pitchFamily="34" charset="0"/>
              <a:buChar char="•"/>
            </a:pPr>
            <a:r>
              <a:rPr lang="en-GB" dirty="0"/>
              <a:t>Day ticket £60</a:t>
            </a:r>
          </a:p>
          <a:p>
            <a:pPr marL="0" indent="0">
              <a:buFont typeface="Arial" panose="020B0604020202020204" pitchFamily="34" charset="0"/>
              <a:buNone/>
            </a:pPr>
            <a:r>
              <a:rPr lang="en-GB" dirty="0"/>
              <a:t>We decided to price a standard day ticket as £60, as this will be a brand-new festival, we felt that this was an appropriate price as there will be many different artists performing along with different areas which are going to be dotted around the festival to ensure that customer needs are met. There are a range of different festivals in Wales, where day tickets are over £80.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Weekend ticket </a:t>
            </a:r>
            <a:r>
              <a:rPr lang="en-GB" b="1" dirty="0"/>
              <a:t>without </a:t>
            </a:r>
            <a:r>
              <a:rPr lang="en-GB" b="0" dirty="0"/>
              <a:t>camping </a:t>
            </a:r>
          </a:p>
          <a:p>
            <a:pPr marL="0" indent="0">
              <a:buFont typeface="Arial" panose="020B0604020202020204" pitchFamily="34" charset="0"/>
              <a:buNone/>
            </a:pPr>
            <a:r>
              <a:rPr lang="en-GB" b="0" dirty="0"/>
              <a:t>The price of a weekend ticket without camping is priced at £130. To purchase three-day tickets would cost a total of £180, by purchasing a bundle ticket it would save customers £50. This ticket would be ideal for customers who do not want to camp, only like musicians/performers on a certain day, are looking for a day out or simply live close by and do not require accommodation. This could potentially be a very popular ticket due to the target market aimed for the over 40’s market.</a:t>
            </a:r>
          </a:p>
          <a:p>
            <a:pPr marL="0" indent="0">
              <a:buFont typeface="Arial" panose="020B0604020202020204" pitchFamily="34" charset="0"/>
              <a:buNone/>
            </a:pPr>
            <a:endParaRPr lang="en-GB" b="0" dirty="0"/>
          </a:p>
          <a:p>
            <a:pPr marL="171450" indent="-171450">
              <a:buFont typeface="Arial" panose="020B0604020202020204" pitchFamily="34" charset="0"/>
              <a:buChar char="•"/>
            </a:pPr>
            <a:r>
              <a:rPr lang="en-GB" b="0" dirty="0"/>
              <a:t>Weekend ticket </a:t>
            </a:r>
            <a:r>
              <a:rPr lang="en-GB" b="1" dirty="0"/>
              <a:t>with </a:t>
            </a:r>
            <a:r>
              <a:rPr lang="en-GB" b="0" dirty="0"/>
              <a:t>camping </a:t>
            </a:r>
          </a:p>
          <a:p>
            <a:pPr marL="0" indent="0">
              <a:buFont typeface="Arial" panose="020B0604020202020204" pitchFamily="34" charset="0"/>
              <a:buNone/>
            </a:pPr>
            <a:r>
              <a:rPr lang="en-GB" b="0" dirty="0"/>
              <a:t>A weekend camping ticket has been reasonably priced at £160, which is only £30 extra than the ticket without camping. The camping ticket is slightly more due to the facilities we need in the camping section of the festival. We have decided to include showers at the festival as usually when you attend festivals you only get shower in VIP sections which tends to be a substantial amount more just to use shower facilities, which is why we decided to include showers into the camping section. We will need to have more staff in during the night, which will include first aiders and security throughout the night and day. Extra toilets will have to be put into the main festival site and camping. With the option to camp this could motivate a younger target market to attend the festival as they would find it a lot easier to camp instead of buying a non camping weekend ticket and then splashing out on a hotel and transportation to and from the event.</a:t>
            </a:r>
          </a:p>
          <a:p>
            <a:pPr marL="0" indent="0">
              <a:buFont typeface="Arial" panose="020B0604020202020204" pitchFamily="34" charset="0"/>
              <a:buNone/>
            </a:pPr>
            <a:endParaRPr lang="en-GB" b="0" dirty="0"/>
          </a:p>
          <a:p>
            <a:pPr marL="171450" indent="-171450">
              <a:buFont typeface="Arial" panose="020B0604020202020204" pitchFamily="34" charset="0"/>
              <a:buChar char="•"/>
            </a:pPr>
            <a:r>
              <a:rPr lang="en-GB" b="0" dirty="0"/>
              <a:t>Weekend ticket </a:t>
            </a:r>
            <a:r>
              <a:rPr lang="en-GB" b="1" dirty="0"/>
              <a:t>with</a:t>
            </a:r>
            <a:r>
              <a:rPr lang="en-GB" b="0" dirty="0"/>
              <a:t> caravan</a:t>
            </a:r>
          </a:p>
          <a:p>
            <a:pPr marL="0" indent="0">
              <a:buFont typeface="Arial" panose="020B0604020202020204" pitchFamily="34" charset="0"/>
              <a:buNone/>
            </a:pPr>
            <a:r>
              <a:rPr lang="en-GB" b="0" dirty="0"/>
              <a:t>We are offering guests the ability to stay at partnering company Carmarthen Bay Caravan Park in 6-birth caravans. The cost of a weekend ticket for the festival and caravan accommodation will be £230 per person – a reasonable price when factoring in free travel between the caravan park and Ffos Rocks festival. This will provide a more luxurious option for guests to the festival, especially those that may be older, whom find camping unappealing. </a:t>
            </a:r>
          </a:p>
          <a:p>
            <a:pPr marL="0" indent="0">
              <a:buFont typeface="Arial" panose="020B0604020202020204" pitchFamily="34" charset="0"/>
              <a:buNone/>
            </a:pPr>
            <a:endParaRPr lang="en-GB" b="0" dirty="0"/>
          </a:p>
          <a:p>
            <a:pPr marL="0" indent="0">
              <a:buFont typeface="Arial" panose="020B0604020202020204" pitchFamily="34" charset="0"/>
              <a:buNone/>
            </a:pPr>
            <a:r>
              <a:rPr lang="en-GB" b="0" dirty="0"/>
              <a:t>All these prices has been taking into consideration and thought about to ensure we are offering the best price possible. With the amount of music acts, comedians and family entertainment we feel that these are the best prices. When at the festival there will be a range of different food and beverage stalls which will have a range of different food. Usually at festival food stall owners pay the festival to be pitched at their festival and then usually discuss profit and who gets what of the costing. We have decided to offer local food and beverage businesses a discounted price to be pitched at the festival, which will ensure that money will  be going into local businesses in the area.   </a:t>
            </a:r>
            <a:br>
              <a:rPr lang="en-GB" b="0" dirty="0"/>
            </a:br>
            <a:endParaRPr lang="en-GB" b="0" dirty="0"/>
          </a:p>
          <a:p>
            <a:pPr marL="0" indent="0">
              <a:buFont typeface="Arial" panose="020B0604020202020204" pitchFamily="34" charset="0"/>
              <a:buNone/>
            </a:pPr>
            <a:r>
              <a:rPr lang="en-GB" b="0" dirty="0"/>
              <a:t>It costs a staggering amount of money to put on a big festival like Glastonbury, it is estimated that it costs £22 million to get all the stages, music and lighting, staff, security, emergency services and food and beverage staff (TORFX, 2016). Sponsors of Glastonbury pay a staggering amount due to its popularity. As we are a small festival and our opting for capacity to be at 10,000 people per day, we are estimating to spend a total of one million pounds to get the whole festival up and running. This is due to us being at a smaller location, less stages, and less facilities at the festival. We are estimated to earn £1,600,000 if we sell 10,000 weekend camping tickets, that is without the day tickets and weekend ticket without camping.                       </a:t>
            </a:r>
            <a:endParaRPr lang="en-GB" dirty="0"/>
          </a:p>
        </p:txBody>
      </p:sp>
      <p:sp>
        <p:nvSpPr>
          <p:cNvPr id="4" name="Slide Number Placeholder 3"/>
          <p:cNvSpPr>
            <a:spLocks noGrp="1"/>
          </p:cNvSpPr>
          <p:nvPr>
            <p:ph type="sldNum" sz="quarter" idx="5"/>
          </p:nvPr>
        </p:nvSpPr>
        <p:spPr/>
        <p:txBody>
          <a:bodyPr/>
          <a:lstStyle/>
          <a:p>
            <a:fld id="{68E4583F-7106-4A6D-9941-C723F782A27F}" type="slidenum">
              <a:rPr lang="en-GB" smtClean="0"/>
              <a:t>14</a:t>
            </a:fld>
            <a:endParaRPr lang="en-GB"/>
          </a:p>
        </p:txBody>
      </p:sp>
    </p:spTree>
    <p:extLst>
      <p:ext uri="{BB962C8B-B14F-4D97-AF65-F5344CB8AC3E}">
        <p14:creationId xmlns:p14="http://schemas.microsoft.com/office/powerpoint/2010/main" val="875753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Lunt and Nicotra state that ‘the need for sponsorship remains a vital factor that will often be the difference between an event project’s success and failure’ (Lunt &amp; Nicotra, 2019), thus it is crucial that the methods in which sponsorship will occur are discussed for this bid pitch. Ffos Rocks is a unique event that has never been seen before in South Wales, to the scale and plan we have set in place. For this reason, we propose a sponsorship deal with S4C - the leading Welsh language television channel, to showcase the event live throughout the weekend on TV and online. </a:t>
            </a:r>
          </a:p>
          <a:p>
            <a:endParaRPr lang="en-GB" dirty="0"/>
          </a:p>
          <a:p>
            <a:r>
              <a:rPr lang="en-GB" dirty="0"/>
              <a:t>We believe this could be a huge success as showcased by other music festivals, such as Glastonbury. Glastonbury have sponsorship deals with the BBC that accumulate over 100 musician performances each year being broadcast across BBC TV channels, BBC Radio, and BBC iPlayer (BBC, 2019) – reaching record breaking viewing figures in 2019 that saw an 86% increase from 2017 (Garner, 2019). This rise in viewing figures resulted from expansion into digital methods in which viewers could watch the festival. We will establish a Ffos Rocks YouTube page that will feature highlights and performances from the festival to reach wider audiences and increase interest in the music event, as a performance from Glastonbury 2019 currently holds 11 million viewers on this platform alone (Garner, 2019). </a:t>
            </a:r>
          </a:p>
          <a:p>
            <a:endParaRPr lang="en-GB" dirty="0"/>
          </a:p>
          <a:p>
            <a:r>
              <a:rPr lang="en-GB" sz="1200" kern="1200" dirty="0">
                <a:solidFill>
                  <a:schemeClr val="tx1"/>
                </a:solidFill>
                <a:effectLst/>
                <a:latin typeface="+mn-lt"/>
                <a:ea typeface="+mn-ea"/>
                <a:cs typeface="+mn-cs"/>
              </a:rPr>
              <a:t>Partnerships between organisations can be highly effective for the economy of local areas, causing a chain network of growth and success that would otherwise not exist (Bllaca, 2015). We intend to partner with companies that operate within the South Wales area, such as Carmarthen Caravan Park and First Cymru. These partnerships will provide accommodation and transport for visitors to Ffos Rocks respectively, with hopes of providing a small fee for their services in exchange for large promotion around the festival and within promotional materials.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will not only benefit the festival itself by providing guests with a variety of options to suit their needs but will also benefit local areas. It will help to promote Carmarthen Bay Caravan Park to those who may not be familiar with the business, potentially leading to repeat visits from the public, while showcasing the excellent services and routes First Cymru provide – to perhaps increase demand for the already existing route between Llanelli and Carmarthen. </a:t>
            </a:r>
          </a:p>
        </p:txBody>
      </p:sp>
      <p:sp>
        <p:nvSpPr>
          <p:cNvPr id="4" name="Slide Number Placeholder 3"/>
          <p:cNvSpPr>
            <a:spLocks noGrp="1"/>
          </p:cNvSpPr>
          <p:nvPr>
            <p:ph type="sldNum" sz="quarter" idx="5"/>
          </p:nvPr>
        </p:nvSpPr>
        <p:spPr/>
        <p:txBody>
          <a:bodyPr/>
          <a:lstStyle/>
          <a:p>
            <a:fld id="{68E4583F-7106-4A6D-9941-C723F782A27F}" type="slidenum">
              <a:rPr lang="en-GB" smtClean="0"/>
              <a:t>15</a:t>
            </a:fld>
            <a:endParaRPr lang="en-GB"/>
          </a:p>
        </p:txBody>
      </p:sp>
    </p:spTree>
    <p:extLst>
      <p:ext uri="{BB962C8B-B14F-4D97-AF65-F5344CB8AC3E}">
        <p14:creationId xmlns:p14="http://schemas.microsoft.com/office/powerpoint/2010/main" val="3769317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E4583F-7106-4A6D-9941-C723F782A27F}" type="slidenum">
              <a:rPr lang="en-GB" smtClean="0"/>
              <a:t>17</a:t>
            </a:fld>
            <a:endParaRPr lang="en-GB"/>
          </a:p>
        </p:txBody>
      </p:sp>
    </p:spTree>
    <p:extLst>
      <p:ext uri="{BB962C8B-B14F-4D97-AF65-F5344CB8AC3E}">
        <p14:creationId xmlns:p14="http://schemas.microsoft.com/office/powerpoint/2010/main" val="1487515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CDD62878-CA84-455C-AAF1-4B8C3460C210}" type="datetimeFigureOut">
              <a:rPr lang="en-GB" smtClean="0"/>
              <a:t>09/12/2019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61DF6DFA-C402-4D0C-A5E2-15BEE10D21CE}"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163888966"/>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62878-CA84-455C-AAF1-4B8C3460C210}"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3734343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CDD62878-CA84-455C-AAF1-4B8C3460C210}" type="datetimeFigureOut">
              <a:rPr lang="en-GB" smtClean="0"/>
              <a:t>09/12/2019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61DF6DFA-C402-4D0C-A5E2-15BEE10D21CE}"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873331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D62878-CA84-455C-AAF1-4B8C3460C210}"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1521741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D62878-CA84-455C-AAF1-4B8C3460C210}"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3967993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D62878-CA84-455C-AAF1-4B8C3460C210}"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4227970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CDD62878-CA84-455C-AAF1-4B8C3460C210}"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198823350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CDD62878-CA84-455C-AAF1-4B8C3460C210}" type="datetimeFigureOut">
              <a:rPr lang="en-GB" smtClean="0"/>
              <a:t>09/12/2019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61DF6DFA-C402-4D0C-A5E2-15BEE10D21CE}" type="slidenum">
              <a:rPr lang="en-GB" smtClean="0"/>
              <a:t>‹#›</a:t>
            </a:fld>
            <a:endParaRPr lang="en-GB"/>
          </a:p>
        </p:txBody>
      </p:sp>
    </p:spTree>
    <p:extLst>
      <p:ext uri="{BB962C8B-B14F-4D97-AF65-F5344CB8AC3E}">
        <p14:creationId xmlns:p14="http://schemas.microsoft.com/office/powerpoint/2010/main" val="4227780753"/>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CDD62878-CA84-455C-AAF1-4B8C3460C210}" type="datetimeFigureOut">
              <a:rPr lang="en-GB" smtClean="0"/>
              <a:t>09/12/2019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61DF6DFA-C402-4D0C-A5E2-15BEE10D21CE}" type="slidenum">
              <a:rPr lang="en-GB" smtClean="0"/>
              <a:t>‹#›</a:t>
            </a:fld>
            <a:endParaRPr lang="en-GB"/>
          </a:p>
        </p:txBody>
      </p:sp>
    </p:spTree>
    <p:extLst>
      <p:ext uri="{BB962C8B-B14F-4D97-AF65-F5344CB8AC3E}">
        <p14:creationId xmlns:p14="http://schemas.microsoft.com/office/powerpoint/2010/main" val="4168827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62878-CA84-455C-AAF1-4B8C3460C210}"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DF6DFA-C402-4D0C-A5E2-15BEE10D21CE}" type="slidenum">
              <a:rPr lang="en-GB" smtClean="0"/>
              <a:t>‹#›</a:t>
            </a:fld>
            <a:endParaRPr lang="en-GB"/>
          </a:p>
        </p:txBody>
      </p:sp>
    </p:spTree>
    <p:extLst>
      <p:ext uri="{BB962C8B-B14F-4D97-AF65-F5344CB8AC3E}">
        <p14:creationId xmlns:p14="http://schemas.microsoft.com/office/powerpoint/2010/main" val="1867164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CDD62878-CA84-455C-AAF1-4B8C3460C210}" type="datetimeFigureOut">
              <a:rPr lang="en-GB" smtClean="0"/>
              <a:t>09/12/2019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61DF6DFA-C402-4D0C-A5E2-15BEE10D21CE}"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322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CDD62878-CA84-455C-AAF1-4B8C3460C210}" type="datetimeFigureOut">
              <a:rPr lang="en-GB" smtClean="0"/>
              <a:t>09/12/2019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61DF6DFA-C402-4D0C-A5E2-15BEE10D21CE}"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36029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qly1EuL4iAc"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hyperlink" Target="http://www.drawbias.com/courses/Ffos%20Las/ffoslas" TargetMode="External"/><Relationship Id="rId13" Type="http://schemas.openxmlformats.org/officeDocument/2006/relationships/hyperlink" Target="https://ffoslasracecourse.com/accommodation/" TargetMode="External"/><Relationship Id="rId18" Type="http://schemas.openxmlformats.org/officeDocument/2006/relationships/hyperlink" Target="https://www.edmtunes.com/2019/08/this-just-in-studies-show-music-festivals-are-good-for-your-health/" TargetMode="External"/><Relationship Id="rId3" Type="http://schemas.openxmlformats.org/officeDocument/2006/relationships/hyperlink" Target="https://www.bbc.co.uk/mediacentre/latestnews/2019/glastonbury" TargetMode="External"/><Relationship Id="rId21" Type="http://schemas.openxmlformats.org/officeDocument/2006/relationships/hyperlink" Target="http://villagebet.com.au/the-pros-and-cons-of-betting-on-horse-racing/" TargetMode="External"/><Relationship Id="rId7" Type="http://schemas.openxmlformats.org/officeDocument/2006/relationships/hyperlink" Target="https://www.bluearrow.co.uk/communities/catering/using-locally-produced-foods-in-the-kitchen" TargetMode="External"/><Relationship Id="rId12" Type="http://schemas.openxmlformats.org/officeDocument/2006/relationships/hyperlink" Target="https://ffoslasracecourse.com/sponsorship/" TargetMode="External"/><Relationship Id="rId17" Type="http://schemas.openxmlformats.org/officeDocument/2006/relationships/hyperlink" Target="https://www.racingbreaks.com/racecourses/ffoslas-racecourse" TargetMode="External"/><Relationship Id="rId2" Type="http://schemas.openxmlformats.org/officeDocument/2006/relationships/notesSlide" Target="../notesSlides/notesSlide15.xml"/><Relationship Id="rId16" Type="http://schemas.openxmlformats.org/officeDocument/2006/relationships/hyperlink" Target="https://listonic.com/music-festival-packing-list/" TargetMode="External"/><Relationship Id="rId20" Type="http://schemas.openxmlformats.org/officeDocument/2006/relationships/hyperlink" Target="https://www.bbc.co.uk/news/health-49194336" TargetMode="External"/><Relationship Id="rId1" Type="http://schemas.openxmlformats.org/officeDocument/2006/relationships/slideLayout" Target="../slideLayouts/slideLayout4.xml"/><Relationship Id="rId6" Type="http://schemas.openxmlformats.org/officeDocument/2006/relationships/hyperlink" Target="https://lab.getapp.com/building-relationships-with-customers/" TargetMode="External"/><Relationship Id="rId11" Type="http://schemas.openxmlformats.org/officeDocument/2006/relationships/hyperlink" Target="https://ffoslasracecourse.com/hospitality/" TargetMode="External"/><Relationship Id="rId5" Type="http://schemas.openxmlformats.org/officeDocument/2006/relationships/hyperlink" Target="https://www.bigbarn.co.uk/about/" TargetMode="External"/><Relationship Id="rId15" Type="http://schemas.openxmlformats.org/officeDocument/2006/relationships/hyperlink" Target="https://www.indoortrampolineparks.org/page/PalmSprings" TargetMode="External"/><Relationship Id="rId10" Type="http://schemas.openxmlformats.org/officeDocument/2006/relationships/hyperlink" Target="https://ffoslasracecourse.com/alcohol-behaviour-policy/" TargetMode="External"/><Relationship Id="rId19" Type="http://schemas.openxmlformats.org/officeDocument/2006/relationships/hyperlink" Target="https://www.inyourarea.co.uk/news/how-to-charge-your-phone-at-reading-festival-2018/" TargetMode="External"/><Relationship Id="rId4" Type="http://schemas.openxmlformats.org/officeDocument/2006/relationships/hyperlink" Target="https://bestadvice.co.uk/prudential-and-hornbuckle-agree-partnership/" TargetMode="External"/><Relationship Id="rId9" Type="http://schemas.openxmlformats.org/officeDocument/2006/relationships/hyperlink" Target="https://ffoslasracecourse.com/arc-buys-ffos/" TargetMode="External"/><Relationship Id="rId14" Type="http://schemas.openxmlformats.org/officeDocument/2006/relationships/hyperlink" Target="https://www.musicweek.com/media/read/bbc-reports-record-glastonbury-2019-digital-performance/077328" TargetMode="External"/><Relationship Id="rId22" Type="http://schemas.openxmlformats.org/officeDocument/2006/relationships/hyperlink" Target="https://www.visitwales.com/things-do/events/festivals/music-and-culture-festival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3B61-359E-4281-ADA5-3493115294E8}"/>
              </a:ext>
            </a:extLst>
          </p:cNvPr>
          <p:cNvSpPr>
            <a:spLocks noGrp="1"/>
          </p:cNvSpPr>
          <p:nvPr>
            <p:ph type="ctrTitle"/>
          </p:nvPr>
        </p:nvSpPr>
        <p:spPr>
          <a:xfrm>
            <a:off x="8232432" y="1294663"/>
            <a:ext cx="3554100" cy="2268559"/>
          </a:xfrm>
        </p:spPr>
        <p:txBody>
          <a:bodyPr>
            <a:normAutofit fontScale="90000"/>
          </a:bodyPr>
          <a:lstStyle/>
          <a:p>
            <a:r>
              <a:rPr lang="en-GB" dirty="0"/>
              <a:t>Ffos Las Racecourse – Bid Pitch (Ffos Rocks)</a:t>
            </a:r>
          </a:p>
        </p:txBody>
      </p:sp>
      <p:sp>
        <p:nvSpPr>
          <p:cNvPr id="3" name="Subtitle 2">
            <a:extLst>
              <a:ext uri="{FF2B5EF4-FFF2-40B4-BE49-F238E27FC236}">
                <a16:creationId xmlns:a16="http://schemas.microsoft.com/office/drawing/2014/main" id="{3DB1D595-C481-4B32-B5D9-1773C32CEBB4}"/>
              </a:ext>
            </a:extLst>
          </p:cNvPr>
          <p:cNvSpPr>
            <a:spLocks noGrp="1"/>
          </p:cNvSpPr>
          <p:nvPr>
            <p:ph type="subTitle" idx="1"/>
          </p:nvPr>
        </p:nvSpPr>
        <p:spPr>
          <a:xfrm>
            <a:off x="8232432" y="3563222"/>
            <a:ext cx="2982574" cy="736132"/>
          </a:xfrm>
        </p:spPr>
        <p:txBody>
          <a:bodyPr>
            <a:normAutofit fontScale="85000" lnSpcReduction="10000"/>
          </a:bodyPr>
          <a:lstStyle/>
          <a:p>
            <a:r>
              <a:rPr lang="en-GB" dirty="0"/>
              <a:t>Courtney James, Nathan Price, Gemma Davies and </a:t>
            </a:r>
            <a:r>
              <a:rPr lang="en-GB" dirty="0" err="1"/>
              <a:t>Mhairi</a:t>
            </a:r>
            <a:r>
              <a:rPr lang="en-GB" dirty="0"/>
              <a:t> Price</a:t>
            </a:r>
          </a:p>
        </p:txBody>
      </p:sp>
    </p:spTree>
    <p:extLst>
      <p:ext uri="{BB962C8B-B14F-4D97-AF65-F5344CB8AC3E}">
        <p14:creationId xmlns:p14="http://schemas.microsoft.com/office/powerpoint/2010/main" val="2840320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AAED-0918-4D63-9E9E-26736DB0B0E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E5EB995-9303-4E89-83C5-0AB6D9EE6A15}"/>
              </a:ext>
            </a:extLst>
          </p:cNvPr>
          <p:cNvSpPr>
            <a:spLocks noGrp="1"/>
          </p:cNvSpPr>
          <p:nvPr>
            <p:ph sz="half" idx="1"/>
          </p:nvPr>
        </p:nvSpPr>
        <p:spPr>
          <a:xfrm>
            <a:off x="2933699" y="2438399"/>
            <a:ext cx="4965395" cy="3657601"/>
          </a:xfrm>
        </p:spPr>
        <p:txBody>
          <a:bodyPr>
            <a:normAutofit lnSpcReduction="10000"/>
          </a:bodyPr>
          <a:lstStyle/>
          <a:p>
            <a:r>
              <a:rPr lang="en-GB" dirty="0"/>
              <a:t>Ffos Las Racecourse attracts thousands of visitors each year on race days</a:t>
            </a:r>
          </a:p>
          <a:p>
            <a:r>
              <a:rPr lang="en-GB" dirty="0"/>
              <a:t>However, will only hold 21 fixtures total in 2020</a:t>
            </a:r>
          </a:p>
          <a:p>
            <a:r>
              <a:rPr lang="en-GB" dirty="0"/>
              <a:t>Racecourses have been seen as sole purpose venues (Hassnien &amp; Dale, 2013)</a:t>
            </a:r>
          </a:p>
          <a:p>
            <a:r>
              <a:rPr lang="en-GB" dirty="0"/>
              <a:t>Majorly under-utilized</a:t>
            </a:r>
          </a:p>
          <a:p>
            <a:r>
              <a:rPr lang="en-GB" dirty="0"/>
              <a:t>Introduction of new events necessary to compete with other racecourses in the UK and meet demand</a:t>
            </a:r>
          </a:p>
        </p:txBody>
      </p:sp>
      <p:pic>
        <p:nvPicPr>
          <p:cNvPr id="1026" name="Picture 2" descr="Image result for ffos las racecourse">
            <a:extLst>
              <a:ext uri="{FF2B5EF4-FFF2-40B4-BE49-F238E27FC236}">
                <a16:creationId xmlns:a16="http://schemas.microsoft.com/office/drawing/2014/main" id="{47335130-6FAA-4C7F-B32C-6E1CEA9AF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9325" y="4146013"/>
            <a:ext cx="3644946" cy="242753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mage result for ffos las racecourse">
            <a:extLst>
              <a:ext uri="{FF2B5EF4-FFF2-40B4-BE49-F238E27FC236}">
                <a16:creationId xmlns:a16="http://schemas.microsoft.com/office/drawing/2014/main" id="{482C4DE7-5647-4290-B57E-CC1DCF30CE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9325" y="2301406"/>
            <a:ext cx="3644945" cy="1560716"/>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F97D53-DF8C-4E93-A844-4F222292A99D}"/>
              </a:ext>
            </a:extLst>
          </p:cNvPr>
          <p:cNvSpPr txBox="1"/>
          <p:nvPr/>
        </p:nvSpPr>
        <p:spPr>
          <a:xfrm>
            <a:off x="8229267" y="3862122"/>
            <a:ext cx="3305060" cy="276999"/>
          </a:xfrm>
          <a:prstGeom prst="rect">
            <a:avLst/>
          </a:prstGeom>
          <a:noFill/>
        </p:spPr>
        <p:txBody>
          <a:bodyPr wrap="square" rtlCol="0">
            <a:spAutoFit/>
          </a:bodyPr>
          <a:lstStyle/>
          <a:p>
            <a:pPr algn="ctr"/>
            <a:r>
              <a:rPr lang="en-GB" sz="1200" dirty="0"/>
              <a:t>Source: Racing Breaks, 2019.</a:t>
            </a:r>
          </a:p>
        </p:txBody>
      </p:sp>
      <p:sp>
        <p:nvSpPr>
          <p:cNvPr id="8" name="TextBox 7">
            <a:extLst>
              <a:ext uri="{FF2B5EF4-FFF2-40B4-BE49-F238E27FC236}">
                <a16:creationId xmlns:a16="http://schemas.microsoft.com/office/drawing/2014/main" id="{5DCDA291-D411-4670-9B9F-7AFC632C5361}"/>
              </a:ext>
            </a:extLst>
          </p:cNvPr>
          <p:cNvSpPr txBox="1"/>
          <p:nvPr/>
        </p:nvSpPr>
        <p:spPr>
          <a:xfrm>
            <a:off x="8229267" y="6581001"/>
            <a:ext cx="3305060" cy="276999"/>
          </a:xfrm>
          <a:prstGeom prst="rect">
            <a:avLst/>
          </a:prstGeom>
          <a:noFill/>
        </p:spPr>
        <p:txBody>
          <a:bodyPr wrap="square" rtlCol="0">
            <a:spAutoFit/>
          </a:bodyPr>
          <a:lstStyle/>
          <a:p>
            <a:pPr algn="ctr"/>
            <a:r>
              <a:rPr lang="en-GB" sz="1200" dirty="0"/>
              <a:t>Source: Draw Bias, 2019.</a:t>
            </a:r>
          </a:p>
        </p:txBody>
      </p:sp>
    </p:spTree>
    <p:extLst>
      <p:ext uri="{BB962C8B-B14F-4D97-AF65-F5344CB8AC3E}">
        <p14:creationId xmlns:p14="http://schemas.microsoft.com/office/powerpoint/2010/main" val="2344357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6D0B554-CA45-4F93-9096-9ED63E3CC66A}"/>
              </a:ext>
            </a:extLst>
          </p:cNvPr>
          <p:cNvSpPr>
            <a:spLocks noGrp="1"/>
          </p:cNvSpPr>
          <p:nvPr/>
        </p:nvSpPr>
        <p:spPr>
          <a:xfrm>
            <a:off x="2654104" y="468505"/>
            <a:ext cx="8770571" cy="982159"/>
          </a:xfrm>
          <a:prstGeom prst="rect">
            <a:avLst/>
          </a:prstGeom>
        </p:spPr>
        <p:txBody>
          <a:bodyPr vert="horz" lIns="91440" tIns="45720" rIns="91440" bIns="45720" rtlCol="0" anchor="t">
            <a:normAutofit/>
          </a:bodyPr>
          <a:lst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a:lstStyle>
          <a:p>
            <a:r>
              <a:rPr lang="en-GB" dirty="0"/>
              <a:t>Ffos Las SWOT analysis</a:t>
            </a:r>
          </a:p>
        </p:txBody>
      </p:sp>
      <p:graphicFrame>
        <p:nvGraphicFramePr>
          <p:cNvPr id="9" name="Table 9">
            <a:extLst>
              <a:ext uri="{FF2B5EF4-FFF2-40B4-BE49-F238E27FC236}">
                <a16:creationId xmlns:a16="http://schemas.microsoft.com/office/drawing/2014/main" id="{8475A8FF-EE9A-40FF-8BC5-CEFE4DAFEB19}"/>
              </a:ext>
            </a:extLst>
          </p:cNvPr>
          <p:cNvGraphicFramePr>
            <a:graphicFrameLocks noGrp="1"/>
          </p:cNvGraphicFramePr>
          <p:nvPr>
            <p:extLst>
              <p:ext uri="{D42A27DB-BD31-4B8C-83A1-F6EECF244321}">
                <p14:modId xmlns:p14="http://schemas.microsoft.com/office/powerpoint/2010/main" val="1582117270"/>
              </p:ext>
            </p:extLst>
          </p:nvPr>
        </p:nvGraphicFramePr>
        <p:xfrm>
          <a:off x="669364" y="2432032"/>
          <a:ext cx="11325412" cy="4273567"/>
        </p:xfrm>
        <a:graphic>
          <a:graphicData uri="http://schemas.openxmlformats.org/drawingml/2006/table">
            <a:tbl>
              <a:tblPr firstRow="1" bandRow="1">
                <a:tableStyleId>{5C22544A-7EE6-4342-B048-85BDC9FD1C3A}</a:tableStyleId>
              </a:tblPr>
              <a:tblGrid>
                <a:gridCol w="2831353">
                  <a:extLst>
                    <a:ext uri="{9D8B030D-6E8A-4147-A177-3AD203B41FA5}">
                      <a16:colId xmlns:a16="http://schemas.microsoft.com/office/drawing/2014/main" val="3880046576"/>
                    </a:ext>
                  </a:extLst>
                </a:gridCol>
                <a:gridCol w="2831353">
                  <a:extLst>
                    <a:ext uri="{9D8B030D-6E8A-4147-A177-3AD203B41FA5}">
                      <a16:colId xmlns:a16="http://schemas.microsoft.com/office/drawing/2014/main" val="638128258"/>
                    </a:ext>
                  </a:extLst>
                </a:gridCol>
                <a:gridCol w="2831353">
                  <a:extLst>
                    <a:ext uri="{9D8B030D-6E8A-4147-A177-3AD203B41FA5}">
                      <a16:colId xmlns:a16="http://schemas.microsoft.com/office/drawing/2014/main" val="2285648174"/>
                    </a:ext>
                  </a:extLst>
                </a:gridCol>
                <a:gridCol w="2831353">
                  <a:extLst>
                    <a:ext uri="{9D8B030D-6E8A-4147-A177-3AD203B41FA5}">
                      <a16:colId xmlns:a16="http://schemas.microsoft.com/office/drawing/2014/main" val="3998555438"/>
                    </a:ext>
                  </a:extLst>
                </a:gridCol>
              </a:tblGrid>
              <a:tr h="416933">
                <a:tc>
                  <a:txBody>
                    <a:bodyPr/>
                    <a:lstStyle/>
                    <a:p>
                      <a:r>
                        <a:rPr lang="en-GB" dirty="0"/>
                        <a:t>Strengths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Weaknesses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Opportunities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dirty="0"/>
                        <a:t>Threats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66615381"/>
                  </a:ext>
                </a:extLst>
              </a:tr>
              <a:tr h="3856634">
                <a:tc>
                  <a:txBody>
                    <a:bodyPr/>
                    <a:lstStyle/>
                    <a:p>
                      <a:pPr marL="285750" indent="-285750">
                        <a:buFont typeface="Arial" panose="020B0604020202020204" pitchFamily="34" charset="0"/>
                        <a:buChar char="•"/>
                      </a:pPr>
                      <a:r>
                        <a:rPr lang="en-GB" dirty="0"/>
                        <a:t>Has the facilities that enable them to cater for events</a:t>
                      </a:r>
                    </a:p>
                    <a:p>
                      <a:pPr marL="285750" indent="-285750">
                        <a:buFont typeface="Arial" panose="020B0604020202020204" pitchFamily="34" charset="0"/>
                        <a:buChar char="•"/>
                      </a:pPr>
                      <a:r>
                        <a:rPr lang="en-GB" dirty="0"/>
                        <a:t>Attracts a lot of people</a:t>
                      </a:r>
                    </a:p>
                    <a:p>
                      <a:pPr marL="285750" indent="-285750">
                        <a:buFont typeface="Arial" panose="020B0604020202020204" pitchFamily="34" charset="0"/>
                        <a:buChar char="•"/>
                      </a:pPr>
                      <a:r>
                        <a:rPr lang="en-GB" dirty="0"/>
                        <a:t>Already hold many popular events therefore have regular visitors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buFont typeface="Arial" panose="020B0604020202020204" pitchFamily="34" charset="0"/>
                        <a:buChar char="•"/>
                      </a:pPr>
                      <a:r>
                        <a:rPr lang="en-GB" dirty="0"/>
                        <a:t>Weather</a:t>
                      </a:r>
                    </a:p>
                    <a:p>
                      <a:pPr marL="285750" indent="-285750">
                        <a:buFont typeface="Arial" panose="020B0604020202020204" pitchFamily="34" charset="0"/>
                        <a:buChar char="•"/>
                      </a:pPr>
                      <a:r>
                        <a:rPr lang="en-GB" dirty="0"/>
                        <a:t>Lack of car parking</a:t>
                      </a:r>
                    </a:p>
                    <a:p>
                      <a:pPr marL="285750" indent="-285750">
                        <a:buFont typeface="Arial" panose="020B0604020202020204" pitchFamily="34" charset="0"/>
                        <a:buChar char="•"/>
                      </a:pPr>
                      <a:r>
                        <a:rPr lang="en-GB" dirty="0"/>
                        <a:t>Location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buFont typeface="Arial" panose="020B0604020202020204" pitchFamily="34" charset="0"/>
                        <a:buChar char="•"/>
                      </a:pPr>
                      <a:r>
                        <a:rPr lang="en-GB" dirty="0"/>
                        <a:t>Establish a park and ride partnership with First Cymru</a:t>
                      </a:r>
                    </a:p>
                    <a:p>
                      <a:pPr marL="285750" indent="-285750">
                        <a:buFont typeface="Arial" panose="020B0604020202020204" pitchFamily="34" charset="0"/>
                        <a:buChar char="•"/>
                      </a:pPr>
                      <a:r>
                        <a:rPr lang="en-GB" dirty="0"/>
                        <a:t>More events create more job opportunities</a:t>
                      </a:r>
                    </a:p>
                    <a:p>
                      <a:pPr marL="285750" indent="-285750">
                        <a:buFont typeface="Arial" panose="020B0604020202020204" pitchFamily="34" charset="0"/>
                        <a:buChar char="•"/>
                      </a:pPr>
                      <a:r>
                        <a:rPr lang="en-GB" dirty="0"/>
                        <a:t>Flexible use of racecourse when not racing</a:t>
                      </a:r>
                    </a:p>
                    <a:p>
                      <a:pPr marL="285750" indent="-285750">
                        <a:buFont typeface="Arial" panose="020B0604020202020204" pitchFamily="34" charset="0"/>
                        <a:buChar char="•"/>
                      </a:pPr>
                      <a:r>
                        <a:rPr lang="en-GB" dirty="0"/>
                        <a:t>Gain more sponsorships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285750" indent="-285750">
                        <a:buFont typeface="Arial" panose="020B0604020202020204" pitchFamily="34" charset="0"/>
                        <a:buChar char="•"/>
                      </a:pPr>
                      <a:r>
                        <a:rPr lang="en-GB" dirty="0"/>
                        <a:t>Other racecourses such as Cheltenham are more experienced and hold more events</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1861315"/>
                  </a:ext>
                </a:extLst>
              </a:tr>
            </a:tbl>
          </a:graphicData>
        </a:graphic>
      </p:graphicFrame>
    </p:spTree>
    <p:extLst>
      <p:ext uri="{BB962C8B-B14F-4D97-AF65-F5344CB8AC3E}">
        <p14:creationId xmlns:p14="http://schemas.microsoft.com/office/powerpoint/2010/main" val="1591422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16AEC56-2292-4063-BE14-9D250DABC185}"/>
              </a:ext>
            </a:extLst>
          </p:cNvPr>
          <p:cNvSpPr>
            <a:spLocks noGrp="1"/>
          </p:cNvSpPr>
          <p:nvPr/>
        </p:nvSpPr>
        <p:spPr>
          <a:xfrm>
            <a:off x="1421790" y="665172"/>
            <a:ext cx="8770571" cy="1560716"/>
          </a:xfrm>
          <a:prstGeom prst="rect">
            <a:avLst/>
          </a:prstGeom>
        </p:spPr>
        <p:txBody>
          <a:bodyPr vert="horz" lIns="91440" tIns="45720" rIns="91440" bIns="45720" rtlCol="0" anchor="t">
            <a:normAutofit/>
          </a:bodyPr>
          <a:lst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a:lstStyle>
          <a:p>
            <a:r>
              <a:rPr lang="en-GB" dirty="0"/>
              <a:t>Venue Statistics</a:t>
            </a:r>
          </a:p>
        </p:txBody>
      </p:sp>
      <p:sp>
        <p:nvSpPr>
          <p:cNvPr id="10" name="Content Placeholder 2">
            <a:extLst>
              <a:ext uri="{FF2B5EF4-FFF2-40B4-BE49-F238E27FC236}">
                <a16:creationId xmlns:a16="http://schemas.microsoft.com/office/drawing/2014/main" id="{BC1D4BBC-8114-41BD-9AF5-27B194F0019E}"/>
              </a:ext>
            </a:extLst>
          </p:cNvPr>
          <p:cNvSpPr>
            <a:spLocks noGrp="1"/>
          </p:cNvSpPr>
          <p:nvPr/>
        </p:nvSpPr>
        <p:spPr>
          <a:xfrm>
            <a:off x="1421789" y="2535226"/>
            <a:ext cx="4160520" cy="3657601"/>
          </a:xfrm>
          <a:prstGeom prst="rect">
            <a:avLst/>
          </a:prstGeom>
        </p:spPr>
        <p:txBody>
          <a:bodyPr vert="horz" lIns="91440" tIns="45720" rIns="91440" bIns="45720" rtlCol="0">
            <a:normAutofit/>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r>
              <a:rPr lang="en-GB" dirty="0"/>
              <a:t>Financial figures</a:t>
            </a:r>
          </a:p>
          <a:p>
            <a:r>
              <a:rPr lang="en-GB" dirty="0"/>
              <a:t>Market segment</a:t>
            </a:r>
          </a:p>
          <a:p>
            <a:r>
              <a:rPr lang="en-GB" dirty="0"/>
              <a:t>How many events they have in the year</a:t>
            </a:r>
          </a:p>
          <a:p>
            <a:r>
              <a:rPr lang="en-GB" dirty="0"/>
              <a:t>Visitor numbers</a:t>
            </a:r>
          </a:p>
          <a:p>
            <a:r>
              <a:rPr lang="en-GB" dirty="0"/>
              <a:t>Stakeholders </a:t>
            </a:r>
          </a:p>
        </p:txBody>
      </p:sp>
      <p:pic>
        <p:nvPicPr>
          <p:cNvPr id="11" name="Picture 10" descr="Image result for statistics">
            <a:extLst>
              <a:ext uri="{FF2B5EF4-FFF2-40B4-BE49-F238E27FC236}">
                <a16:creationId xmlns:a16="http://schemas.microsoft.com/office/drawing/2014/main" id="{A2BE4F02-2449-45CF-863E-7DBAC3726376}"/>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1523" y="2620728"/>
            <a:ext cx="4160838" cy="235381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3085BC8A-BEF5-4BE3-89F0-6BE56167D31C}"/>
              </a:ext>
            </a:extLst>
          </p:cNvPr>
          <p:cNvSpPr/>
          <p:nvPr/>
        </p:nvSpPr>
        <p:spPr>
          <a:xfrm>
            <a:off x="6031523" y="5032378"/>
            <a:ext cx="4738688" cy="276999"/>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dirty="0"/>
              <a:t>Source: </a:t>
            </a:r>
            <a:r>
              <a:rPr lang="en-GB" sz="1200" dirty="0" err="1"/>
              <a:t>Angiuli</a:t>
            </a:r>
            <a:r>
              <a:rPr lang="en-GB" sz="1200" dirty="0"/>
              <a:t>, 2019.</a:t>
            </a:r>
          </a:p>
        </p:txBody>
      </p:sp>
    </p:spTree>
    <p:extLst>
      <p:ext uri="{BB962C8B-B14F-4D97-AF65-F5344CB8AC3E}">
        <p14:creationId xmlns:p14="http://schemas.microsoft.com/office/powerpoint/2010/main" val="2225042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D0E4947-0509-4055-A050-E7F7D8A5F4BB}"/>
              </a:ext>
            </a:extLst>
          </p:cNvPr>
          <p:cNvSpPr>
            <a:spLocks noGrp="1"/>
          </p:cNvSpPr>
          <p:nvPr>
            <p:ph type="title"/>
          </p:nvPr>
        </p:nvSpPr>
        <p:spPr>
          <a:xfrm>
            <a:off x="2933700" y="568345"/>
            <a:ext cx="8770571" cy="1560716"/>
          </a:xfrm>
        </p:spPr>
        <p:txBody>
          <a:bodyPr/>
          <a:lstStyle/>
          <a:p>
            <a:r>
              <a:rPr lang="en-GB" dirty="0"/>
              <a:t>Wales Mega Event Strategy</a:t>
            </a:r>
          </a:p>
        </p:txBody>
      </p:sp>
      <p:sp>
        <p:nvSpPr>
          <p:cNvPr id="10" name="Content Placeholder 2">
            <a:extLst>
              <a:ext uri="{FF2B5EF4-FFF2-40B4-BE49-F238E27FC236}">
                <a16:creationId xmlns:a16="http://schemas.microsoft.com/office/drawing/2014/main" id="{AAC98B8F-9533-4746-B66E-988EC933755E}"/>
              </a:ext>
            </a:extLst>
          </p:cNvPr>
          <p:cNvSpPr>
            <a:spLocks noGrp="1"/>
          </p:cNvSpPr>
          <p:nvPr>
            <p:ph sz="half" idx="1"/>
          </p:nvPr>
        </p:nvSpPr>
        <p:spPr>
          <a:xfrm>
            <a:off x="2933699" y="2438399"/>
            <a:ext cx="4160520" cy="3657601"/>
          </a:xfrm>
        </p:spPr>
        <p:txBody>
          <a:bodyPr/>
          <a:lstStyle/>
          <a:p>
            <a:r>
              <a:rPr lang="en-GB" dirty="0"/>
              <a:t>What is it?</a:t>
            </a:r>
          </a:p>
          <a:p>
            <a:r>
              <a:rPr lang="en-GB" dirty="0"/>
              <a:t>Why is it important?</a:t>
            </a:r>
          </a:p>
          <a:p>
            <a:r>
              <a:rPr lang="en-GB" dirty="0"/>
              <a:t>How can we contribute to the strategy? </a:t>
            </a:r>
          </a:p>
        </p:txBody>
      </p:sp>
      <p:pic>
        <p:nvPicPr>
          <p:cNvPr id="11" name="Picture 2" descr="Image result for wales mega event strategy">
            <a:extLst>
              <a:ext uri="{FF2B5EF4-FFF2-40B4-BE49-F238E27FC236}">
                <a16:creationId xmlns:a16="http://schemas.microsoft.com/office/drawing/2014/main" id="{82F13BEF-7BA8-441E-8C6B-A04511601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1425" y="2438398"/>
            <a:ext cx="4928601" cy="3701399"/>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9158E65-7F0D-4886-9411-C0C9FAEC3032}"/>
              </a:ext>
            </a:extLst>
          </p:cNvPr>
          <p:cNvSpPr txBox="1"/>
          <p:nvPr/>
        </p:nvSpPr>
        <p:spPr>
          <a:xfrm>
            <a:off x="6671741" y="6203562"/>
            <a:ext cx="2493984" cy="276999"/>
          </a:xfrm>
          <a:prstGeom prst="rect">
            <a:avLst/>
          </a:prstGeom>
          <a:noFill/>
        </p:spPr>
        <p:txBody>
          <a:bodyPr wrap="square" rtlCol="0">
            <a:spAutoFit/>
          </a:bodyPr>
          <a:lstStyle/>
          <a:p>
            <a:r>
              <a:rPr lang="en-GB" sz="1200" dirty="0"/>
              <a:t>Source: Science Direct, (2016).</a:t>
            </a:r>
          </a:p>
        </p:txBody>
      </p:sp>
    </p:spTree>
    <p:extLst>
      <p:ext uri="{BB962C8B-B14F-4D97-AF65-F5344CB8AC3E}">
        <p14:creationId xmlns:p14="http://schemas.microsoft.com/office/powerpoint/2010/main" val="83638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4C7B6-3883-44BE-B2DD-F893850FFDCB}"/>
              </a:ext>
            </a:extLst>
          </p:cNvPr>
          <p:cNvSpPr>
            <a:spLocks noGrp="1"/>
          </p:cNvSpPr>
          <p:nvPr>
            <p:ph type="title"/>
          </p:nvPr>
        </p:nvSpPr>
        <p:spPr/>
        <p:txBody>
          <a:bodyPr/>
          <a:lstStyle/>
          <a:p>
            <a:r>
              <a:rPr lang="en-GB" dirty="0"/>
              <a:t>Our Plan</a:t>
            </a:r>
          </a:p>
        </p:txBody>
      </p:sp>
      <p:sp>
        <p:nvSpPr>
          <p:cNvPr id="3" name="Content Placeholder 2">
            <a:extLst>
              <a:ext uri="{FF2B5EF4-FFF2-40B4-BE49-F238E27FC236}">
                <a16:creationId xmlns:a16="http://schemas.microsoft.com/office/drawing/2014/main" id="{98900BE9-32D6-4000-956B-28B2D8033E06}"/>
              </a:ext>
            </a:extLst>
          </p:cNvPr>
          <p:cNvSpPr>
            <a:spLocks noGrp="1"/>
          </p:cNvSpPr>
          <p:nvPr>
            <p:ph sz="half" idx="1"/>
          </p:nvPr>
        </p:nvSpPr>
        <p:spPr/>
        <p:txBody>
          <a:bodyPr>
            <a:normAutofit lnSpcReduction="10000"/>
          </a:bodyPr>
          <a:lstStyle/>
          <a:p>
            <a:r>
              <a:rPr lang="en-GB" dirty="0"/>
              <a:t>Ffos Rocks – Annual music festival</a:t>
            </a:r>
          </a:p>
          <a:p>
            <a:r>
              <a:rPr lang="en-GB" dirty="0"/>
              <a:t>Held at Ffos Las Racecourse</a:t>
            </a:r>
          </a:p>
          <a:p>
            <a:r>
              <a:rPr lang="en-GB" dirty="0"/>
              <a:t>Weekend event</a:t>
            </a:r>
          </a:p>
          <a:p>
            <a:r>
              <a:rPr lang="en-GB" dirty="0"/>
              <a:t>10,000 guests per day</a:t>
            </a:r>
          </a:p>
          <a:p>
            <a:r>
              <a:rPr lang="en-GB" dirty="0"/>
              <a:t>Mission statement: to bring communities from South Wales and beyond together, to promote top tier Welsh events and establish Ffos Las Racecourse as a premier events venue in Britain. </a:t>
            </a:r>
          </a:p>
        </p:txBody>
      </p:sp>
      <p:pic>
        <p:nvPicPr>
          <p:cNvPr id="5" name="Content Placeholder 5" descr="A close up of a device&#10;&#10;Description automatically generated">
            <a:extLst>
              <a:ext uri="{FF2B5EF4-FFF2-40B4-BE49-F238E27FC236}">
                <a16:creationId xmlns:a16="http://schemas.microsoft.com/office/drawing/2014/main" id="{CC2A1F51-78C5-4F7D-AF59-5224285E35FD}"/>
              </a:ext>
            </a:extLst>
          </p:cNvPr>
          <p:cNvPicPr>
            <a:picLocks noChangeAspect="1"/>
          </p:cNvPicPr>
          <p:nvPr/>
        </p:nvPicPr>
        <p:blipFill rotWithShape="1">
          <a:blip r:embed="rId3">
            <a:extLst>
              <a:ext uri="{28A0092B-C50C-407E-A947-70E740481C1C}">
                <a14:useLocalDpi xmlns:a14="http://schemas.microsoft.com/office/drawing/2010/main" val="0"/>
              </a:ext>
            </a:extLst>
          </a:blip>
          <a:srcRect l="30999" t="16324" r="31229" b="21343"/>
          <a:stretch/>
        </p:blipFill>
        <p:spPr>
          <a:xfrm>
            <a:off x="8343797" y="2300688"/>
            <a:ext cx="3360474" cy="4480194"/>
          </a:xfrm>
          <a:prstGeom prst="rect">
            <a:avLst/>
          </a:prstGeom>
          <a:ln w="12700">
            <a:solidFill>
              <a:schemeClr val="tx1"/>
            </a:solidFill>
          </a:ln>
        </p:spPr>
      </p:pic>
    </p:spTree>
    <p:extLst>
      <p:ext uri="{BB962C8B-B14F-4D97-AF65-F5344CB8AC3E}">
        <p14:creationId xmlns:p14="http://schemas.microsoft.com/office/powerpoint/2010/main" val="3356637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0468BE71-01CE-42F1-9F42-DBF297B07175}"/>
              </a:ext>
            </a:extLst>
          </p:cNvPr>
          <p:cNvSpPr>
            <a:spLocks noGrp="1"/>
          </p:cNvSpPr>
          <p:nvPr/>
        </p:nvSpPr>
        <p:spPr>
          <a:xfrm>
            <a:off x="2685186" y="514017"/>
            <a:ext cx="8770571" cy="1560716"/>
          </a:xfrm>
          <a:prstGeom prst="rect">
            <a:avLst/>
          </a:prstGeom>
        </p:spPr>
        <p:txBody>
          <a:bodyPr vert="horz" lIns="91440" tIns="45720" rIns="91440" bIns="45720" rtlCol="0" anchor="t">
            <a:normAutofit/>
          </a:bodyPr>
          <a:lst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a:lstStyle>
          <a:p>
            <a:r>
              <a:rPr lang="en-GB" dirty="0"/>
              <a:t>Why is it a good idea?</a:t>
            </a:r>
          </a:p>
        </p:txBody>
      </p:sp>
      <p:sp>
        <p:nvSpPr>
          <p:cNvPr id="14" name="Content Placeholder 2">
            <a:extLst>
              <a:ext uri="{FF2B5EF4-FFF2-40B4-BE49-F238E27FC236}">
                <a16:creationId xmlns:a16="http://schemas.microsoft.com/office/drawing/2014/main" id="{EA31F5F2-866E-48BC-B4A9-A7BB73DD7752}"/>
              </a:ext>
            </a:extLst>
          </p:cNvPr>
          <p:cNvSpPr>
            <a:spLocks noGrp="1"/>
          </p:cNvSpPr>
          <p:nvPr/>
        </p:nvSpPr>
        <p:spPr>
          <a:xfrm>
            <a:off x="736243" y="2190513"/>
            <a:ext cx="6141493" cy="4153470"/>
          </a:xfrm>
          <a:prstGeom prst="rect">
            <a:avLst/>
          </a:prstGeom>
        </p:spPr>
        <p:txBody>
          <a:bodyPr vert="horz" lIns="91440" tIns="45720" rIns="91440" bIns="45720" rtlCol="0">
            <a:normAutofit/>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50000"/>
              </a:lnSpc>
            </a:pPr>
            <a:r>
              <a:rPr lang="en-GB" dirty="0"/>
              <a:t>South Wales is lacking music festivals/events </a:t>
            </a:r>
          </a:p>
          <a:p>
            <a:pPr>
              <a:lnSpc>
                <a:spcPct val="150000"/>
              </a:lnSpc>
            </a:pPr>
            <a:r>
              <a:rPr lang="en-GB" dirty="0"/>
              <a:t>Attracts inbound and domestic tourists to Wales </a:t>
            </a:r>
          </a:p>
          <a:p>
            <a:pPr>
              <a:lnSpc>
                <a:spcPct val="150000"/>
              </a:lnSpc>
            </a:pPr>
            <a:r>
              <a:rPr lang="en-GB" dirty="0"/>
              <a:t>More revenue created by running events </a:t>
            </a:r>
          </a:p>
          <a:p>
            <a:pPr>
              <a:lnSpc>
                <a:spcPct val="150000"/>
              </a:lnSpc>
            </a:pPr>
            <a:r>
              <a:rPr lang="en-GB" dirty="0"/>
              <a:t>Building relationships with local food producers</a:t>
            </a:r>
          </a:p>
          <a:p>
            <a:pPr>
              <a:lnSpc>
                <a:spcPct val="150000"/>
              </a:lnSpc>
            </a:pPr>
            <a:r>
              <a:rPr lang="en-GB" dirty="0"/>
              <a:t>Studies show that festivals are good for your health and wellbeing </a:t>
            </a:r>
          </a:p>
          <a:p>
            <a:pPr>
              <a:lnSpc>
                <a:spcPct val="150000"/>
              </a:lnSpc>
            </a:pPr>
            <a:r>
              <a:rPr lang="en-GB" dirty="0"/>
              <a:t>Boosts the popularity of Ffos Las racecourse </a:t>
            </a:r>
          </a:p>
          <a:p>
            <a:pPr marL="0" indent="0">
              <a:buNone/>
            </a:pPr>
            <a:endParaRPr lang="en-GB" dirty="0"/>
          </a:p>
          <a:p>
            <a:endParaRPr lang="en-GB" dirty="0"/>
          </a:p>
        </p:txBody>
      </p:sp>
      <p:pic>
        <p:nvPicPr>
          <p:cNvPr id="15" name="Picture 14">
            <a:extLst>
              <a:ext uri="{FF2B5EF4-FFF2-40B4-BE49-F238E27FC236}">
                <a16:creationId xmlns:a16="http://schemas.microsoft.com/office/drawing/2014/main" id="{3C3B67B3-709C-4CB7-88FF-2CDA926756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4258" y="3281089"/>
            <a:ext cx="3971499" cy="1972317"/>
          </a:xfrm>
          <a:prstGeom prst="rect">
            <a:avLst/>
          </a:prstGeom>
          <a:ln w="12700">
            <a:solidFill>
              <a:schemeClr val="tx1"/>
            </a:solidFill>
          </a:ln>
        </p:spPr>
      </p:pic>
      <p:sp>
        <p:nvSpPr>
          <p:cNvPr id="16" name="TextBox 5">
            <a:extLst>
              <a:ext uri="{FF2B5EF4-FFF2-40B4-BE49-F238E27FC236}">
                <a16:creationId xmlns:a16="http://schemas.microsoft.com/office/drawing/2014/main" id="{5BFBD7C1-C01D-4C32-A4B8-DB7392B3C9F0}"/>
              </a:ext>
            </a:extLst>
          </p:cNvPr>
          <p:cNvSpPr txBox="1"/>
          <p:nvPr/>
        </p:nvSpPr>
        <p:spPr>
          <a:xfrm>
            <a:off x="7484258" y="5253406"/>
            <a:ext cx="2896363"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dirty="0"/>
              <a:t>Source: lab.getapp.com</a:t>
            </a:r>
            <a:r>
              <a:rPr lang="en-GB" dirty="0"/>
              <a:t> </a:t>
            </a:r>
          </a:p>
        </p:txBody>
      </p:sp>
    </p:spTree>
    <p:extLst>
      <p:ext uri="{BB962C8B-B14F-4D97-AF65-F5344CB8AC3E}">
        <p14:creationId xmlns:p14="http://schemas.microsoft.com/office/powerpoint/2010/main" val="565512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F55E86-713C-48B2-94B3-9A0FC0FAD9D5}"/>
              </a:ext>
            </a:extLst>
          </p:cNvPr>
          <p:cNvSpPr>
            <a:spLocks noGrp="1"/>
          </p:cNvSpPr>
          <p:nvPr>
            <p:ph type="title"/>
          </p:nvPr>
        </p:nvSpPr>
        <p:spPr>
          <a:xfrm>
            <a:off x="2628900" y="568345"/>
            <a:ext cx="9075371" cy="1560716"/>
          </a:xfrm>
        </p:spPr>
        <p:txBody>
          <a:bodyPr/>
          <a:lstStyle/>
          <a:p>
            <a:r>
              <a:rPr lang="en-GB" dirty="0"/>
              <a:t>Wychwood Festival – Cheltenham</a:t>
            </a:r>
          </a:p>
        </p:txBody>
      </p:sp>
      <p:sp>
        <p:nvSpPr>
          <p:cNvPr id="10" name="Content Placeholder 2">
            <a:extLst>
              <a:ext uri="{FF2B5EF4-FFF2-40B4-BE49-F238E27FC236}">
                <a16:creationId xmlns:a16="http://schemas.microsoft.com/office/drawing/2014/main" id="{DEA4E8FE-2E8B-40EF-A5B2-374B85F5D36B}"/>
              </a:ext>
            </a:extLst>
          </p:cNvPr>
          <p:cNvSpPr>
            <a:spLocks noGrp="1"/>
          </p:cNvSpPr>
          <p:nvPr>
            <p:ph sz="half" idx="1"/>
          </p:nvPr>
        </p:nvSpPr>
        <p:spPr>
          <a:xfrm>
            <a:off x="2933699" y="2438399"/>
            <a:ext cx="4160520" cy="3657601"/>
          </a:xfrm>
        </p:spPr>
        <p:txBody>
          <a:bodyPr/>
          <a:lstStyle/>
          <a:p>
            <a:r>
              <a:rPr lang="en-GB" dirty="0"/>
              <a:t>What it is</a:t>
            </a:r>
          </a:p>
          <a:p>
            <a:r>
              <a:rPr lang="en-GB" dirty="0"/>
              <a:t>Why its good</a:t>
            </a:r>
          </a:p>
          <a:p>
            <a:r>
              <a:rPr lang="en-GB" dirty="0"/>
              <a:t>Facts and figures</a:t>
            </a:r>
          </a:p>
          <a:p>
            <a:r>
              <a:rPr lang="en-GB" dirty="0"/>
              <a:t>Statistics</a:t>
            </a:r>
          </a:p>
          <a:p>
            <a:r>
              <a:rPr lang="en-GB" dirty="0"/>
              <a:t>Finances</a:t>
            </a:r>
          </a:p>
          <a:p>
            <a:r>
              <a:rPr lang="en-GB" dirty="0"/>
              <a:t>Costs</a:t>
            </a:r>
          </a:p>
          <a:p>
            <a:r>
              <a:rPr lang="en-GB" dirty="0"/>
              <a:t>How their doing well</a:t>
            </a:r>
          </a:p>
        </p:txBody>
      </p:sp>
      <p:pic>
        <p:nvPicPr>
          <p:cNvPr id="11" name="Picture 10">
            <a:extLst>
              <a:ext uri="{FF2B5EF4-FFF2-40B4-BE49-F238E27FC236}">
                <a16:creationId xmlns:a16="http://schemas.microsoft.com/office/drawing/2014/main" id="{3A813CE1-EC3F-420B-A6B0-ED28FD507237}"/>
              </a:ext>
            </a:extLst>
          </p:cNvPr>
          <p:cNvPicPr>
            <a:picLocks noChangeAspect="1"/>
          </p:cNvPicPr>
          <p:nvPr/>
        </p:nvPicPr>
        <p:blipFill>
          <a:blip r:embed="rId3"/>
          <a:stretch>
            <a:fillRect/>
          </a:stretch>
        </p:blipFill>
        <p:spPr>
          <a:xfrm>
            <a:off x="5848350" y="2405574"/>
            <a:ext cx="2660984" cy="3957126"/>
          </a:xfrm>
          <a:prstGeom prst="rect">
            <a:avLst/>
          </a:prstGeom>
          <a:ln w="12700">
            <a:solidFill>
              <a:schemeClr val="tx1"/>
            </a:solidFill>
          </a:ln>
        </p:spPr>
      </p:pic>
      <p:pic>
        <p:nvPicPr>
          <p:cNvPr id="12" name="Picture 11">
            <a:extLst>
              <a:ext uri="{FF2B5EF4-FFF2-40B4-BE49-F238E27FC236}">
                <a16:creationId xmlns:a16="http://schemas.microsoft.com/office/drawing/2014/main" id="{84B9190B-E2F7-445B-A873-BB1EA8278710}"/>
              </a:ext>
            </a:extLst>
          </p:cNvPr>
          <p:cNvPicPr>
            <a:picLocks noChangeAspect="1"/>
          </p:cNvPicPr>
          <p:nvPr/>
        </p:nvPicPr>
        <p:blipFill>
          <a:blip r:embed="rId4"/>
          <a:stretch>
            <a:fillRect/>
          </a:stretch>
        </p:blipFill>
        <p:spPr>
          <a:xfrm>
            <a:off x="8763002" y="2405575"/>
            <a:ext cx="2941269" cy="1940958"/>
          </a:xfrm>
          <a:prstGeom prst="rect">
            <a:avLst/>
          </a:prstGeom>
          <a:ln w="12700">
            <a:solidFill>
              <a:schemeClr val="tx1"/>
            </a:solidFill>
          </a:ln>
        </p:spPr>
      </p:pic>
      <p:pic>
        <p:nvPicPr>
          <p:cNvPr id="13" name="Picture 12">
            <a:extLst>
              <a:ext uri="{FF2B5EF4-FFF2-40B4-BE49-F238E27FC236}">
                <a16:creationId xmlns:a16="http://schemas.microsoft.com/office/drawing/2014/main" id="{A7F90E11-2E9D-44E7-9787-4A9C732A4F99}"/>
              </a:ext>
            </a:extLst>
          </p:cNvPr>
          <p:cNvPicPr>
            <a:picLocks noChangeAspect="1"/>
          </p:cNvPicPr>
          <p:nvPr/>
        </p:nvPicPr>
        <p:blipFill>
          <a:blip r:embed="rId5"/>
          <a:stretch>
            <a:fillRect/>
          </a:stretch>
        </p:blipFill>
        <p:spPr>
          <a:xfrm>
            <a:off x="8763002" y="4644238"/>
            <a:ext cx="2941269" cy="1713313"/>
          </a:xfrm>
          <a:prstGeom prst="rect">
            <a:avLst/>
          </a:prstGeom>
          <a:ln w="12700">
            <a:solidFill>
              <a:schemeClr val="tx1"/>
            </a:solidFill>
          </a:ln>
        </p:spPr>
      </p:pic>
      <p:sp>
        <p:nvSpPr>
          <p:cNvPr id="14" name="TextBox 13">
            <a:extLst>
              <a:ext uri="{FF2B5EF4-FFF2-40B4-BE49-F238E27FC236}">
                <a16:creationId xmlns:a16="http://schemas.microsoft.com/office/drawing/2014/main" id="{FAD50384-D386-41AC-B84B-2E26B4CD2CB2}"/>
              </a:ext>
            </a:extLst>
          </p:cNvPr>
          <p:cNvSpPr txBox="1"/>
          <p:nvPr/>
        </p:nvSpPr>
        <p:spPr>
          <a:xfrm>
            <a:off x="5735616" y="6357551"/>
            <a:ext cx="2493984" cy="276999"/>
          </a:xfrm>
          <a:prstGeom prst="rect">
            <a:avLst/>
          </a:prstGeom>
          <a:noFill/>
        </p:spPr>
        <p:txBody>
          <a:bodyPr wrap="square" rtlCol="0">
            <a:spAutoFit/>
          </a:bodyPr>
          <a:lstStyle/>
          <a:p>
            <a:r>
              <a:rPr lang="en-GB" sz="1200" dirty="0"/>
              <a:t>Source: Wychwood Festival, (2019).</a:t>
            </a:r>
          </a:p>
        </p:txBody>
      </p:sp>
      <p:sp>
        <p:nvSpPr>
          <p:cNvPr id="15" name="TextBox 14">
            <a:extLst>
              <a:ext uri="{FF2B5EF4-FFF2-40B4-BE49-F238E27FC236}">
                <a16:creationId xmlns:a16="http://schemas.microsoft.com/office/drawing/2014/main" id="{922AB83A-3738-49DB-89E3-738B55D87BF7}"/>
              </a:ext>
            </a:extLst>
          </p:cNvPr>
          <p:cNvSpPr txBox="1"/>
          <p:nvPr/>
        </p:nvSpPr>
        <p:spPr>
          <a:xfrm>
            <a:off x="8761878" y="4279727"/>
            <a:ext cx="2493984" cy="276999"/>
          </a:xfrm>
          <a:prstGeom prst="rect">
            <a:avLst/>
          </a:prstGeom>
          <a:noFill/>
        </p:spPr>
        <p:txBody>
          <a:bodyPr wrap="square" rtlCol="0">
            <a:spAutoFit/>
          </a:bodyPr>
          <a:lstStyle/>
          <a:p>
            <a:r>
              <a:rPr lang="en-GB" sz="1200" dirty="0"/>
              <a:t>Source: Wychwood Festival, (2019).</a:t>
            </a:r>
          </a:p>
        </p:txBody>
      </p:sp>
      <p:sp>
        <p:nvSpPr>
          <p:cNvPr id="16" name="TextBox 15">
            <a:extLst>
              <a:ext uri="{FF2B5EF4-FFF2-40B4-BE49-F238E27FC236}">
                <a16:creationId xmlns:a16="http://schemas.microsoft.com/office/drawing/2014/main" id="{418BB503-1411-4249-9865-875FCC22B37F}"/>
              </a:ext>
            </a:extLst>
          </p:cNvPr>
          <p:cNvSpPr txBox="1"/>
          <p:nvPr/>
        </p:nvSpPr>
        <p:spPr>
          <a:xfrm>
            <a:off x="8650267" y="6335721"/>
            <a:ext cx="2493984" cy="276999"/>
          </a:xfrm>
          <a:prstGeom prst="rect">
            <a:avLst/>
          </a:prstGeom>
          <a:noFill/>
        </p:spPr>
        <p:txBody>
          <a:bodyPr wrap="square" rtlCol="0">
            <a:spAutoFit/>
          </a:bodyPr>
          <a:lstStyle/>
          <a:p>
            <a:r>
              <a:rPr lang="en-GB" sz="1200" dirty="0"/>
              <a:t>Source: </a:t>
            </a:r>
            <a:r>
              <a:rPr lang="en-GB" sz="1200" dirty="0" err="1"/>
              <a:t>Carnifest</a:t>
            </a:r>
            <a:r>
              <a:rPr lang="en-GB" sz="1200" dirty="0"/>
              <a:t>, (2019).</a:t>
            </a:r>
          </a:p>
        </p:txBody>
      </p:sp>
    </p:spTree>
    <p:extLst>
      <p:ext uri="{BB962C8B-B14F-4D97-AF65-F5344CB8AC3E}">
        <p14:creationId xmlns:p14="http://schemas.microsoft.com/office/powerpoint/2010/main" val="1405897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A502091-AB97-43CF-9933-D835022FC150}"/>
              </a:ext>
            </a:extLst>
          </p:cNvPr>
          <p:cNvSpPr>
            <a:spLocks noGrp="1"/>
          </p:cNvSpPr>
          <p:nvPr>
            <p:ph type="title"/>
          </p:nvPr>
        </p:nvSpPr>
        <p:spPr>
          <a:xfrm>
            <a:off x="2933700" y="568345"/>
            <a:ext cx="8770571" cy="1560716"/>
          </a:xfrm>
        </p:spPr>
        <p:txBody>
          <a:bodyPr/>
          <a:lstStyle/>
          <a:p>
            <a:r>
              <a:rPr lang="en-GB" dirty="0"/>
              <a:t>Wychwood Festival - Video</a:t>
            </a:r>
          </a:p>
        </p:txBody>
      </p:sp>
      <p:pic>
        <p:nvPicPr>
          <p:cNvPr id="7" name="Online Media 4" title="Wychwood Festival 2019 – 15th Celebration">
            <a:hlinkClick r:id="" action="ppaction://media"/>
            <a:extLst>
              <a:ext uri="{FF2B5EF4-FFF2-40B4-BE49-F238E27FC236}">
                <a16:creationId xmlns:a16="http://schemas.microsoft.com/office/drawing/2014/main" id="{BC1BABA9-86F6-45C3-BF09-D7439CF409F6}"/>
              </a:ext>
            </a:extLst>
          </p:cNvPr>
          <p:cNvPicPr>
            <a:picLocks noRot="1" noChangeAspect="1"/>
          </p:cNvPicPr>
          <p:nvPr>
            <a:videoFile r:link="rId1"/>
          </p:nvPr>
        </p:nvPicPr>
        <p:blipFill>
          <a:blip r:embed="rId4"/>
          <a:stretch>
            <a:fillRect/>
          </a:stretch>
        </p:blipFill>
        <p:spPr>
          <a:xfrm>
            <a:off x="3298504" y="2638075"/>
            <a:ext cx="6113944" cy="3439093"/>
          </a:xfrm>
          <a:prstGeom prst="rect">
            <a:avLst/>
          </a:prstGeom>
        </p:spPr>
      </p:pic>
      <p:sp>
        <p:nvSpPr>
          <p:cNvPr id="8" name="TextBox 7">
            <a:extLst>
              <a:ext uri="{FF2B5EF4-FFF2-40B4-BE49-F238E27FC236}">
                <a16:creationId xmlns:a16="http://schemas.microsoft.com/office/drawing/2014/main" id="{40CD4EF1-79B7-49DB-9AD8-028A478B1228}"/>
              </a:ext>
            </a:extLst>
          </p:cNvPr>
          <p:cNvSpPr txBox="1"/>
          <p:nvPr/>
        </p:nvSpPr>
        <p:spPr>
          <a:xfrm>
            <a:off x="3192831" y="6077168"/>
            <a:ext cx="3070183" cy="276999"/>
          </a:xfrm>
          <a:prstGeom prst="rect">
            <a:avLst/>
          </a:prstGeom>
          <a:noFill/>
        </p:spPr>
        <p:txBody>
          <a:bodyPr wrap="square" rtlCol="0">
            <a:spAutoFit/>
          </a:bodyPr>
          <a:lstStyle/>
          <a:p>
            <a:r>
              <a:rPr lang="en-GB" sz="1200" dirty="0"/>
              <a:t>Source: Wychwood Festival, 2019.</a:t>
            </a:r>
          </a:p>
        </p:txBody>
      </p:sp>
    </p:spTree>
    <p:extLst>
      <p:ext uri="{BB962C8B-B14F-4D97-AF65-F5344CB8AC3E}">
        <p14:creationId xmlns:p14="http://schemas.microsoft.com/office/powerpoint/2010/main" val="2392084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F4F71B1-FD37-4DF2-9D50-9AE4BC5712E0}"/>
              </a:ext>
            </a:extLst>
          </p:cNvPr>
          <p:cNvSpPr>
            <a:spLocks noGrp="1"/>
          </p:cNvSpPr>
          <p:nvPr>
            <p:ph type="title"/>
          </p:nvPr>
        </p:nvSpPr>
        <p:spPr>
          <a:xfrm>
            <a:off x="2933700" y="568345"/>
            <a:ext cx="8770571" cy="1560716"/>
          </a:xfrm>
        </p:spPr>
        <p:txBody>
          <a:bodyPr/>
          <a:lstStyle/>
          <a:p>
            <a:r>
              <a:rPr lang="en-GB" dirty="0"/>
              <a:t>Dates</a:t>
            </a:r>
          </a:p>
        </p:txBody>
      </p:sp>
      <p:sp>
        <p:nvSpPr>
          <p:cNvPr id="10" name="Content Placeholder 2">
            <a:extLst>
              <a:ext uri="{FF2B5EF4-FFF2-40B4-BE49-F238E27FC236}">
                <a16:creationId xmlns:a16="http://schemas.microsoft.com/office/drawing/2014/main" id="{2AAFBB1E-79E7-46F9-9DC6-007BDE908792}"/>
              </a:ext>
            </a:extLst>
          </p:cNvPr>
          <p:cNvSpPr>
            <a:spLocks noGrp="1"/>
          </p:cNvSpPr>
          <p:nvPr>
            <p:ph sz="half" idx="1"/>
          </p:nvPr>
        </p:nvSpPr>
        <p:spPr>
          <a:xfrm>
            <a:off x="2933699" y="2438399"/>
            <a:ext cx="4160520" cy="3657601"/>
          </a:xfrm>
        </p:spPr>
        <p:txBody>
          <a:bodyPr/>
          <a:lstStyle/>
          <a:p>
            <a:r>
              <a:rPr lang="en-GB" dirty="0"/>
              <a:t>July 17</a:t>
            </a:r>
            <a:r>
              <a:rPr lang="en-GB" baseline="30000" dirty="0"/>
              <a:t>th</a:t>
            </a:r>
            <a:r>
              <a:rPr lang="en-GB" dirty="0"/>
              <a:t>-19</a:t>
            </a:r>
            <a:r>
              <a:rPr lang="en-GB" baseline="30000" dirty="0"/>
              <a:t>th</a:t>
            </a:r>
            <a:r>
              <a:rPr lang="en-GB" dirty="0"/>
              <a:t> 2020</a:t>
            </a:r>
          </a:p>
          <a:p>
            <a:r>
              <a:rPr lang="en-GB" dirty="0"/>
              <a:t>Only 2 planned events in July</a:t>
            </a:r>
          </a:p>
          <a:p>
            <a:r>
              <a:rPr lang="en-GB" dirty="0"/>
              <a:t>Adequate time to recover for Evening Flat show (30</a:t>
            </a:r>
            <a:r>
              <a:rPr lang="en-GB" baseline="30000" dirty="0"/>
              <a:t>th</a:t>
            </a:r>
            <a:r>
              <a:rPr lang="en-GB" dirty="0"/>
              <a:t> July)</a:t>
            </a:r>
          </a:p>
          <a:p>
            <a:r>
              <a:rPr lang="en-GB" dirty="0"/>
              <a:t>Hottest month of the year in South Wales</a:t>
            </a:r>
          </a:p>
          <a:p>
            <a:endParaRPr lang="en-GB" dirty="0"/>
          </a:p>
        </p:txBody>
      </p:sp>
      <p:pic>
        <p:nvPicPr>
          <p:cNvPr id="11" name="Picture 10">
            <a:extLst>
              <a:ext uri="{FF2B5EF4-FFF2-40B4-BE49-F238E27FC236}">
                <a16:creationId xmlns:a16="http://schemas.microsoft.com/office/drawing/2014/main" id="{E8DB0234-E70E-492E-AE88-D43E70F70921}"/>
              </a:ext>
            </a:extLst>
          </p:cNvPr>
          <p:cNvPicPr>
            <a:picLocks noChangeAspect="1"/>
          </p:cNvPicPr>
          <p:nvPr/>
        </p:nvPicPr>
        <p:blipFill>
          <a:blip r:embed="rId3"/>
          <a:stretch>
            <a:fillRect/>
          </a:stretch>
        </p:blipFill>
        <p:spPr>
          <a:xfrm>
            <a:off x="7318985" y="2724149"/>
            <a:ext cx="4385286" cy="2601136"/>
          </a:xfrm>
          <a:prstGeom prst="rect">
            <a:avLst/>
          </a:prstGeom>
          <a:ln w="12700">
            <a:solidFill>
              <a:schemeClr val="tx1"/>
            </a:solidFill>
          </a:ln>
        </p:spPr>
      </p:pic>
      <p:sp>
        <p:nvSpPr>
          <p:cNvPr id="12" name="TextBox 11">
            <a:extLst>
              <a:ext uri="{FF2B5EF4-FFF2-40B4-BE49-F238E27FC236}">
                <a16:creationId xmlns:a16="http://schemas.microsoft.com/office/drawing/2014/main" id="{9E22FC08-E398-44F0-B7FD-739FAB44D3CD}"/>
              </a:ext>
            </a:extLst>
          </p:cNvPr>
          <p:cNvSpPr txBox="1"/>
          <p:nvPr/>
        </p:nvSpPr>
        <p:spPr>
          <a:xfrm>
            <a:off x="7318985" y="5490733"/>
            <a:ext cx="4160520" cy="276999"/>
          </a:xfrm>
          <a:prstGeom prst="rect">
            <a:avLst/>
          </a:prstGeom>
          <a:noFill/>
        </p:spPr>
        <p:txBody>
          <a:bodyPr wrap="square" rtlCol="0">
            <a:spAutoFit/>
          </a:bodyPr>
          <a:lstStyle/>
          <a:p>
            <a:r>
              <a:rPr lang="en-GB" sz="1200" dirty="0"/>
              <a:t>Source: Travel Online, (2019).</a:t>
            </a:r>
          </a:p>
        </p:txBody>
      </p:sp>
    </p:spTree>
    <p:extLst>
      <p:ext uri="{BB962C8B-B14F-4D97-AF65-F5344CB8AC3E}">
        <p14:creationId xmlns:p14="http://schemas.microsoft.com/office/powerpoint/2010/main" val="1480663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11045-A3B0-4B08-B5AF-73EEB8F755A6}"/>
              </a:ext>
            </a:extLst>
          </p:cNvPr>
          <p:cNvSpPr>
            <a:spLocks noGrp="1"/>
          </p:cNvSpPr>
          <p:nvPr>
            <p:ph type="title"/>
          </p:nvPr>
        </p:nvSpPr>
        <p:spPr/>
        <p:txBody>
          <a:bodyPr/>
          <a:lstStyle/>
          <a:p>
            <a:r>
              <a:rPr lang="en-GB" dirty="0"/>
              <a:t>Outline of Event</a:t>
            </a:r>
          </a:p>
        </p:txBody>
      </p:sp>
      <p:sp>
        <p:nvSpPr>
          <p:cNvPr id="7" name="Content Placeholder 2">
            <a:extLst>
              <a:ext uri="{FF2B5EF4-FFF2-40B4-BE49-F238E27FC236}">
                <a16:creationId xmlns:a16="http://schemas.microsoft.com/office/drawing/2014/main" id="{4D155AAB-9FC7-43B8-A296-053B157AE276}"/>
              </a:ext>
            </a:extLst>
          </p:cNvPr>
          <p:cNvSpPr>
            <a:spLocks noGrp="1"/>
          </p:cNvSpPr>
          <p:nvPr/>
        </p:nvSpPr>
        <p:spPr>
          <a:xfrm>
            <a:off x="628674" y="2628470"/>
            <a:ext cx="4610052" cy="4200940"/>
          </a:xfrm>
          <a:prstGeom prst="rect">
            <a:avLst/>
          </a:prstGeom>
        </p:spPr>
        <p:txBody>
          <a:bodyPr vert="horz" lIns="91440" tIns="45720" rIns="91440" bIns="45720" rtlCol="0">
            <a:normAutofit/>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r>
              <a:rPr lang="en-GB" sz="1600" dirty="0"/>
              <a:t>Food and drinks stands </a:t>
            </a:r>
          </a:p>
          <a:p>
            <a:r>
              <a:rPr lang="en-GB" sz="1600" dirty="0"/>
              <a:t>Three Stages</a:t>
            </a:r>
          </a:p>
          <a:p>
            <a:r>
              <a:rPr lang="en-GB" sz="1600" dirty="0"/>
              <a:t>Camping In Ffos Las and Carmarthen Bay Caravan Park partnership</a:t>
            </a:r>
          </a:p>
          <a:p>
            <a:r>
              <a:rPr lang="en-GB" sz="1600" dirty="0"/>
              <a:t>Entertainment acts </a:t>
            </a:r>
          </a:p>
          <a:p>
            <a:r>
              <a:rPr lang="en-GB" sz="1600" dirty="0"/>
              <a:t>Toilet facilities          </a:t>
            </a:r>
          </a:p>
          <a:p>
            <a:r>
              <a:rPr lang="en-GB" sz="1600" dirty="0"/>
              <a:t>Lockers/ Charging lockers </a:t>
            </a:r>
          </a:p>
          <a:p>
            <a:r>
              <a:rPr lang="en-GB" sz="1600" dirty="0"/>
              <a:t>Medical services</a:t>
            </a:r>
          </a:p>
          <a:p>
            <a:r>
              <a:rPr lang="en-GB" sz="1600" dirty="0"/>
              <a:t>Safety and Security </a:t>
            </a:r>
          </a:p>
          <a:p>
            <a:r>
              <a:rPr lang="en-GB" sz="1600" dirty="0"/>
              <a:t>Sponsors from local businesses </a:t>
            </a:r>
          </a:p>
        </p:txBody>
      </p:sp>
      <p:pic>
        <p:nvPicPr>
          <p:cNvPr id="1026" name="Picture 2" descr="Related image">
            <a:extLst>
              <a:ext uri="{FF2B5EF4-FFF2-40B4-BE49-F238E27FC236}">
                <a16:creationId xmlns:a16="http://schemas.microsoft.com/office/drawing/2014/main" id="{AA8965B4-FAAC-463F-9392-3C0C2BDAA3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8379" y="2628470"/>
            <a:ext cx="5884947" cy="3675138"/>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8E91F80-24B9-4C6C-A701-1B12E554FEF3}"/>
              </a:ext>
            </a:extLst>
          </p:cNvPr>
          <p:cNvSpPr txBox="1"/>
          <p:nvPr/>
        </p:nvSpPr>
        <p:spPr>
          <a:xfrm>
            <a:off x="5678379" y="6303608"/>
            <a:ext cx="3070183" cy="276999"/>
          </a:xfrm>
          <a:prstGeom prst="rect">
            <a:avLst/>
          </a:prstGeom>
          <a:noFill/>
        </p:spPr>
        <p:txBody>
          <a:bodyPr wrap="square" rtlCol="0">
            <a:spAutoFit/>
          </a:bodyPr>
          <a:lstStyle/>
          <a:p>
            <a:r>
              <a:rPr lang="en-GB" sz="1200" dirty="0"/>
              <a:t>Source: Pembrey Airport, 2019.</a:t>
            </a:r>
          </a:p>
        </p:txBody>
      </p:sp>
    </p:spTree>
    <p:extLst>
      <p:ext uri="{BB962C8B-B14F-4D97-AF65-F5344CB8AC3E}">
        <p14:creationId xmlns:p14="http://schemas.microsoft.com/office/powerpoint/2010/main" val="2895250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5BB26-BA09-4DC2-8937-4CA23A77F930}"/>
              </a:ext>
            </a:extLst>
          </p:cNvPr>
          <p:cNvSpPr>
            <a:spLocks noGrp="1"/>
          </p:cNvSpPr>
          <p:nvPr>
            <p:ph type="title"/>
          </p:nvPr>
        </p:nvSpPr>
        <p:spPr/>
        <p:txBody>
          <a:bodyPr/>
          <a:lstStyle/>
          <a:p>
            <a:r>
              <a:rPr lang="en-GB" dirty="0"/>
              <a:t>Staffing</a:t>
            </a:r>
          </a:p>
        </p:txBody>
      </p:sp>
      <p:sp>
        <p:nvSpPr>
          <p:cNvPr id="3" name="Content Placeholder 2">
            <a:extLst>
              <a:ext uri="{FF2B5EF4-FFF2-40B4-BE49-F238E27FC236}">
                <a16:creationId xmlns:a16="http://schemas.microsoft.com/office/drawing/2014/main" id="{3AFFA38A-3283-4007-9DD5-CD4843860F71}"/>
              </a:ext>
            </a:extLst>
          </p:cNvPr>
          <p:cNvSpPr>
            <a:spLocks noGrp="1"/>
          </p:cNvSpPr>
          <p:nvPr>
            <p:ph sz="half" idx="1"/>
          </p:nvPr>
        </p:nvSpPr>
        <p:spPr/>
        <p:txBody>
          <a:bodyPr>
            <a:normAutofit fontScale="92500" lnSpcReduction="20000"/>
          </a:bodyPr>
          <a:lstStyle/>
          <a:p>
            <a:pPr marL="171450" indent="-171450">
              <a:buFont typeface="Arial" panose="020B0604020202020204" pitchFamily="34" charset="0"/>
              <a:buChar char="•"/>
            </a:pPr>
            <a:r>
              <a:rPr lang="en-GB" dirty="0"/>
              <a:t>Security </a:t>
            </a:r>
          </a:p>
          <a:p>
            <a:pPr marL="171450" indent="-171450">
              <a:buFont typeface="Arial" panose="020B0604020202020204" pitchFamily="34" charset="0"/>
              <a:buChar char="•"/>
            </a:pPr>
            <a:r>
              <a:rPr lang="en-GB" dirty="0"/>
              <a:t>First aiders </a:t>
            </a:r>
          </a:p>
          <a:p>
            <a:pPr marL="171450" indent="-171450">
              <a:buFont typeface="Arial" panose="020B0604020202020204" pitchFamily="34" charset="0"/>
              <a:buChar char="•"/>
            </a:pPr>
            <a:r>
              <a:rPr lang="en-GB" dirty="0"/>
              <a:t>Food and Beverage staff </a:t>
            </a:r>
          </a:p>
          <a:p>
            <a:pPr marL="171450" indent="-171450">
              <a:buFont typeface="Arial" panose="020B0604020202020204" pitchFamily="34" charset="0"/>
              <a:buChar char="•"/>
            </a:pPr>
            <a:r>
              <a:rPr lang="en-GB" dirty="0"/>
              <a:t>Stewards </a:t>
            </a:r>
          </a:p>
          <a:p>
            <a:pPr marL="171450" indent="-171450">
              <a:buFont typeface="Arial" panose="020B0604020202020204" pitchFamily="34" charset="0"/>
              <a:buChar char="•"/>
            </a:pPr>
            <a:r>
              <a:rPr lang="en-GB" dirty="0"/>
              <a:t>Cleaning staff </a:t>
            </a:r>
          </a:p>
          <a:p>
            <a:pPr marL="171450" indent="-171450">
              <a:buFont typeface="Arial" panose="020B0604020202020204" pitchFamily="34" charset="0"/>
              <a:buChar char="•"/>
            </a:pPr>
            <a:r>
              <a:rPr lang="en-GB" dirty="0"/>
              <a:t>Audio and Visual technician (lights, stage set up)</a:t>
            </a:r>
          </a:p>
          <a:p>
            <a:pPr marL="171450" indent="-171450">
              <a:buFont typeface="Arial" panose="020B0604020202020204" pitchFamily="34" charset="0"/>
              <a:buChar char="•"/>
            </a:pPr>
            <a:r>
              <a:rPr lang="en-GB" dirty="0"/>
              <a:t>Sales team (merchandise)</a:t>
            </a:r>
          </a:p>
          <a:p>
            <a:pPr marL="171450" indent="-171450">
              <a:buFont typeface="Arial" panose="020B0604020202020204" pitchFamily="34" charset="0"/>
              <a:buChar char="•"/>
            </a:pPr>
            <a:r>
              <a:rPr lang="en-GB" dirty="0"/>
              <a:t>Volunteers (provided with free gifts and experience)</a:t>
            </a:r>
          </a:p>
        </p:txBody>
      </p:sp>
      <p:pic>
        <p:nvPicPr>
          <p:cNvPr id="2050" name="Picture 2" descr="Image result for staff festival">
            <a:extLst>
              <a:ext uri="{FF2B5EF4-FFF2-40B4-BE49-F238E27FC236}">
                <a16:creationId xmlns:a16="http://schemas.microsoft.com/office/drawing/2014/main" id="{CA9AAFBC-3222-42B0-AD42-8E1A93E2DB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8985" y="2294019"/>
            <a:ext cx="4160519" cy="4160519"/>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24B275-7411-4E37-A553-1EE59E3300FE}"/>
              </a:ext>
            </a:extLst>
          </p:cNvPr>
          <p:cNvSpPr txBox="1"/>
          <p:nvPr/>
        </p:nvSpPr>
        <p:spPr>
          <a:xfrm>
            <a:off x="7318985" y="6480996"/>
            <a:ext cx="3070183" cy="276999"/>
          </a:xfrm>
          <a:prstGeom prst="rect">
            <a:avLst/>
          </a:prstGeom>
          <a:noFill/>
        </p:spPr>
        <p:txBody>
          <a:bodyPr wrap="square" rtlCol="0">
            <a:spAutoFit/>
          </a:bodyPr>
          <a:lstStyle/>
          <a:p>
            <a:r>
              <a:rPr lang="en-GB" sz="1200" dirty="0"/>
              <a:t>Source: Hotbox Events, 2016.</a:t>
            </a:r>
          </a:p>
        </p:txBody>
      </p:sp>
    </p:spTree>
    <p:extLst>
      <p:ext uri="{BB962C8B-B14F-4D97-AF65-F5344CB8AC3E}">
        <p14:creationId xmlns:p14="http://schemas.microsoft.com/office/powerpoint/2010/main" val="2827168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C2FB-DD4A-4BC5-9D01-30F19E1CB220}"/>
              </a:ext>
            </a:extLst>
          </p:cNvPr>
          <p:cNvSpPr>
            <a:spLocks noGrp="1"/>
          </p:cNvSpPr>
          <p:nvPr>
            <p:ph type="title"/>
          </p:nvPr>
        </p:nvSpPr>
        <p:spPr>
          <a:xfrm>
            <a:off x="2900650" y="717939"/>
            <a:ext cx="8770571" cy="1560716"/>
          </a:xfrm>
        </p:spPr>
        <p:txBody>
          <a:bodyPr/>
          <a:lstStyle/>
          <a:p>
            <a:r>
              <a:rPr lang="en-GB" dirty="0"/>
              <a:t>Marketing</a:t>
            </a:r>
          </a:p>
        </p:txBody>
      </p:sp>
      <p:pic>
        <p:nvPicPr>
          <p:cNvPr id="8" name="Content Placeholder 7">
            <a:extLst>
              <a:ext uri="{FF2B5EF4-FFF2-40B4-BE49-F238E27FC236}">
                <a16:creationId xmlns:a16="http://schemas.microsoft.com/office/drawing/2014/main" id="{C5DD789F-9232-4D97-B301-37624C50CF9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146" t="4199" r="2928" b="3883"/>
          <a:stretch/>
        </p:blipFill>
        <p:spPr>
          <a:xfrm>
            <a:off x="3967541" y="2287343"/>
            <a:ext cx="7965439" cy="4462817"/>
          </a:xfrm>
          <a:ln w="12700">
            <a:solidFill>
              <a:schemeClr val="tx1"/>
            </a:solidFill>
          </a:ln>
        </p:spPr>
      </p:pic>
      <p:pic>
        <p:nvPicPr>
          <p:cNvPr id="5" name="Content Placeholder 5" descr="A close up of a device&#10;&#10;Description automatically generated">
            <a:extLst>
              <a:ext uri="{FF2B5EF4-FFF2-40B4-BE49-F238E27FC236}">
                <a16:creationId xmlns:a16="http://schemas.microsoft.com/office/drawing/2014/main" id="{2BBE1940-A918-46D5-AF30-97CD18E02043}"/>
              </a:ext>
            </a:extLst>
          </p:cNvPr>
          <p:cNvPicPr>
            <a:picLocks noChangeAspect="1"/>
          </p:cNvPicPr>
          <p:nvPr/>
        </p:nvPicPr>
        <p:blipFill rotWithShape="1">
          <a:blip r:embed="rId4">
            <a:extLst>
              <a:ext uri="{28A0092B-C50C-407E-A947-70E740481C1C}">
                <a14:useLocalDpi xmlns:a14="http://schemas.microsoft.com/office/drawing/2010/main" val="0"/>
              </a:ext>
            </a:extLst>
          </a:blip>
          <a:srcRect l="30999" t="16324" r="31229" b="21343"/>
          <a:stretch/>
        </p:blipFill>
        <p:spPr>
          <a:xfrm>
            <a:off x="418641" y="2278655"/>
            <a:ext cx="3360474" cy="4480194"/>
          </a:xfrm>
          <a:prstGeom prst="rect">
            <a:avLst/>
          </a:prstGeom>
          <a:ln w="12700">
            <a:solidFill>
              <a:schemeClr val="tx1"/>
            </a:solidFill>
          </a:ln>
        </p:spPr>
      </p:pic>
    </p:spTree>
    <p:extLst>
      <p:ext uri="{BB962C8B-B14F-4D97-AF65-F5344CB8AC3E}">
        <p14:creationId xmlns:p14="http://schemas.microsoft.com/office/powerpoint/2010/main" val="320520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F4C3-F74E-4131-A862-24C2D27B5A93}"/>
              </a:ext>
            </a:extLst>
          </p:cNvPr>
          <p:cNvSpPr>
            <a:spLocks noGrp="1"/>
          </p:cNvSpPr>
          <p:nvPr>
            <p:ph type="title"/>
          </p:nvPr>
        </p:nvSpPr>
        <p:spPr/>
        <p:txBody>
          <a:bodyPr/>
          <a:lstStyle/>
          <a:p>
            <a:r>
              <a:rPr lang="en-GB" dirty="0"/>
              <a:t>Costing</a:t>
            </a:r>
          </a:p>
        </p:txBody>
      </p:sp>
      <p:sp>
        <p:nvSpPr>
          <p:cNvPr id="3" name="Content Placeholder 2">
            <a:extLst>
              <a:ext uri="{FF2B5EF4-FFF2-40B4-BE49-F238E27FC236}">
                <a16:creationId xmlns:a16="http://schemas.microsoft.com/office/drawing/2014/main" id="{70596921-22E4-4896-A92A-0AFD7FBE3670}"/>
              </a:ext>
            </a:extLst>
          </p:cNvPr>
          <p:cNvSpPr>
            <a:spLocks noGrp="1"/>
          </p:cNvSpPr>
          <p:nvPr>
            <p:ph sz="half" idx="1"/>
          </p:nvPr>
        </p:nvSpPr>
        <p:spPr>
          <a:xfrm>
            <a:off x="2933700" y="2438399"/>
            <a:ext cx="4702342" cy="4267201"/>
          </a:xfrm>
        </p:spPr>
        <p:txBody>
          <a:bodyPr>
            <a:normAutofit/>
          </a:bodyPr>
          <a:lstStyle/>
          <a:p>
            <a:r>
              <a:rPr lang="en-GB" dirty="0"/>
              <a:t>Day ticket: £60</a:t>
            </a:r>
          </a:p>
          <a:p>
            <a:r>
              <a:rPr lang="en-GB" dirty="0"/>
              <a:t>Weekend ticket with camping: £160</a:t>
            </a:r>
          </a:p>
          <a:p>
            <a:r>
              <a:rPr lang="en-GB" dirty="0"/>
              <a:t>Weekend ticket without camping: £130</a:t>
            </a:r>
          </a:p>
          <a:p>
            <a:r>
              <a:rPr lang="en-GB" dirty="0"/>
              <a:t>Offer local food and beverage businesses a discounted price to be pitched at the festival</a:t>
            </a:r>
          </a:p>
          <a:p>
            <a:r>
              <a:rPr lang="en-GB" dirty="0"/>
              <a:t>Estimating to spend a total of £1 million to get the whole festival up and running via funding from Ffos Las, sponsorships and fundraising</a:t>
            </a:r>
          </a:p>
          <a:p>
            <a:endParaRPr lang="en-GB" dirty="0"/>
          </a:p>
        </p:txBody>
      </p:sp>
      <p:pic>
        <p:nvPicPr>
          <p:cNvPr id="3074" name="Picture 2" descr="Image result for money">
            <a:extLst>
              <a:ext uri="{FF2B5EF4-FFF2-40B4-BE49-F238E27FC236}">
                <a16:creationId xmlns:a16="http://schemas.microsoft.com/office/drawing/2014/main" id="{A4A70606-8CE9-4838-8105-4577D4ED57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3000" y="2550694"/>
            <a:ext cx="3530850" cy="3288631"/>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44EC92F-FF90-4C8E-B51D-2B74CA42D9B3}"/>
              </a:ext>
            </a:extLst>
          </p:cNvPr>
          <p:cNvSpPr txBox="1"/>
          <p:nvPr/>
        </p:nvSpPr>
        <p:spPr>
          <a:xfrm>
            <a:off x="8238790" y="5839325"/>
            <a:ext cx="3305060" cy="276999"/>
          </a:xfrm>
          <a:prstGeom prst="rect">
            <a:avLst/>
          </a:prstGeom>
          <a:noFill/>
        </p:spPr>
        <p:txBody>
          <a:bodyPr wrap="square" rtlCol="0">
            <a:spAutoFit/>
          </a:bodyPr>
          <a:lstStyle/>
          <a:p>
            <a:pPr algn="ctr"/>
            <a:r>
              <a:rPr lang="en-GB" sz="1200" dirty="0"/>
              <a:t>Source: The Independent, 2019</a:t>
            </a:r>
          </a:p>
        </p:txBody>
      </p:sp>
    </p:spTree>
    <p:extLst>
      <p:ext uri="{BB962C8B-B14F-4D97-AF65-F5344CB8AC3E}">
        <p14:creationId xmlns:p14="http://schemas.microsoft.com/office/powerpoint/2010/main" val="4213520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CC0B6-06B1-440B-A144-12B2DBA1D6C2}"/>
              </a:ext>
            </a:extLst>
          </p:cNvPr>
          <p:cNvSpPr>
            <a:spLocks noGrp="1"/>
          </p:cNvSpPr>
          <p:nvPr>
            <p:ph type="title"/>
          </p:nvPr>
        </p:nvSpPr>
        <p:spPr/>
        <p:txBody>
          <a:bodyPr/>
          <a:lstStyle/>
          <a:p>
            <a:r>
              <a:rPr lang="en-GB" dirty="0"/>
              <a:t>Media</a:t>
            </a:r>
          </a:p>
        </p:txBody>
      </p:sp>
      <p:sp>
        <p:nvSpPr>
          <p:cNvPr id="3" name="Content Placeholder 2">
            <a:extLst>
              <a:ext uri="{FF2B5EF4-FFF2-40B4-BE49-F238E27FC236}">
                <a16:creationId xmlns:a16="http://schemas.microsoft.com/office/drawing/2014/main" id="{70FEC238-E5C2-49DD-8983-22A63F322B0C}"/>
              </a:ext>
            </a:extLst>
          </p:cNvPr>
          <p:cNvSpPr>
            <a:spLocks noGrp="1"/>
          </p:cNvSpPr>
          <p:nvPr>
            <p:ph sz="half" idx="1"/>
          </p:nvPr>
        </p:nvSpPr>
        <p:spPr/>
        <p:txBody>
          <a:bodyPr>
            <a:normAutofit fontScale="92500" lnSpcReduction="20000"/>
          </a:bodyPr>
          <a:lstStyle/>
          <a:p>
            <a:r>
              <a:rPr lang="en-GB" dirty="0"/>
              <a:t>‘The need for sponsorship remains a vital factor that will often be the difference between an event project’s success and failure.’ (Lunt &amp; Nicotra, 2019)</a:t>
            </a:r>
          </a:p>
          <a:p>
            <a:r>
              <a:rPr lang="en-GB" dirty="0"/>
              <a:t>S4C sponsorship for live coverage on TV and online</a:t>
            </a:r>
          </a:p>
          <a:p>
            <a:r>
              <a:rPr lang="en-GB" dirty="0"/>
              <a:t>Ffos Rocks YouTube page</a:t>
            </a:r>
          </a:p>
          <a:p>
            <a:r>
              <a:rPr lang="en-GB" dirty="0"/>
              <a:t>Partnerships with First Cymru and Carmarthen Caravan Park to provide accommodation and transport services</a:t>
            </a:r>
          </a:p>
        </p:txBody>
      </p:sp>
      <p:pic>
        <p:nvPicPr>
          <p:cNvPr id="2050" name="Picture 2" descr="Image result for sponsorship">
            <a:extLst>
              <a:ext uri="{FF2B5EF4-FFF2-40B4-BE49-F238E27FC236}">
                <a16:creationId xmlns:a16="http://schemas.microsoft.com/office/drawing/2014/main" id="{49F4551F-D34E-49E3-8AB3-B2E5BB082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3283" y="2281635"/>
            <a:ext cx="2208709" cy="221178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partnership">
            <a:extLst>
              <a:ext uri="{FF2B5EF4-FFF2-40B4-BE49-F238E27FC236}">
                <a16:creationId xmlns:a16="http://schemas.microsoft.com/office/drawing/2014/main" id="{AF288BB1-7D08-460D-8CBB-E7F4EE6303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9510" y="4728940"/>
            <a:ext cx="2816256" cy="187750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055ADB-AF81-4D79-BFF3-8674561F9825}"/>
              </a:ext>
            </a:extLst>
          </p:cNvPr>
          <p:cNvSpPr txBox="1"/>
          <p:nvPr/>
        </p:nvSpPr>
        <p:spPr>
          <a:xfrm>
            <a:off x="8195108" y="6606444"/>
            <a:ext cx="3305060" cy="276999"/>
          </a:xfrm>
          <a:prstGeom prst="rect">
            <a:avLst/>
          </a:prstGeom>
          <a:noFill/>
        </p:spPr>
        <p:txBody>
          <a:bodyPr wrap="square" rtlCol="0">
            <a:spAutoFit/>
          </a:bodyPr>
          <a:lstStyle/>
          <a:p>
            <a:pPr algn="ctr"/>
            <a:r>
              <a:rPr lang="en-GB" sz="1200" dirty="0"/>
              <a:t>Source: Best Advice, 2015.</a:t>
            </a:r>
          </a:p>
        </p:txBody>
      </p:sp>
      <p:sp>
        <p:nvSpPr>
          <p:cNvPr id="10" name="TextBox 9">
            <a:extLst>
              <a:ext uri="{FF2B5EF4-FFF2-40B4-BE49-F238E27FC236}">
                <a16:creationId xmlns:a16="http://schemas.microsoft.com/office/drawing/2014/main" id="{D4F30630-4824-46B8-ACDD-F1E7462544D4}"/>
              </a:ext>
            </a:extLst>
          </p:cNvPr>
          <p:cNvSpPr txBox="1"/>
          <p:nvPr/>
        </p:nvSpPr>
        <p:spPr>
          <a:xfrm>
            <a:off x="8195108" y="4451941"/>
            <a:ext cx="3305060" cy="276999"/>
          </a:xfrm>
          <a:prstGeom prst="rect">
            <a:avLst/>
          </a:prstGeom>
          <a:noFill/>
        </p:spPr>
        <p:txBody>
          <a:bodyPr wrap="square" rtlCol="0">
            <a:spAutoFit/>
          </a:bodyPr>
          <a:lstStyle/>
          <a:p>
            <a:pPr algn="ctr"/>
            <a:r>
              <a:rPr lang="en-GB" sz="1200" dirty="0"/>
              <a:t>Source: International Association, 2019.</a:t>
            </a:r>
          </a:p>
        </p:txBody>
      </p:sp>
    </p:spTree>
    <p:extLst>
      <p:ext uri="{BB962C8B-B14F-4D97-AF65-F5344CB8AC3E}">
        <p14:creationId xmlns:p14="http://schemas.microsoft.com/office/powerpoint/2010/main" val="3357728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F1288-4C2A-408E-B333-56E85EA0B86D}"/>
              </a:ext>
            </a:extLst>
          </p:cNvPr>
          <p:cNvSpPr>
            <a:spLocks noGrp="1"/>
          </p:cNvSpPr>
          <p:nvPr>
            <p:ph type="title"/>
          </p:nvPr>
        </p:nvSpPr>
        <p:spPr/>
        <p:txBody>
          <a:bodyPr/>
          <a:lstStyle/>
          <a:p>
            <a:r>
              <a:rPr lang="en-GB" dirty="0"/>
              <a:t>Thank you for listening!</a:t>
            </a:r>
          </a:p>
        </p:txBody>
      </p:sp>
      <p:sp>
        <p:nvSpPr>
          <p:cNvPr id="3" name="Content Placeholder 2">
            <a:extLst>
              <a:ext uri="{FF2B5EF4-FFF2-40B4-BE49-F238E27FC236}">
                <a16:creationId xmlns:a16="http://schemas.microsoft.com/office/drawing/2014/main" id="{63908416-5E59-4CB4-B20A-B29DA024CAF5}"/>
              </a:ext>
            </a:extLst>
          </p:cNvPr>
          <p:cNvSpPr>
            <a:spLocks noGrp="1"/>
          </p:cNvSpPr>
          <p:nvPr>
            <p:ph sz="half" idx="1"/>
          </p:nvPr>
        </p:nvSpPr>
        <p:spPr/>
        <p:txBody>
          <a:bodyPr/>
          <a:lstStyle/>
          <a:p>
            <a:r>
              <a:rPr lang="en-GB" dirty="0"/>
              <a:t>Any questions?</a:t>
            </a:r>
          </a:p>
        </p:txBody>
      </p:sp>
    </p:spTree>
    <p:extLst>
      <p:ext uri="{BB962C8B-B14F-4D97-AF65-F5344CB8AC3E}">
        <p14:creationId xmlns:p14="http://schemas.microsoft.com/office/powerpoint/2010/main" val="3557199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60CBE-3C17-4C8D-971F-96B503FEA75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C48F6A3-0BD2-4CBA-92F9-824A6813639F}"/>
              </a:ext>
            </a:extLst>
          </p:cNvPr>
          <p:cNvSpPr>
            <a:spLocks noGrp="1"/>
          </p:cNvSpPr>
          <p:nvPr>
            <p:ph sz="half" idx="1"/>
          </p:nvPr>
        </p:nvSpPr>
        <p:spPr>
          <a:xfrm>
            <a:off x="0" y="2179884"/>
            <a:ext cx="6978316" cy="3657601"/>
          </a:xfrm>
        </p:spPr>
        <p:txBody>
          <a:bodyPr>
            <a:normAutofit fontScale="25000" lnSpcReduction="20000"/>
          </a:bodyPr>
          <a:lstStyle/>
          <a:p>
            <a:pPr lvl="0"/>
            <a:r>
              <a:rPr lang="en-GB" dirty="0"/>
              <a:t>Adams, E, (2014), </a:t>
            </a:r>
            <a:r>
              <a:rPr lang="en-GB" i="1" dirty="0"/>
              <a:t>‘Wychwood Festival Licensing’, </a:t>
            </a:r>
            <a:r>
              <a:rPr lang="en-GB" dirty="0"/>
              <a:t>[Online]. Available: https://www.whatdotheyknow.com/request/wychwood_festival_licensing, Last Accessed: [2019, December, 1]</a:t>
            </a:r>
          </a:p>
          <a:p>
            <a:pPr lvl="0"/>
            <a:r>
              <a:rPr lang="en-GB" dirty="0"/>
              <a:t>BBC. (2019), ‘</a:t>
            </a:r>
            <a:r>
              <a:rPr lang="en-GB" i="1" dirty="0"/>
              <a:t>BBC Music announces plans for Glastonbury 2019</a:t>
            </a:r>
            <a:r>
              <a:rPr lang="en-GB" dirty="0"/>
              <a:t>’, [Online]. Available: </a:t>
            </a:r>
            <a:r>
              <a:rPr lang="en-GB" u="sng" dirty="0">
                <a:hlinkClick r:id="rId3"/>
              </a:rPr>
              <a:t>https://www.bbc.co.uk/mediacentre/latestnews/2019/Glastonbury</a:t>
            </a:r>
            <a:r>
              <a:rPr lang="en-GB" dirty="0"/>
              <a:t>, Last Accessed: [2019, December, 2]. </a:t>
            </a:r>
          </a:p>
          <a:p>
            <a:pPr lvl="0"/>
            <a:r>
              <a:rPr lang="en-GB" dirty="0"/>
              <a:t>Best Advice. (2015), ‘</a:t>
            </a:r>
            <a:r>
              <a:rPr lang="en-GB" i="1" dirty="0"/>
              <a:t>Prudential and Hornbuckle agree partnership</a:t>
            </a:r>
            <a:r>
              <a:rPr lang="en-GB" dirty="0"/>
              <a:t>’, [Online]. Available: </a:t>
            </a:r>
            <a:r>
              <a:rPr lang="en-GB" u="sng" dirty="0">
                <a:hlinkClick r:id="rId4"/>
              </a:rPr>
              <a:t>https://bestadvice.co.uk/prudential-and-hornbuckle-agree-partnership/</a:t>
            </a:r>
            <a:r>
              <a:rPr lang="en-GB" dirty="0"/>
              <a:t>, Last Accessed: [2019, December, 2]. </a:t>
            </a:r>
          </a:p>
          <a:p>
            <a:pPr lvl="0"/>
            <a:r>
              <a:rPr lang="en-GB" dirty="0"/>
              <a:t>Bigbarn. (2019), ‘</a:t>
            </a:r>
            <a:r>
              <a:rPr lang="en-GB" i="1" dirty="0"/>
              <a:t>Christmas Beverage Local Food Shops and Producers near Llanelli, Carmarthenshire’,</a:t>
            </a:r>
            <a:r>
              <a:rPr lang="en-GB" dirty="0"/>
              <a:t> [Online]. Available at: </a:t>
            </a:r>
            <a:r>
              <a:rPr lang="en-GB" u="sng" dirty="0">
                <a:hlinkClick r:id="rId5"/>
              </a:rPr>
              <a:t>https://www.bigbarn.co.uk/about/</a:t>
            </a:r>
            <a:r>
              <a:rPr lang="en-GB" dirty="0"/>
              <a:t>, Last Accessed: [2019, December, 4]</a:t>
            </a:r>
          </a:p>
          <a:p>
            <a:pPr lvl="0"/>
            <a:r>
              <a:rPr lang="en-GB" dirty="0" err="1"/>
              <a:t>Blaszkiewicz</a:t>
            </a:r>
            <a:r>
              <a:rPr lang="en-GB" dirty="0"/>
              <a:t>, S. (2018), ‘</a:t>
            </a:r>
            <a:r>
              <a:rPr lang="en-GB" i="1" dirty="0"/>
              <a:t>5 stellar ways businesses are building relationships with customers’, </a:t>
            </a:r>
            <a:r>
              <a:rPr lang="en-GB" dirty="0"/>
              <a:t>[Online]. Available at: </a:t>
            </a:r>
            <a:r>
              <a:rPr lang="en-GB" u="sng" dirty="0">
                <a:hlinkClick r:id="rId6"/>
              </a:rPr>
              <a:t>https://lab.getapp.com/building-relationships-with-customers/</a:t>
            </a:r>
            <a:r>
              <a:rPr lang="en-GB" dirty="0"/>
              <a:t>, Last Accessed: [2019, December, 4].</a:t>
            </a:r>
          </a:p>
          <a:p>
            <a:pPr lvl="0"/>
            <a:r>
              <a:rPr lang="en-GB" dirty="0"/>
              <a:t>Bllaca, A. (2015), ‘</a:t>
            </a:r>
            <a:r>
              <a:rPr lang="en-GB" i="1" dirty="0"/>
              <a:t>Local Businesses and the Importance of Supporting Them’</a:t>
            </a:r>
            <a:r>
              <a:rPr lang="en-GB" dirty="0"/>
              <a:t>, Kosovo: Iliria International Review. </a:t>
            </a:r>
          </a:p>
          <a:p>
            <a:pPr lvl="0"/>
            <a:r>
              <a:rPr lang="en-GB" dirty="0"/>
              <a:t>Blue Arrow. (2019), ‘</a:t>
            </a:r>
            <a:r>
              <a:rPr lang="en-GB" i="1" dirty="0"/>
              <a:t>4 reasons why buying more locally produced food will benefit your kitchen’, </a:t>
            </a:r>
            <a:r>
              <a:rPr lang="en-GB" dirty="0"/>
              <a:t>[Online]. Available at: </a:t>
            </a:r>
            <a:r>
              <a:rPr lang="en-GB" u="sng" dirty="0">
                <a:hlinkClick r:id="rId7"/>
              </a:rPr>
              <a:t>https://www.bluearrow.co.uk/communities/catering/using-locally-produced-foods-in-the-kitchen</a:t>
            </a:r>
            <a:r>
              <a:rPr lang="en-GB" u="sng" dirty="0"/>
              <a:t>,</a:t>
            </a:r>
            <a:r>
              <a:rPr lang="en-GB" dirty="0"/>
              <a:t> Last Accessed: [2019, December, 4].</a:t>
            </a:r>
          </a:p>
          <a:p>
            <a:pPr lvl="0"/>
            <a:r>
              <a:rPr lang="en-GB" dirty="0"/>
              <a:t>Britannic (2019), </a:t>
            </a:r>
            <a:r>
              <a:rPr lang="en-GB" i="1" dirty="0"/>
              <a:t>‘Horse Racing</a:t>
            </a:r>
            <a:r>
              <a:rPr lang="en-GB" dirty="0"/>
              <a:t>’, [Online]. Available: https://www.britannica.com/sports/horse-racing, Last Accessed: [2019, December, 1]. </a:t>
            </a:r>
          </a:p>
          <a:p>
            <a:pPr lvl="0"/>
            <a:r>
              <a:rPr lang="en-GB" dirty="0"/>
              <a:t>CMU, (2012), ‘</a:t>
            </a:r>
            <a:r>
              <a:rPr lang="en-GB" i="1" dirty="0"/>
              <a:t>Wychwood Festival allowing fans to buy shares in the event’, </a:t>
            </a:r>
            <a:r>
              <a:rPr lang="en-GB" dirty="0"/>
              <a:t>[Online]. Available: http://www.thecmuwebsite.com/article/wychwood-festival-allowing-fans-to-buy-shares-in-the-event/, Last Accessed: [2019, December, 1].</a:t>
            </a:r>
          </a:p>
          <a:p>
            <a:pPr lvl="0"/>
            <a:r>
              <a:rPr lang="en-GB" dirty="0"/>
              <a:t>Draw Bias. (2019), </a:t>
            </a:r>
            <a:r>
              <a:rPr lang="en-GB" i="1" dirty="0"/>
              <a:t>‘Ffos Las Racecourse</a:t>
            </a:r>
            <a:r>
              <a:rPr lang="en-GB" dirty="0"/>
              <a:t>’, [Online]. Available: </a:t>
            </a:r>
            <a:r>
              <a:rPr lang="en-GB" u="sng" dirty="0">
                <a:hlinkClick r:id="rId8"/>
              </a:rPr>
              <a:t>http://www.drawbias.com/courses/Ffos%20Las/ffoslas</a:t>
            </a:r>
            <a:r>
              <a:rPr lang="en-GB" dirty="0"/>
              <a:t>, Last Accessed: [2019, December, 2]. </a:t>
            </a:r>
          </a:p>
          <a:p>
            <a:pPr lvl="0"/>
            <a:r>
              <a:rPr lang="en-GB" dirty="0"/>
              <a:t>Ffos Las (2019), ‘</a:t>
            </a:r>
            <a:r>
              <a:rPr lang="en-GB" i="1" dirty="0"/>
              <a:t>ARC Acquires Ffos Las Racecourse</a:t>
            </a:r>
            <a:r>
              <a:rPr lang="en-GB" dirty="0"/>
              <a:t>’, [Online]. Available: </a:t>
            </a:r>
            <a:r>
              <a:rPr lang="en-GB" dirty="0">
                <a:hlinkClick r:id="rId9"/>
              </a:rPr>
              <a:t>https://ffoslasracecourse.com/arc-buys-ffos/</a:t>
            </a:r>
            <a:r>
              <a:rPr lang="en-GB" dirty="0"/>
              <a:t>, Last Accessed: [2019, December, 2].</a:t>
            </a:r>
          </a:p>
          <a:p>
            <a:pPr lvl="0"/>
            <a:r>
              <a:rPr lang="en-GB" dirty="0"/>
              <a:t>Ffos Las Racecourse (2019), ‘</a:t>
            </a:r>
            <a:r>
              <a:rPr lang="en-GB" i="1" dirty="0"/>
              <a:t>Events and Venue Hire’, </a:t>
            </a:r>
            <a:r>
              <a:rPr lang="en-GB" dirty="0"/>
              <a:t>[Online]. Available: https://ffoslasracecourse.com/events-and-venue-hire/, Last Accessed: [2019, December, 1]</a:t>
            </a:r>
          </a:p>
          <a:p>
            <a:pPr lvl="0"/>
            <a:r>
              <a:rPr lang="en-GB" dirty="0"/>
              <a:t>Ffos Las Racecourse (2019), ‘</a:t>
            </a:r>
            <a:r>
              <a:rPr lang="en-GB" i="1" dirty="0"/>
              <a:t>Sponsors and Advertising</a:t>
            </a:r>
            <a:r>
              <a:rPr lang="en-GB" dirty="0"/>
              <a:t>’, [Online]. Available: https://ffoslasracecourse.com/sponsorship-advertising/, Last Accessed: [2019, December, 1].</a:t>
            </a:r>
          </a:p>
          <a:p>
            <a:pPr lvl="0"/>
            <a:r>
              <a:rPr lang="en-GB" dirty="0"/>
              <a:t>Ffos Las Racecourse. (2019), ‘</a:t>
            </a:r>
            <a:r>
              <a:rPr lang="en-GB" i="1" dirty="0"/>
              <a:t>Alcohol and behaviour policy’,</a:t>
            </a:r>
            <a:r>
              <a:rPr lang="en-GB" dirty="0"/>
              <a:t> [Online]. Available at: </a:t>
            </a:r>
            <a:r>
              <a:rPr lang="en-GB" u="sng" dirty="0">
                <a:hlinkClick r:id="rId10"/>
              </a:rPr>
              <a:t>https://ffoslasracecourse.com/alcohol-behaviour-policy/</a:t>
            </a:r>
            <a:r>
              <a:rPr lang="en-GB" dirty="0"/>
              <a:t>, Last Accessed: [2019, December, 4].</a:t>
            </a:r>
          </a:p>
          <a:p>
            <a:pPr lvl="0"/>
            <a:r>
              <a:rPr lang="en-GB" dirty="0"/>
              <a:t>Ffos Las Racecourse. (2019), ‘</a:t>
            </a:r>
            <a:r>
              <a:rPr lang="en-GB" i="1" dirty="0"/>
              <a:t>Hospitality at Ffos Las</a:t>
            </a:r>
            <a:r>
              <a:rPr lang="en-GB" dirty="0"/>
              <a:t>’, [Online]. Available: </a:t>
            </a:r>
            <a:r>
              <a:rPr lang="en-GB" u="sng" dirty="0">
                <a:hlinkClick r:id="rId11"/>
              </a:rPr>
              <a:t>https://ffoslasracecourse.com/hospitality/</a:t>
            </a:r>
            <a:r>
              <a:rPr lang="en-GB" dirty="0"/>
              <a:t>, Last Accessed: [2019, December, 2]. </a:t>
            </a:r>
          </a:p>
          <a:p>
            <a:pPr lvl="0"/>
            <a:r>
              <a:rPr lang="en-GB" dirty="0"/>
              <a:t>Ffos Las Racecourse. (2019), ‘</a:t>
            </a:r>
            <a:r>
              <a:rPr lang="en-GB" i="1" dirty="0"/>
              <a:t>Sponsoring Ffos Las’, </a:t>
            </a:r>
            <a:r>
              <a:rPr lang="en-GB" dirty="0"/>
              <a:t>[Online]. Available at: </a:t>
            </a:r>
            <a:r>
              <a:rPr lang="en-GB" u="sng" dirty="0">
                <a:hlinkClick r:id="rId12"/>
              </a:rPr>
              <a:t>https://ffoslasracecourse.com/sponsorship/</a:t>
            </a:r>
            <a:r>
              <a:rPr lang="en-GB" dirty="0"/>
              <a:t>, Last Accessed: [2019, December, 4].</a:t>
            </a:r>
          </a:p>
          <a:p>
            <a:pPr lvl="0"/>
            <a:r>
              <a:rPr lang="en-GB" dirty="0"/>
              <a:t>Ffos Las Racecourse. (2019), ‘</a:t>
            </a:r>
            <a:r>
              <a:rPr lang="en-GB" i="1" dirty="0"/>
              <a:t>Staying at Ffos Las’, </a:t>
            </a:r>
            <a:r>
              <a:rPr lang="en-GB" dirty="0"/>
              <a:t>[Online]. Available at: </a:t>
            </a:r>
            <a:r>
              <a:rPr lang="en-GB" u="sng" dirty="0">
                <a:hlinkClick r:id="rId13"/>
              </a:rPr>
              <a:t>https://ffoslasracecourse.com/accommodation/</a:t>
            </a:r>
            <a:r>
              <a:rPr lang="en-GB" dirty="0"/>
              <a:t>, Last Accessed: [2019, December, 4].</a:t>
            </a:r>
          </a:p>
          <a:p>
            <a:pPr lvl="0"/>
            <a:r>
              <a:rPr lang="en-GB" dirty="0"/>
              <a:t>Forde, E. (2015), ‘</a:t>
            </a:r>
            <a:r>
              <a:rPr lang="en-GB" i="1" dirty="0"/>
              <a:t>The Cost of Staging a music festival: ‘We spend £30,000 on waste’’, </a:t>
            </a:r>
            <a:r>
              <a:rPr lang="en-GB" dirty="0"/>
              <a:t>[Online]. Available: https://www.theguardian.com/music/2015/jul/09/cost-of-staging-music-festival, Last Accessed: [2019, December, 2]</a:t>
            </a:r>
          </a:p>
          <a:p>
            <a:pPr lvl="0"/>
            <a:r>
              <a:rPr lang="en-GB" dirty="0"/>
              <a:t>Garner, G. (2019), ‘</a:t>
            </a:r>
            <a:r>
              <a:rPr lang="en-GB" i="1" dirty="0"/>
              <a:t>BBC reports record Glastonbury 2019 digital performance</a:t>
            </a:r>
            <a:r>
              <a:rPr lang="en-GB" dirty="0"/>
              <a:t>’, [Online]. Available: </a:t>
            </a:r>
            <a:r>
              <a:rPr lang="en-GB" u="sng" dirty="0">
                <a:hlinkClick r:id="rId14"/>
              </a:rPr>
              <a:t>https://www.musicweek.com/media/read/bbc-reports-record-glastonbury-2019-digital-performance/077328</a:t>
            </a:r>
            <a:r>
              <a:rPr lang="en-GB" dirty="0"/>
              <a:t> , Last Accessed: [2019, December, 2]. </a:t>
            </a:r>
          </a:p>
          <a:p>
            <a:pPr lvl="0"/>
            <a:r>
              <a:rPr lang="en-GB" dirty="0"/>
              <a:t>Hall, A., Cooper, W., </a:t>
            </a:r>
            <a:r>
              <a:rPr lang="en-GB" dirty="0" err="1"/>
              <a:t>Marciani</a:t>
            </a:r>
            <a:r>
              <a:rPr lang="en-GB" dirty="0"/>
              <a:t>, L. &amp; McGee, J. (2012). ‘</a:t>
            </a:r>
            <a:r>
              <a:rPr lang="en-GB" i="1" dirty="0"/>
              <a:t>Security Management FOR Sports and Special Events’, </a:t>
            </a:r>
            <a:r>
              <a:rPr lang="en-GB" dirty="0"/>
              <a:t>United States of America: Human Kinetics. </a:t>
            </a:r>
          </a:p>
          <a:p>
            <a:pPr lvl="0"/>
            <a:r>
              <a:rPr lang="en-GB" dirty="0" err="1"/>
              <a:t>Hassanien</a:t>
            </a:r>
            <a:r>
              <a:rPr lang="en-GB" dirty="0"/>
              <a:t>, A. &amp; Dale, C. (2013), ‘</a:t>
            </a:r>
            <a:r>
              <a:rPr lang="en-GB" i="1" dirty="0"/>
              <a:t>Facilities Management and Development for Tourism, Hospitality and Events</a:t>
            </a:r>
            <a:r>
              <a:rPr lang="en-GB" dirty="0"/>
              <a:t>’, Oxfordshire: CABI. </a:t>
            </a:r>
          </a:p>
          <a:p>
            <a:pPr lvl="0"/>
            <a:r>
              <a:rPr lang="en-GB" dirty="0" err="1"/>
              <a:t>Hergert</a:t>
            </a:r>
            <a:r>
              <a:rPr lang="en-GB" dirty="0"/>
              <a:t>, C. (1999), </a:t>
            </a:r>
            <a:r>
              <a:rPr lang="en-GB" i="1" dirty="0"/>
              <a:t>‘Events marketing is worth the price</a:t>
            </a:r>
            <a:r>
              <a:rPr lang="en-GB" dirty="0"/>
              <a:t>’, </a:t>
            </a:r>
            <a:r>
              <a:rPr lang="en-GB" u="sng" dirty="0"/>
              <a:t>Credit Union Magazine</a:t>
            </a:r>
            <a:r>
              <a:rPr lang="en-GB" dirty="0"/>
              <a:t>, 65:3, pp. 54. </a:t>
            </a:r>
          </a:p>
          <a:p>
            <a:pPr lvl="0"/>
            <a:r>
              <a:rPr lang="en-GB" dirty="0"/>
              <a:t>International Association. (2019), ‘’, [Online]. Available: </a:t>
            </a:r>
            <a:r>
              <a:rPr lang="en-GB" u="sng" dirty="0">
                <a:hlinkClick r:id="rId15"/>
              </a:rPr>
              <a:t>https://www.indoortrampolineparks.org/page/PalmSprings</a:t>
            </a:r>
            <a:r>
              <a:rPr lang="en-GB" dirty="0"/>
              <a:t>, Last Accessed: [2019, December, 2]. </a:t>
            </a:r>
          </a:p>
          <a:p>
            <a:pPr lvl="0"/>
            <a:r>
              <a:rPr lang="en-GB" dirty="0" err="1"/>
              <a:t>Kucinska</a:t>
            </a:r>
            <a:r>
              <a:rPr lang="en-GB" dirty="0"/>
              <a:t>, K. (2018), ‘</a:t>
            </a:r>
            <a:r>
              <a:rPr lang="en-GB" i="1" dirty="0"/>
              <a:t>Here’s Everything You Need On Your Music Festival Packing List’, </a:t>
            </a:r>
            <a:r>
              <a:rPr lang="en-GB" dirty="0"/>
              <a:t>[Online]. Available at: </a:t>
            </a:r>
            <a:r>
              <a:rPr lang="en-GB" u="sng" dirty="0">
                <a:hlinkClick r:id="rId16"/>
              </a:rPr>
              <a:t>https://listonic.com/music-festival-packing-list/</a:t>
            </a:r>
            <a:r>
              <a:rPr lang="en-GB" dirty="0"/>
              <a:t>, Last Accessed: [2019, December, 4].</a:t>
            </a:r>
          </a:p>
          <a:p>
            <a:pPr lvl="0"/>
            <a:r>
              <a:rPr lang="en-GB" dirty="0"/>
              <a:t>Lunt, T. &amp; Nicotra, E. (2019), ‘</a:t>
            </a:r>
            <a:r>
              <a:rPr lang="en-GB" i="1" dirty="0"/>
              <a:t>Event Sponsorship and Fundraising: An Advanced Guide</a:t>
            </a:r>
            <a:r>
              <a:rPr lang="en-GB" dirty="0"/>
              <a:t>’, London: Konan. </a:t>
            </a:r>
          </a:p>
        </p:txBody>
      </p:sp>
      <p:sp>
        <p:nvSpPr>
          <p:cNvPr id="5" name="Content Placeholder 2">
            <a:extLst>
              <a:ext uri="{FF2B5EF4-FFF2-40B4-BE49-F238E27FC236}">
                <a16:creationId xmlns:a16="http://schemas.microsoft.com/office/drawing/2014/main" id="{3F5F9683-32B4-4159-AAD5-B114F54F8BE6}"/>
              </a:ext>
            </a:extLst>
          </p:cNvPr>
          <p:cNvSpPr txBox="1">
            <a:spLocks/>
          </p:cNvSpPr>
          <p:nvPr/>
        </p:nvSpPr>
        <p:spPr>
          <a:xfrm>
            <a:off x="7318985" y="2358187"/>
            <a:ext cx="4385286" cy="3657601"/>
          </a:xfrm>
          <a:prstGeom prst="rect">
            <a:avLst/>
          </a:prstGeom>
        </p:spPr>
        <p:txBody>
          <a:bodyPr vert="horz" lIns="91440" tIns="45720" rIns="91440" bIns="45720" rtlCol="0">
            <a:normAutofit fontScale="25000" lnSpcReduction="20000"/>
          </a:bodyPr>
          <a:lst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fontAlgn="base"/>
            <a:r>
              <a:rPr lang="en-GB" dirty="0" err="1"/>
              <a:t>Pielichaty</a:t>
            </a:r>
            <a:r>
              <a:rPr lang="en-GB" dirty="0"/>
              <a:t>, H., Els, G., Reed, I. &amp; Maser, V. (2017), ’</a:t>
            </a:r>
            <a:r>
              <a:rPr lang="en-GB" i="1" dirty="0"/>
              <a:t>Event Project Management’, </a:t>
            </a:r>
            <a:r>
              <a:rPr lang="en-GB" dirty="0"/>
              <a:t>Routledge, Abingdon.</a:t>
            </a:r>
          </a:p>
          <a:p>
            <a:pPr lvl="0"/>
            <a:r>
              <a:rPr lang="en-GB" dirty="0"/>
              <a:t>Racing Break. (2019), ‘</a:t>
            </a:r>
            <a:r>
              <a:rPr lang="en-GB" i="1" dirty="0"/>
              <a:t>What’s On</a:t>
            </a:r>
            <a:r>
              <a:rPr lang="en-GB" dirty="0"/>
              <a:t>’, [Online]. </a:t>
            </a:r>
            <a:r>
              <a:rPr lang="en-GB"/>
              <a:t>Available: </a:t>
            </a:r>
            <a:r>
              <a:rPr lang="en-GB" u="sng">
                <a:hlinkClick r:id="rId17"/>
              </a:rPr>
              <a:t>https://www.racingbreaks.com/racecourses/ffoslas-racecourse</a:t>
            </a:r>
            <a:r>
              <a:rPr lang="en-GB"/>
              <a:t>, Last Accessed: [2019, December, 2]. </a:t>
            </a:r>
          </a:p>
          <a:p>
            <a:pPr lvl="0"/>
            <a:r>
              <a:rPr lang="en-GB" dirty="0"/>
              <a:t>Sierra, M. (2019), ‘</a:t>
            </a:r>
            <a:r>
              <a:rPr lang="en-GB" i="1" dirty="0"/>
              <a:t>Study Shows Music Festivals Are Good For Your Health’,</a:t>
            </a:r>
            <a:r>
              <a:rPr lang="en-GB" dirty="0"/>
              <a:t> [Online]. Available at: </a:t>
            </a:r>
            <a:r>
              <a:rPr lang="en-GB" u="sng" dirty="0">
                <a:hlinkClick r:id="rId18"/>
              </a:rPr>
              <a:t>https://www.edmtunes.com/2019/08/this-just-in-studies-show-music-festivals-are-good-for-your-health/</a:t>
            </a:r>
            <a:r>
              <a:rPr lang="en-GB" u="sng" dirty="0"/>
              <a:t>,</a:t>
            </a:r>
            <a:r>
              <a:rPr lang="en-GB" dirty="0"/>
              <a:t> Last Accessed: [2019, December, 4].</a:t>
            </a:r>
          </a:p>
          <a:p>
            <a:pPr lvl="0"/>
            <a:r>
              <a:rPr lang="en-GB" dirty="0"/>
              <a:t>Soundstage One (2019), ‘</a:t>
            </a:r>
            <a:r>
              <a:rPr lang="en-GB" i="1" dirty="0"/>
              <a:t>Stage Hire Prices</a:t>
            </a:r>
            <a:r>
              <a:rPr lang="en-GB" dirty="0"/>
              <a:t>’, [Online]. Available: http://www.soundstageone.co.uk/stage-hire-prices/, Last Accessed: [2019, December, 1].</a:t>
            </a:r>
          </a:p>
          <a:p>
            <a:pPr lvl="0"/>
            <a:r>
              <a:rPr lang="en-GB" dirty="0"/>
              <a:t>Taboada, K. (2018), ‘</a:t>
            </a:r>
            <a:r>
              <a:rPr lang="en-GB" i="1" dirty="0"/>
              <a:t>How to charge your phone at Reading Festival 2018’, </a:t>
            </a:r>
            <a:r>
              <a:rPr lang="en-GB" dirty="0"/>
              <a:t>[Online]. Available at: </a:t>
            </a:r>
            <a:r>
              <a:rPr lang="en-GB" u="sng" dirty="0">
                <a:hlinkClick r:id="rId19"/>
              </a:rPr>
              <a:t>https://www.inyourarea.co.uk/news/how-to-charge-your-phone-at-reading-festival-2018/</a:t>
            </a:r>
            <a:r>
              <a:rPr lang="en-GB" dirty="0"/>
              <a:t>, Last Accessed: [2019, December, 4].</a:t>
            </a:r>
          </a:p>
          <a:p>
            <a:pPr lvl="0"/>
            <a:r>
              <a:rPr lang="en-GB" dirty="0" err="1"/>
              <a:t>Vennard</a:t>
            </a:r>
            <a:r>
              <a:rPr lang="en-GB" dirty="0"/>
              <a:t>, M. (2019), ‘</a:t>
            </a:r>
            <a:r>
              <a:rPr lang="en-GB" i="1" dirty="0"/>
              <a:t>Could music festivals be good for your health?’, </a:t>
            </a:r>
            <a:r>
              <a:rPr lang="en-GB" dirty="0"/>
              <a:t>[Online]. Available at: </a:t>
            </a:r>
            <a:r>
              <a:rPr lang="en-GB" u="sng" dirty="0">
                <a:hlinkClick r:id="rId20"/>
              </a:rPr>
              <a:t>https://www.bbc.co.uk/news/health-49194336</a:t>
            </a:r>
            <a:r>
              <a:rPr lang="en-GB" u="sng" dirty="0"/>
              <a:t>,</a:t>
            </a:r>
            <a:r>
              <a:rPr lang="en-GB" dirty="0"/>
              <a:t> Last Accessed: [2019, December, 4].</a:t>
            </a:r>
          </a:p>
          <a:p>
            <a:pPr lvl="0"/>
            <a:r>
              <a:rPr lang="en-GB" dirty="0"/>
              <a:t>Village Bet. (2019), ‘</a:t>
            </a:r>
            <a:r>
              <a:rPr lang="en-GB" i="1" dirty="0"/>
              <a:t>The pros and cons of betting on horse racing;, </a:t>
            </a:r>
            <a:r>
              <a:rPr lang="en-GB" dirty="0"/>
              <a:t>[Online]. Available at: </a:t>
            </a:r>
            <a:r>
              <a:rPr lang="en-GB" u="sng" dirty="0">
                <a:hlinkClick r:id="rId21"/>
              </a:rPr>
              <a:t>http://villagebet.com.au/the-pros-and-cons-of-betting-on-horse-racing/</a:t>
            </a:r>
            <a:r>
              <a:rPr lang="en-GB" u="sng" dirty="0"/>
              <a:t>,</a:t>
            </a:r>
            <a:r>
              <a:rPr lang="en-GB" dirty="0"/>
              <a:t> Last Accessed: [2019, December, 4].</a:t>
            </a:r>
          </a:p>
          <a:p>
            <a:pPr lvl="0"/>
            <a:r>
              <a:rPr lang="en-GB" dirty="0"/>
              <a:t>Visit Wales. (2019), ‘</a:t>
            </a:r>
            <a:r>
              <a:rPr lang="en-GB" i="1" dirty="0"/>
              <a:t>Music festivals in Wales’, </a:t>
            </a:r>
            <a:r>
              <a:rPr lang="en-GB" dirty="0"/>
              <a:t>[Online]. Available at: </a:t>
            </a:r>
            <a:r>
              <a:rPr lang="en-GB" u="sng" dirty="0">
                <a:hlinkClick r:id="rId22"/>
              </a:rPr>
              <a:t>https://www.visitwales.com/things-do/events/festivals/music-and-culture-festivals-wales</a:t>
            </a:r>
            <a:r>
              <a:rPr lang="en-GB" u="sng" dirty="0"/>
              <a:t>,</a:t>
            </a:r>
            <a:r>
              <a:rPr lang="en-GB" dirty="0"/>
              <a:t> Last Accessed: [2019, December, 4].</a:t>
            </a:r>
          </a:p>
          <a:p>
            <a:pPr lvl="0"/>
            <a:r>
              <a:rPr lang="en-GB" dirty="0"/>
              <a:t>Welsh Government, (2010), ‘</a:t>
            </a:r>
            <a:r>
              <a:rPr lang="en-GB" i="1" dirty="0"/>
              <a:t>Event Wales: A Major Events Strategy for Wales 2010 – 2020’, </a:t>
            </a:r>
            <a:r>
              <a:rPr lang="en-GB" dirty="0"/>
              <a:t>[Online]. Available: https://gov.wales/sites/default/files/publications/2019-06/event-wales-a-major-events-strategy-for-wales-2010-to-2020.pdf, Last Accessed: [2019, December, 1].</a:t>
            </a:r>
          </a:p>
          <a:p>
            <a:pPr lvl="0"/>
            <a:r>
              <a:rPr lang="en-GB" dirty="0"/>
              <a:t>Wychwood Festival, (2010), </a:t>
            </a:r>
            <a:r>
              <a:rPr lang="en-GB" i="1" dirty="0"/>
              <a:t>‘Tipis and Yurts at Wychwood Festival’, </a:t>
            </a:r>
            <a:r>
              <a:rPr lang="en-GB" dirty="0"/>
              <a:t>[Online]. Available: https://wychwoodfestival.com/information/tipis-and-yurts, Last Accessed: [2019, December, 1].</a:t>
            </a:r>
          </a:p>
          <a:p>
            <a:pPr lvl="0"/>
            <a:r>
              <a:rPr lang="en-GB" dirty="0"/>
              <a:t>Wychwood Festival, (2019), ‘</a:t>
            </a:r>
            <a:r>
              <a:rPr lang="en-GB" i="1" dirty="0"/>
              <a:t>Safety and Security’, </a:t>
            </a:r>
            <a:r>
              <a:rPr lang="en-GB" dirty="0"/>
              <a:t>[Online]. Available: https://wychwoodfestival.com/information/safety-and-security, [Accessed Date – 1</a:t>
            </a:r>
            <a:r>
              <a:rPr lang="en-GB" baseline="30000" dirty="0"/>
              <a:t>st</a:t>
            </a:r>
            <a:r>
              <a:rPr lang="en-GB" dirty="0"/>
              <a:t> December 2019]. </a:t>
            </a:r>
          </a:p>
          <a:p>
            <a:pPr lvl="0"/>
            <a:r>
              <a:rPr lang="en-GB" dirty="0"/>
              <a:t>Wychwood Festival, (2019), ‘</a:t>
            </a:r>
            <a:r>
              <a:rPr lang="en-GB" i="1" dirty="0"/>
              <a:t>Wychwood Festival 2019 – 15</a:t>
            </a:r>
            <a:r>
              <a:rPr lang="en-GB" i="1" baseline="30000" dirty="0"/>
              <a:t>th</a:t>
            </a:r>
            <a:r>
              <a:rPr lang="en-GB" i="1" dirty="0"/>
              <a:t> Celebration’, </a:t>
            </a:r>
            <a:r>
              <a:rPr lang="en-GB" dirty="0"/>
              <a:t>[Online]. Available - https://www.youtube.com/watch?v=qly1EuL4iAc, Last Accessed: [2019, December, 1].</a:t>
            </a:r>
          </a:p>
          <a:p>
            <a:pPr lvl="0"/>
            <a:r>
              <a:rPr lang="en-GB" dirty="0"/>
              <a:t>Wychwood Festival, (2019), </a:t>
            </a:r>
            <a:r>
              <a:rPr lang="en-GB" i="1" dirty="0"/>
              <a:t>‘Wychwood Festival News’, </a:t>
            </a:r>
            <a:r>
              <a:rPr lang="en-GB" dirty="0"/>
              <a:t>[Online]. Available: https://wychwoodfestival.com/news/, Last Accessed: [2019, December, 1].</a:t>
            </a:r>
          </a:p>
          <a:p>
            <a:pPr lvl="0"/>
            <a:r>
              <a:rPr lang="en-GB" dirty="0"/>
              <a:t>Wychwood Festival, (2019), ’</a:t>
            </a:r>
            <a:r>
              <a:rPr lang="en-GB" i="1" dirty="0"/>
              <a:t>16</a:t>
            </a:r>
            <a:r>
              <a:rPr lang="en-GB" i="1" baseline="30000" dirty="0"/>
              <a:t>th</a:t>
            </a:r>
            <a:r>
              <a:rPr lang="en-GB" i="1" dirty="0"/>
              <a:t> Annual Wychwood Festival 2020’, </a:t>
            </a:r>
            <a:r>
              <a:rPr lang="en-GB" dirty="0"/>
              <a:t>[Online]. Available - https://event.liveit.io/22798/16th-annual-wychwood-festival-2020, Last Accessed: [2019, December, 1].</a:t>
            </a:r>
          </a:p>
        </p:txBody>
      </p:sp>
    </p:spTree>
    <p:extLst>
      <p:ext uri="{BB962C8B-B14F-4D97-AF65-F5344CB8AC3E}">
        <p14:creationId xmlns:p14="http://schemas.microsoft.com/office/powerpoint/2010/main" val="2614076703"/>
      </p:ext>
    </p:extLst>
  </p:cSld>
  <p:clrMapOvr>
    <a:masterClrMapping/>
  </p:clrMapOvr>
</p:sld>
</file>

<file path=ppt/theme/theme1.xml><?xml version="1.0" encoding="utf-8"?>
<a:theme xmlns:a="http://schemas.openxmlformats.org/drawingml/2006/main" name="Feathered">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628</TotalTime>
  <Words>7794</Words>
  <Application>Microsoft Office PowerPoint</Application>
  <PresentationFormat>Widescreen</PresentationFormat>
  <Paragraphs>261</Paragraphs>
  <Slides>17</Slides>
  <Notes>15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Schoolbook</vt:lpstr>
      <vt:lpstr>Corbel</vt:lpstr>
      <vt:lpstr>Feathered</vt:lpstr>
      <vt:lpstr>Ffos Las Racecourse – Bid Pitch (Ffos Rocks)</vt:lpstr>
      <vt:lpstr>Introduction</vt:lpstr>
      <vt:lpstr>PowerPoint Presentation</vt:lpstr>
      <vt:lpstr>PowerPoint Presentation</vt:lpstr>
      <vt:lpstr>Wales Mega Event Strategy</vt:lpstr>
      <vt:lpstr>Our Plan</vt:lpstr>
      <vt:lpstr>PowerPoint Presentation</vt:lpstr>
      <vt:lpstr>Wychwood Festival – Cheltenham</vt:lpstr>
      <vt:lpstr>Wychwood Festival - Video</vt:lpstr>
      <vt:lpstr>Dates</vt:lpstr>
      <vt:lpstr>Outline of Event</vt:lpstr>
      <vt:lpstr>Staffing</vt:lpstr>
      <vt:lpstr>Marketing</vt:lpstr>
      <vt:lpstr>Costing</vt:lpstr>
      <vt:lpstr>Media</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Ffos Las Racecourse</dc:title>
  <dc:creator>Courtney James</dc:creator>
  <cp:lastModifiedBy>Nathan Price</cp:lastModifiedBy>
  <cp:revision>68</cp:revision>
  <dcterms:created xsi:type="dcterms:W3CDTF">2019-12-04T12:09:51Z</dcterms:created>
  <dcterms:modified xsi:type="dcterms:W3CDTF">2019-12-09T22:05:39Z</dcterms:modified>
</cp:coreProperties>
</file>