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7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1664829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1485463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951236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74C7FD-B96D-41DF-91C4-7690168EF92C}"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1043086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74C7FD-B96D-41DF-91C4-7690168EF92C}" type="datetimeFigureOut">
              <a:rPr lang="en-GB" smtClean="0"/>
              <a:t>23/07/2021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1445614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1299568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1534726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3468987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74C7FD-B96D-41DF-91C4-7690168EF92C}"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21878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74C7FD-B96D-41DF-91C4-7690168EF92C}"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3594438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24022409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683927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9312165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29554199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7307798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3548523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74C7FD-B96D-41DF-91C4-7690168EF92C}"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8087E-E079-424A-80C8-B2D276984E6F}" type="slidenum">
              <a:rPr lang="en-GB" smtClean="0"/>
              <a:t>‹#›</a:t>
            </a:fld>
            <a:endParaRPr lang="en-GB"/>
          </a:p>
        </p:txBody>
      </p:sp>
    </p:spTree>
    <p:extLst>
      <p:ext uri="{BB962C8B-B14F-4D97-AF65-F5344CB8AC3E}">
        <p14:creationId xmlns:p14="http://schemas.microsoft.com/office/powerpoint/2010/main" val="2271527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374C7FD-B96D-41DF-91C4-7690168EF92C}" type="datetimeFigureOut">
              <a:rPr lang="en-GB" smtClean="0"/>
              <a:t>23/07/2021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DF8087E-E079-424A-80C8-B2D276984E6F}" type="slidenum">
              <a:rPr lang="en-GB" smtClean="0"/>
              <a:t>‹#›</a:t>
            </a:fld>
            <a:endParaRPr lang="en-GB"/>
          </a:p>
        </p:txBody>
      </p:sp>
    </p:spTree>
    <p:extLst>
      <p:ext uri="{BB962C8B-B14F-4D97-AF65-F5344CB8AC3E}">
        <p14:creationId xmlns:p14="http://schemas.microsoft.com/office/powerpoint/2010/main" val="498888306"/>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eb.microsoftstream.com/video/8f894bcc-e360-493a-87af-8648cbb9fb86"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igital.hbs.edu/platform-rctom/submission/john-deere-bringing-ai-to-agricultu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345886561"/>
              </p:ext>
            </p:extLst>
          </p:nvPr>
        </p:nvGraphicFramePr>
        <p:xfrm>
          <a:off x="424066" y="212039"/>
          <a:ext cx="11436628" cy="6056239"/>
        </p:xfrm>
        <a:graphic>
          <a:graphicData uri="http://schemas.openxmlformats.org/drawingml/2006/table">
            <a:tbl>
              <a:tblPr firstRow="1" bandRow="1">
                <a:tableStyleId>{F5AB1C69-6EDB-4FF4-983F-18BD219EF322}</a:tableStyleId>
              </a:tblPr>
              <a:tblGrid>
                <a:gridCol w="5718314">
                  <a:extLst>
                    <a:ext uri="{9D8B030D-6E8A-4147-A177-3AD203B41FA5}">
                      <a16:colId xmlns:a16="http://schemas.microsoft.com/office/drawing/2014/main" val="20000"/>
                    </a:ext>
                  </a:extLst>
                </a:gridCol>
                <a:gridCol w="5718314">
                  <a:extLst>
                    <a:ext uri="{9D8B030D-6E8A-4147-A177-3AD203B41FA5}">
                      <a16:colId xmlns:a16="http://schemas.microsoft.com/office/drawing/2014/main" val="20001"/>
                    </a:ext>
                  </a:extLst>
                </a:gridCol>
              </a:tblGrid>
              <a:tr h="865177">
                <a:tc>
                  <a:txBody>
                    <a:bodyPr/>
                    <a:lstStyle/>
                    <a:p>
                      <a:r>
                        <a:rPr lang="en-GB" dirty="0"/>
                        <a:t>Full Name</a:t>
                      </a:r>
                    </a:p>
                  </a:txBody>
                  <a:tcPr>
                    <a:noFill/>
                  </a:tcPr>
                </a:tc>
                <a:tc>
                  <a:txBody>
                    <a:bodyPr/>
                    <a:lstStyle/>
                    <a:p>
                      <a:r>
                        <a:rPr lang="en-GB" dirty="0"/>
                        <a:t>Daniela Alina Cioranu</a:t>
                      </a:r>
                    </a:p>
                  </a:txBody>
                  <a:tcPr>
                    <a:noFill/>
                  </a:tcPr>
                </a:tc>
                <a:extLst>
                  <a:ext uri="{0D108BD9-81ED-4DB2-BD59-A6C34878D82A}">
                    <a16:rowId xmlns:a16="http://schemas.microsoft.com/office/drawing/2014/main" val="10000"/>
                  </a:ext>
                </a:extLst>
              </a:tr>
              <a:tr h="865177">
                <a:tc>
                  <a:txBody>
                    <a:bodyPr/>
                    <a:lstStyle/>
                    <a:p>
                      <a:r>
                        <a:rPr lang="en-GB" dirty="0"/>
                        <a:t>Student Number</a:t>
                      </a:r>
                    </a:p>
                  </a:txBody>
                  <a:tcPr>
                    <a:noFill/>
                  </a:tcPr>
                </a:tc>
                <a:tc>
                  <a:txBody>
                    <a:bodyPr/>
                    <a:lstStyle/>
                    <a:p>
                      <a:r>
                        <a:rPr lang="en-GB" dirty="0"/>
                        <a:t>1914830</a:t>
                      </a:r>
                    </a:p>
                  </a:txBody>
                  <a:tcPr>
                    <a:noFill/>
                  </a:tcPr>
                </a:tc>
                <a:extLst>
                  <a:ext uri="{0D108BD9-81ED-4DB2-BD59-A6C34878D82A}">
                    <a16:rowId xmlns:a16="http://schemas.microsoft.com/office/drawing/2014/main" val="10001"/>
                  </a:ext>
                </a:extLst>
              </a:tr>
              <a:tr h="865177">
                <a:tc>
                  <a:txBody>
                    <a:bodyPr/>
                    <a:lstStyle/>
                    <a:p>
                      <a:r>
                        <a:rPr lang="en-GB" dirty="0"/>
                        <a:t>Video on Stream</a:t>
                      </a:r>
                    </a:p>
                  </a:txBody>
                  <a:tcPr>
                    <a:noFill/>
                  </a:tcPr>
                </a:tc>
                <a:tc>
                  <a:txBody>
                    <a:bodyPr/>
                    <a:lstStyle/>
                    <a:p>
                      <a:r>
                        <a:rPr lang="en-GB" dirty="0"/>
                        <a:t>Yes</a:t>
                      </a:r>
                    </a:p>
                  </a:txBody>
                  <a:tcPr>
                    <a:noFill/>
                  </a:tcPr>
                </a:tc>
                <a:extLst>
                  <a:ext uri="{0D108BD9-81ED-4DB2-BD59-A6C34878D82A}">
                    <a16:rowId xmlns:a16="http://schemas.microsoft.com/office/drawing/2014/main" val="10002"/>
                  </a:ext>
                </a:extLst>
              </a:tr>
              <a:tr h="865177">
                <a:tc>
                  <a:txBody>
                    <a:bodyPr/>
                    <a:lstStyle/>
                    <a:p>
                      <a:r>
                        <a:rPr lang="en-GB" dirty="0"/>
                        <a:t>Module Name</a:t>
                      </a:r>
                    </a:p>
                  </a:txBody>
                  <a:tcPr>
                    <a:noFill/>
                  </a:tcPr>
                </a:tc>
                <a:tc>
                  <a:txBody>
                    <a:bodyPr/>
                    <a:lstStyle/>
                    <a:p>
                      <a:r>
                        <a:rPr lang="en-GB" dirty="0"/>
                        <a:t>Knowledge and Information management Skills for the Workplace</a:t>
                      </a:r>
                    </a:p>
                  </a:txBody>
                  <a:tcPr>
                    <a:noFill/>
                  </a:tcPr>
                </a:tc>
                <a:extLst>
                  <a:ext uri="{0D108BD9-81ED-4DB2-BD59-A6C34878D82A}">
                    <a16:rowId xmlns:a16="http://schemas.microsoft.com/office/drawing/2014/main" val="10003"/>
                  </a:ext>
                </a:extLst>
              </a:tr>
              <a:tr h="865177">
                <a:tc>
                  <a:txBody>
                    <a:bodyPr/>
                    <a:lstStyle/>
                    <a:p>
                      <a:r>
                        <a:rPr lang="en-GB" dirty="0"/>
                        <a:t>Module</a:t>
                      </a:r>
                      <a:r>
                        <a:rPr lang="en-GB" baseline="0" dirty="0"/>
                        <a:t> Code</a:t>
                      </a:r>
                      <a:endParaRPr lang="en-GB" dirty="0"/>
                    </a:p>
                  </a:txBody>
                  <a:tcPr>
                    <a:noFill/>
                  </a:tcPr>
                </a:tc>
                <a:tc>
                  <a:txBody>
                    <a:bodyPr/>
                    <a:lstStyle/>
                    <a:p>
                      <a:r>
                        <a:rPr lang="en-GB" dirty="0"/>
                        <a:t>BMSW5106</a:t>
                      </a:r>
                    </a:p>
                  </a:txBody>
                  <a:tcPr>
                    <a:noFill/>
                  </a:tcPr>
                </a:tc>
                <a:extLst>
                  <a:ext uri="{0D108BD9-81ED-4DB2-BD59-A6C34878D82A}">
                    <a16:rowId xmlns:a16="http://schemas.microsoft.com/office/drawing/2014/main" val="10004"/>
                  </a:ext>
                </a:extLst>
              </a:tr>
              <a:tr h="865177">
                <a:tc>
                  <a:txBody>
                    <a:bodyPr/>
                    <a:lstStyle/>
                    <a:p>
                      <a:r>
                        <a:rPr lang="en-GB" dirty="0"/>
                        <a:t>Video shared with the lecturer</a:t>
                      </a:r>
                    </a:p>
                  </a:txBody>
                  <a:tcPr>
                    <a:noFill/>
                  </a:tcPr>
                </a:tc>
                <a:tc>
                  <a:txBody>
                    <a:bodyPr/>
                    <a:lstStyle/>
                    <a:p>
                      <a:r>
                        <a:rPr lang="en-GB" dirty="0"/>
                        <a:t>Yes</a:t>
                      </a:r>
                    </a:p>
                  </a:txBody>
                  <a:tcPr>
                    <a:noFill/>
                  </a:tcPr>
                </a:tc>
                <a:extLst>
                  <a:ext uri="{0D108BD9-81ED-4DB2-BD59-A6C34878D82A}">
                    <a16:rowId xmlns:a16="http://schemas.microsoft.com/office/drawing/2014/main" val="10005"/>
                  </a:ext>
                </a:extLst>
              </a:tr>
              <a:tr h="865177">
                <a:tc>
                  <a:txBody>
                    <a:bodyPr/>
                    <a:lstStyle/>
                    <a:p>
                      <a:r>
                        <a:rPr lang="en-GB" dirty="0"/>
                        <a:t>URL</a:t>
                      </a:r>
                    </a:p>
                  </a:txBody>
                  <a:tcPr>
                    <a:noFill/>
                  </a:tcPr>
                </a:tc>
                <a:tc>
                  <a:txBody>
                    <a:bodyPr/>
                    <a:lstStyle/>
                    <a:p>
                      <a:r>
                        <a:rPr lang="en-GB" dirty="0">
                          <a:hlinkClick r:id="rId2"/>
                        </a:rPr>
                        <a:t>https://web.microsoftstream.com/video/8f894bcc-e360-493a-87af-8648cbb9fb86</a:t>
                      </a:r>
                      <a:r>
                        <a:rPr lang="en-GB" dirty="0"/>
                        <a:t> </a:t>
                      </a:r>
                    </a:p>
                  </a:txBody>
                  <a:tcP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215552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John Deere Company</a:t>
            </a:r>
          </a:p>
        </p:txBody>
      </p:sp>
      <p:sp>
        <p:nvSpPr>
          <p:cNvPr id="3" name="Content Placeholder 2"/>
          <p:cNvSpPr>
            <a:spLocks noGrp="1"/>
          </p:cNvSpPr>
          <p:nvPr>
            <p:ph idx="1"/>
          </p:nvPr>
        </p:nvSpPr>
        <p:spPr/>
        <p:txBody>
          <a:bodyPr/>
          <a:lstStyle/>
          <a:p>
            <a:r>
              <a:rPr lang="en-GB" dirty="0"/>
              <a:t>Founded in 1837</a:t>
            </a:r>
          </a:p>
          <a:p>
            <a:r>
              <a:rPr lang="en-GB" dirty="0"/>
              <a:t>$48 billion – market capitalization &amp; $30 million – annual revenues</a:t>
            </a:r>
          </a:p>
          <a:p>
            <a:pPr marL="0" indent="0">
              <a:buNone/>
            </a:pPr>
            <a:endParaRPr lang="en-GB" dirty="0"/>
          </a:p>
          <a:p>
            <a:pPr marL="0" indent="0">
              <a:buNone/>
            </a:pPr>
            <a:endParaRPr lang="en-GB" dirty="0"/>
          </a:p>
          <a:p>
            <a:r>
              <a:rPr lang="en-GB" dirty="0"/>
              <a:t>Symbol: </a:t>
            </a:r>
          </a:p>
          <a:p>
            <a:endParaRPr lang="en-GB" dirty="0"/>
          </a:p>
          <a:p>
            <a:endParaRPr lang="en-GB" dirty="0"/>
          </a:p>
          <a:p>
            <a:pPr marL="0" indent="0">
              <a:buNone/>
            </a:pPr>
            <a:r>
              <a:rPr lang="en-GB" dirty="0"/>
              <a:t>(Grosch, 2018)</a:t>
            </a:r>
          </a:p>
        </p:txBody>
      </p:sp>
      <p:pic>
        <p:nvPicPr>
          <p:cNvPr id="1026" name="Picture 2" descr="https://upload.wikimedia.org/wikipedia/en/thumb/c/cf/John_Deere_logo.svg/1200px-John_Deere_logo.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91072" y="2878048"/>
            <a:ext cx="3149913" cy="2107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6089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used at John Deere Company:</a:t>
            </a:r>
          </a:p>
        </p:txBody>
      </p:sp>
      <p:sp>
        <p:nvSpPr>
          <p:cNvPr id="3" name="Content Placeholder 2"/>
          <p:cNvSpPr>
            <a:spLocks noGrp="1"/>
          </p:cNvSpPr>
          <p:nvPr>
            <p:ph idx="1"/>
          </p:nvPr>
        </p:nvSpPr>
        <p:spPr/>
        <p:txBody>
          <a:bodyPr/>
          <a:lstStyle/>
          <a:p>
            <a:r>
              <a:rPr lang="en-GB" dirty="0"/>
              <a:t>Enterprise resource planner (ERP)</a:t>
            </a:r>
          </a:p>
          <a:p>
            <a:r>
              <a:rPr lang="en-GB" dirty="0"/>
              <a:t>Customer Relationship Management (CRM)</a:t>
            </a:r>
          </a:p>
          <a:p>
            <a:r>
              <a:rPr lang="en-GB" dirty="0"/>
              <a:t>Supplier Relationship Management (SRM)</a:t>
            </a:r>
          </a:p>
          <a:p>
            <a:r>
              <a:rPr lang="en-GB" dirty="0"/>
              <a:t>Supply Chain Management (SCM)</a:t>
            </a:r>
          </a:p>
          <a:p>
            <a:r>
              <a:rPr lang="en-GB" dirty="0"/>
              <a:t>Product Lifecycle Management (PLM)</a:t>
            </a:r>
          </a:p>
          <a:p>
            <a:endParaRPr lang="en-GB" dirty="0"/>
          </a:p>
          <a:p>
            <a:endParaRPr lang="en-GB" dirty="0"/>
          </a:p>
          <a:p>
            <a:pPr marL="0" indent="0">
              <a:buNone/>
            </a:pPr>
            <a:r>
              <a:rPr lang="en-GB" dirty="0"/>
              <a:t>(Moodle, 2021)</a:t>
            </a:r>
          </a:p>
        </p:txBody>
      </p:sp>
    </p:spTree>
    <p:extLst>
      <p:ext uri="{BB962C8B-B14F-4D97-AF65-F5344CB8AC3E}">
        <p14:creationId xmlns:p14="http://schemas.microsoft.com/office/powerpoint/2010/main" val="370505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DIKW Hierarchy </a:t>
            </a:r>
          </a:p>
        </p:txBody>
      </p:sp>
      <p:sp>
        <p:nvSpPr>
          <p:cNvPr id="3" name="Content Placeholder 2"/>
          <p:cNvSpPr>
            <a:spLocks noGrp="1"/>
          </p:cNvSpPr>
          <p:nvPr>
            <p:ph idx="1"/>
          </p:nvPr>
        </p:nvSpPr>
        <p:spPr>
          <a:xfrm>
            <a:off x="838200" y="1690688"/>
            <a:ext cx="2484549" cy="4486275"/>
          </a:xfrm>
        </p:spPr>
        <p:txBody>
          <a:bodyPr/>
          <a:lstStyle/>
          <a:p>
            <a:pPr marL="0" indent="0">
              <a:buNone/>
            </a:pPr>
            <a:r>
              <a:rPr lang="en-GB" dirty="0"/>
              <a:t>It represent the root of Knowledge Management and is it used to transform data into wisdom (Brahmachary, 2019). </a:t>
            </a:r>
          </a:p>
        </p:txBody>
      </p:sp>
      <p:pic>
        <p:nvPicPr>
          <p:cNvPr id="6" name="Picture 5" descr="https://i1.wp.com/www.certguidance.com/wp-content/uploads/2018/03/ITLR0061-DIKW-Hierarchy-Concept.png?w=550&amp;ssl=1"/>
          <p:cNvPicPr/>
          <p:nvPr/>
        </p:nvPicPr>
        <p:blipFill>
          <a:blip r:embed="rId2">
            <a:extLst>
              <a:ext uri="{28A0092B-C50C-407E-A947-70E740481C1C}">
                <a14:useLocalDpi xmlns:a14="http://schemas.microsoft.com/office/drawing/2010/main" val="0"/>
              </a:ext>
            </a:extLst>
          </a:blip>
          <a:srcRect/>
          <a:stretch>
            <a:fillRect/>
          </a:stretch>
        </p:blipFill>
        <p:spPr bwMode="auto">
          <a:xfrm>
            <a:off x="3763618" y="1545465"/>
            <a:ext cx="7312214" cy="4219231"/>
          </a:xfrm>
          <a:prstGeom prst="rect">
            <a:avLst/>
          </a:prstGeom>
          <a:noFill/>
          <a:ln>
            <a:noFill/>
          </a:ln>
        </p:spPr>
      </p:pic>
    </p:spTree>
    <p:extLst>
      <p:ext uri="{BB962C8B-B14F-4D97-AF65-F5344CB8AC3E}">
        <p14:creationId xmlns:p14="http://schemas.microsoft.com/office/powerpoint/2010/main" val="4110324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Management </a:t>
            </a:r>
          </a:p>
        </p:txBody>
      </p:sp>
      <p:pic>
        <p:nvPicPr>
          <p:cNvPr id="2050" name="Picture 2" descr="https://www.slideteam.net/media/catalog/product/cache/960x720/k/n/knowledge_management_process_model_ppt_example_2018_Slide01.jpg"/>
          <p:cNvPicPr>
            <a:picLocks noChangeAspect="1" noChangeArrowheads="1"/>
          </p:cNvPicPr>
          <p:nvPr/>
        </p:nvPicPr>
        <p:blipFill rotWithShape="1">
          <a:blip r:embed="rId2">
            <a:extLst>
              <a:ext uri="{28A0092B-C50C-407E-A947-70E740481C1C}">
                <a14:useLocalDpi xmlns:a14="http://schemas.microsoft.com/office/drawing/2010/main" val="0"/>
              </a:ext>
            </a:extLst>
          </a:blip>
          <a:srcRect l="1243" t="6401" r="-7338" b="13059"/>
          <a:stretch/>
        </p:blipFill>
        <p:spPr bwMode="auto">
          <a:xfrm>
            <a:off x="646111" y="1152983"/>
            <a:ext cx="9436696" cy="5010635"/>
          </a:xfrm>
          <a:prstGeom prst="rect">
            <a:avLst/>
          </a:prstGeom>
          <a:solidFill>
            <a:schemeClr val="accent3">
              <a:tint val="20000"/>
              <a:alpha val="0"/>
            </a:schemeClr>
          </a:solidFill>
        </p:spPr>
      </p:pic>
      <p:sp>
        <p:nvSpPr>
          <p:cNvPr id="8" name="TextBox 7"/>
          <p:cNvSpPr txBox="1"/>
          <p:nvPr/>
        </p:nvSpPr>
        <p:spPr>
          <a:xfrm>
            <a:off x="9407061" y="6077908"/>
            <a:ext cx="2784939" cy="369332"/>
          </a:xfrm>
          <a:prstGeom prst="rect">
            <a:avLst/>
          </a:prstGeom>
          <a:noFill/>
        </p:spPr>
        <p:txBody>
          <a:bodyPr wrap="square" rtlCol="0">
            <a:spAutoFit/>
          </a:bodyPr>
          <a:lstStyle/>
          <a:p>
            <a:r>
              <a:rPr lang="en-GB" dirty="0"/>
              <a:t>(Chang, Lin, 2015)</a:t>
            </a:r>
          </a:p>
        </p:txBody>
      </p:sp>
    </p:spTree>
    <p:extLst>
      <p:ext uri="{BB962C8B-B14F-4D97-AF65-F5344CB8AC3E}">
        <p14:creationId xmlns:p14="http://schemas.microsoft.com/office/powerpoint/2010/main" val="360980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idx="1"/>
          </p:nvPr>
        </p:nvSpPr>
        <p:spPr>
          <a:xfrm>
            <a:off x="838200" y="384175"/>
            <a:ext cx="10515600" cy="6056382"/>
          </a:xfrm>
        </p:spPr>
        <p:txBody>
          <a:bodyPr>
            <a:normAutofit/>
          </a:bodyPr>
          <a:lstStyle/>
          <a:p>
            <a:pPr marL="0" indent="0">
              <a:buNone/>
            </a:pPr>
            <a:endParaRPr lang="en-GB" dirty="0"/>
          </a:p>
          <a:p>
            <a:pPr marL="0" indent="0">
              <a:buNone/>
            </a:pPr>
            <a:r>
              <a:rPr lang="en-GB" dirty="0"/>
              <a:t>Advantages of knowledge management:</a:t>
            </a:r>
          </a:p>
          <a:p>
            <a:r>
              <a:rPr lang="en-GB" dirty="0"/>
              <a:t>Lower costs</a:t>
            </a:r>
          </a:p>
          <a:p>
            <a:r>
              <a:rPr lang="en-GB" dirty="0"/>
              <a:t>Effective learning</a:t>
            </a:r>
          </a:p>
          <a:p>
            <a:r>
              <a:rPr lang="en-GB" dirty="0"/>
              <a:t>Decision making</a:t>
            </a:r>
          </a:p>
          <a:p>
            <a:pPr marL="0" indent="0">
              <a:buNone/>
            </a:pPr>
            <a:r>
              <a:rPr lang="en-GB" dirty="0"/>
              <a:t>(Agass, 2021)</a:t>
            </a:r>
          </a:p>
          <a:p>
            <a:pPr marL="0" indent="0">
              <a:buNone/>
            </a:pPr>
            <a:endParaRPr lang="en-GB" dirty="0"/>
          </a:p>
          <a:p>
            <a:pPr marL="0" indent="0">
              <a:buNone/>
            </a:pPr>
            <a:r>
              <a:rPr lang="en-GB" dirty="0"/>
              <a:t>Disadvantages of knowledge management:</a:t>
            </a:r>
          </a:p>
          <a:p>
            <a:r>
              <a:rPr lang="en-GB" dirty="0"/>
              <a:t>Disadvantages of knowledge management</a:t>
            </a:r>
          </a:p>
          <a:p>
            <a:r>
              <a:rPr lang="en-GB" dirty="0"/>
              <a:t>Security concerns</a:t>
            </a:r>
          </a:p>
          <a:p>
            <a:r>
              <a:rPr lang="en-GB" dirty="0"/>
              <a:t>Starting the process</a:t>
            </a:r>
          </a:p>
          <a:p>
            <a:pPr marL="0" indent="0">
              <a:buNone/>
            </a:pPr>
            <a:r>
              <a:rPr lang="en-GB" dirty="0"/>
              <a:t>(Thakral, 2021)</a:t>
            </a:r>
          </a:p>
          <a:p>
            <a:endParaRPr lang="en-GB" dirty="0"/>
          </a:p>
        </p:txBody>
      </p:sp>
    </p:spTree>
    <p:extLst>
      <p:ext uri="{BB962C8B-B14F-4D97-AF65-F5344CB8AC3E}">
        <p14:creationId xmlns:p14="http://schemas.microsoft.com/office/powerpoint/2010/main" val="351106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IT vs Portal five forces at John Deer</a:t>
            </a:r>
            <a:br>
              <a:rPr lang="en-GB" dirty="0"/>
            </a:br>
            <a:endParaRPr lang="en-GB" dirty="0"/>
          </a:p>
        </p:txBody>
      </p:sp>
      <p:sp>
        <p:nvSpPr>
          <p:cNvPr id="3" name="Content Placeholder 2"/>
          <p:cNvSpPr>
            <a:spLocks noGrp="1"/>
          </p:cNvSpPr>
          <p:nvPr>
            <p:ph idx="1"/>
          </p:nvPr>
        </p:nvSpPr>
        <p:spPr>
          <a:xfrm>
            <a:off x="838200" y="1192696"/>
            <a:ext cx="10515600" cy="4984267"/>
          </a:xfrm>
        </p:spPr>
        <p:txBody>
          <a:bodyPr/>
          <a:lstStyle/>
          <a:p>
            <a:r>
              <a:rPr lang="en-GB" dirty="0"/>
              <a:t>Threats of new entrants: develop everything and more that customers need.</a:t>
            </a:r>
          </a:p>
          <a:p>
            <a:r>
              <a:rPr lang="en-GB" dirty="0"/>
              <a:t>Bargaining power of suppliers: the more, the better.</a:t>
            </a:r>
          </a:p>
          <a:p>
            <a:r>
              <a:rPr lang="en-GB" dirty="0"/>
              <a:t>Bargaining power of buyers: keep the customers informed. </a:t>
            </a:r>
          </a:p>
          <a:p>
            <a:r>
              <a:rPr lang="en-GB" dirty="0"/>
              <a:t>Treat from substitute products: quality goods at perfect price.</a:t>
            </a:r>
          </a:p>
          <a:p>
            <a:r>
              <a:rPr lang="en-GB" dirty="0"/>
              <a:t>Rivalry among the existing players: collaborating rather than competition.</a:t>
            </a:r>
          </a:p>
          <a:p>
            <a:pPr marL="0" indent="0">
              <a:buNone/>
            </a:pPr>
            <a:endParaRPr lang="en-GB" dirty="0"/>
          </a:p>
          <a:p>
            <a:pPr marL="0" indent="0">
              <a:buNone/>
            </a:pPr>
            <a:r>
              <a:rPr lang="en-GB" dirty="0"/>
              <a:t>(Fen Fort University, 2021)</a:t>
            </a:r>
          </a:p>
          <a:p>
            <a:pPr marL="0" indent="0">
              <a:buNone/>
            </a:pPr>
            <a:endParaRPr lang="en-GB" dirty="0"/>
          </a:p>
          <a:p>
            <a:pPr marL="0" indent="0">
              <a:buNone/>
            </a:pPr>
            <a:endParaRPr lang="en-GB" dirty="0"/>
          </a:p>
        </p:txBody>
      </p:sp>
      <p:sp>
        <p:nvSpPr>
          <p:cNvPr id="4" name="Rectangle 3"/>
          <p:cNvSpPr/>
          <p:nvPr/>
        </p:nvSpPr>
        <p:spPr>
          <a:xfrm>
            <a:off x="4543876" y="3175085"/>
            <a:ext cx="3104248" cy="507831"/>
          </a:xfrm>
          <a:prstGeom prst="rect">
            <a:avLst/>
          </a:prstGeom>
        </p:spPr>
        <p:txBody>
          <a:bodyPr wrap="none">
            <a:spAutoFit/>
          </a:bodyPr>
          <a:lstStyle/>
          <a:p>
            <a:pPr>
              <a:lnSpc>
                <a:spcPct val="150000"/>
              </a:lnSpc>
              <a:spcAft>
                <a:spcPts val="800"/>
              </a:spcAft>
            </a:pPr>
            <a:r>
              <a:rPr lang="en-GB" dirty="0">
                <a:effectLst/>
                <a:latin typeface="Arial" panose="020B0604020202020204" pitchFamily="34" charset="0"/>
                <a:ea typeface="Calibri" panose="020F0502020204030204" pitchFamily="34" charset="0"/>
                <a:cs typeface="Times New Roman" panose="02020603050405020304" pitchFamily="18" charset="0"/>
              </a:rPr>
              <a:t>(Fen Fort University, 2021).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98427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Data Analytics and IoT</a:t>
            </a:r>
            <a:br>
              <a:rPr lang="en-GB" dirty="0"/>
            </a:br>
            <a:endParaRPr lang="en-GB" dirty="0"/>
          </a:p>
        </p:txBody>
      </p:sp>
      <p:sp>
        <p:nvSpPr>
          <p:cNvPr id="3" name="Content Placeholder 2"/>
          <p:cNvSpPr>
            <a:spLocks noGrp="1"/>
          </p:cNvSpPr>
          <p:nvPr>
            <p:ph idx="1"/>
          </p:nvPr>
        </p:nvSpPr>
        <p:spPr/>
        <p:txBody>
          <a:bodyPr/>
          <a:lstStyle/>
          <a:p>
            <a:r>
              <a:rPr lang="en-GB" dirty="0"/>
              <a:t>Big Data Analytics represent the technique that brought together big data and analytics in the same process, creating the most powerful tool in business industry (Russom, 2011).</a:t>
            </a:r>
          </a:p>
          <a:p>
            <a:pPr marL="0" indent="0">
              <a:buNone/>
            </a:pPr>
            <a:endParaRPr lang="en-GB" dirty="0"/>
          </a:p>
          <a:p>
            <a:r>
              <a:rPr lang="en-GB" dirty="0"/>
              <a:t>The Internet of Things (IoT) represent all the information and the exchange of goods or services that everyone is able to do through the internet. The aim of IoT is to increase transparency and to improve the efficiency of supply chain networks (Weber, 2010). </a:t>
            </a:r>
          </a:p>
          <a:p>
            <a:pPr marL="0" indent="0">
              <a:buNone/>
            </a:pPr>
            <a:endParaRPr lang="en-GB" dirty="0"/>
          </a:p>
        </p:txBody>
      </p:sp>
    </p:spTree>
    <p:extLst>
      <p:ext uri="{BB962C8B-B14F-4D97-AF65-F5344CB8AC3E}">
        <p14:creationId xmlns:p14="http://schemas.microsoft.com/office/powerpoint/2010/main" val="2645059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John Deere Company and the Covid-19 Pandemic</a:t>
            </a:r>
            <a:br>
              <a:rPr lang="en-GB" dirty="0"/>
            </a:br>
            <a:endParaRPr lang="en-GB" dirty="0"/>
          </a:p>
        </p:txBody>
      </p:sp>
      <p:sp>
        <p:nvSpPr>
          <p:cNvPr id="3" name="Content Placeholder 2"/>
          <p:cNvSpPr>
            <a:spLocks noGrp="1"/>
          </p:cNvSpPr>
          <p:nvPr>
            <p:ph idx="1"/>
          </p:nvPr>
        </p:nvSpPr>
        <p:spPr/>
        <p:txBody>
          <a:bodyPr/>
          <a:lstStyle/>
          <a:p>
            <a:r>
              <a:rPr lang="en-GB" dirty="0"/>
              <a:t>Implementing common sense rules</a:t>
            </a:r>
          </a:p>
          <a:p>
            <a:r>
              <a:rPr lang="en-GB" dirty="0"/>
              <a:t>Encourage employees to work from home, where possible (GOV UK, 2021).</a:t>
            </a:r>
          </a:p>
          <a:p>
            <a:r>
              <a:rPr lang="en-GB" dirty="0"/>
              <a:t>Developed 3D doors coverings (Wake County, 2021). </a:t>
            </a:r>
          </a:p>
          <a:p>
            <a:r>
              <a:rPr lang="en-GB" dirty="0"/>
              <a:t>The company donated &gt; $700.000 and 1000 face masks coverings (Wake County, 2021). </a:t>
            </a:r>
          </a:p>
          <a:p>
            <a:endParaRPr lang="en-GB" dirty="0"/>
          </a:p>
        </p:txBody>
      </p:sp>
    </p:spTree>
    <p:extLst>
      <p:ext uri="{BB962C8B-B14F-4D97-AF65-F5344CB8AC3E}">
        <p14:creationId xmlns:p14="http://schemas.microsoft.com/office/powerpoint/2010/main" val="552453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10390"/>
            <a:ext cx="10515600" cy="1054584"/>
          </a:xfrm>
        </p:spPr>
        <p:txBody>
          <a:bodyPr>
            <a:normAutofit/>
          </a:bodyPr>
          <a:lstStyle/>
          <a:p>
            <a:r>
              <a:rPr lang="en-GB" sz="2800" dirty="0"/>
              <a:t>References</a:t>
            </a:r>
          </a:p>
        </p:txBody>
      </p:sp>
      <p:sp>
        <p:nvSpPr>
          <p:cNvPr id="3" name="Content Placeholder 2"/>
          <p:cNvSpPr>
            <a:spLocks noGrp="1"/>
          </p:cNvSpPr>
          <p:nvPr>
            <p:ph idx="1"/>
          </p:nvPr>
        </p:nvSpPr>
        <p:spPr>
          <a:xfrm>
            <a:off x="838200" y="1020418"/>
            <a:ext cx="10515600" cy="5156546"/>
          </a:xfrm>
        </p:spPr>
        <p:txBody>
          <a:bodyPr>
            <a:noAutofit/>
          </a:bodyPr>
          <a:lstStyle/>
          <a:p>
            <a:pPr marL="0" indent="0">
              <a:buNone/>
            </a:pPr>
            <a:r>
              <a:rPr lang="en-GB" sz="2000" dirty="0"/>
              <a:t>Agass, D., 2021. </a:t>
            </a:r>
            <a:r>
              <a:rPr lang="en-GB" sz="2000" i="1" dirty="0"/>
              <a:t>7 business benefits of knowledge management | Easygenerator</a:t>
            </a:r>
            <a:r>
              <a:rPr lang="en-GB" sz="2000" dirty="0"/>
              <a:t>. [Online] Create an online course easily | Easygenerator. Available at: &lt;https://www.easygenerator.com/en/blog/knowledge-sharing/7-business-benefits-of-knowledge-management/&gt; [Accessed 27 June 2021].</a:t>
            </a:r>
          </a:p>
          <a:p>
            <a:pPr marL="0" indent="0">
              <a:buNone/>
            </a:pPr>
            <a:r>
              <a:rPr lang="en-GB" sz="2000" dirty="0"/>
              <a:t>Brahmachary, A., 2019. </a:t>
            </a:r>
            <a:r>
              <a:rPr lang="en-GB" sz="2000" i="1" dirty="0"/>
              <a:t>DIKW Model: Explaining the Concept of DIKW Hierarchy in ITIL</a:t>
            </a:r>
            <a:r>
              <a:rPr lang="en-GB" sz="2000" dirty="0"/>
              <a:t>. [Online] CertGuidance. Available at: &lt;https://www.certguidance.com/explaining-dikw-hierarchy/&gt; [Accessed 20 June 2021].</a:t>
            </a:r>
          </a:p>
          <a:p>
            <a:pPr marL="0" indent="0">
              <a:buNone/>
            </a:pPr>
            <a:r>
              <a:rPr lang="en-GB" sz="2000" dirty="0"/>
              <a:t>Chang, C.L.H. and Lin, T.C., 2015. The role of organizational culture in the knowledge management process. </a:t>
            </a:r>
            <a:r>
              <a:rPr lang="en-GB" sz="2000" i="1" dirty="0"/>
              <a:t>Journal of Knowledge management</a:t>
            </a:r>
            <a:r>
              <a:rPr lang="en-GB" sz="2000" dirty="0"/>
              <a:t>. Available at: https://scholar.google.com/scholar?hl=en&amp;as_sdt=0%2C5&amp;q=knowledge+management+process&amp;oq=kno [Accessed 26 June 2021].</a:t>
            </a:r>
          </a:p>
          <a:p>
            <a:pPr marL="0" indent="0">
              <a:buNone/>
            </a:pPr>
            <a:r>
              <a:rPr lang="en-GB" sz="2000" dirty="0"/>
              <a:t>Fern Fort University. 2021. </a:t>
            </a:r>
            <a:r>
              <a:rPr lang="en-GB" sz="2000" i="1" dirty="0"/>
              <a:t>Deere &amp; Company Porter Five (5) Forces &amp; Industry Analysis [Strategy]</a:t>
            </a:r>
            <a:r>
              <a:rPr lang="en-GB" sz="2000" dirty="0"/>
              <a:t>. [Online] Available at: &lt;http://fernfortuniversity.com/term-papers/porter5/analysis/2297-deere---company.php&gt; [Accessed 4 July 2021].</a:t>
            </a:r>
          </a:p>
          <a:p>
            <a:pPr marL="0" indent="0">
              <a:buNone/>
            </a:pPr>
            <a:r>
              <a:rPr lang="en-GB" sz="2000" dirty="0"/>
              <a:t>GOV UK., 2021. </a:t>
            </a:r>
            <a:r>
              <a:rPr lang="en-GB" sz="2000" i="1" dirty="0"/>
              <a:t>Factories, plants and warehouses - Working safely during coronavirus (COVID-19) - Guidance - GOV.UK</a:t>
            </a:r>
            <a:r>
              <a:rPr lang="en-GB" sz="2000" dirty="0"/>
              <a:t>. [Online] Gov.uk. Available at: &lt;https://www.gov.uk/guidance/working-safely-during-coronavirus-covid-19/factories-plants-and-warehouses#factories-3-1&gt; [Accessed 17 July 2021].</a:t>
            </a:r>
          </a:p>
        </p:txBody>
      </p:sp>
    </p:spTree>
    <p:extLst>
      <p:ext uri="{BB962C8B-B14F-4D97-AF65-F5344CB8AC3E}">
        <p14:creationId xmlns:p14="http://schemas.microsoft.com/office/powerpoint/2010/main" val="2983787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200" y="1404730"/>
            <a:ext cx="10515600" cy="4772233"/>
          </a:xfrm>
        </p:spPr>
        <p:txBody>
          <a:bodyPr>
            <a:normAutofit fontScale="92500" lnSpcReduction="10000"/>
          </a:bodyPr>
          <a:lstStyle/>
          <a:p>
            <a:pPr marL="0" indent="0">
              <a:buNone/>
            </a:pPr>
            <a:r>
              <a:rPr lang="en-GB" dirty="0"/>
              <a:t>Grosch, K., 2018. John Deere–Bringing AI to Agriculture. Available at: &lt;</a:t>
            </a:r>
            <a:r>
              <a:rPr lang="en-GB" dirty="0">
                <a:hlinkClick r:id="rId2"/>
              </a:rPr>
              <a:t>https://digital.hbs.edu/platform-rctom/submission/john-deere-bringing-ai-to-agriculture/</a:t>
            </a:r>
            <a:r>
              <a:rPr lang="en-GB" dirty="0"/>
              <a:t>&gt; [Accessed 20 June 2021].</a:t>
            </a:r>
          </a:p>
          <a:p>
            <a:pPr marL="0" indent="0">
              <a:buNone/>
            </a:pPr>
            <a:r>
              <a:rPr lang="en-GB" dirty="0"/>
              <a:t>Russom, P., 2011. Big data analytics. </a:t>
            </a:r>
            <a:r>
              <a:rPr lang="en-GB" i="1" dirty="0"/>
              <a:t>TDWI best practices report, fourth quarter</a:t>
            </a:r>
            <a:r>
              <a:rPr lang="en-GB" dirty="0"/>
              <a:t>, </a:t>
            </a:r>
            <a:r>
              <a:rPr lang="en-GB" i="1" dirty="0"/>
              <a:t>19</a:t>
            </a:r>
            <a:r>
              <a:rPr lang="en-GB" dirty="0"/>
              <a:t>(4), pp.1-34. Available at: https://vivomente.com/wp-content/uploads/2016/04/big-data-analytics-white-paper.pdf [Accessed 4 July 2021].</a:t>
            </a:r>
          </a:p>
          <a:p>
            <a:pPr marL="0" indent="0">
              <a:buNone/>
            </a:pPr>
            <a:r>
              <a:rPr lang="en-GB" dirty="0"/>
              <a:t>Thakral, R., 2021. </a:t>
            </a:r>
            <a:r>
              <a:rPr lang="en-GB" i="1" dirty="0"/>
              <a:t>Advantages and disadvantages of CRM - Target Integration</a:t>
            </a:r>
            <a:r>
              <a:rPr lang="en-GB" dirty="0"/>
              <a:t>. [Online] Target Integration. Available at: &lt;https://www.targetintegration.com/advantages-and-disadvantages-of-crm/&gt; [Accessed 27 June 2021].</a:t>
            </a:r>
          </a:p>
          <a:p>
            <a:pPr marL="0" indent="0">
              <a:buNone/>
            </a:pPr>
            <a:r>
              <a:rPr lang="en-GB" dirty="0"/>
              <a:t>Wake County, 2021. </a:t>
            </a:r>
            <a:r>
              <a:rPr lang="en-GB" i="1" dirty="0"/>
              <a:t>How John Deere is taking on the COVID-19 Crisis - Wake County Economic Development</a:t>
            </a:r>
            <a:r>
              <a:rPr lang="en-GB" dirty="0"/>
              <a:t>. [Online] Raleigh-wake.org. Available at: &lt;https://raleigh-wake.org/blog/how-john-deere-is-taking-on-the-covid-19-crisis&gt; [Accessed 11 July 2021].</a:t>
            </a:r>
          </a:p>
          <a:p>
            <a:pPr marL="0" indent="0">
              <a:buNone/>
            </a:pPr>
            <a:r>
              <a:rPr lang="en-GB" dirty="0"/>
              <a:t>Weber, R.H. and Weber, R., 2010. </a:t>
            </a:r>
            <a:r>
              <a:rPr lang="en-GB" i="1" dirty="0"/>
              <a:t>Internet of things</a:t>
            </a:r>
            <a:r>
              <a:rPr lang="en-GB" dirty="0"/>
              <a:t> (Vol. 12). Heidelberg: Springer. Available at: https://www.dhi.ac.uk/san/waysofbeing/data/governance-crone-weber-2010.pdf [Accessed 4 July 2021].</a:t>
            </a:r>
          </a:p>
          <a:p>
            <a:pPr marL="0" indent="0">
              <a:buNone/>
            </a:pPr>
            <a:endParaRPr lang="en-GB" dirty="0"/>
          </a:p>
        </p:txBody>
      </p:sp>
    </p:spTree>
    <p:extLst>
      <p:ext uri="{BB962C8B-B14F-4D97-AF65-F5344CB8AC3E}">
        <p14:creationId xmlns:p14="http://schemas.microsoft.com/office/powerpoint/2010/main" val="18950715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183</TotalTime>
  <Words>917</Words>
  <Application>Microsoft Office PowerPoint</Application>
  <PresentationFormat>Widescreen</PresentationFormat>
  <Paragraphs>78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vt:lpstr>
      <vt:lpstr>PowerPoint Presentation</vt:lpstr>
      <vt:lpstr>John Deere Company</vt:lpstr>
      <vt:lpstr>IS used at John Deere Company:</vt:lpstr>
      <vt:lpstr>The DIKW Hierarchy </vt:lpstr>
      <vt:lpstr>Knowledge Management </vt:lpstr>
      <vt:lpstr>PowerPoint Presentation</vt:lpstr>
      <vt:lpstr>IT vs Portal five forces at John Deer </vt:lpstr>
      <vt:lpstr>Big Data Analytics and IoT </vt:lpstr>
      <vt:lpstr>John Deere Company and the Covid-19 Pandemic </vt:lpstr>
      <vt:lpstr>References</vt:lpstr>
      <vt:lpstr>References</vt:lpstr>
    </vt:vector>
  </TitlesOfParts>
  <Company>Pets at 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Daniela Cioranu</dc:creator>
  <cp:lastModifiedBy>Navid Nasirpourosgoei</cp:lastModifiedBy>
  <cp:revision>13</cp:revision>
  <dcterms:created xsi:type="dcterms:W3CDTF">2021-07-18T05:53:58Z</dcterms:created>
  <dcterms:modified xsi:type="dcterms:W3CDTF">2021-07-23T21:15:52Z</dcterms:modified>
</cp:coreProperties>
</file>