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3"/>
    <p:restoredTop sz="94681"/>
  </p:normalViewPr>
  <p:slideViewPr>
    <p:cSldViewPr snapToGrid="0">
      <p:cViewPr varScale="1">
        <p:scale>
          <a:sx n="135" d="100"/>
          <a:sy n="135" d="100"/>
        </p:scale>
        <p:origin x="656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2E864-A277-6754-7587-64A7E48E36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D3F5A2-85EE-1814-F5B0-5274D468D3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F7CD1A-8260-75FC-E4D5-59DB00BDB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BC6DD-51A5-5D43-83E8-5F66CB7F2873}" type="datetimeFigureOut">
              <a:rPr lang="en-US" smtClean="0"/>
              <a:t>3/24/25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D65EEA-D1C6-ED40-A926-A5BD10EF0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50D2D3-3321-9EBF-0AB2-90F0CF7EE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5E2D6-73B3-C24A-8650-BDFB2F97DD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982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B1E9F-B081-01BA-5E74-CFEFE8BA5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7A246-4ACC-838D-00B8-015B1F6F0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0E78F-AD16-8240-EC18-5958C7AA3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BC6DD-51A5-5D43-83E8-5F66CB7F2873}" type="datetimeFigureOut">
              <a:rPr lang="en-US" smtClean="0"/>
              <a:t>3/24/25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CF4CA-A7B4-7543-E071-E3838A478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FD311-66ED-A1A3-C290-8A1426DCC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5E2D6-73B3-C24A-8650-BDFB2F97DD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029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EC505-16F1-693B-6A65-1C1E537C9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D021E-50D1-B16A-6028-ADF21085EE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BEBCE-3705-CE7F-27D5-078548B86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BC6DD-51A5-5D43-83E8-5F66CB7F2873}" type="datetimeFigureOut">
              <a:rPr lang="en-US" smtClean="0"/>
              <a:t>3/24/25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745-DAD1-CA0F-EC8B-FF92D7D3F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B5CA10-C81D-31B2-AECD-4F52216E3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5E2D6-73B3-C24A-8650-BDFB2F97DD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414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98A2C-FC7B-2E7C-3EF9-DA25E2429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2DA9F-8015-C720-B353-883EEFD88A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18BBE6-8E06-F3BA-CC9A-26942055DD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78C63D-BBA5-6CF0-4191-BEDD51A7EF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BC6DD-51A5-5D43-83E8-5F66CB7F2873}" type="datetimeFigureOut">
              <a:rPr lang="en-US" smtClean="0"/>
              <a:t>3/24/25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B0D68D-DA54-3320-F741-EE1C1E90C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38F971-2D9B-ADCC-28B0-95BA95AE3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5E2D6-73B3-C24A-8650-BDFB2F97DD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102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B6CCF-D238-F0FA-A688-F88CD1F77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B82AF7-71CB-84AC-1030-73F6A961D2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CE1C9-89EE-5937-4874-05CCA0CDE8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6ACA75-F266-A842-81FD-E684E918D8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47E328-EE87-5E42-FE2B-EC2B7214B5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DAA9D7-1C26-443C-015A-339A41D8D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BC6DD-51A5-5D43-83E8-5F66CB7F2873}" type="datetimeFigureOut">
              <a:rPr lang="en-US" smtClean="0"/>
              <a:t>3/24/25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3032FF-1C92-D167-AE07-B1C540830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3DAD35-1017-3E9C-4E46-5B4E47C60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5E2D6-73B3-C24A-8650-BDFB2F97DD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230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A6254-A652-8F86-2E31-88E3D2DEB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0D5BAE-F3C4-619A-92DB-34B51341B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BC6DD-51A5-5D43-83E8-5F66CB7F2873}" type="datetimeFigureOut">
              <a:rPr lang="en-US" smtClean="0"/>
              <a:t>3/24/25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3C0F33-E162-4973-600C-3978BBDDB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701A36-4234-ABC4-E124-28DB4BE39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5E2D6-73B3-C24A-8650-BDFB2F97DD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687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12EC3C-E0AF-1A8A-FE8E-783C5BE27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BC6DD-51A5-5D43-83E8-5F66CB7F2873}" type="datetimeFigureOut">
              <a:rPr lang="en-US" smtClean="0"/>
              <a:t>3/24/25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1261D2-D277-5A94-A485-AB336AC88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85C852-DF4B-5B17-EFDF-625979506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5E2D6-73B3-C24A-8650-BDFB2F97DD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854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63AF0-0EB7-7953-1758-A6E80B993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5DFAF-0C01-058A-8786-67C37075DA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944A39-AF00-5A49-E536-1A0A740227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C81DD2-7D42-E929-2239-2D56FDB68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BC6DD-51A5-5D43-83E8-5F66CB7F2873}" type="datetimeFigureOut">
              <a:rPr lang="en-US" smtClean="0"/>
              <a:t>3/24/25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3D0439-1ECA-26E6-8CB4-8769E027B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21930D-230A-EAD9-71F8-C21DE242D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5E2D6-73B3-C24A-8650-BDFB2F97DD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093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BB026-43A6-9387-A97F-04699F922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F285F3-2798-60F6-0D4B-A7DA161D1D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3B646-EA4E-B47C-074E-109A861C1D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D0E8D-2C7D-1F69-C8C7-00D0C03F7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BC6DD-51A5-5D43-83E8-5F66CB7F2873}" type="datetimeFigureOut">
              <a:rPr lang="en-US" smtClean="0"/>
              <a:t>3/24/25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803105-7EA4-8956-3472-D36F47192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470E00-CA5F-C756-EF5D-15808FF16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5E2D6-73B3-C24A-8650-BDFB2F97DD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39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ADC70-8A09-4043-D672-4E5272E0E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6FB65-C553-CEFF-65C3-1C537E8EB9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6E84BF-CF3D-2106-943D-543288CC7D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BC6DD-51A5-5D43-83E8-5F66CB7F2873}" type="datetimeFigureOut">
              <a:rPr lang="en-US" smtClean="0"/>
              <a:t>3/24/25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8B67B-2CB5-2B3D-1DCD-C9BEBD9F6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EBF6E-34FC-B453-5CBC-21F7CD210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5E2D6-73B3-C24A-8650-BDFB2F97DD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31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71A811-A66B-7239-950D-69D879527F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C90CC9-8627-3B7A-1C91-779EB1C3C7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E6DA94-CA30-3E23-FF10-B2DE94779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BC6DD-51A5-5D43-83E8-5F66CB7F2873}" type="datetimeFigureOut">
              <a:rPr lang="en-US" smtClean="0"/>
              <a:t>3/24/25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CEC898-9639-BB7C-449E-3AB0CCE0B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DBB42-C6CF-74B4-99F1-DC9101F8C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5E2D6-73B3-C24A-8650-BDFB2F97DD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421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E8D500-1E09-967D-7678-E1AE01E40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FFF864-8BC3-A06F-AFCF-D8EB704F13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1CAA1A-B4D7-B1FE-1C5E-9DCDABE293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ABC6DD-51A5-5D43-83E8-5F66CB7F2873}" type="datetimeFigureOut">
              <a:rPr lang="en-US" smtClean="0"/>
              <a:t>3/24/25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65312D-DB6E-D5C7-B89A-75022CD184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206F9B-70B5-507B-6D3F-2B2A4529DC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E5E2D6-73B3-C24A-8650-BDFB2F97DD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267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616C4-9637-DC34-623A-ACA808B9D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225" y="1439126"/>
            <a:ext cx="10515600" cy="4351338"/>
          </a:xfrm>
        </p:spPr>
        <p:txBody>
          <a:bodyPr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dirty="0"/>
              <a:t>Business Presentation Evergreen Meadows.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dirty="0"/>
              <a:t>Student name: David Cosmin Lungu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dirty="0"/>
              <a:t>Student ID: 2314067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dirty="0"/>
              <a:t>Module code: BMSW-4011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dirty="0"/>
              <a:t>Lecture name: Melanie Squire</a:t>
            </a:r>
          </a:p>
          <a:p>
            <a:pPr marL="0" indent="0" algn="ct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1397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7E91B6-1969-2679-5F7D-03397858B4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6852" y="637762"/>
            <a:ext cx="2190782" cy="55767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Introduction.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36B228-38FD-B635-086D-5F6171B59D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732" y="850052"/>
            <a:ext cx="6390623" cy="532691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Welcome and Introducing Evergreen Meadows.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  A brief summary of the company concept: sustainable landscaping services.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  Environmental effect, biodiversity, and sustainable methods take front stage here.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  The need of sustainability in contemporary business and how Evergreen Meadows conforms to this trend.</a:t>
            </a:r>
          </a:p>
        </p:txBody>
      </p:sp>
    </p:spTree>
    <p:extLst>
      <p:ext uri="{BB962C8B-B14F-4D97-AF65-F5344CB8AC3E}">
        <p14:creationId xmlns:p14="http://schemas.microsoft.com/office/powerpoint/2010/main" val="22751042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94192-507D-AEB2-2736-0451B6F7C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/>
              <a:t>The company's proposal</a:t>
            </a:r>
            <a:br>
              <a:rPr lang="en-US" sz="3200"/>
            </a:br>
            <a:endParaRPr lang="en-US" sz="3200"/>
          </a:p>
        </p:txBody>
      </p:sp>
      <p:pic>
        <p:nvPicPr>
          <p:cNvPr id="13" name="Picture 12" descr="Hedge maze">
            <a:extLst>
              <a:ext uri="{FF2B5EF4-FFF2-40B4-BE49-F238E27FC236}">
                <a16:creationId xmlns:a16="http://schemas.microsoft.com/office/drawing/2014/main" id="{AC49BB17-50F3-C3CD-6D63-4AD89C8E4A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569" r="18482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93121-FEED-2884-7CCD-161FEB400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051222"/>
            <a:ext cx="5444382" cy="453005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1800" dirty="0"/>
              <a:t> Our offerings are vertical gardens, green landscaping, organic lawn maintenance, designs using native species.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  Aim and objectives of the business: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  Create aesthetically pleasing yet ecologically responsible landscaping.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  Reduce the dependency on fossil fuels by city people.</a:t>
            </a:r>
          </a:p>
          <a:p>
            <a:pPr marL="0" indent="0">
              <a:buNone/>
            </a:pPr>
            <a:r>
              <a:rPr lang="en-US" sz="1800" dirty="0"/>
              <a:t>To encourage variety, use planting methods that won't harm the environment.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   Tell your customers about the many benefits of gardening in a way that doesn't hurt the earth.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   Manchester, UK is the suggested spot (Manchester City Council, 2023) because it has a lot of eco-friendly projects and a lot of people who live in cities.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132520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84C95-0310-3235-4A8B-7B47A8343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821" y="319086"/>
            <a:ext cx="10515600" cy="6418597"/>
          </a:xfrm>
        </p:spPr>
        <p:txBody>
          <a:bodyPr>
            <a:normAutofit fontScale="40000" lnSpcReduction="20000"/>
          </a:bodyPr>
          <a:lstStyle/>
          <a:p>
            <a:r>
              <a:rPr lang="en-US" dirty="0"/>
              <a:t>Human Resource Management Strategy:</a:t>
            </a:r>
          </a:p>
          <a:p>
            <a:endParaRPr lang="en-US" dirty="0"/>
          </a:p>
          <a:p>
            <a:r>
              <a:rPr lang="en-US" dirty="0"/>
              <a:t>  Employ a team of five to seven persons comprising landscaping, gardening, and advertising experts as well as others.</a:t>
            </a:r>
          </a:p>
          <a:p>
            <a:endParaRPr lang="en-US" dirty="0"/>
          </a:p>
          <a:p>
            <a:r>
              <a:rPr lang="en-US" dirty="0"/>
              <a:t>  Staff members should equip informed people with sustainable education (CIPD, 2023).</a:t>
            </a:r>
          </a:p>
          <a:p>
            <a:endParaRPr lang="en-US" dirty="0"/>
          </a:p>
          <a:p>
            <a:r>
              <a:rPr lang="en-US" dirty="0"/>
              <a:t>  Give chances for internships and apprenticeships to promote professional development in environmentally sensitive industries.</a:t>
            </a:r>
          </a:p>
          <a:p>
            <a:endParaRPr lang="en-US" dirty="0"/>
          </a:p>
          <a:p>
            <a:r>
              <a:rPr lang="en-US" dirty="0"/>
              <a:t>  Synopsis of Banking:</a:t>
            </a:r>
          </a:p>
          <a:p>
            <a:endParaRPr lang="en-US" dirty="0"/>
          </a:p>
          <a:p>
            <a:r>
              <a:rPr lang="en-US" dirty="0"/>
              <a:t>  Contributions of £50,000 coming from grants, loans, and savings among other sources.</a:t>
            </a:r>
          </a:p>
          <a:p>
            <a:endParaRPr lang="en-US" dirty="0"/>
          </a:p>
          <a:p>
            <a:r>
              <a:rPr lang="en-US" dirty="0"/>
              <a:t>  The Financial Projections Report from 2023 shows that the expected income for the first year is £150,000 with a net profit of £50,000.</a:t>
            </a:r>
          </a:p>
          <a:p>
            <a:endParaRPr lang="en-US" dirty="0"/>
          </a:p>
          <a:p>
            <a:r>
              <a:rPr lang="en-US" dirty="0"/>
              <a:t>  Break-even is expected to come in during the first eighteen months.</a:t>
            </a:r>
          </a:p>
          <a:p>
            <a:endParaRPr lang="en-US" dirty="0"/>
          </a:p>
          <a:p>
            <a:r>
              <a:rPr lang="en-US" dirty="0"/>
              <a:t>  The mission statement is, "Creating greener spaces for a sustainable future."</a:t>
            </a:r>
          </a:p>
          <a:p>
            <a:endParaRPr lang="en-US" dirty="0"/>
          </a:p>
          <a:p>
            <a:r>
              <a:rPr lang="en-US" dirty="0"/>
              <a:t>  USP: What Makes It Unique?</a:t>
            </a:r>
          </a:p>
          <a:p>
            <a:endParaRPr lang="en-US" dirty="0"/>
          </a:p>
          <a:p>
            <a:r>
              <a:rPr lang="en-US" dirty="0"/>
              <a:t>  This approach is totally green using simply native flora and other ecologically friendly materials.</a:t>
            </a:r>
          </a:p>
          <a:p>
            <a:endParaRPr lang="en-US" dirty="0"/>
          </a:p>
          <a:p>
            <a:r>
              <a:rPr lang="en-US" dirty="0"/>
              <a:t>  Eco-friendly solutions meant especially for metropolitan settings.</a:t>
            </a:r>
          </a:p>
          <a:p>
            <a:endParaRPr lang="en-US" dirty="0"/>
          </a:p>
          <a:p>
            <a:r>
              <a:rPr lang="en-US" dirty="0"/>
              <a:t>  Operations with carbon neutrality in mind.</a:t>
            </a:r>
          </a:p>
        </p:txBody>
      </p:sp>
    </p:spTree>
    <p:extLst>
      <p:ext uri="{BB962C8B-B14F-4D97-AF65-F5344CB8AC3E}">
        <p14:creationId xmlns:p14="http://schemas.microsoft.com/office/powerpoint/2010/main" val="2296746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F6665B-4545-2663-4E6B-03BF35380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2" y="637762"/>
            <a:ext cx="2190782" cy="5576770"/>
          </a:xfrm>
        </p:spPr>
        <p:txBody>
          <a:bodyPr anchor="t">
            <a:normAutofit/>
          </a:bodyPr>
          <a:lstStyle/>
          <a:p>
            <a:br>
              <a:rPr lang="en-US" sz="3600">
                <a:solidFill>
                  <a:schemeClr val="bg1"/>
                </a:solidFill>
              </a:rPr>
            </a:br>
            <a:r>
              <a:rPr lang="en-US" sz="3600">
                <a:solidFill>
                  <a:schemeClr val="bg1"/>
                </a:solidFill>
              </a:rPr>
              <a:t>Marketing plan</a:t>
            </a:r>
            <a:br>
              <a:rPr lang="en-US" sz="3600">
                <a:solidFill>
                  <a:schemeClr val="bg1"/>
                </a:solidFill>
              </a:rPr>
            </a:br>
            <a:endParaRPr lang="en-US" sz="360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7FE58-5576-C450-7C66-91BC5DB58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732" y="689186"/>
            <a:ext cx="7373870" cy="60052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dirty="0"/>
              <a:t>What the brand stands for:</a:t>
            </a:r>
          </a:p>
          <a:p>
            <a:r>
              <a:rPr lang="en-US" sz="1400" dirty="0"/>
              <a:t>Both the image and the sentence were made with natural elements in mind.</a:t>
            </a:r>
          </a:p>
          <a:p>
            <a:r>
              <a:rPr lang="en-US" sz="1400" dirty="0"/>
              <a:t>Green and Black (2023) say that an eco-friendly </a:t>
            </a:r>
            <a:r>
              <a:rPr lang="en-US" sz="1400" dirty="0" err="1"/>
              <a:t>colour</a:t>
            </a:r>
            <a:r>
              <a:rPr lang="en-US" sz="1400" dirty="0"/>
              <a:t> scheme should show eco-friendly ideas.</a:t>
            </a:r>
          </a:p>
          <a:p>
            <a:r>
              <a:rPr lang="en-US" sz="1400" dirty="0"/>
              <a:t>  To set yourself up as an expert in the field, a website and blog that give tips on sustainable farming.</a:t>
            </a:r>
          </a:p>
          <a:p>
            <a:r>
              <a:rPr lang="en-US" sz="1400" dirty="0"/>
              <a:t>    Illustrations of Marketing:</a:t>
            </a:r>
          </a:p>
          <a:p>
            <a:r>
              <a:rPr lang="en-US" sz="1400" dirty="0"/>
              <a:t>Plan table seed paper is featured on business cards presented here.</a:t>
            </a:r>
          </a:p>
          <a:p>
            <a:r>
              <a:rPr lang="en-US" sz="1400" dirty="0"/>
              <a:t> In areas that are concerned about the environment, flyers made on recyclable material were distributed.</a:t>
            </a:r>
          </a:p>
          <a:p>
            <a:r>
              <a:rPr lang="en-US" sz="1400" dirty="0"/>
              <a:t>(Digital Marketing Review, 2023) These social media campaigns (TikTok and Facebook) demonstrate the modifications that occurred before and after the campaigns.</a:t>
            </a:r>
          </a:p>
          <a:p>
            <a:r>
              <a:rPr lang="en-US" sz="1400" dirty="0"/>
              <a:t>Collaborations with regional sustainability influencers are being implemented to enhance visibility.</a:t>
            </a:r>
          </a:p>
          <a:p>
            <a:r>
              <a:rPr lang="en-US" sz="1400" dirty="0"/>
              <a:t>  Community seminars and networking events are implemented to establish the brand's visibility.</a:t>
            </a:r>
          </a:p>
          <a:p>
            <a:r>
              <a:rPr lang="en-US" sz="1400" dirty="0"/>
              <a:t> Special Offers for You:</a:t>
            </a:r>
          </a:p>
          <a:p>
            <a:r>
              <a:rPr lang="en-US" sz="1400" dirty="0"/>
              <a:t>  First-time consumers are granted complimentary consultations.</a:t>
            </a:r>
          </a:p>
          <a:p>
            <a:r>
              <a:rPr lang="en-US" sz="1400" dirty="0"/>
              <a:t>  In addition, discounted bundles of long-term landscaping services are accessible.</a:t>
            </a:r>
          </a:p>
          <a:p>
            <a:r>
              <a:rPr lang="en-US" sz="1400" dirty="0"/>
              <a:t>Referral discounts are implemented to encourage word-of-mouth marketing.</a:t>
            </a:r>
          </a:p>
        </p:txBody>
      </p:sp>
    </p:spTree>
    <p:extLst>
      <p:ext uri="{BB962C8B-B14F-4D97-AF65-F5344CB8AC3E}">
        <p14:creationId xmlns:p14="http://schemas.microsoft.com/office/powerpoint/2010/main" val="3690264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9A893-492B-6A9E-781E-CAAD15881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000"/>
              <a:t>Market research and the long-term health of the company</a:t>
            </a:r>
            <a:br>
              <a:rPr lang="en-US" sz="3000"/>
            </a:br>
            <a:endParaRPr lang="en-US" sz="3000"/>
          </a:p>
        </p:txBody>
      </p:sp>
      <p:pic>
        <p:nvPicPr>
          <p:cNvPr id="5" name="Picture 4" descr="Houses in a subdivision">
            <a:extLst>
              <a:ext uri="{FF2B5EF4-FFF2-40B4-BE49-F238E27FC236}">
                <a16:creationId xmlns:a16="http://schemas.microsoft.com/office/drawing/2014/main" id="{739E2FD4-6A65-038F-D2DE-AE8BB52F0D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829" r="19033" b="-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3D146-97BC-1E0E-35AD-AC0FD375A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0595" y="2154043"/>
            <a:ext cx="6197752" cy="4326903"/>
          </a:xfrm>
        </p:spPr>
        <p:txBody>
          <a:bodyPr>
            <a:normAutofit lnSpcReduction="10000"/>
          </a:bodyPr>
          <a:lstStyle/>
          <a:p>
            <a:r>
              <a:rPr lang="en-US" sz="1100" dirty="0"/>
              <a:t> Initial Investigations:</a:t>
            </a:r>
          </a:p>
          <a:p>
            <a:r>
              <a:rPr lang="en-US" sz="1100" dirty="0"/>
              <a:t> Out of the 150 homes that were asked to take part in the Evergreen Meadows Market Survey 2024, 80% were interested in gardening that was good for the environment.</a:t>
            </a:r>
          </a:p>
          <a:p>
            <a:r>
              <a:rPr lang="en-US" sz="1100" dirty="0"/>
              <a:t>    People who lived in cities were put into focus groups to find out how the changes would affect demand and prices.</a:t>
            </a:r>
          </a:p>
          <a:p>
            <a:r>
              <a:rPr lang="en-US" sz="1100" dirty="0"/>
              <a:t>  talking to nearby companies to find out whether they're interested in forming trade partnerships.</a:t>
            </a:r>
          </a:p>
          <a:p>
            <a:r>
              <a:rPr lang="en-US" sz="1100" dirty="0"/>
              <a:t>    Secondary Source Information Gathering:</a:t>
            </a:r>
          </a:p>
          <a:p>
            <a:r>
              <a:rPr lang="en-US" sz="1100" dirty="0"/>
              <a:t> The garden industry report from 2023 predicts that the green services sector in the UK would grow at a rate of 15% per year.</a:t>
            </a:r>
          </a:p>
          <a:p>
            <a:r>
              <a:rPr lang="en-US" sz="1100" dirty="0"/>
              <a:t>There were various study flaws with sustainable landscaping competitors.</a:t>
            </a:r>
          </a:p>
          <a:p>
            <a:r>
              <a:rPr lang="en-US" sz="1100" dirty="0"/>
              <a:t>   Recent environmental research shows an increasing demand for greener cityscapes</a:t>
            </a:r>
          </a:p>
          <a:p>
            <a:r>
              <a:rPr lang="en-US" sz="1100" dirty="0"/>
              <a:t>Research Usability:</a:t>
            </a:r>
          </a:p>
          <a:p>
            <a:pPr marL="0" indent="0">
              <a:buNone/>
            </a:pPr>
            <a:endParaRPr lang="en-US" sz="1100" dirty="0"/>
          </a:p>
          <a:p>
            <a:r>
              <a:rPr lang="en-US" sz="1100" dirty="0"/>
              <a:t>   Demand and competition drive pricing strategies.</a:t>
            </a:r>
          </a:p>
          <a:p>
            <a:r>
              <a:rPr lang="en-US" sz="1100" dirty="0"/>
              <a:t>Businesses, real estate developers, and eco-conscious people are becoming targets.</a:t>
            </a:r>
          </a:p>
          <a:p>
            <a:r>
              <a:rPr lang="en-US" sz="1100" dirty="0"/>
              <a:t> To engage our audience, we created a digital marketing plan.</a:t>
            </a:r>
          </a:p>
          <a:p>
            <a:r>
              <a:rPr lang="en-US" sz="1100" dirty="0"/>
              <a:t>   To protect the firm, invest in long-term sustainable technology.</a:t>
            </a:r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8058010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llection of houses and buildings&#10;&#10;AI-generated content may be incorrect.">
            <a:extLst>
              <a:ext uri="{FF2B5EF4-FFF2-40B4-BE49-F238E27FC236}">
                <a16:creationId xmlns:a16="http://schemas.microsoft.com/office/drawing/2014/main" id="{F466B457-DDCF-92DB-77C8-4B524AE9F7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45" r="23212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0B0979-F2DF-2C76-50F8-3593F4BF2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3700" dirty="0"/>
              <a:t>Risks and Strategies for Mitigation</a:t>
            </a:r>
            <a:br>
              <a:rPr lang="en-US" sz="3700" dirty="0"/>
            </a:br>
            <a:endParaRPr lang="en-US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79053-B66C-5E17-2E30-4013F953E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268" y="1715678"/>
            <a:ext cx="5901179" cy="5015060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US" sz="700" dirty="0"/>
          </a:p>
          <a:p>
            <a:r>
              <a:rPr lang="en-US" sz="1200" dirty="0"/>
              <a:t>    Identifiable Issues:</a:t>
            </a:r>
          </a:p>
          <a:p>
            <a:endParaRPr lang="en-US" sz="1200" dirty="0"/>
          </a:p>
          <a:p>
            <a:r>
              <a:rPr lang="en-US" sz="1200" dirty="0"/>
              <a:t>    Traditional landscapers pose a potential hazard.</a:t>
            </a:r>
          </a:p>
          <a:p>
            <a:endParaRPr lang="en-US" sz="1200" dirty="0"/>
          </a:p>
          <a:p>
            <a:r>
              <a:rPr lang="en-US" sz="1200" dirty="0"/>
              <a:t>    Sustainable materials incur higher initial costs.</a:t>
            </a:r>
          </a:p>
          <a:p>
            <a:endParaRPr lang="en-US" sz="1200" dirty="0"/>
          </a:p>
          <a:p>
            <a:r>
              <a:rPr lang="en-US" sz="1200" dirty="0"/>
              <a:t>    Individuals are hesitant to select sustainable landscaping solutions due to a lack of understanding of the concept.</a:t>
            </a:r>
          </a:p>
          <a:p>
            <a:endParaRPr lang="en-US" sz="1200" dirty="0"/>
          </a:p>
          <a:p>
            <a:r>
              <a:rPr lang="en-US" sz="1200" dirty="0"/>
              <a:t>    Prevention Strategies:</a:t>
            </a:r>
          </a:p>
          <a:p>
            <a:endParaRPr lang="en-US" sz="1200" dirty="0"/>
          </a:p>
          <a:p>
            <a:r>
              <a:rPr lang="en-US" sz="1200" dirty="0"/>
              <a:t>Getting certifications for sustainability would help you build trust and bring in business.</a:t>
            </a:r>
          </a:p>
          <a:p>
            <a:endParaRPr lang="en-US" sz="1200" dirty="0"/>
          </a:p>
          <a:p>
            <a:r>
              <a:rPr lang="en-US" sz="1200" dirty="0"/>
              <a:t>    Working on projects in the neighborhood with environmental groups and local governments.</a:t>
            </a:r>
          </a:p>
          <a:p>
            <a:endParaRPr lang="en-US" sz="1200" dirty="0"/>
          </a:p>
          <a:p>
            <a:r>
              <a:rPr lang="en-US" sz="1200" dirty="0"/>
              <a:t>    giving possible customers teaching tools to let them know about the benefits.</a:t>
            </a:r>
          </a:p>
          <a:p>
            <a:endParaRPr lang="en-US" sz="1200" dirty="0"/>
          </a:p>
          <a:p>
            <a:r>
              <a:rPr lang="en-US" sz="1200" dirty="0"/>
              <a:t>    Looking into options for buying in bulk to lower source costs.</a:t>
            </a:r>
          </a:p>
          <a:p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1837198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72B57-A0A5-26EA-7F04-38BFE9875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818AB-0AD1-36DB-9F52-B7B087611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Key points put together.</a:t>
            </a:r>
          </a:p>
          <a:p>
            <a:endParaRPr lang="en-US" dirty="0"/>
          </a:p>
          <a:p>
            <a:r>
              <a:rPr lang="en-US" dirty="0"/>
              <a:t>  Write down the company's long-term goals and how they will affect the environment.</a:t>
            </a:r>
          </a:p>
          <a:p>
            <a:endParaRPr lang="en-US" dirty="0"/>
          </a:p>
          <a:p>
            <a:r>
              <a:rPr lang="en-US" dirty="0"/>
              <a:t>  Tell possible buyers, investors, and partners about it.</a:t>
            </a:r>
          </a:p>
          <a:p>
            <a:endParaRPr lang="en-US" dirty="0"/>
          </a:p>
          <a:p>
            <a:r>
              <a:rPr lang="en-US" dirty="0"/>
              <a:t>  This page has ways to get in touch with us and what to do next.</a:t>
            </a:r>
          </a:p>
        </p:txBody>
      </p:sp>
    </p:spTree>
    <p:extLst>
      <p:ext uri="{BB962C8B-B14F-4D97-AF65-F5344CB8AC3E}">
        <p14:creationId xmlns:p14="http://schemas.microsoft.com/office/powerpoint/2010/main" val="2679806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B8B91-00FE-A486-6EE7-A1D6A883D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8384"/>
          </a:xfrm>
        </p:spPr>
        <p:txBody>
          <a:bodyPr/>
          <a:lstStyle/>
          <a:p>
            <a:r>
              <a:rPr lang="en-US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EB835-7BF5-6465-F738-E9E9AE1C8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668" y="1093510"/>
            <a:ext cx="11698664" cy="5710450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Brown, J. (2023). </a:t>
            </a:r>
            <a:r>
              <a:rPr lang="en-GB" sz="3800" b="0" i="1" u="none" strike="noStrike" dirty="0">
                <a:solidFill>
                  <a:srgbClr val="000000"/>
                </a:solidFill>
                <a:effectLst/>
              </a:rPr>
              <a:t>Social Media Strategies for Green Businesses</a:t>
            </a: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. London: EcoPress.</a:t>
            </a:r>
            <a:br>
              <a:rPr lang="en-GB" sz="38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CIPD. (2023). </a:t>
            </a:r>
            <a:r>
              <a:rPr lang="en-GB" sz="3800" b="0" i="1" u="none" strike="noStrike" dirty="0">
                <a:solidFill>
                  <a:srgbClr val="000000"/>
                </a:solidFill>
                <a:effectLst/>
              </a:rPr>
              <a:t>Sustainable Workforce Planning</a:t>
            </a: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. Chartered Institute of Personnel and Development.</a:t>
            </a:r>
            <a:br>
              <a:rPr lang="en-GB" sz="38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Digital Marketing Review. (2023). </a:t>
            </a:r>
            <a:r>
              <a:rPr lang="en-GB" sz="3800" b="0" i="1" u="none" strike="noStrike" dirty="0">
                <a:solidFill>
                  <a:srgbClr val="000000"/>
                </a:solidFill>
                <a:effectLst/>
              </a:rPr>
              <a:t>SEO Optimization for Small Businesses</a:t>
            </a: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. Cambridge: Digital Trends.</a:t>
            </a:r>
            <a:br>
              <a:rPr lang="en-GB" sz="38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Evergreen Meadows Market Survey. (2024). </a:t>
            </a:r>
            <a:r>
              <a:rPr lang="en-GB" sz="3800" b="0" i="1" u="none" strike="noStrike" dirty="0">
                <a:solidFill>
                  <a:srgbClr val="000000"/>
                </a:solidFill>
                <a:effectLst/>
              </a:rPr>
              <a:t>Consumer Preferences in Sustainable Landscaping</a:t>
            </a: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. Internal Research Report.</a:t>
            </a:r>
            <a:br>
              <a:rPr lang="en-GB" sz="38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Financial Projections Report. (2023). </a:t>
            </a:r>
            <a:r>
              <a:rPr lang="en-GB" sz="3800" b="0" i="1" u="none" strike="noStrike" dirty="0">
                <a:solidFill>
                  <a:srgbClr val="000000"/>
                </a:solidFill>
                <a:effectLst/>
              </a:rPr>
              <a:t>Cash Flow Forecasting for Startups</a:t>
            </a: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. Business Insight Publishers.</a:t>
            </a:r>
            <a:br>
              <a:rPr lang="en-GB" sz="38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Garden Industry Report. (2023). </a:t>
            </a:r>
            <a:r>
              <a:rPr lang="en-GB" sz="3800" b="0" i="1" u="none" strike="noStrike" dirty="0">
                <a:solidFill>
                  <a:srgbClr val="000000"/>
                </a:solidFill>
                <a:effectLst/>
              </a:rPr>
              <a:t>Growth Trends in UK Landscaping Services</a:t>
            </a: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. London: Industry Insights Ltd.</a:t>
            </a:r>
            <a:br>
              <a:rPr lang="en-GB" sz="38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Green, T. &amp; Black, R. (2023). </a:t>
            </a:r>
            <a:r>
              <a:rPr lang="en-GB" sz="3800" b="0" i="1" u="none" strike="noStrike" dirty="0">
                <a:solidFill>
                  <a:srgbClr val="000000"/>
                </a:solidFill>
                <a:effectLst/>
              </a:rPr>
              <a:t>Sustainability in Small Business Development</a:t>
            </a: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. Oxford: GreenLeaf Publications.</a:t>
            </a:r>
            <a:br>
              <a:rPr lang="en-GB" sz="38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Manchester City Council. (2023). </a:t>
            </a:r>
            <a:r>
              <a:rPr lang="en-GB" sz="3800" b="0" i="1" u="none" strike="noStrike" dirty="0">
                <a:solidFill>
                  <a:srgbClr val="000000"/>
                </a:solidFill>
                <a:effectLst/>
              </a:rPr>
              <a:t>Green Manchester Initiative</a:t>
            </a: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. Retrieved from www.manchester.gov.uk</a:t>
            </a:r>
            <a:br>
              <a:rPr lang="en-GB" sz="38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UK Government Grants. (2023). </a:t>
            </a:r>
            <a:r>
              <a:rPr lang="en-GB" sz="3800" b="0" i="1" u="none" strike="noStrike" dirty="0">
                <a:solidFill>
                  <a:srgbClr val="000000"/>
                </a:solidFill>
                <a:effectLst/>
              </a:rPr>
              <a:t>Funding Opportunities for Green Businesses</a:t>
            </a:r>
            <a:r>
              <a:rPr lang="en-GB" sz="3800" b="0" i="0" u="none" strike="noStrike" dirty="0">
                <a:solidFill>
                  <a:srgbClr val="000000"/>
                </a:solidFill>
                <a:effectLst/>
              </a:rPr>
              <a:t>. HM Government Publishing.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7158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1078</Words>
  <Application>Microsoft Office PowerPoint</Application>
  <PresentationFormat>Widescreen</PresentationFormat>
  <Paragraphs>110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Introduction.</vt:lpstr>
      <vt:lpstr>The company's proposal </vt:lpstr>
      <vt:lpstr>PowerPoint Presentation</vt:lpstr>
      <vt:lpstr> Marketing plan </vt:lpstr>
      <vt:lpstr>Market research and the long-term health of the company </vt:lpstr>
      <vt:lpstr>Risks and Strategies for Mitigation </vt:lpstr>
      <vt:lpstr>Conclusion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 Moldoveanu</dc:creator>
  <cp:lastModifiedBy>447918391211</cp:lastModifiedBy>
  <cp:revision>2</cp:revision>
  <dcterms:created xsi:type="dcterms:W3CDTF">2025-03-24T08:51:02Z</dcterms:created>
  <dcterms:modified xsi:type="dcterms:W3CDTF">2025-03-24T09:57:53Z</dcterms:modified>
</cp:coreProperties>
</file>