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70" r:id="rId3"/>
    <p:sldId id="271" r:id="rId4"/>
    <p:sldId id="272" r:id="rId5"/>
    <p:sldId id="261" r:id="rId6"/>
    <p:sldId id="259" r:id="rId7"/>
    <p:sldId id="258" r:id="rId8"/>
    <p:sldId id="273" r:id="rId9"/>
    <p:sldId id="257" r:id="rId10"/>
    <p:sldId id="268" r:id="rId11"/>
    <p:sldId id="274" r:id="rId12"/>
    <p:sldId id="276" r:id="rId13"/>
    <p:sldId id="277" r:id="rId14"/>
    <p:sldId id="278" r:id="rId15"/>
    <p:sldId id="279" r:id="rId16"/>
    <p:sldId id="275" r:id="rId17"/>
    <p:sldId id="280" r:id="rId18"/>
    <p:sldId id="281" r:id="rId19"/>
    <p:sldId id="282" r:id="rId20"/>
    <p:sldId id="283" r:id="rId21"/>
    <p:sldId id="284" r:id="rId22"/>
    <p:sldId id="269" r:id="rId23"/>
    <p:sldId id="266" r:id="rId24"/>
    <p:sldId id="285" r:id="rId25"/>
    <p:sldId id="267" r:id="rId26"/>
    <p:sldId id="260" r:id="rId27"/>
    <p:sldId id="262" r:id="rId28"/>
    <p:sldId id="286" r:id="rId29"/>
    <p:sldId id="287" r:id="rId30"/>
    <p:sldId id="288" r:id="rId31"/>
    <p:sldId id="289" r:id="rId32"/>
    <p:sldId id="290" r:id="rId33"/>
    <p:sldId id="263" r:id="rId34"/>
    <p:sldId id="265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1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6907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36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3444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6373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9996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3817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709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40603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110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164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03849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74920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8712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47630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054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25932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5479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08480C4-D394-4EFF-9FE0-BD7368ECD7F1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310458E-99EE-43A6-B014-C908FBAA6C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677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A Introduction to Capitalism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Dr C Lohmann-Hancock</a:t>
            </a:r>
            <a:endParaRPr lang="en-GB" smtClean="0"/>
          </a:p>
          <a:p>
            <a:r>
              <a:rPr lang="en-GB" smtClean="0"/>
              <a:t>Supporting materials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64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mtClean="0"/>
              <a:t>Capital: </a:t>
            </a:r>
          </a:p>
          <a:p>
            <a:pPr lvl="1"/>
            <a:r>
              <a:rPr lang="en-GB" smtClean="0"/>
              <a:t>Any asset, financial or otherwise</a:t>
            </a:r>
          </a:p>
          <a:p>
            <a:pPr lvl="1"/>
            <a:r>
              <a:rPr lang="en-GB" smtClean="0"/>
              <a:t>A source of income</a:t>
            </a:r>
          </a:p>
          <a:p>
            <a:pPr lvl="1"/>
            <a:r>
              <a:rPr lang="en-GB" smtClean="0"/>
              <a:t>Used to produce an income</a:t>
            </a:r>
          </a:p>
          <a:p>
            <a:pPr lvl="1"/>
            <a:r>
              <a:rPr lang="en-GB" smtClean="0"/>
              <a:t>E.G. </a:t>
            </a:r>
          </a:p>
          <a:p>
            <a:pPr lvl="2"/>
            <a:r>
              <a:rPr lang="en-GB" smtClean="0"/>
              <a:t>Manufacturing Equipment</a:t>
            </a:r>
          </a:p>
          <a:p>
            <a:pPr lvl="1"/>
            <a:r>
              <a:rPr lang="en-GB" smtClean="0"/>
              <a:t>I.E. one of Four Means of Production</a:t>
            </a:r>
          </a:p>
          <a:p>
            <a:pPr lvl="2"/>
            <a:r>
              <a:rPr lang="en-GB" smtClean="0"/>
              <a:t>Land </a:t>
            </a:r>
          </a:p>
          <a:p>
            <a:pPr lvl="2"/>
            <a:r>
              <a:rPr lang="en-GB" smtClean="0"/>
              <a:t>Labour</a:t>
            </a:r>
          </a:p>
          <a:p>
            <a:pPr lvl="2"/>
            <a:r>
              <a:rPr lang="en-GB" smtClean="0"/>
              <a:t>Raw Materials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279759" y="5472223"/>
            <a:ext cx="3483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(</a:t>
            </a:r>
            <a:r>
              <a:rPr lang="en-GB" dirty="0"/>
              <a:t>Bruce &amp; Yearley, </a:t>
            </a:r>
            <a:r>
              <a:rPr lang="en-GB" dirty="0" smtClean="0"/>
              <a:t>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357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Capitalism:</a:t>
            </a:r>
          </a:p>
          <a:p>
            <a:r>
              <a:rPr lang="en-GB" smtClean="0"/>
              <a:t>An economic system where goods are produced for profit</a:t>
            </a:r>
          </a:p>
          <a:p>
            <a:r>
              <a:rPr lang="en-GB" smtClean="0"/>
              <a:t>Sold (Rather than Bartered)</a:t>
            </a:r>
          </a:p>
          <a:p>
            <a:r>
              <a:rPr lang="en-GB" smtClean="0"/>
              <a:t>Unlike Feudalism (discuss)</a:t>
            </a:r>
          </a:p>
          <a:p>
            <a:r>
              <a:rPr lang="en-GB" smtClean="0"/>
              <a:t>It exists within a ‘free-market’ in labour (in theory-Discuss why?)</a:t>
            </a:r>
          </a:p>
          <a:p>
            <a:endParaRPr lang="en-GB" smtClean="0"/>
          </a:p>
          <a:p>
            <a:endParaRPr lang="en-GB" smtClean="0"/>
          </a:p>
          <a:p>
            <a:r>
              <a:rPr lang="en-GB" smtClean="0"/>
              <a:t>(Bruce &amp; Yearley, 2007)</a:t>
            </a:r>
          </a:p>
          <a:p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665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Capitalism:</a:t>
            </a:r>
          </a:p>
          <a:p>
            <a:r>
              <a:rPr lang="en-GB" smtClean="0"/>
              <a:t>An economic system where goods are produced for profit</a:t>
            </a:r>
          </a:p>
          <a:p>
            <a:r>
              <a:rPr lang="en-GB" smtClean="0"/>
              <a:t>Sold (Rather than Bartered)</a:t>
            </a:r>
          </a:p>
          <a:p>
            <a:r>
              <a:rPr lang="en-GB" smtClean="0"/>
              <a:t>Unlike Feudalism (discuss)</a:t>
            </a:r>
          </a:p>
          <a:p>
            <a:r>
              <a:rPr lang="en-GB" smtClean="0"/>
              <a:t>It exists within a ‘free-market’ in labour (in theory-Discuss why?)</a:t>
            </a:r>
          </a:p>
          <a:p>
            <a:r>
              <a:rPr lang="en-GB" smtClean="0"/>
              <a:t>Workers in a Capitalist System are free to sell their labour to the highest bidder (and not the property of the feudal lord/slave/master)</a:t>
            </a:r>
          </a:p>
          <a:p>
            <a:r>
              <a:rPr lang="en-GB" smtClean="0"/>
              <a:t>(Bruce &amp; Yearley, 2007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583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exactly is meant by Capitalism?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Porritt (2007) argues that the…</a:t>
            </a:r>
          </a:p>
          <a:p>
            <a:endParaRPr lang="en-GB" smtClean="0"/>
          </a:p>
          <a:p>
            <a:r>
              <a:rPr lang="en-GB" smtClean="0"/>
              <a:t>‘The notion of Capitalism lies in the notion of Capital’</a:t>
            </a:r>
          </a:p>
          <a:p>
            <a:endParaRPr lang="en-GB" smtClean="0"/>
          </a:p>
          <a:p>
            <a:r>
              <a:rPr lang="en-GB" smtClean="0"/>
              <a:t>With economists stating that it is…</a:t>
            </a:r>
          </a:p>
          <a:p>
            <a:r>
              <a:rPr lang="en-GB" smtClean="0"/>
              <a:t>‘the stock of anything (physical or virtual) from which anyone can extract a yield’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060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Capital?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Capital is money that is invested in order to earn more money…</a:t>
            </a:r>
          </a:p>
          <a:p>
            <a:r>
              <a:rPr lang="en-GB" smtClean="0"/>
              <a:t>It is money that is available for investment…</a:t>
            </a:r>
          </a:p>
          <a:p>
            <a:r>
              <a:rPr lang="en-GB" smtClean="0"/>
              <a:t>Or an asset that can be readily turned into money..</a:t>
            </a:r>
          </a:p>
          <a:p>
            <a:r>
              <a:rPr lang="en-GB" smtClean="0"/>
              <a:t>By either selling it or borrowing against it…</a:t>
            </a:r>
          </a:p>
          <a:p>
            <a:r>
              <a:rPr lang="en-GB" smtClean="0"/>
              <a:t>Provided that ownership can be established</a:t>
            </a:r>
          </a:p>
          <a:p>
            <a:r>
              <a:rPr lang="en-GB" smtClean="0"/>
              <a:t>It can be measured and its title can be transferred</a:t>
            </a:r>
          </a:p>
          <a:p>
            <a:endParaRPr lang="en-GB" smtClean="0"/>
          </a:p>
          <a:p>
            <a:r>
              <a:rPr lang="en-GB" smtClean="0"/>
              <a:t>(Marx, 2009, McLellan,2004; Pettinger, 2016)</a:t>
            </a:r>
          </a:p>
          <a:p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88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Capitalism?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r>
              <a:rPr lang="en-GB" smtClean="0"/>
              <a:t>‘It is not the nature of the activity itself that matters</a:t>
            </a:r>
          </a:p>
          <a:p>
            <a:r>
              <a:rPr lang="en-GB" smtClean="0"/>
              <a:t> but the possibility of making a profit’</a:t>
            </a:r>
          </a:p>
          <a:p>
            <a:endParaRPr lang="en-GB" smtClean="0"/>
          </a:p>
          <a:p>
            <a:r>
              <a:rPr lang="en-GB" smtClean="0"/>
              <a:t>(Fulcher,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464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Is it simply Capitalism?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00600" y="3335338"/>
            <a:ext cx="2590800" cy="1762125"/>
          </a:xfrm>
        </p:spPr>
      </p:pic>
    </p:spTree>
    <p:extLst>
      <p:ext uri="{BB962C8B-B14F-4D97-AF65-F5344CB8AC3E}">
        <p14:creationId xmlns:p14="http://schemas.microsoft.com/office/powerpoint/2010/main" val="24655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Or Capitalisms?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mtClean="0"/>
              <a:t>Merchant Capitalism:</a:t>
            </a:r>
          </a:p>
          <a:p>
            <a:pPr lvl="1"/>
            <a:r>
              <a:rPr lang="en-GB" smtClean="0"/>
              <a:t>The investment of money in the expectation of making a profit</a:t>
            </a:r>
          </a:p>
          <a:p>
            <a:r>
              <a:rPr lang="en-GB" smtClean="0"/>
              <a:t>Capitalist Production/Industrial Capitalism:</a:t>
            </a:r>
          </a:p>
          <a:p>
            <a:pPr lvl="1"/>
            <a:r>
              <a:rPr lang="en-GB" smtClean="0"/>
              <a:t>The use of resources to make profit</a:t>
            </a:r>
          </a:p>
          <a:p>
            <a:pPr lvl="1"/>
            <a:r>
              <a:rPr lang="en-GB" smtClean="0"/>
              <a:t>Labour, materials and equipment </a:t>
            </a:r>
          </a:p>
          <a:p>
            <a:r>
              <a:rPr lang="en-GB" smtClean="0"/>
              <a:t>Financial Capitalism</a:t>
            </a:r>
          </a:p>
          <a:p>
            <a:pPr lvl="1"/>
            <a:r>
              <a:rPr lang="en-GB" smtClean="0"/>
              <a:t>Trading in ‘Futures’ of Investments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(Fulcher,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33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Merchant 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mtClean="0"/>
              <a:t>Merchant Capitalism:</a:t>
            </a:r>
          </a:p>
          <a:p>
            <a:endParaRPr lang="en-GB" smtClean="0"/>
          </a:p>
          <a:p>
            <a:pPr lvl="1"/>
            <a:r>
              <a:rPr lang="en-GB" smtClean="0"/>
              <a:t>The investment of money in the expectation of making a profit</a:t>
            </a:r>
          </a:p>
          <a:p>
            <a:pPr lvl="1"/>
            <a:r>
              <a:rPr lang="en-GB" smtClean="0"/>
              <a:t>Profits made at considerable risk (to the investor)</a:t>
            </a:r>
          </a:p>
          <a:p>
            <a:pPr lvl="1"/>
            <a:r>
              <a:rPr lang="en-GB" smtClean="0"/>
              <a:t>Profit made as the result of scarcity and distance </a:t>
            </a:r>
          </a:p>
          <a:p>
            <a:pPr lvl="1"/>
            <a:r>
              <a:rPr lang="en-GB" smtClean="0"/>
              <a:t>When price paid and price sold for is supports a profitable enterprise</a:t>
            </a:r>
          </a:p>
          <a:p>
            <a:pPr lvl="1"/>
            <a:r>
              <a:rPr lang="en-GB" smtClean="0"/>
              <a:t>Mass supply supressing price (reducing profit)</a:t>
            </a:r>
          </a:p>
          <a:p>
            <a:pPr lvl="1"/>
            <a:r>
              <a:rPr lang="en-GB" smtClean="0"/>
              <a:t>Forcing Diversification (further investment in the hope of profiting)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(Fulcher, 2015)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267333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Capitalist Production/Industrial 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mtClean="0"/>
              <a:t>Owners of the Mean of Production</a:t>
            </a:r>
          </a:p>
          <a:p>
            <a:r>
              <a:rPr lang="en-GB" smtClean="0"/>
              <a:t>Increased competition</a:t>
            </a:r>
          </a:p>
          <a:p>
            <a:r>
              <a:rPr lang="en-GB" smtClean="0"/>
              <a:t>Lower Profit Margins</a:t>
            </a:r>
          </a:p>
          <a:p>
            <a:r>
              <a:rPr lang="en-GB" smtClean="0"/>
              <a:t>Diversify/expansion</a:t>
            </a:r>
          </a:p>
          <a:p>
            <a:r>
              <a:rPr lang="en-GB" smtClean="0"/>
              <a:t>Wages (Control)</a:t>
            </a:r>
          </a:p>
          <a:p>
            <a:r>
              <a:rPr lang="en-GB" smtClean="0"/>
              <a:t>Conflict (Unions)</a:t>
            </a:r>
          </a:p>
          <a:p>
            <a:r>
              <a:rPr lang="en-GB" smtClean="0"/>
              <a:t>Wage Slaves (Job/work)</a:t>
            </a:r>
          </a:p>
          <a:p>
            <a:endParaRPr lang="en-GB" smtClean="0"/>
          </a:p>
          <a:p>
            <a:r>
              <a:rPr lang="en-GB" smtClean="0"/>
              <a:t>(Marx, 2009; Fulcher, 2015, p. 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418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Having a Job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What else did capitalism create?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92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Having a Job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mtClean="0"/>
              <a:t>What else did Capitalism Create?</a:t>
            </a:r>
          </a:p>
          <a:p>
            <a:r>
              <a:rPr lang="en-GB" smtClean="0"/>
              <a:t>Capitalism created Leisure Time</a:t>
            </a:r>
          </a:p>
          <a:p>
            <a:r>
              <a:rPr lang="en-GB" smtClean="0"/>
              <a:t>Yet another commodity to be SOLD!</a:t>
            </a:r>
          </a:p>
          <a:p>
            <a:r>
              <a:rPr lang="en-GB" smtClean="0"/>
              <a:t>Yet another form of SOCIAL CONTROL?</a:t>
            </a:r>
          </a:p>
          <a:p>
            <a:r>
              <a:rPr lang="en-GB" smtClean="0"/>
              <a:t>Commercialisation of Leisure Time</a:t>
            </a:r>
          </a:p>
          <a:p>
            <a:r>
              <a:rPr lang="en-GB" smtClean="0"/>
              <a:t>A separation of work and leisure time</a:t>
            </a:r>
          </a:p>
          <a:p>
            <a:r>
              <a:rPr lang="en-GB" smtClean="0"/>
              <a:t>(Porritt, 2007)</a:t>
            </a:r>
          </a:p>
          <a:p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20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Having a Job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What else did Capitalism Create?</a:t>
            </a:r>
          </a:p>
          <a:p>
            <a:r>
              <a:rPr lang="en-GB" smtClean="0"/>
              <a:t>Capitalism created Leisure Time</a:t>
            </a:r>
          </a:p>
          <a:p>
            <a:r>
              <a:rPr lang="en-GB" smtClean="0"/>
              <a:t>Yet another commodity to be SOLD!</a:t>
            </a:r>
          </a:p>
          <a:p>
            <a:r>
              <a:rPr lang="en-GB" smtClean="0"/>
              <a:t>Yet another form of SOCIAL CONTROL?</a:t>
            </a:r>
          </a:p>
          <a:p>
            <a:r>
              <a:rPr lang="en-GB" smtClean="0"/>
              <a:t>A separation of work and leisure time</a:t>
            </a:r>
          </a:p>
          <a:p>
            <a:r>
              <a:rPr lang="en-GB" smtClean="0"/>
              <a:t>Commercialisation of Leisure Time</a:t>
            </a:r>
          </a:p>
          <a:p>
            <a:r>
              <a:rPr lang="en-GB" smtClean="0"/>
              <a:t>Question:</a:t>
            </a:r>
          </a:p>
          <a:p>
            <a:r>
              <a:rPr lang="en-GB" smtClean="0"/>
              <a:t>Do you OWN your ‘Labour Power’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32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Leisure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endParaRPr lang="en-GB" smtClean="0"/>
          </a:p>
          <a:p>
            <a:pPr lvl="0"/>
            <a:endParaRPr lang="en-GB" smtClean="0"/>
          </a:p>
          <a:p>
            <a:pPr lvl="0"/>
            <a:r>
              <a:rPr lang="en-GB" smtClean="0"/>
              <a:t>‘Commercialisation of Leisure created new industries </a:t>
            </a:r>
          </a:p>
          <a:p>
            <a:pPr lvl="0"/>
            <a:r>
              <a:rPr lang="en-GB" smtClean="0"/>
              <a:t>that fed back into </a:t>
            </a:r>
          </a:p>
          <a:p>
            <a:pPr lvl="0"/>
            <a:r>
              <a:rPr lang="en-GB" smtClean="0"/>
              <a:t>the expansion of capitalist production’</a:t>
            </a:r>
          </a:p>
          <a:p>
            <a:endParaRPr lang="en-GB" smtClean="0"/>
          </a:p>
          <a:p>
            <a:endParaRPr lang="en-GB" smtClean="0"/>
          </a:p>
          <a:p>
            <a:r>
              <a:rPr lang="en-GB" smtClean="0"/>
              <a:t>(Fulcher, 2015, p. 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31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mtClean="0"/>
              <a:t>Financial Capitalism</a:t>
            </a:r>
            <a:br>
              <a:rPr lang="en-GB" smtClean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Who is Nick Leeson?</a:t>
            </a:r>
          </a:p>
          <a:p>
            <a:r>
              <a:rPr lang="en-GB" smtClean="0"/>
              <a:t>What did he do?</a:t>
            </a:r>
          </a:p>
          <a:p>
            <a:r>
              <a:rPr lang="en-GB" smtClean="0"/>
              <a:t>What was the effect of his actions?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41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mtClean="0"/>
              <a:t>Financial Capitalism</a:t>
            </a:r>
            <a:br>
              <a:rPr lang="en-GB" smtClean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mtClean="0"/>
              <a:t>Who is Nick Leeson?</a:t>
            </a:r>
          </a:p>
          <a:p>
            <a:r>
              <a:rPr lang="en-GB" smtClean="0"/>
              <a:t>What did he do?</a:t>
            </a:r>
          </a:p>
          <a:p>
            <a:r>
              <a:rPr lang="en-GB" smtClean="0"/>
              <a:t>What was the effect of his actions?</a:t>
            </a:r>
          </a:p>
          <a:p>
            <a:r>
              <a:rPr lang="en-GB" smtClean="0"/>
              <a:t>Lets identify some of the issues</a:t>
            </a:r>
          </a:p>
          <a:p>
            <a:r>
              <a:rPr lang="en-GB" smtClean="0"/>
              <a:t>Baring Securities in Singapore</a:t>
            </a:r>
          </a:p>
          <a:p>
            <a:r>
              <a:rPr lang="en-GB" smtClean="0"/>
              <a:t>Nikkei Japanese stock market index</a:t>
            </a:r>
          </a:p>
          <a:p>
            <a:r>
              <a:rPr lang="en-GB" smtClean="0"/>
              <a:t>Dropped 330 points </a:t>
            </a:r>
          </a:p>
          <a:p>
            <a:r>
              <a:rPr lang="en-GB" smtClean="0"/>
              <a:t>Loss of £143 million</a:t>
            </a:r>
          </a:p>
          <a:p>
            <a:r>
              <a:rPr lang="en-GB" smtClean="0"/>
              <a:t>Earlier losses of £470 million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427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‘Derivatives’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Definition of ‘Derivative’</a:t>
            </a:r>
          </a:p>
          <a:p>
            <a:r>
              <a:rPr lang="en-GB" smtClean="0"/>
              <a:t>‘a sophisticated instrument that derive value </a:t>
            </a:r>
          </a:p>
          <a:p>
            <a:r>
              <a:rPr lang="en-GB" smtClean="0"/>
              <a:t>from the value of something else’</a:t>
            </a:r>
          </a:p>
          <a:p>
            <a:r>
              <a:rPr lang="en-GB" smtClean="0"/>
              <a:t>E.G. shares, bonds, currencies or commodities </a:t>
            </a:r>
          </a:p>
          <a:p>
            <a:r>
              <a:rPr lang="en-GB" smtClean="0"/>
              <a:t>(coffee, sugar for example)</a:t>
            </a:r>
          </a:p>
          <a:p>
            <a:r>
              <a:rPr lang="en-GB" smtClean="0"/>
              <a:t>Buy at low value then sell at higher value later</a:t>
            </a:r>
          </a:p>
          <a:p>
            <a:r>
              <a:rPr lang="en-GB" smtClean="0"/>
              <a:t>When perceived or actual value has risen (or fallen)</a:t>
            </a:r>
          </a:p>
          <a:p>
            <a:r>
              <a:rPr lang="en-GB" smtClean="0"/>
              <a:t>(Fulcher, 2015; Pettinger,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69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‘Futures’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What function does Buying in ‘Futures’ perform?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815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‘Futures’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mtClean="0"/>
              <a:t>What function does Buying in ‘Futures’ perform?</a:t>
            </a:r>
          </a:p>
          <a:p>
            <a:r>
              <a:rPr lang="en-GB" smtClean="0"/>
              <a:t>It is said to:</a:t>
            </a:r>
          </a:p>
          <a:p>
            <a:pPr lvl="1"/>
            <a:r>
              <a:rPr lang="en-GB" smtClean="0"/>
              <a:t>Reduce uncertainty</a:t>
            </a:r>
          </a:p>
          <a:p>
            <a:pPr lvl="1"/>
            <a:r>
              <a:rPr lang="en-GB" smtClean="0"/>
              <a:t>Reduce risk</a:t>
            </a:r>
          </a:p>
          <a:p>
            <a:r>
              <a:rPr lang="en-GB" smtClean="0"/>
              <a:t>Example:</a:t>
            </a:r>
          </a:p>
          <a:p>
            <a:r>
              <a:rPr lang="en-GB" smtClean="0"/>
              <a:t>If a produced of corn is not quite ready to harvest the crop then </a:t>
            </a:r>
          </a:p>
          <a:p>
            <a:r>
              <a:rPr lang="en-GB" smtClean="0"/>
              <a:t>it allows the producer to lock into an existing price</a:t>
            </a:r>
          </a:p>
          <a:p>
            <a:r>
              <a:rPr lang="en-GB" smtClean="0"/>
              <a:t> by making a deal to sell later at an agreed price.</a:t>
            </a:r>
          </a:p>
          <a:p>
            <a:r>
              <a:rPr lang="en-GB" smtClean="0"/>
              <a:t>This benefits Financial Planning</a:t>
            </a:r>
          </a:p>
          <a:p>
            <a:r>
              <a:rPr lang="en-GB" smtClean="0"/>
              <a:t>(Fulcher,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696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Nick Leeson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Gambled on the </a:t>
            </a:r>
          </a:p>
          <a:p>
            <a:r>
              <a:rPr lang="en-GB" smtClean="0"/>
              <a:t>Future Value of markets </a:t>
            </a:r>
          </a:p>
          <a:p>
            <a:r>
              <a:rPr lang="en-GB" smtClean="0"/>
              <a:t>Favourable price movements</a:t>
            </a:r>
          </a:p>
          <a:p>
            <a:r>
              <a:rPr lang="en-GB" smtClean="0"/>
              <a:t>In what Susan Strange called</a:t>
            </a:r>
          </a:p>
          <a:p>
            <a:r>
              <a:rPr lang="en-GB" smtClean="0"/>
              <a:t>‘Casino capitalism’</a:t>
            </a:r>
          </a:p>
          <a:p>
            <a:r>
              <a:rPr lang="en-GB" smtClean="0"/>
              <a:t>Exploited from ‘Arbitrage’</a:t>
            </a:r>
          </a:p>
          <a:p>
            <a:r>
              <a:rPr lang="en-GB" smtClean="0"/>
              <a:t>i.e. small differences in price that occur between markets</a:t>
            </a:r>
          </a:p>
          <a:p>
            <a:r>
              <a:rPr lang="en-GB" smtClean="0"/>
              <a:t>(Fulcher, 2015)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445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Risk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mtClean="0"/>
              <a:t>Realisation that</a:t>
            </a:r>
          </a:p>
          <a:p>
            <a:r>
              <a:rPr lang="en-GB" smtClean="0"/>
              <a:t>‘Risk’ can be mitigated (How might this be possible?)</a:t>
            </a:r>
          </a:p>
          <a:p>
            <a:pPr lvl="1"/>
            <a:r>
              <a:rPr lang="en-GB" smtClean="0"/>
              <a:t>Ownership (or not) of the complete mechanism of supply</a:t>
            </a:r>
          </a:p>
          <a:p>
            <a:pPr lvl="1"/>
            <a:r>
              <a:rPr lang="en-GB" smtClean="0"/>
              <a:t>Wider supply chain/network</a:t>
            </a:r>
          </a:p>
          <a:p>
            <a:pPr lvl="1"/>
            <a:r>
              <a:rPr lang="en-GB" smtClean="0"/>
              <a:t>Increasing competition</a:t>
            </a:r>
          </a:p>
          <a:p>
            <a:pPr lvl="1"/>
            <a:r>
              <a:rPr lang="en-GB" smtClean="0"/>
              <a:t>Trading stocks (1688, London)</a:t>
            </a:r>
          </a:p>
          <a:p>
            <a:pPr lvl="1"/>
            <a:endParaRPr lang="en-GB" smtClean="0"/>
          </a:p>
          <a:p>
            <a:pPr lvl="1"/>
            <a:endParaRPr lang="en-GB" smtClean="0"/>
          </a:p>
          <a:p>
            <a:pPr lvl="1"/>
            <a:endParaRPr lang="en-GB" smtClean="0"/>
          </a:p>
          <a:p>
            <a:pPr lvl="1"/>
            <a:r>
              <a:rPr lang="en-GB" smtClean="0"/>
              <a:t>(Bruce &amp; Yearly, 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51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Capitalist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Porritt (2007, p 137) proposes that…</a:t>
            </a:r>
          </a:p>
          <a:p>
            <a:endParaRPr lang="en-GB" smtClean="0"/>
          </a:p>
          <a:p>
            <a:r>
              <a:rPr lang="en-GB" smtClean="0"/>
              <a:t>‘it is the fixed and non-negotiable aspects of capitalism in general</a:t>
            </a:r>
          </a:p>
          <a:p>
            <a:r>
              <a:rPr lang="en-GB" smtClean="0"/>
              <a:t> that renders it incompatible with the pursuit</a:t>
            </a:r>
          </a:p>
          <a:p>
            <a:r>
              <a:rPr lang="en-GB" smtClean="0"/>
              <a:t> of a sustainable community’</a:t>
            </a:r>
          </a:p>
          <a:p>
            <a:endParaRPr lang="en-GB" smtClean="0"/>
          </a:p>
          <a:p>
            <a:r>
              <a:rPr lang="en-GB" smtClean="0"/>
              <a:t>Proposing that…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20199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Capitalist Paradigm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mtClean="0"/>
              <a:t>Porritt (2007, p 137) proposes </a:t>
            </a:r>
          </a:p>
          <a:p>
            <a:r>
              <a:rPr lang="en-GB" smtClean="0"/>
              <a:t>‘the saving grace of capitalism ‘protean adaptability’ </a:t>
            </a:r>
          </a:p>
          <a:p>
            <a:r>
              <a:rPr lang="en-GB" smtClean="0"/>
              <a:t>(i.e. its ability to assume many different forms)</a:t>
            </a:r>
          </a:p>
          <a:p>
            <a:r>
              <a:rPr lang="en-GB" smtClean="0"/>
              <a:t>Via a ‘reform from within’ strategy…making it </a:t>
            </a:r>
          </a:p>
          <a:p>
            <a:r>
              <a:rPr lang="en-GB" smtClean="0"/>
              <a:t>a resilient paradigm</a:t>
            </a:r>
          </a:p>
          <a:p>
            <a:r>
              <a:rPr lang="en-GB" smtClean="0"/>
              <a:t>‘Intellectually and Ethically acceptable’ </a:t>
            </a:r>
          </a:p>
          <a:p>
            <a:r>
              <a:rPr lang="en-GB" smtClean="0"/>
              <a:t>(to those in power and control)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9488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Progress of Capitalism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Calhoun et al (2007, p. 122-129)</a:t>
            </a:r>
          </a:p>
          <a:p>
            <a:r>
              <a:rPr lang="en-GB" smtClean="0"/>
              <a:t>Very strongly aligned with</a:t>
            </a:r>
          </a:p>
          <a:p>
            <a:r>
              <a:rPr lang="en-GB" smtClean="0"/>
              <a:t>Employment</a:t>
            </a:r>
          </a:p>
          <a:p>
            <a:r>
              <a:rPr lang="en-GB" smtClean="0"/>
              <a:t>Meritocracy (the American dream)</a:t>
            </a:r>
          </a:p>
          <a:p>
            <a:r>
              <a:rPr lang="en-GB" smtClean="0"/>
              <a:t>The relative value of Wages</a:t>
            </a:r>
          </a:p>
          <a:p>
            <a:r>
              <a:rPr lang="en-GB" smtClean="0"/>
              <a:t>The increasing value of Leisure time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04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Questions: Capitalist Societies?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Institutions</a:t>
            </a:r>
          </a:p>
          <a:p>
            <a:r>
              <a:rPr lang="en-GB" smtClean="0"/>
              <a:t>Organisations</a:t>
            </a:r>
          </a:p>
          <a:p>
            <a:r>
              <a:rPr lang="en-GB" smtClean="0"/>
              <a:t>Groups</a:t>
            </a:r>
          </a:p>
          <a:p>
            <a:r>
              <a:rPr lang="en-GB" smtClean="0"/>
              <a:t>Politics/Policies</a:t>
            </a:r>
          </a:p>
          <a:p>
            <a:r>
              <a:rPr lang="en-GB" smtClean="0"/>
              <a:t>Are they Social Construct(s) designed to…</a:t>
            </a:r>
          </a:p>
          <a:p>
            <a:pPr lvl="1"/>
            <a:r>
              <a:rPr lang="en-GB" smtClean="0"/>
              <a:t>Support or Control?</a:t>
            </a:r>
          </a:p>
          <a:p>
            <a:pPr lvl="1"/>
            <a:r>
              <a:rPr lang="en-GB" smtClean="0"/>
              <a:t>Care or Manage?</a:t>
            </a:r>
          </a:p>
          <a:p>
            <a:pPr lvl="1"/>
            <a:r>
              <a:rPr lang="en-GB" smtClean="0"/>
              <a:t>Value or Judge?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645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 Breakdown of Capitalisms?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mtClean="0"/>
              <a:t>Five Capitals Framework task:</a:t>
            </a:r>
          </a:p>
          <a:p>
            <a:r>
              <a:rPr lang="en-GB" smtClean="0"/>
              <a:t>In your groups list 5 things that all agree on as fitting into one of the following headings:</a:t>
            </a:r>
          </a:p>
          <a:p>
            <a:endParaRPr lang="en-GB" smtClean="0"/>
          </a:p>
          <a:p>
            <a:pPr lvl="1"/>
            <a:r>
              <a:rPr lang="en-GB" smtClean="0"/>
              <a:t>Natural Capital</a:t>
            </a:r>
          </a:p>
          <a:p>
            <a:pPr lvl="1"/>
            <a:r>
              <a:rPr lang="en-GB" smtClean="0"/>
              <a:t>Human Capital</a:t>
            </a:r>
          </a:p>
          <a:p>
            <a:pPr lvl="1"/>
            <a:r>
              <a:rPr lang="en-GB" smtClean="0"/>
              <a:t>Social Capital</a:t>
            </a:r>
          </a:p>
          <a:p>
            <a:pPr lvl="1"/>
            <a:r>
              <a:rPr lang="en-GB" smtClean="0"/>
              <a:t>Manufactured Capital</a:t>
            </a:r>
          </a:p>
          <a:p>
            <a:pPr lvl="1"/>
            <a:r>
              <a:rPr lang="en-GB" smtClean="0"/>
              <a:t>Financial Capital</a:t>
            </a:r>
          </a:p>
          <a:p>
            <a:endParaRPr lang="en-GB" smtClean="0"/>
          </a:p>
          <a:p>
            <a:r>
              <a:rPr lang="en-GB" smtClean="0"/>
              <a:t>(Porritt, 2007. p 137)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7394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en-GB" noProof="0" smtClean="0"/>
              <a:t>Human Capital</a:t>
            </a:r>
            <a:br>
              <a:rPr lang="en-GB" noProof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Health, Knowledge, Skills and Motivation</a:t>
            </a:r>
          </a:p>
          <a:p>
            <a:r>
              <a:rPr lang="en-GB" smtClean="0"/>
              <a:t>All of which are required for</a:t>
            </a:r>
          </a:p>
          <a:p>
            <a:r>
              <a:rPr lang="en-GB" smtClean="0"/>
              <a:t>‘Productive Work’</a:t>
            </a:r>
          </a:p>
          <a:p>
            <a:r>
              <a:rPr lang="en-GB" smtClean="0"/>
              <a:t>Emotional and Spiritual capacities</a:t>
            </a:r>
          </a:p>
          <a:p>
            <a:r>
              <a:rPr lang="en-GB" smtClean="0"/>
              <a:t>Investment in Education and Training</a:t>
            </a:r>
          </a:p>
          <a:p>
            <a:r>
              <a:rPr lang="en-GB" smtClean="0"/>
              <a:t>All central issues within a flourishing economy</a:t>
            </a:r>
          </a:p>
          <a:p>
            <a:endParaRPr lang="en-GB" smtClean="0"/>
          </a:p>
          <a:p>
            <a:r>
              <a:rPr lang="en-GB" smtClean="0"/>
              <a:t>(Porritt, 2007. p 137)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270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en-GB" noProof="0" smtClean="0"/>
              <a:t>Social Capital</a:t>
            </a:r>
            <a:br>
              <a:rPr lang="en-GB" noProof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mtClean="0"/>
              <a:t>Its name is taken from the…</a:t>
            </a:r>
          </a:p>
          <a:p>
            <a:r>
              <a:rPr lang="en-GB" smtClean="0"/>
              <a:t>Social Structures, Institutions, Networks and Relationships which</a:t>
            </a:r>
          </a:p>
          <a:p>
            <a:r>
              <a:rPr lang="en-GB" smtClean="0"/>
              <a:t>‘enable individuals to maintain and develop their human capital </a:t>
            </a:r>
          </a:p>
          <a:p>
            <a:r>
              <a:rPr lang="en-GB" smtClean="0"/>
              <a:t>In partnership with others</a:t>
            </a:r>
          </a:p>
          <a:p>
            <a:r>
              <a:rPr lang="en-GB" smtClean="0"/>
              <a:t>To be more productive (rather than work in isolation)</a:t>
            </a:r>
          </a:p>
          <a:p>
            <a:r>
              <a:rPr lang="en-GB" smtClean="0"/>
              <a:t>Examples</a:t>
            </a:r>
          </a:p>
          <a:p>
            <a:r>
              <a:rPr lang="en-GB" smtClean="0"/>
              <a:t>Families, communities, businesses, trade unions, voluntary organisations, legal/political systems, education and health bodies</a:t>
            </a:r>
          </a:p>
          <a:p>
            <a:r>
              <a:rPr lang="en-GB" smtClean="0"/>
              <a:t>(Porritt, 2007. p 137)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11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en-GB" noProof="0" smtClean="0"/>
              <a:t>Manufactured Capital</a:t>
            </a:r>
            <a:br>
              <a:rPr lang="en-GB" noProof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mtClean="0"/>
              <a:t>Manufactured Capital comprises:</a:t>
            </a:r>
          </a:p>
          <a:p>
            <a:pPr lvl="1"/>
            <a:r>
              <a:rPr lang="en-GB" smtClean="0"/>
              <a:t>Material Goods</a:t>
            </a:r>
          </a:p>
          <a:p>
            <a:pPr lvl="1"/>
            <a:r>
              <a:rPr lang="en-GB" smtClean="0"/>
              <a:t>Tools</a:t>
            </a:r>
          </a:p>
          <a:p>
            <a:pPr lvl="1"/>
            <a:r>
              <a:rPr lang="en-GB" smtClean="0"/>
              <a:t>Machines</a:t>
            </a:r>
          </a:p>
          <a:p>
            <a:pPr lvl="1"/>
            <a:r>
              <a:rPr lang="en-GB" smtClean="0"/>
              <a:t>Buildings</a:t>
            </a:r>
          </a:p>
          <a:p>
            <a:pPr lvl="1"/>
            <a:r>
              <a:rPr lang="en-GB" smtClean="0"/>
              <a:t>All forms of infrastructure which…</a:t>
            </a:r>
          </a:p>
          <a:p>
            <a:pPr lvl="1"/>
            <a:r>
              <a:rPr lang="en-GB" smtClean="0"/>
              <a:t>Contribute to the production process (but do not become embodied within its output)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(Porritt, 2007. p 137)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20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en-GB" noProof="0" smtClean="0"/>
              <a:t>Natural Capital</a:t>
            </a:r>
            <a:br>
              <a:rPr lang="en-GB" noProof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mtClean="0"/>
              <a:t>Also referred to as Environmental or Ecological Capital</a:t>
            </a:r>
          </a:p>
          <a:p>
            <a:r>
              <a:rPr lang="en-GB" smtClean="0"/>
              <a:t>Is any</a:t>
            </a:r>
          </a:p>
          <a:p>
            <a:pPr lvl="1"/>
            <a:r>
              <a:rPr lang="en-GB" smtClean="0"/>
              <a:t>Stock or Flow of Energy or Matter that…</a:t>
            </a:r>
          </a:p>
          <a:p>
            <a:r>
              <a:rPr lang="en-GB" smtClean="0"/>
              <a:t>Yields Valuable Goods or Services</a:t>
            </a:r>
          </a:p>
          <a:p>
            <a:r>
              <a:rPr lang="en-GB" smtClean="0"/>
              <a:t>Several Categories/Resources that are Renewable:</a:t>
            </a:r>
          </a:p>
          <a:p>
            <a:pPr lvl="1"/>
            <a:r>
              <a:rPr lang="en-GB" smtClean="0"/>
              <a:t>Timber, grain for example</a:t>
            </a:r>
          </a:p>
          <a:p>
            <a:r>
              <a:rPr lang="en-GB" smtClean="0"/>
              <a:t>Or not Renewable:</a:t>
            </a:r>
          </a:p>
          <a:p>
            <a:pPr lvl="1"/>
            <a:r>
              <a:rPr lang="en-GB" smtClean="0"/>
              <a:t>Fossil Fuels, </a:t>
            </a:r>
          </a:p>
          <a:p>
            <a:pPr lvl="1"/>
            <a:r>
              <a:rPr lang="en-GB" smtClean="0"/>
              <a:t>I.E. Natural Capital = ‘not only production but to life itself’</a:t>
            </a:r>
          </a:p>
          <a:p>
            <a:pPr lvl="1"/>
            <a:r>
              <a:rPr lang="en-GB" smtClean="0"/>
              <a:t>(Porritt, 2007. p 137)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0836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en-GB" noProof="0" smtClean="0"/>
              <a:t>Financial Capital</a:t>
            </a:r>
            <a:br>
              <a:rPr lang="en-GB" noProof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Plays a role in our Economy</a:t>
            </a:r>
          </a:p>
          <a:p>
            <a:r>
              <a:rPr lang="en-GB" smtClean="0"/>
              <a:t>Reflects the Productive Power (of a Nation)</a:t>
            </a:r>
          </a:p>
          <a:p>
            <a:r>
              <a:rPr lang="en-GB" smtClean="0"/>
              <a:t>Of the other types of Capital enabling</a:t>
            </a:r>
          </a:p>
          <a:p>
            <a:r>
              <a:rPr lang="en-GB" smtClean="0"/>
              <a:t>Ownership</a:t>
            </a:r>
          </a:p>
          <a:p>
            <a:r>
              <a:rPr lang="en-GB" smtClean="0"/>
              <a:t>Trade</a:t>
            </a:r>
          </a:p>
          <a:p>
            <a:r>
              <a:rPr lang="en-GB" smtClean="0"/>
              <a:t>But unlike other types it does not have ‘Intrinsic Value’</a:t>
            </a:r>
          </a:p>
          <a:p>
            <a:r>
              <a:rPr lang="en-GB" smtClean="0"/>
              <a:t>It is purely Representative of natural, human, social and manufactured capital</a:t>
            </a:r>
          </a:p>
          <a:p>
            <a:r>
              <a:rPr lang="en-GB" smtClean="0"/>
              <a:t>(Forum for the Future cited in Porritt, 2007. p 137)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589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Durkheim, E. (2013) The Division of Labour. (2nd Ed). UK: Palgrave Macmillan.</a:t>
            </a:r>
          </a:p>
          <a:p>
            <a:r>
              <a:rPr lang="en-GB" smtClean="0"/>
              <a:t>Fulcher, J. (2015) Capitalism: A Very Short Introduction. UK: Oxford University Press.</a:t>
            </a:r>
          </a:p>
          <a:p>
            <a:r>
              <a:rPr lang="en-GB" smtClean="0"/>
              <a:t>Marx, K. (2009) Das Kapital. UK: Gateway.</a:t>
            </a:r>
          </a:p>
          <a:p>
            <a:r>
              <a:rPr lang="en-GB" smtClean="0"/>
              <a:t>McLellan, D. (2000) Karl Marx; selected writings. (2nd Ed). UK: Oxford University Press.</a:t>
            </a:r>
          </a:p>
          <a:p>
            <a:r>
              <a:rPr lang="en-GB" smtClean="0"/>
              <a:t>Pettinger, L. (2016) Work, Consumption and Capitalism. UK: Palgrave Porritt, J (2005) Capitalism; As if The World Matters. UK: Routledge.</a:t>
            </a:r>
          </a:p>
          <a:p>
            <a:r>
              <a:rPr lang="en-GB" smtClean="0"/>
              <a:t>Macmillan.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741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Calhoun, C; Gerties, J; Moody, J.;Pfaf, S &amp; Virk, I. (2007) Contemporary Sociological Theory. (2nd ED.). UK: Blackwell Publishing.</a:t>
            </a:r>
          </a:p>
          <a:p>
            <a:r>
              <a:rPr lang="en-GB" smtClean="0"/>
              <a:t>Calhoun, C; Gerties, J; Moody, J.;Pfaf, S &amp; Virk, I. (2007) Classical Sociological Theory. (2nd ED.). UK: Blackwell Publishing.</a:t>
            </a:r>
          </a:p>
          <a:p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32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405</TotalTime>
  <Words>1598</Words>
  <Application>Microsoft Office PowerPoint</Application>
  <PresentationFormat>Widescreen</PresentationFormat>
  <Paragraphs>273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7" baseType="lpstr">
      <vt:lpstr>Arial</vt:lpstr>
      <vt:lpstr>Garamond</vt:lpstr>
      <vt:lpstr>Organic</vt:lpstr>
      <vt:lpstr>A Introduction to Capitalism</vt:lpstr>
      <vt:lpstr>Definitions</vt:lpstr>
      <vt:lpstr>Definitions</vt:lpstr>
      <vt:lpstr>Definitions</vt:lpstr>
      <vt:lpstr>What exactly is meant by Capitalism?</vt:lpstr>
      <vt:lpstr>What is Capital?</vt:lpstr>
      <vt:lpstr>What is Capitalism?</vt:lpstr>
      <vt:lpstr>Is it simply Capitalism?</vt:lpstr>
      <vt:lpstr>Or Capitalisms?</vt:lpstr>
      <vt:lpstr>Merchant Capitalism</vt:lpstr>
      <vt:lpstr>Capitalist Production/Industrial Capitalism</vt:lpstr>
      <vt:lpstr>Having a Job </vt:lpstr>
      <vt:lpstr>Having a Job </vt:lpstr>
      <vt:lpstr>Having a Job </vt:lpstr>
      <vt:lpstr>Leisure</vt:lpstr>
      <vt:lpstr>Financial Capitalism </vt:lpstr>
      <vt:lpstr>Financial Capitalism </vt:lpstr>
      <vt:lpstr>‘Derivatives’</vt:lpstr>
      <vt:lpstr>‘Futures’</vt:lpstr>
      <vt:lpstr>‘Futures’</vt:lpstr>
      <vt:lpstr>Nick Leeson</vt:lpstr>
      <vt:lpstr>Risk</vt:lpstr>
      <vt:lpstr>Capitalist Paradigm</vt:lpstr>
      <vt:lpstr>Capitalist Paradigm</vt:lpstr>
      <vt:lpstr>The Progress of Capitalism</vt:lpstr>
      <vt:lpstr>Questions: Capitalist Societies?</vt:lpstr>
      <vt:lpstr>A Breakdown of Capitalisms?</vt:lpstr>
      <vt:lpstr>Human Capital </vt:lpstr>
      <vt:lpstr>Social Capital </vt:lpstr>
      <vt:lpstr>Manufactured Capital </vt:lpstr>
      <vt:lpstr>Natural Capital </vt:lpstr>
      <vt:lpstr>Financial Capital 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Very brief Introduction to Capitalism</dc:title>
  <dc:creator>Philip Morgan</dc:creator>
  <cp:lastModifiedBy>Caroline Lohmann-Hancock</cp:lastModifiedBy>
  <cp:revision>30</cp:revision>
  <dcterms:created xsi:type="dcterms:W3CDTF">2016-11-22T16:57:06Z</dcterms:created>
  <dcterms:modified xsi:type="dcterms:W3CDTF">2019-02-11T10:28:35Z</dcterms:modified>
</cp:coreProperties>
</file>