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14"/>
  </p:notesMasterIdLst>
  <p:sldIdLst>
    <p:sldId id="256" r:id="rId2"/>
    <p:sldId id="257" r:id="rId3"/>
    <p:sldId id="258" r:id="rId4"/>
    <p:sldId id="259" r:id="rId5"/>
    <p:sldId id="260" r:id="rId6"/>
    <p:sldId id="268" r:id="rId7"/>
    <p:sldId id="261" r:id="rId8"/>
    <p:sldId id="262" r:id="rId9"/>
    <p:sldId id="263" r:id="rId10"/>
    <p:sldId id="264" r:id="rId11"/>
    <p:sldId id="265"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C89FC1-9794-4CEA-BC16-63FAB0AA4707}" v="9" dt="2021-03-29T16:35:54.5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1" d="100"/>
          <a:sy n="81" d="100"/>
        </p:scale>
        <p:origin x="7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olsuma Ahmed" userId="7dc83cc679c7daee" providerId="LiveId" clId="{0AC89FC1-9794-4CEA-BC16-63FAB0AA4707}"/>
    <pc:docChg chg="undo custSel addSld delSld modSld">
      <pc:chgData name="Kholsuma Ahmed" userId="7dc83cc679c7daee" providerId="LiveId" clId="{0AC89FC1-9794-4CEA-BC16-63FAB0AA4707}" dt="2021-03-29T18:09:40.057" v="2654" actId="47"/>
      <pc:docMkLst>
        <pc:docMk/>
      </pc:docMkLst>
      <pc:sldChg chg="modSp mod">
        <pc:chgData name="Kholsuma Ahmed" userId="7dc83cc679c7daee" providerId="LiveId" clId="{0AC89FC1-9794-4CEA-BC16-63FAB0AA4707}" dt="2021-03-29T02:27:10.273" v="2034" actId="114"/>
        <pc:sldMkLst>
          <pc:docMk/>
          <pc:sldMk cId="2760367210" sldId="256"/>
        </pc:sldMkLst>
        <pc:spChg chg="mod">
          <ac:chgData name="Kholsuma Ahmed" userId="7dc83cc679c7daee" providerId="LiveId" clId="{0AC89FC1-9794-4CEA-BC16-63FAB0AA4707}" dt="2021-03-29T02:27:10.273" v="2034" actId="114"/>
          <ac:spMkLst>
            <pc:docMk/>
            <pc:sldMk cId="2760367210" sldId="256"/>
            <ac:spMk id="2" creationId="{00000000-0000-0000-0000-000000000000}"/>
          </ac:spMkLst>
        </pc:spChg>
      </pc:sldChg>
      <pc:sldChg chg="modSp mod">
        <pc:chgData name="Kholsuma Ahmed" userId="7dc83cc679c7daee" providerId="LiveId" clId="{0AC89FC1-9794-4CEA-BC16-63FAB0AA4707}" dt="2021-03-29T17:28:54.164" v="2582" actId="20577"/>
        <pc:sldMkLst>
          <pc:docMk/>
          <pc:sldMk cId="2557525279" sldId="257"/>
        </pc:sldMkLst>
        <pc:spChg chg="mod">
          <ac:chgData name="Kholsuma Ahmed" userId="7dc83cc679c7daee" providerId="LiveId" clId="{0AC89FC1-9794-4CEA-BC16-63FAB0AA4707}" dt="2021-03-29T01:12:13.501" v="1601" actId="114"/>
          <ac:spMkLst>
            <pc:docMk/>
            <pc:sldMk cId="2557525279" sldId="257"/>
            <ac:spMk id="2" creationId="{00000000-0000-0000-0000-000000000000}"/>
          </ac:spMkLst>
        </pc:spChg>
        <pc:spChg chg="mod">
          <ac:chgData name="Kholsuma Ahmed" userId="7dc83cc679c7daee" providerId="LiveId" clId="{0AC89FC1-9794-4CEA-BC16-63FAB0AA4707}" dt="2021-03-29T17:28:54.164" v="2582" actId="20577"/>
          <ac:spMkLst>
            <pc:docMk/>
            <pc:sldMk cId="2557525279" sldId="257"/>
            <ac:spMk id="3" creationId="{00000000-0000-0000-0000-000000000000}"/>
          </ac:spMkLst>
        </pc:spChg>
      </pc:sldChg>
      <pc:sldChg chg="modSp mod">
        <pc:chgData name="Kholsuma Ahmed" userId="7dc83cc679c7daee" providerId="LiveId" clId="{0AC89FC1-9794-4CEA-BC16-63FAB0AA4707}" dt="2021-03-29T02:27:57.330" v="2037" actId="114"/>
        <pc:sldMkLst>
          <pc:docMk/>
          <pc:sldMk cId="343454149" sldId="258"/>
        </pc:sldMkLst>
        <pc:spChg chg="mod">
          <ac:chgData name="Kholsuma Ahmed" userId="7dc83cc679c7daee" providerId="LiveId" clId="{0AC89FC1-9794-4CEA-BC16-63FAB0AA4707}" dt="2021-03-29T02:27:57.330" v="2037" actId="114"/>
          <ac:spMkLst>
            <pc:docMk/>
            <pc:sldMk cId="343454149" sldId="258"/>
            <ac:spMk id="2" creationId="{00000000-0000-0000-0000-000000000000}"/>
          </ac:spMkLst>
        </pc:spChg>
        <pc:spChg chg="mod">
          <ac:chgData name="Kholsuma Ahmed" userId="7dc83cc679c7daee" providerId="LiveId" clId="{0AC89FC1-9794-4CEA-BC16-63FAB0AA4707}" dt="2021-03-29T02:27:37.069" v="2035" actId="14100"/>
          <ac:spMkLst>
            <pc:docMk/>
            <pc:sldMk cId="343454149" sldId="258"/>
            <ac:spMk id="3" creationId="{00000000-0000-0000-0000-000000000000}"/>
          </ac:spMkLst>
        </pc:spChg>
      </pc:sldChg>
      <pc:sldChg chg="modSp mod">
        <pc:chgData name="Kholsuma Ahmed" userId="7dc83cc679c7daee" providerId="LiveId" clId="{0AC89FC1-9794-4CEA-BC16-63FAB0AA4707}" dt="2021-03-29T17:32:56.802" v="2606" actId="20577"/>
        <pc:sldMkLst>
          <pc:docMk/>
          <pc:sldMk cId="3374992860" sldId="259"/>
        </pc:sldMkLst>
        <pc:spChg chg="mod">
          <ac:chgData name="Kholsuma Ahmed" userId="7dc83cc679c7daee" providerId="LiveId" clId="{0AC89FC1-9794-4CEA-BC16-63FAB0AA4707}" dt="2021-03-29T02:28:47.605" v="2040" actId="14100"/>
          <ac:spMkLst>
            <pc:docMk/>
            <pc:sldMk cId="3374992860" sldId="259"/>
            <ac:spMk id="2" creationId="{00000000-0000-0000-0000-000000000000}"/>
          </ac:spMkLst>
        </pc:spChg>
        <pc:spChg chg="mod">
          <ac:chgData name="Kholsuma Ahmed" userId="7dc83cc679c7daee" providerId="LiveId" clId="{0AC89FC1-9794-4CEA-BC16-63FAB0AA4707}" dt="2021-03-29T17:32:56.802" v="2606" actId="20577"/>
          <ac:spMkLst>
            <pc:docMk/>
            <pc:sldMk cId="3374992860" sldId="259"/>
            <ac:spMk id="3" creationId="{00000000-0000-0000-0000-000000000000}"/>
          </ac:spMkLst>
        </pc:spChg>
      </pc:sldChg>
      <pc:sldChg chg="modSp mod">
        <pc:chgData name="Kholsuma Ahmed" userId="7dc83cc679c7daee" providerId="LiveId" clId="{0AC89FC1-9794-4CEA-BC16-63FAB0AA4707}" dt="2021-03-29T16:38:06.934" v="2537" actId="20577"/>
        <pc:sldMkLst>
          <pc:docMk/>
          <pc:sldMk cId="375565374" sldId="260"/>
        </pc:sldMkLst>
        <pc:spChg chg="mod">
          <ac:chgData name="Kholsuma Ahmed" userId="7dc83cc679c7daee" providerId="LiveId" clId="{0AC89FC1-9794-4CEA-BC16-63FAB0AA4707}" dt="2021-03-29T01:17:43.910" v="1630" actId="14100"/>
          <ac:spMkLst>
            <pc:docMk/>
            <pc:sldMk cId="375565374" sldId="260"/>
            <ac:spMk id="2" creationId="{00000000-0000-0000-0000-000000000000}"/>
          </ac:spMkLst>
        </pc:spChg>
        <pc:spChg chg="mod">
          <ac:chgData name="Kholsuma Ahmed" userId="7dc83cc679c7daee" providerId="LiveId" clId="{0AC89FC1-9794-4CEA-BC16-63FAB0AA4707}" dt="2021-03-29T16:38:06.934" v="2537" actId="20577"/>
          <ac:spMkLst>
            <pc:docMk/>
            <pc:sldMk cId="375565374" sldId="260"/>
            <ac:spMk id="3" creationId="{00000000-0000-0000-0000-000000000000}"/>
          </ac:spMkLst>
        </pc:spChg>
      </pc:sldChg>
      <pc:sldChg chg="modSp mod">
        <pc:chgData name="Kholsuma Ahmed" userId="7dc83cc679c7daee" providerId="LiveId" clId="{0AC89FC1-9794-4CEA-BC16-63FAB0AA4707}" dt="2021-03-29T17:15:16.594" v="2544" actId="27636"/>
        <pc:sldMkLst>
          <pc:docMk/>
          <pc:sldMk cId="2984049247" sldId="261"/>
        </pc:sldMkLst>
        <pc:spChg chg="mod">
          <ac:chgData name="Kholsuma Ahmed" userId="7dc83cc679c7daee" providerId="LiveId" clId="{0AC89FC1-9794-4CEA-BC16-63FAB0AA4707}" dt="2021-03-29T02:00:48.589" v="1898" actId="114"/>
          <ac:spMkLst>
            <pc:docMk/>
            <pc:sldMk cId="2984049247" sldId="261"/>
            <ac:spMk id="2" creationId="{00000000-0000-0000-0000-000000000000}"/>
          </ac:spMkLst>
        </pc:spChg>
        <pc:spChg chg="mod">
          <ac:chgData name="Kholsuma Ahmed" userId="7dc83cc679c7daee" providerId="LiveId" clId="{0AC89FC1-9794-4CEA-BC16-63FAB0AA4707}" dt="2021-03-29T17:15:16.594" v="2544" actId="27636"/>
          <ac:spMkLst>
            <pc:docMk/>
            <pc:sldMk cId="2984049247" sldId="261"/>
            <ac:spMk id="3" creationId="{00000000-0000-0000-0000-000000000000}"/>
          </ac:spMkLst>
        </pc:spChg>
      </pc:sldChg>
      <pc:sldChg chg="modSp mod">
        <pc:chgData name="Kholsuma Ahmed" userId="7dc83cc679c7daee" providerId="LiveId" clId="{0AC89FC1-9794-4CEA-BC16-63FAB0AA4707}" dt="2021-03-29T17:18:31.221" v="2562" actId="20577"/>
        <pc:sldMkLst>
          <pc:docMk/>
          <pc:sldMk cId="3033497680" sldId="262"/>
        </pc:sldMkLst>
        <pc:spChg chg="mod">
          <ac:chgData name="Kholsuma Ahmed" userId="7dc83cc679c7daee" providerId="LiveId" clId="{0AC89FC1-9794-4CEA-BC16-63FAB0AA4707}" dt="2021-03-29T02:00:23.600" v="1895" actId="2711"/>
          <ac:spMkLst>
            <pc:docMk/>
            <pc:sldMk cId="3033497680" sldId="262"/>
            <ac:spMk id="2" creationId="{00000000-0000-0000-0000-000000000000}"/>
          </ac:spMkLst>
        </pc:spChg>
        <pc:spChg chg="mod">
          <ac:chgData name="Kholsuma Ahmed" userId="7dc83cc679c7daee" providerId="LiveId" clId="{0AC89FC1-9794-4CEA-BC16-63FAB0AA4707}" dt="2021-03-29T17:18:31.221" v="2562" actId="20577"/>
          <ac:spMkLst>
            <pc:docMk/>
            <pc:sldMk cId="3033497680" sldId="262"/>
            <ac:spMk id="3" creationId="{00000000-0000-0000-0000-000000000000}"/>
          </ac:spMkLst>
        </pc:spChg>
      </pc:sldChg>
      <pc:sldChg chg="modSp mod">
        <pc:chgData name="Kholsuma Ahmed" userId="7dc83cc679c7daee" providerId="LiveId" clId="{0AC89FC1-9794-4CEA-BC16-63FAB0AA4707}" dt="2021-03-29T02:03:33.536" v="1911" actId="20577"/>
        <pc:sldMkLst>
          <pc:docMk/>
          <pc:sldMk cId="1143576025" sldId="263"/>
        </pc:sldMkLst>
        <pc:spChg chg="mod">
          <ac:chgData name="Kholsuma Ahmed" userId="7dc83cc679c7daee" providerId="LiveId" clId="{0AC89FC1-9794-4CEA-BC16-63FAB0AA4707}" dt="2021-03-29T02:01:44.627" v="1903" actId="255"/>
          <ac:spMkLst>
            <pc:docMk/>
            <pc:sldMk cId="1143576025" sldId="263"/>
            <ac:spMk id="2" creationId="{00000000-0000-0000-0000-000000000000}"/>
          </ac:spMkLst>
        </pc:spChg>
        <pc:spChg chg="mod">
          <ac:chgData name="Kholsuma Ahmed" userId="7dc83cc679c7daee" providerId="LiveId" clId="{0AC89FC1-9794-4CEA-BC16-63FAB0AA4707}" dt="2021-03-29T02:03:33.536" v="1911" actId="20577"/>
          <ac:spMkLst>
            <pc:docMk/>
            <pc:sldMk cId="1143576025" sldId="263"/>
            <ac:spMk id="3" creationId="{00000000-0000-0000-0000-000000000000}"/>
          </ac:spMkLst>
        </pc:spChg>
      </pc:sldChg>
      <pc:sldChg chg="modSp mod">
        <pc:chgData name="Kholsuma Ahmed" userId="7dc83cc679c7daee" providerId="LiveId" clId="{0AC89FC1-9794-4CEA-BC16-63FAB0AA4707}" dt="2021-03-29T14:15:25.492" v="2080" actId="313"/>
        <pc:sldMkLst>
          <pc:docMk/>
          <pc:sldMk cId="3771046064" sldId="264"/>
        </pc:sldMkLst>
        <pc:spChg chg="mod">
          <ac:chgData name="Kholsuma Ahmed" userId="7dc83cc679c7daee" providerId="LiveId" clId="{0AC89FC1-9794-4CEA-BC16-63FAB0AA4707}" dt="2021-03-29T02:07:10.713" v="1942" actId="20577"/>
          <ac:spMkLst>
            <pc:docMk/>
            <pc:sldMk cId="3771046064" sldId="264"/>
            <ac:spMk id="2" creationId="{00000000-0000-0000-0000-000000000000}"/>
          </ac:spMkLst>
        </pc:spChg>
        <pc:spChg chg="mod">
          <ac:chgData name="Kholsuma Ahmed" userId="7dc83cc679c7daee" providerId="LiveId" clId="{0AC89FC1-9794-4CEA-BC16-63FAB0AA4707}" dt="2021-03-29T14:15:25.492" v="2080" actId="313"/>
          <ac:spMkLst>
            <pc:docMk/>
            <pc:sldMk cId="3771046064" sldId="264"/>
            <ac:spMk id="3" creationId="{00000000-0000-0000-0000-000000000000}"/>
          </ac:spMkLst>
        </pc:spChg>
      </pc:sldChg>
      <pc:sldChg chg="modSp add del mod">
        <pc:chgData name="Kholsuma Ahmed" userId="7dc83cc679c7daee" providerId="LiveId" clId="{0AC89FC1-9794-4CEA-BC16-63FAB0AA4707}" dt="2021-03-29T15:59:59.563" v="2305" actId="20577"/>
        <pc:sldMkLst>
          <pc:docMk/>
          <pc:sldMk cId="775124995" sldId="265"/>
        </pc:sldMkLst>
        <pc:spChg chg="mod">
          <ac:chgData name="Kholsuma Ahmed" userId="7dc83cc679c7daee" providerId="LiveId" clId="{0AC89FC1-9794-4CEA-BC16-63FAB0AA4707}" dt="2021-03-29T15:59:59.563" v="2305" actId="20577"/>
          <ac:spMkLst>
            <pc:docMk/>
            <pc:sldMk cId="775124995" sldId="265"/>
            <ac:spMk id="3" creationId="{00000000-0000-0000-0000-000000000000}"/>
          </ac:spMkLst>
        </pc:spChg>
      </pc:sldChg>
      <pc:sldChg chg="modSp del mod">
        <pc:chgData name="Kholsuma Ahmed" userId="7dc83cc679c7daee" providerId="LiveId" clId="{0AC89FC1-9794-4CEA-BC16-63FAB0AA4707}" dt="2021-03-29T18:09:40.057" v="2654" actId="47"/>
        <pc:sldMkLst>
          <pc:docMk/>
          <pc:sldMk cId="2718332130" sldId="266"/>
        </pc:sldMkLst>
        <pc:spChg chg="mod">
          <ac:chgData name="Kholsuma Ahmed" userId="7dc83cc679c7daee" providerId="LiveId" clId="{0AC89FC1-9794-4CEA-BC16-63FAB0AA4707}" dt="2021-03-29T02:42:45.537" v="2046" actId="2711"/>
          <ac:spMkLst>
            <pc:docMk/>
            <pc:sldMk cId="2718332130" sldId="266"/>
            <ac:spMk id="2" creationId="{00000000-0000-0000-0000-000000000000}"/>
          </ac:spMkLst>
        </pc:spChg>
        <pc:spChg chg="mod">
          <ac:chgData name="Kholsuma Ahmed" userId="7dc83cc679c7daee" providerId="LiveId" clId="{0AC89FC1-9794-4CEA-BC16-63FAB0AA4707}" dt="2021-03-29T02:42:26.512" v="2043" actId="2711"/>
          <ac:spMkLst>
            <pc:docMk/>
            <pc:sldMk cId="2718332130" sldId="266"/>
            <ac:spMk id="3" creationId="{00000000-0000-0000-0000-000000000000}"/>
          </ac:spMkLst>
        </pc:spChg>
      </pc:sldChg>
      <pc:sldChg chg="addSp delSp modSp new mod">
        <pc:chgData name="Kholsuma Ahmed" userId="7dc83cc679c7daee" providerId="LiveId" clId="{0AC89FC1-9794-4CEA-BC16-63FAB0AA4707}" dt="2021-03-29T17:40:25.025" v="2653" actId="20577"/>
        <pc:sldMkLst>
          <pc:docMk/>
          <pc:sldMk cId="583684993" sldId="268"/>
        </pc:sldMkLst>
        <pc:spChg chg="mod">
          <ac:chgData name="Kholsuma Ahmed" userId="7dc83cc679c7daee" providerId="LiveId" clId="{0AC89FC1-9794-4CEA-BC16-63FAB0AA4707}" dt="2021-03-29T01:19:52.627" v="1675" actId="14100"/>
          <ac:spMkLst>
            <pc:docMk/>
            <pc:sldMk cId="583684993" sldId="268"/>
            <ac:spMk id="2" creationId="{096AC0F2-C6DB-4314-9C90-884D3C99FAA9}"/>
          </ac:spMkLst>
        </pc:spChg>
        <pc:spChg chg="add del mod">
          <ac:chgData name="Kholsuma Ahmed" userId="7dc83cc679c7daee" providerId="LiveId" clId="{0AC89FC1-9794-4CEA-BC16-63FAB0AA4707}" dt="2021-03-29T17:40:25.025" v="2653" actId="20577"/>
          <ac:spMkLst>
            <pc:docMk/>
            <pc:sldMk cId="583684993" sldId="268"/>
            <ac:spMk id="3" creationId="{45025C97-E9FD-446A-BDE1-1D53BC0C03F6}"/>
          </ac:spMkLst>
        </pc:spChg>
        <pc:spChg chg="del mod">
          <ac:chgData name="Kholsuma Ahmed" userId="7dc83cc679c7daee" providerId="LiveId" clId="{0AC89FC1-9794-4CEA-BC16-63FAB0AA4707}" dt="2021-03-29T01:26:31.109" v="1713" actId="478"/>
          <ac:spMkLst>
            <pc:docMk/>
            <pc:sldMk cId="583684993" sldId="268"/>
            <ac:spMk id="3" creationId="{89F0BB8D-8A8A-4CF6-AAD0-643B5BB34A0A}"/>
          </ac:spMkLst>
        </pc:spChg>
        <pc:spChg chg="add mod">
          <ac:chgData name="Kholsuma Ahmed" userId="7dc83cc679c7daee" providerId="LiveId" clId="{0AC89FC1-9794-4CEA-BC16-63FAB0AA4707}" dt="2021-03-29T01:41:04.296" v="1750" actId="14100"/>
          <ac:spMkLst>
            <pc:docMk/>
            <pc:sldMk cId="583684993" sldId="268"/>
            <ac:spMk id="6" creationId="{2C273608-A145-4BB2-97B5-60F1FC94FE2A}"/>
          </ac:spMkLst>
        </pc:spChg>
        <pc:spChg chg="add del mod">
          <ac:chgData name="Kholsuma Ahmed" userId="7dc83cc679c7daee" providerId="LiveId" clId="{0AC89FC1-9794-4CEA-BC16-63FAB0AA4707}" dt="2021-03-29T01:26:33.296" v="1714" actId="478"/>
          <ac:spMkLst>
            <pc:docMk/>
            <pc:sldMk cId="583684993" sldId="268"/>
            <ac:spMk id="8" creationId="{1B3C4ACF-8DD0-4AB1-AC58-F0E949279BE4}"/>
          </ac:spMkLst>
        </pc:spChg>
        <pc:spChg chg="add mod">
          <ac:chgData name="Kholsuma Ahmed" userId="7dc83cc679c7daee" providerId="LiveId" clId="{0AC89FC1-9794-4CEA-BC16-63FAB0AA4707}" dt="2021-03-29T01:27:37.017" v="1745" actId="1076"/>
          <ac:spMkLst>
            <pc:docMk/>
            <pc:sldMk cId="583684993" sldId="268"/>
            <ac:spMk id="9" creationId="{7F9F7227-7D18-49AA-A29C-2762EF2D24A4}"/>
          </ac:spMkLst>
        </pc:spChg>
        <pc:spChg chg="add mod">
          <ac:chgData name="Kholsuma Ahmed" userId="7dc83cc679c7daee" providerId="LiveId" clId="{0AC89FC1-9794-4CEA-BC16-63FAB0AA4707}" dt="2021-03-29T01:27:41.661" v="1747" actId="1038"/>
          <ac:spMkLst>
            <pc:docMk/>
            <pc:sldMk cId="583684993" sldId="268"/>
            <ac:spMk id="10" creationId="{256DBA46-5948-471B-B523-C219DFFA7BB6}"/>
          </ac:spMkLst>
        </pc:spChg>
        <pc:spChg chg="add mod">
          <ac:chgData name="Kholsuma Ahmed" userId="7dc83cc679c7daee" providerId="LiveId" clId="{0AC89FC1-9794-4CEA-BC16-63FAB0AA4707}" dt="2021-03-29T17:39:56.833" v="2641" actId="20577"/>
          <ac:spMkLst>
            <pc:docMk/>
            <pc:sldMk cId="583684993" sldId="268"/>
            <ac:spMk id="11" creationId="{94FD7357-F184-4BCD-9998-C91B2B3A5434}"/>
          </ac:spMkLst>
        </pc:spChg>
        <pc:spChg chg="add del mod">
          <ac:chgData name="Kholsuma Ahmed" userId="7dc83cc679c7daee" providerId="LiveId" clId="{0AC89FC1-9794-4CEA-BC16-63FAB0AA4707}" dt="2021-03-29T16:36:06.253" v="2488" actId="478"/>
          <ac:spMkLst>
            <pc:docMk/>
            <pc:sldMk cId="583684993" sldId="268"/>
            <ac:spMk id="14" creationId="{4404AC03-31FB-4061-A093-5BA88B88F878}"/>
          </ac:spMkLst>
        </pc:spChg>
        <pc:spChg chg="add mod">
          <ac:chgData name="Kholsuma Ahmed" userId="7dc83cc679c7daee" providerId="LiveId" clId="{0AC89FC1-9794-4CEA-BC16-63FAB0AA4707}" dt="2021-03-29T16:37:12.170" v="2531" actId="20577"/>
          <ac:spMkLst>
            <pc:docMk/>
            <pc:sldMk cId="583684993" sldId="268"/>
            <ac:spMk id="15" creationId="{5A204029-E9BD-4151-8111-A36D454113F5}"/>
          </ac:spMkLst>
        </pc:spChg>
        <pc:cxnChg chg="add mod">
          <ac:chgData name="Kholsuma Ahmed" userId="7dc83cc679c7daee" providerId="LiveId" clId="{0AC89FC1-9794-4CEA-BC16-63FAB0AA4707}" dt="2021-03-29T01:41:04.296" v="1750" actId="14100"/>
          <ac:cxnSpMkLst>
            <pc:docMk/>
            <pc:sldMk cId="583684993" sldId="268"/>
            <ac:cxnSpMk id="12" creationId="{63B6EEEC-4573-46ED-947F-22C6CA9F94EB}"/>
          </ac:cxnSpMkLst>
        </pc:cxnChg>
        <pc:cxnChg chg="add mod">
          <ac:chgData name="Kholsuma Ahmed" userId="7dc83cc679c7daee" providerId="LiveId" clId="{0AC89FC1-9794-4CEA-BC16-63FAB0AA4707}" dt="2021-03-29T01:27:33.506" v="1744" actId="1076"/>
          <ac:cxnSpMkLst>
            <pc:docMk/>
            <pc:sldMk cId="583684993" sldId="268"/>
            <ac:cxnSpMk id="13" creationId="{1DFE6BA5-DBB0-4D82-AE50-F4F32CA80A12}"/>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BA0210-7F41-4BA8-BA16-BE38A4AF9077}" type="datetimeFigureOut">
              <a:rPr lang="en-US" smtClean="0"/>
              <a:t>3/29/2021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758C59-D0B4-432E-BDAA-630CBB8EEC05}" type="slidenum">
              <a:rPr lang="en-US" smtClean="0"/>
              <a:t>‹#›</a:t>
            </a:fld>
            <a:endParaRPr lang="en-US"/>
          </a:p>
        </p:txBody>
      </p:sp>
    </p:spTree>
    <p:extLst>
      <p:ext uri="{BB962C8B-B14F-4D97-AF65-F5344CB8AC3E}">
        <p14:creationId xmlns:p14="http://schemas.microsoft.com/office/powerpoint/2010/main" val="232364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After leaving the Royal Flying Corp at the end of the Great War, Tesco, discovered by Jack Cohen using his prototype money, began selling groceries from a stall in the East End of London in 1919. Tesco is also a successful dealer, supplying millions of consumers per week, in shops and online, with a company sale of £ 56.5 billion and a net margin of £ 2.959 million before exceptional and other products.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10"/>
          </p:nvPr>
        </p:nvSpPr>
        <p:spPr/>
        <p:txBody>
          <a:bodyPr/>
          <a:lstStyle/>
          <a:p>
            <a:fld id="{D6758C59-D0B4-432E-BDAA-630CBB8EEC05}" type="slidenum">
              <a:rPr lang="en-US" smtClean="0"/>
              <a:t>2</a:t>
            </a:fld>
            <a:endParaRPr lang="en-US"/>
          </a:p>
        </p:txBody>
      </p:sp>
    </p:spTree>
    <p:extLst>
      <p:ext uri="{BB962C8B-B14F-4D97-AF65-F5344CB8AC3E}">
        <p14:creationId xmlns:p14="http://schemas.microsoft.com/office/powerpoint/2010/main" val="501933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information system needs to be informed over what information technology can provide a company with and how to address that situation in a specific situation. </a:t>
            </a:r>
            <a:r>
              <a:rPr lang="en-GB" baseline="0" dirty="0"/>
              <a:t> </a:t>
            </a:r>
            <a:r>
              <a:rPr lang="en-GB" dirty="0"/>
              <a:t>We live in an age of major shift and are working in an age of information. Multinational corporate managers have to deal with a lot of data now, turn the data into useful facts, interpret data and make decisions that contribute to the requirement of organizational goals. TESCO was founded in 1919 by Jack Cohen, the son of Israeli refugees from Poland when he started selling military conflict groceries from a booth in Well Street Market situated in London</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10"/>
          </p:nvPr>
        </p:nvSpPr>
        <p:spPr/>
        <p:txBody>
          <a:bodyPr/>
          <a:lstStyle/>
          <a:p>
            <a:fld id="{D6758C59-D0B4-432E-BDAA-630CBB8EEC05}" type="slidenum">
              <a:rPr lang="en-US" smtClean="0"/>
              <a:t>3</a:t>
            </a:fld>
            <a:endParaRPr lang="en-US"/>
          </a:p>
        </p:txBody>
      </p:sp>
    </p:spTree>
    <p:extLst>
      <p:ext uri="{BB962C8B-B14F-4D97-AF65-F5344CB8AC3E}">
        <p14:creationId xmlns:p14="http://schemas.microsoft.com/office/powerpoint/2010/main" val="2390738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Tesco also has 12 foreign markets in Europe, in the US, and Asia, generating 30 percent of its sales. The goal of raising the customer satisfaction ratio is the essence of Tesco's business strategy. Therefore, with a range of choices, the ultimate objective is to make the shopping experience simpler and reduce costs</a:t>
            </a:r>
            <a:endParaRPr lang="en-US" dirty="0"/>
          </a:p>
          <a:p>
            <a:endParaRPr lang="en-US" dirty="0"/>
          </a:p>
        </p:txBody>
      </p:sp>
      <p:sp>
        <p:nvSpPr>
          <p:cNvPr id="4" name="Slide Number Placeholder 3"/>
          <p:cNvSpPr>
            <a:spLocks noGrp="1"/>
          </p:cNvSpPr>
          <p:nvPr>
            <p:ph type="sldNum" sz="quarter" idx="10"/>
          </p:nvPr>
        </p:nvSpPr>
        <p:spPr/>
        <p:txBody>
          <a:bodyPr/>
          <a:lstStyle/>
          <a:p>
            <a:fld id="{D6758C59-D0B4-432E-BDAA-630CBB8EEC05}" type="slidenum">
              <a:rPr lang="en-US" smtClean="0"/>
              <a:t>4</a:t>
            </a:fld>
            <a:endParaRPr lang="en-US"/>
          </a:p>
        </p:txBody>
      </p:sp>
    </p:spTree>
    <p:extLst>
      <p:ext uri="{BB962C8B-B14F-4D97-AF65-F5344CB8AC3E}">
        <p14:creationId xmlns:p14="http://schemas.microsoft.com/office/powerpoint/2010/main" val="988728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An internal control system is provided by Oracle's financial accounting hub to enable quality review and learning targets and feedback.</a:t>
            </a:r>
          </a:p>
          <a:p>
            <a:r>
              <a:rPr lang="en-GB" sz="1200" dirty="0"/>
              <a:t>Any time one of the worker's clocks in and out of work, it is processed electronically allowing the staff department to work out their compensation and any tax bill they owe, they are automatically worked out. This system will be used by </a:t>
            </a:r>
            <a:endParaRPr lang="en-US" dirty="0"/>
          </a:p>
        </p:txBody>
      </p:sp>
      <p:sp>
        <p:nvSpPr>
          <p:cNvPr id="4" name="Slide Number Placeholder 3"/>
          <p:cNvSpPr>
            <a:spLocks noGrp="1"/>
          </p:cNvSpPr>
          <p:nvPr>
            <p:ph type="sldNum" sz="quarter" idx="10"/>
          </p:nvPr>
        </p:nvSpPr>
        <p:spPr/>
        <p:txBody>
          <a:bodyPr/>
          <a:lstStyle/>
          <a:p>
            <a:fld id="{D6758C59-D0B4-432E-BDAA-630CBB8EEC05}" type="slidenum">
              <a:rPr lang="en-US" smtClean="0"/>
              <a:t>5</a:t>
            </a:fld>
            <a:endParaRPr lang="en-US"/>
          </a:p>
        </p:txBody>
      </p:sp>
    </p:spTree>
    <p:extLst>
      <p:ext uri="{BB962C8B-B14F-4D97-AF65-F5344CB8AC3E}">
        <p14:creationId xmlns:p14="http://schemas.microsoft.com/office/powerpoint/2010/main" val="1757388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peformance</a:t>
            </a:r>
            <a:r>
              <a:rPr lang="en-US" dirty="0"/>
              <a:t> management </a:t>
            </a:r>
            <a:r>
              <a:rPr lang="en-GB" dirty="0"/>
              <a:t>track and evaluate the work goals of an employee and their contribution to the company With sales of more than 60 billion British pounds, Tesco is the UK's largest manufacturer. It's indeed vital that companies can only ensure a better growth rate if there is a direct alignment of specific objectives and employee goals and professional aims and priorities.</a:t>
            </a:r>
          </a:p>
          <a:p>
            <a:endParaRPr lang="en-US" dirty="0"/>
          </a:p>
        </p:txBody>
      </p:sp>
      <p:sp>
        <p:nvSpPr>
          <p:cNvPr id="4" name="Slide Number Placeholder 3"/>
          <p:cNvSpPr>
            <a:spLocks noGrp="1"/>
          </p:cNvSpPr>
          <p:nvPr>
            <p:ph type="sldNum" sz="quarter" idx="10"/>
          </p:nvPr>
        </p:nvSpPr>
        <p:spPr/>
        <p:txBody>
          <a:bodyPr/>
          <a:lstStyle/>
          <a:p>
            <a:fld id="{D6758C59-D0B4-432E-BDAA-630CBB8EEC05}" type="slidenum">
              <a:rPr lang="en-US" smtClean="0"/>
              <a:t>7</a:t>
            </a:fld>
            <a:endParaRPr lang="en-US"/>
          </a:p>
        </p:txBody>
      </p:sp>
    </p:spTree>
    <p:extLst>
      <p:ext uri="{BB962C8B-B14F-4D97-AF65-F5344CB8AC3E}">
        <p14:creationId xmlns:p14="http://schemas.microsoft.com/office/powerpoint/2010/main" val="2350329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present, SAP and Oracle have used TESCO to define their requirements in the field of administration. Currently, both of the software's do not </a:t>
            </a:r>
            <a:r>
              <a:rPr lang="en-GB" dirty="0" err="1"/>
              <a:t>fulfill</a:t>
            </a:r>
            <a:r>
              <a:rPr lang="en-GB" dirty="0"/>
              <a:t> the necessary objective because they need a framework they can apply internationally</a:t>
            </a:r>
          </a:p>
          <a:p>
            <a:endParaRPr lang="en-US" dirty="0"/>
          </a:p>
        </p:txBody>
      </p:sp>
      <p:sp>
        <p:nvSpPr>
          <p:cNvPr id="4" name="Slide Number Placeholder 3"/>
          <p:cNvSpPr>
            <a:spLocks noGrp="1"/>
          </p:cNvSpPr>
          <p:nvPr>
            <p:ph type="sldNum" sz="quarter" idx="10"/>
          </p:nvPr>
        </p:nvSpPr>
        <p:spPr/>
        <p:txBody>
          <a:bodyPr/>
          <a:lstStyle/>
          <a:p>
            <a:fld id="{D6758C59-D0B4-432E-BDAA-630CBB8EEC05}" type="slidenum">
              <a:rPr lang="en-US" smtClean="0"/>
              <a:t>8</a:t>
            </a:fld>
            <a:endParaRPr lang="en-US"/>
          </a:p>
        </p:txBody>
      </p:sp>
    </p:spTree>
    <p:extLst>
      <p:ext uri="{BB962C8B-B14F-4D97-AF65-F5344CB8AC3E}">
        <p14:creationId xmlns:p14="http://schemas.microsoft.com/office/powerpoint/2010/main" val="2780736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When it launched Accessibility of data, which is one of the largest and most profitable online stores, it gained a first competitive edge. In its essence, the retail industry is developed and oligopolistic with a few big multiple distributors leading the market. Intense competition between major retailers is subject to price battles with Tesco and other companies and low-cost rivals. The increase in competitiveness among employees is one of the negative effects of this method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10"/>
          </p:nvPr>
        </p:nvSpPr>
        <p:spPr/>
        <p:txBody>
          <a:bodyPr/>
          <a:lstStyle/>
          <a:p>
            <a:fld id="{D6758C59-D0B4-432E-BDAA-630CBB8EEC05}" type="slidenum">
              <a:rPr lang="en-US" smtClean="0"/>
              <a:t>9</a:t>
            </a:fld>
            <a:endParaRPr lang="en-US"/>
          </a:p>
        </p:txBody>
      </p:sp>
    </p:spTree>
    <p:extLst>
      <p:ext uri="{BB962C8B-B14F-4D97-AF65-F5344CB8AC3E}">
        <p14:creationId xmlns:p14="http://schemas.microsoft.com/office/powerpoint/2010/main" val="1926895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Enterprise systems include flexibility for the dynamic processing of all economic policies strategies of the organization and allow for just an up-to-date and accurate term of the present management of the company.</a:t>
            </a:r>
            <a:r>
              <a:rPr lang="en-GB" baseline="0" dirty="0"/>
              <a:t> </a:t>
            </a:r>
            <a:r>
              <a:rPr lang="en-GB" dirty="0"/>
              <a:t>Via mid-market stores known as "fresh and easy," Tesco has spread into Europe, developing countries such as Korea and China, as well as in America. In the UK, its policy of becoming convenient to the consumer was endorsed as Tesco introduced various shopping styles (convenience, metro, express, superstores). For design production and securing some of the best store outlets, it was the preferred brand</a:t>
            </a:r>
            <a:endParaRPr lang="en-US" sz="1400" b="1" dirty="0"/>
          </a:p>
          <a:p>
            <a:endParaRPr lang="en-US" dirty="0"/>
          </a:p>
        </p:txBody>
      </p:sp>
      <p:sp>
        <p:nvSpPr>
          <p:cNvPr id="4" name="Slide Number Placeholder 3"/>
          <p:cNvSpPr>
            <a:spLocks noGrp="1"/>
          </p:cNvSpPr>
          <p:nvPr>
            <p:ph type="sldNum" sz="quarter" idx="10"/>
          </p:nvPr>
        </p:nvSpPr>
        <p:spPr/>
        <p:txBody>
          <a:bodyPr/>
          <a:lstStyle/>
          <a:p>
            <a:fld id="{D6758C59-D0B4-432E-BDAA-630CBB8EEC05}" type="slidenum">
              <a:rPr lang="en-US" smtClean="0"/>
              <a:t>10</a:t>
            </a:fld>
            <a:endParaRPr lang="en-US"/>
          </a:p>
        </p:txBody>
      </p:sp>
    </p:spTree>
    <p:extLst>
      <p:ext uri="{BB962C8B-B14F-4D97-AF65-F5344CB8AC3E}">
        <p14:creationId xmlns:p14="http://schemas.microsoft.com/office/powerpoint/2010/main" val="31364501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Pricing has become considerably high, particularly in the UK. This will place additional pressure on companies to keep prices down if the UK and USA enter a downturn. The budgets of households can tighten, which could lead to lower business investment</a:t>
            </a:r>
            <a:endParaRPr lang="en-US" sz="2000" b="1" dirty="0"/>
          </a:p>
          <a:p>
            <a:endParaRPr lang="en-US" dirty="0"/>
          </a:p>
        </p:txBody>
      </p:sp>
      <p:sp>
        <p:nvSpPr>
          <p:cNvPr id="4" name="Slide Number Placeholder 3"/>
          <p:cNvSpPr>
            <a:spLocks noGrp="1"/>
          </p:cNvSpPr>
          <p:nvPr>
            <p:ph type="sldNum" sz="quarter" idx="10"/>
          </p:nvPr>
        </p:nvSpPr>
        <p:spPr/>
        <p:txBody>
          <a:bodyPr/>
          <a:lstStyle/>
          <a:p>
            <a:fld id="{D6758C59-D0B4-432E-BDAA-630CBB8EEC05}" type="slidenum">
              <a:rPr lang="en-US" smtClean="0"/>
              <a:t>11</a:t>
            </a:fld>
            <a:endParaRPr lang="en-US"/>
          </a:p>
        </p:txBody>
      </p:sp>
    </p:spTree>
    <p:extLst>
      <p:ext uri="{BB962C8B-B14F-4D97-AF65-F5344CB8AC3E}">
        <p14:creationId xmlns:p14="http://schemas.microsoft.com/office/powerpoint/2010/main" val="2383377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3428ECA-8E96-4544-A196-2D7D49A49734}" type="datetimeFigureOut">
              <a:rPr lang="en-US" smtClean="0"/>
              <a:t>3/29/2021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1875333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3428ECA-8E96-4544-A196-2D7D49A49734}" type="datetimeFigureOut">
              <a:rPr lang="en-US" smtClean="0"/>
              <a:t>3/29/2021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3349065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428ECA-8E96-4544-A196-2D7D49A49734}" type="datetimeFigureOut">
              <a:rPr lang="en-US" smtClean="0"/>
              <a:t>3/29/2021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268243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428ECA-8E96-4544-A196-2D7D49A49734}" type="datetimeFigureOut">
              <a:rPr lang="en-US" smtClean="0"/>
              <a:t>3/29/2021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57950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428ECA-8E96-4544-A196-2D7D49A49734}" type="datetimeFigureOut">
              <a:rPr lang="en-US" smtClean="0"/>
              <a:t>3/29/2021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174590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3428ECA-8E96-4544-A196-2D7D49A49734}" type="datetimeFigureOut">
              <a:rPr lang="en-US" smtClean="0"/>
              <a:t>3/29/2021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2820962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3428ECA-8E96-4544-A196-2D7D49A49734}" type="datetimeFigureOut">
              <a:rPr lang="en-US" smtClean="0"/>
              <a:t>3/29/2021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3234985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C3428ECA-8E96-4544-A196-2D7D49A49734}" type="datetimeFigureOut">
              <a:rPr lang="en-US" smtClean="0"/>
              <a:t>3/29/2021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3568457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428ECA-8E96-4544-A196-2D7D49A49734}" type="datetimeFigureOut">
              <a:rPr lang="en-US" smtClean="0"/>
              <a:t>3/29/2021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158798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428ECA-8E96-4544-A196-2D7D49A49734}" type="datetimeFigureOut">
              <a:rPr lang="en-US" smtClean="0"/>
              <a:t>3/29/2021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2121441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3428ECA-8E96-4544-A196-2D7D49A49734}" type="datetimeFigureOut">
              <a:rPr lang="en-US" smtClean="0"/>
              <a:t>3/29/2021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38928992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3428ECA-8E96-4544-A196-2D7D49A49734}" type="datetimeFigureOut">
              <a:rPr lang="en-US" smtClean="0"/>
              <a:t>3/29/2021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761905-E270-4BEC-A880-9544DC5E93D1}"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08517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428ECA-8E96-4544-A196-2D7D49A49734}" type="datetimeFigureOut">
              <a:rPr lang="en-US" smtClean="0"/>
              <a:t>3/29/2021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3234714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3428ECA-8E96-4544-A196-2D7D49A49734}" type="datetimeFigureOut">
              <a:rPr lang="en-US" smtClean="0"/>
              <a:t>3/29/2021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31684029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3428ECA-8E96-4544-A196-2D7D49A49734}" type="datetimeFigureOut">
              <a:rPr lang="en-US" smtClean="0"/>
              <a:t>3/29/2021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4530192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428ECA-8E96-4544-A196-2D7D49A49734}" type="datetimeFigureOut">
              <a:rPr lang="en-US" smtClean="0"/>
              <a:t>3/29/2021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13434720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428ECA-8E96-4544-A196-2D7D49A49734}" type="datetimeFigureOut">
              <a:rPr lang="en-US" smtClean="0"/>
              <a:t>3/29/2021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761905-E270-4BEC-A880-9544DC5E93D1}" type="slidenum">
              <a:rPr lang="en-US" smtClean="0"/>
              <a:t>‹#›</a:t>
            </a:fld>
            <a:endParaRPr lang="en-US"/>
          </a:p>
        </p:txBody>
      </p:sp>
    </p:spTree>
    <p:extLst>
      <p:ext uri="{BB962C8B-B14F-4D97-AF65-F5344CB8AC3E}">
        <p14:creationId xmlns:p14="http://schemas.microsoft.com/office/powerpoint/2010/main" val="3264296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3428ECA-8E96-4544-A196-2D7D49A49734}" type="datetimeFigureOut">
              <a:rPr lang="en-US" smtClean="0"/>
              <a:t>3/29/2021</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5761905-E270-4BEC-A880-9544DC5E93D1}" type="slidenum">
              <a:rPr lang="en-US" smtClean="0"/>
              <a:t>‹#›</a:t>
            </a:fld>
            <a:endParaRPr lang="en-US"/>
          </a:p>
        </p:txBody>
      </p:sp>
    </p:spTree>
    <p:extLst>
      <p:ext uri="{BB962C8B-B14F-4D97-AF65-F5344CB8AC3E}">
        <p14:creationId xmlns:p14="http://schemas.microsoft.com/office/powerpoint/2010/main" val="3675501363"/>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17163" y="499621"/>
            <a:ext cx="9122004" cy="6052008"/>
          </a:xfrm>
        </p:spPr>
        <p:txBody>
          <a:bodyPr/>
          <a:lstStyle/>
          <a:p>
            <a:pPr algn="ctr"/>
            <a:r>
              <a:rPr lang="en-GB" sz="3600" b="1" i="1" dirty="0"/>
              <a:t>Programme BA (Hons) Leadership and Management Skills for the Workplace</a:t>
            </a:r>
            <a:br>
              <a:rPr lang="en-US" sz="3600" i="1" dirty="0"/>
            </a:br>
            <a:r>
              <a:rPr lang="en-GB" sz="3600" b="1" i="1" dirty="0"/>
              <a:t>Module code: BMSW5106 </a:t>
            </a:r>
            <a:br>
              <a:rPr lang="en-GB" sz="3600" b="1" i="1" dirty="0"/>
            </a:br>
            <a:r>
              <a:rPr lang="en-GB" sz="3600" b="1" i="1" dirty="0"/>
              <a:t>Lecturer: </a:t>
            </a:r>
            <a:r>
              <a:rPr lang="en-GB" sz="3600" b="1" i="1" dirty="0" err="1"/>
              <a:t>Vajira</a:t>
            </a:r>
            <a:r>
              <a:rPr lang="en-GB" sz="3600" b="1" i="1" dirty="0"/>
              <a:t> </a:t>
            </a:r>
            <a:r>
              <a:rPr lang="en-GB" sz="3600" b="1" i="1" dirty="0" err="1"/>
              <a:t>Balasurya</a:t>
            </a:r>
            <a:br>
              <a:rPr lang="en-US" sz="3600" i="1" dirty="0"/>
            </a:br>
            <a:r>
              <a:rPr lang="en-GB" sz="3600" b="1" i="1" dirty="0"/>
              <a:t>Knowledge and Information Management of Tesco</a:t>
            </a:r>
            <a:br>
              <a:rPr lang="en-US" sz="3600" i="1" dirty="0"/>
            </a:br>
            <a:r>
              <a:rPr lang="en-GB" sz="3600" b="1" i="1" dirty="0"/>
              <a:t> </a:t>
            </a:r>
            <a:br>
              <a:rPr lang="en-US" sz="3600" i="1" dirty="0"/>
            </a:br>
            <a:r>
              <a:rPr lang="en-GB" sz="3600" b="1" i="1" dirty="0"/>
              <a:t> </a:t>
            </a:r>
            <a:br>
              <a:rPr lang="en-US" sz="3600" i="1" dirty="0"/>
            </a:br>
            <a:r>
              <a:rPr lang="en-GB" sz="3600" b="1" i="1" dirty="0"/>
              <a:t>Submitted By: Kholsuma Ahmed</a:t>
            </a:r>
            <a:br>
              <a:rPr lang="en-US" sz="3600" i="1" dirty="0"/>
            </a:br>
            <a:r>
              <a:rPr lang="en-GB" sz="3600" b="1" i="1" dirty="0"/>
              <a:t>Student ID: 1815239</a:t>
            </a:r>
            <a:endParaRPr lang="en-US" sz="3600" i="1" dirty="0">
              <a:solidFill>
                <a:schemeClr val="accent5">
                  <a:lumMod val="40000"/>
                  <a:lumOff val="60000"/>
                </a:schemeClr>
              </a:solidFill>
            </a:endParaRPr>
          </a:p>
        </p:txBody>
      </p:sp>
    </p:spTree>
    <p:extLst>
      <p:ext uri="{BB962C8B-B14F-4D97-AF65-F5344CB8AC3E}">
        <p14:creationId xmlns:p14="http://schemas.microsoft.com/office/powerpoint/2010/main" val="2760367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982890"/>
          </a:xfrm>
        </p:spPr>
        <p:txBody>
          <a:bodyPr/>
          <a:lstStyle/>
          <a:p>
            <a:r>
              <a:rPr lang="en-US" sz="3600" b="1" i="1" dirty="0"/>
              <a:t>Introduction</a:t>
            </a:r>
            <a:r>
              <a:rPr lang="en-US" i="1" dirty="0"/>
              <a:t> </a:t>
            </a:r>
          </a:p>
        </p:txBody>
      </p:sp>
      <p:sp>
        <p:nvSpPr>
          <p:cNvPr id="3" name="Content Placeholder 2"/>
          <p:cNvSpPr>
            <a:spLocks noGrp="1"/>
          </p:cNvSpPr>
          <p:nvPr>
            <p:ph idx="1"/>
          </p:nvPr>
        </p:nvSpPr>
        <p:spPr>
          <a:xfrm>
            <a:off x="463799" y="1308252"/>
            <a:ext cx="10799064" cy="4657343"/>
          </a:xfrm>
        </p:spPr>
        <p:txBody>
          <a:bodyPr>
            <a:normAutofit fontScale="92500" lnSpcReduction="10000"/>
          </a:bodyPr>
          <a:lstStyle/>
          <a:p>
            <a:pPr marL="0" indent="0">
              <a:buNone/>
            </a:pPr>
            <a:endParaRPr lang="en-GB" dirty="0"/>
          </a:p>
          <a:p>
            <a:pPr marL="0" indent="0">
              <a:buNone/>
            </a:pPr>
            <a:r>
              <a:rPr lang="en-GB" sz="3900" b="1" i="1" dirty="0"/>
              <a:t>&gt; Information Systems being essential for Tesco.</a:t>
            </a:r>
          </a:p>
          <a:p>
            <a:pPr marL="0" indent="0">
              <a:buNone/>
            </a:pPr>
            <a:r>
              <a:rPr lang="en-GB" sz="3900" b="1" i="1" dirty="0"/>
              <a:t>&gt; Information systems implemented by Tesco</a:t>
            </a:r>
          </a:p>
          <a:p>
            <a:pPr marL="0" indent="0">
              <a:buNone/>
            </a:pPr>
            <a:r>
              <a:rPr lang="en-GB" sz="3900" b="1" i="1" dirty="0"/>
              <a:t>&gt; Potential Knowledge Management    Challenges and Recommendations</a:t>
            </a:r>
          </a:p>
          <a:p>
            <a:pPr marL="0" indent="0">
              <a:buNone/>
            </a:pPr>
            <a:r>
              <a:rPr lang="en-GB" sz="3900" b="1" i="1" dirty="0"/>
              <a:t>&gt; Competitive Strategy</a:t>
            </a:r>
          </a:p>
          <a:p>
            <a:pPr marL="0" indent="0">
              <a:buNone/>
            </a:pPr>
            <a:r>
              <a:rPr lang="en-GB" sz="3900" b="1" i="1" dirty="0"/>
              <a:t>&gt; How Tesco Implement Enterprise Resource Planning (ERP) Systems</a:t>
            </a:r>
          </a:p>
          <a:p>
            <a:pPr>
              <a:buFont typeface="Wingdings" panose="05000000000000000000" pitchFamily="2" charset="2"/>
              <a:buChar char="Ø"/>
            </a:pPr>
            <a:endParaRPr lang="en-GB" sz="3900" i="1" dirty="0"/>
          </a:p>
          <a:p>
            <a:endParaRPr lang="en-GB" dirty="0"/>
          </a:p>
          <a:p>
            <a:endParaRPr lang="en-GB" dirty="0"/>
          </a:p>
          <a:p>
            <a:endParaRPr lang="en-GB" dirty="0"/>
          </a:p>
          <a:p>
            <a:endParaRPr lang="en-GB" dirty="0"/>
          </a:p>
          <a:p>
            <a:pPr marL="0" indent="0">
              <a:buNone/>
            </a:pPr>
            <a:endParaRPr lang="en-US" dirty="0"/>
          </a:p>
          <a:p>
            <a:endParaRPr lang="en-US" dirty="0"/>
          </a:p>
        </p:txBody>
      </p:sp>
    </p:spTree>
    <p:extLst>
      <p:ext uri="{BB962C8B-B14F-4D97-AF65-F5344CB8AC3E}">
        <p14:creationId xmlns:p14="http://schemas.microsoft.com/office/powerpoint/2010/main" val="2557525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169" y="452718"/>
            <a:ext cx="9428665" cy="1206400"/>
          </a:xfrm>
        </p:spPr>
        <p:txBody>
          <a:bodyPr/>
          <a:lstStyle/>
          <a:p>
            <a:r>
              <a:rPr lang="en-US" sz="3600" b="1" i="1" dirty="0"/>
              <a:t>Information System being essential for Tesco</a:t>
            </a:r>
          </a:p>
        </p:txBody>
      </p:sp>
      <p:sp>
        <p:nvSpPr>
          <p:cNvPr id="3" name="Content Placeholder 2"/>
          <p:cNvSpPr>
            <a:spLocks noGrp="1"/>
          </p:cNvSpPr>
          <p:nvPr>
            <p:ph idx="1"/>
          </p:nvPr>
        </p:nvSpPr>
        <p:spPr>
          <a:xfrm>
            <a:off x="282804" y="2300140"/>
            <a:ext cx="11247780" cy="3948259"/>
          </a:xfrm>
        </p:spPr>
        <p:txBody>
          <a:bodyPr>
            <a:normAutofit/>
          </a:bodyPr>
          <a:lstStyle/>
          <a:p>
            <a:r>
              <a:rPr lang="en-US" i="1" dirty="0">
                <a:effectLst/>
                <a:latin typeface="+mn-lt"/>
                <a:ea typeface="Corbel" panose="020B0503020204020204" pitchFamily="34" charset="0"/>
              </a:rPr>
              <a:t>IS helps and guides company with operational activities, administrative needs, and direct financial reporting. </a:t>
            </a:r>
            <a:endParaRPr lang="en-GB" i="1" dirty="0"/>
          </a:p>
          <a:p>
            <a:r>
              <a:rPr lang="en-GB" i="1" dirty="0"/>
              <a:t>Staff Management / Keeping records of all staffs</a:t>
            </a:r>
          </a:p>
          <a:p>
            <a:r>
              <a:rPr lang="en-GB" i="1" dirty="0"/>
              <a:t>Builds up Staff Motivation</a:t>
            </a:r>
          </a:p>
          <a:p>
            <a:r>
              <a:rPr lang="en-GB" i="1" dirty="0"/>
              <a:t>Confidentiality (secured system)</a:t>
            </a:r>
          </a:p>
          <a:p>
            <a:r>
              <a:rPr lang="en-GB" i="1" dirty="0"/>
              <a:t>Boost in Productivity can Increase in Profit margin</a:t>
            </a:r>
          </a:p>
          <a:p>
            <a:r>
              <a:rPr lang="en-GB" i="1" dirty="0"/>
              <a:t>Monitoring Customer needs or demands</a:t>
            </a:r>
          </a:p>
          <a:p>
            <a:r>
              <a:rPr lang="en-GB" i="1" dirty="0"/>
              <a:t>Efficiency in running the company</a:t>
            </a:r>
          </a:p>
          <a:p>
            <a:endParaRPr lang="en-GB" i="1" dirty="0"/>
          </a:p>
          <a:p>
            <a:endParaRPr lang="en-GB" i="1" dirty="0"/>
          </a:p>
          <a:p>
            <a:endParaRPr lang="en-US" dirty="0"/>
          </a:p>
        </p:txBody>
      </p:sp>
    </p:spTree>
    <p:extLst>
      <p:ext uri="{BB962C8B-B14F-4D97-AF65-F5344CB8AC3E}">
        <p14:creationId xmlns:p14="http://schemas.microsoft.com/office/powerpoint/2010/main" val="343454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742" y="527900"/>
            <a:ext cx="9090620" cy="1093509"/>
          </a:xfrm>
        </p:spPr>
        <p:txBody>
          <a:bodyPr/>
          <a:lstStyle/>
          <a:p>
            <a:r>
              <a:rPr lang="en-GB" sz="3600" b="1" i="1" dirty="0"/>
              <a:t>Reasons for the uses of information system:</a:t>
            </a:r>
            <a:br>
              <a:rPr lang="en-US" sz="3600" b="1" i="1" dirty="0"/>
            </a:br>
            <a:endParaRPr lang="en-US" sz="3600" i="1" dirty="0"/>
          </a:p>
        </p:txBody>
      </p:sp>
      <p:sp>
        <p:nvSpPr>
          <p:cNvPr id="3" name="Content Placeholder 2"/>
          <p:cNvSpPr>
            <a:spLocks noGrp="1"/>
          </p:cNvSpPr>
          <p:nvPr>
            <p:ph idx="1"/>
          </p:nvPr>
        </p:nvSpPr>
        <p:spPr>
          <a:xfrm>
            <a:off x="301658" y="1621410"/>
            <a:ext cx="11110054" cy="4879974"/>
          </a:xfrm>
        </p:spPr>
        <p:txBody>
          <a:bodyPr>
            <a:normAutofit/>
          </a:bodyPr>
          <a:lstStyle/>
          <a:p>
            <a:pPr marL="0" indent="0">
              <a:buNone/>
            </a:pPr>
            <a:endParaRPr lang="en-GB" b="1" i="1" dirty="0">
              <a:latin typeface="+mn-lt"/>
            </a:endParaRPr>
          </a:p>
          <a:p>
            <a:pPr marL="0" indent="0">
              <a:buNone/>
            </a:pPr>
            <a:r>
              <a:rPr lang="en-GB" i="1" dirty="0">
                <a:latin typeface="+mn-lt"/>
              </a:rPr>
              <a:t> Information system deals with the internal and external environments of the business project and gives the necessary successful changes</a:t>
            </a:r>
          </a:p>
          <a:p>
            <a:endParaRPr lang="en-GB" i="1" dirty="0">
              <a:latin typeface="+mn-lt"/>
            </a:endParaRPr>
          </a:p>
          <a:p>
            <a:r>
              <a:rPr lang="en-GB" i="1" dirty="0">
                <a:latin typeface="+mn-lt"/>
              </a:rPr>
              <a:t>Adds Values to the company </a:t>
            </a:r>
            <a:r>
              <a:rPr lang="en-US" i="1" dirty="0">
                <a:effectLst/>
                <a:latin typeface="+mn-lt"/>
                <a:ea typeface="Corbel" panose="020B0503020204020204" pitchFamily="34" charset="0"/>
              </a:rPr>
              <a:t> </a:t>
            </a:r>
          </a:p>
          <a:p>
            <a:r>
              <a:rPr lang="en-US" i="1" dirty="0">
                <a:effectLst/>
                <a:latin typeface="+mn-lt"/>
                <a:ea typeface="Corbel" panose="020B0503020204020204" pitchFamily="34" charset="0"/>
              </a:rPr>
              <a:t>Descriptive</a:t>
            </a:r>
          </a:p>
          <a:p>
            <a:r>
              <a:rPr lang="en-US" i="1" dirty="0">
                <a:latin typeface="+mn-lt"/>
                <a:ea typeface="Corbel" panose="020B0503020204020204" pitchFamily="34" charset="0"/>
              </a:rPr>
              <a:t>R</a:t>
            </a:r>
            <a:r>
              <a:rPr lang="en-US" i="1" dirty="0">
                <a:effectLst/>
                <a:latin typeface="+mn-lt"/>
                <a:ea typeface="Corbel" panose="020B0503020204020204" pitchFamily="34" charset="0"/>
              </a:rPr>
              <a:t>elevant </a:t>
            </a:r>
          </a:p>
          <a:p>
            <a:r>
              <a:rPr lang="en-US" i="1" dirty="0">
                <a:latin typeface="+mn-lt"/>
                <a:ea typeface="Corbel" panose="020B0503020204020204" pitchFamily="34" charset="0"/>
              </a:rPr>
              <a:t>A</a:t>
            </a:r>
            <a:r>
              <a:rPr lang="en-US" i="1" dirty="0">
                <a:effectLst/>
                <a:latin typeface="+mn-lt"/>
                <a:ea typeface="Corbel" panose="020B0503020204020204" pitchFamily="34" charset="0"/>
              </a:rPr>
              <a:t>ccurate</a:t>
            </a:r>
          </a:p>
          <a:p>
            <a:r>
              <a:rPr lang="en-US" i="1" dirty="0">
                <a:effectLst/>
                <a:latin typeface="+mn-lt"/>
                <a:ea typeface="Corbel" panose="020B0503020204020204" pitchFamily="34" charset="0"/>
              </a:rPr>
              <a:t>Well-illustrated </a:t>
            </a:r>
          </a:p>
          <a:p>
            <a:r>
              <a:rPr lang="en-US" i="1" dirty="0">
                <a:effectLst/>
                <a:latin typeface="+mn-lt"/>
                <a:ea typeface="Corbel" panose="020B0503020204020204" pitchFamily="34" charset="0"/>
              </a:rPr>
              <a:t>Usable</a:t>
            </a:r>
            <a:endParaRPr lang="en-US" sz="1800" i="1" dirty="0">
              <a:latin typeface="Arial" panose="020B0604020202020204" pitchFamily="34" charset="0"/>
              <a:ea typeface="Corbel" panose="020B0503020204020204" pitchFamily="34" charset="0"/>
            </a:endParaRPr>
          </a:p>
          <a:p>
            <a:r>
              <a:rPr lang="en-US" i="1" dirty="0">
                <a:latin typeface="+mn-lt"/>
              </a:rPr>
              <a:t>Reliable…..</a:t>
            </a:r>
            <a:endParaRPr lang="en-GB" dirty="0">
              <a:latin typeface="+mn-lt"/>
            </a:endParaRPr>
          </a:p>
        </p:txBody>
      </p:sp>
    </p:spTree>
    <p:extLst>
      <p:ext uri="{BB962C8B-B14F-4D97-AF65-F5344CB8AC3E}">
        <p14:creationId xmlns:p14="http://schemas.microsoft.com/office/powerpoint/2010/main" val="3374992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792" y="735291"/>
            <a:ext cx="9345426" cy="1093509"/>
          </a:xfrm>
        </p:spPr>
        <p:txBody>
          <a:bodyPr/>
          <a:lstStyle/>
          <a:p>
            <a:r>
              <a:rPr lang="en-GB" sz="2800" b="1" i="1" dirty="0"/>
              <a:t>Information systems implemented by Tesco:</a:t>
            </a:r>
            <a:br>
              <a:rPr lang="en-US" b="1" i="1" dirty="0"/>
            </a:br>
            <a:endParaRPr lang="en-US" dirty="0"/>
          </a:p>
        </p:txBody>
      </p:sp>
      <p:sp>
        <p:nvSpPr>
          <p:cNvPr id="3" name="Content Placeholder 2"/>
          <p:cNvSpPr>
            <a:spLocks noGrp="1"/>
          </p:cNvSpPr>
          <p:nvPr>
            <p:ph idx="1"/>
          </p:nvPr>
        </p:nvSpPr>
        <p:spPr>
          <a:xfrm>
            <a:off x="575035" y="2121031"/>
            <a:ext cx="10718277" cy="3751868"/>
          </a:xfrm>
        </p:spPr>
        <p:txBody>
          <a:bodyPr>
            <a:noAutofit/>
          </a:bodyPr>
          <a:lstStyle/>
          <a:p>
            <a:pPr marL="0" indent="0">
              <a:buNone/>
            </a:pPr>
            <a:r>
              <a:rPr lang="en-GB" b="1" i="1" dirty="0">
                <a:latin typeface="+mn-lt"/>
              </a:rPr>
              <a:t>Theses are:</a:t>
            </a:r>
            <a:endParaRPr lang="en-US" b="1" i="1" dirty="0">
              <a:latin typeface="+mn-lt"/>
            </a:endParaRPr>
          </a:p>
          <a:p>
            <a:r>
              <a:rPr lang="en-GB" i="1" dirty="0">
                <a:latin typeface="+mn-lt"/>
              </a:rPr>
              <a:t>Oracle retail inventory management system</a:t>
            </a:r>
            <a:endParaRPr lang="en-US" i="1" dirty="0">
              <a:latin typeface="+mn-lt"/>
            </a:endParaRPr>
          </a:p>
          <a:p>
            <a:r>
              <a:rPr lang="en-GB" i="1" dirty="0">
                <a:latin typeface="+mn-lt"/>
              </a:rPr>
              <a:t>Oracle Marketing Network,</a:t>
            </a:r>
            <a:endParaRPr lang="en-US" i="1" dirty="0">
              <a:latin typeface="+mn-lt"/>
            </a:endParaRPr>
          </a:p>
          <a:p>
            <a:r>
              <a:rPr lang="en-GB" i="1" dirty="0">
                <a:latin typeface="+mn-lt"/>
              </a:rPr>
              <a:t>Oracle Banking Hub</a:t>
            </a:r>
            <a:endParaRPr lang="en-US" i="1" dirty="0">
              <a:latin typeface="+mn-lt"/>
            </a:endParaRPr>
          </a:p>
          <a:p>
            <a:r>
              <a:rPr lang="en-GB" i="1" dirty="0">
                <a:latin typeface="+mn-lt"/>
              </a:rPr>
              <a:t>Oracle HR</a:t>
            </a:r>
            <a:endParaRPr lang="en-US" i="1" dirty="0">
              <a:latin typeface="+mn-lt"/>
            </a:endParaRPr>
          </a:p>
          <a:p>
            <a:r>
              <a:rPr lang="en-GB" i="1" dirty="0">
                <a:latin typeface="+mn-lt"/>
              </a:rPr>
              <a:t>Oracle BI</a:t>
            </a:r>
            <a:endParaRPr lang="en-US" i="1" dirty="0">
              <a:latin typeface="+mn-lt"/>
            </a:endParaRPr>
          </a:p>
          <a:p>
            <a:r>
              <a:rPr lang="en-GB" i="1" dirty="0">
                <a:latin typeface="+mn-lt"/>
              </a:rPr>
              <a:t>SAP Business Items</a:t>
            </a:r>
          </a:p>
          <a:p>
            <a:r>
              <a:rPr lang="en-GB" i="1" dirty="0">
                <a:latin typeface="+mn-lt"/>
              </a:rPr>
              <a:t>TPS </a:t>
            </a:r>
          </a:p>
        </p:txBody>
      </p:sp>
    </p:spTree>
    <p:extLst>
      <p:ext uri="{BB962C8B-B14F-4D97-AF65-F5344CB8AC3E}">
        <p14:creationId xmlns:p14="http://schemas.microsoft.com/office/powerpoint/2010/main" val="375565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AC0F2-C6DB-4314-9C90-884D3C99FAA9}"/>
              </a:ext>
            </a:extLst>
          </p:cNvPr>
          <p:cNvSpPr>
            <a:spLocks noGrp="1"/>
          </p:cNvSpPr>
          <p:nvPr>
            <p:ph type="title"/>
          </p:nvPr>
        </p:nvSpPr>
        <p:spPr>
          <a:xfrm>
            <a:off x="659876" y="857838"/>
            <a:ext cx="9390958" cy="995409"/>
          </a:xfrm>
        </p:spPr>
        <p:txBody>
          <a:bodyPr/>
          <a:lstStyle/>
          <a:p>
            <a:r>
              <a:rPr lang="en-GB" sz="3600" b="1" i="1" dirty="0"/>
              <a:t>Input Processing Output</a:t>
            </a:r>
            <a:br>
              <a:rPr lang="en-US" b="1" i="1" dirty="0">
                <a:latin typeface="+mn-lt"/>
              </a:rPr>
            </a:br>
            <a:endParaRPr lang="en-GB" dirty="0"/>
          </a:p>
        </p:txBody>
      </p:sp>
      <p:sp>
        <p:nvSpPr>
          <p:cNvPr id="6" name="Cloud 5">
            <a:extLst>
              <a:ext uri="{FF2B5EF4-FFF2-40B4-BE49-F238E27FC236}">
                <a16:creationId xmlns:a16="http://schemas.microsoft.com/office/drawing/2014/main" id="{2C273608-A145-4BB2-97B5-60F1FC94FE2A}"/>
              </a:ext>
            </a:extLst>
          </p:cNvPr>
          <p:cNvSpPr/>
          <p:nvPr/>
        </p:nvSpPr>
        <p:spPr>
          <a:xfrm>
            <a:off x="1310325" y="2724346"/>
            <a:ext cx="2762053" cy="147765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INPUT</a:t>
            </a:r>
          </a:p>
        </p:txBody>
      </p:sp>
      <p:sp>
        <p:nvSpPr>
          <p:cNvPr id="9" name="Cloud 8">
            <a:extLst>
              <a:ext uri="{FF2B5EF4-FFF2-40B4-BE49-F238E27FC236}">
                <a16:creationId xmlns:a16="http://schemas.microsoft.com/office/drawing/2014/main" id="{7F9F7227-7D18-49AA-A29C-2762EF2D24A4}"/>
              </a:ext>
            </a:extLst>
          </p:cNvPr>
          <p:cNvSpPr/>
          <p:nvPr/>
        </p:nvSpPr>
        <p:spPr>
          <a:xfrm>
            <a:off x="8256181" y="2656002"/>
            <a:ext cx="2762053" cy="154599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OUTPUT</a:t>
            </a:r>
          </a:p>
        </p:txBody>
      </p:sp>
      <p:sp>
        <p:nvSpPr>
          <p:cNvPr id="10" name="Cloud 9">
            <a:extLst>
              <a:ext uri="{FF2B5EF4-FFF2-40B4-BE49-F238E27FC236}">
                <a16:creationId xmlns:a16="http://schemas.microsoft.com/office/drawing/2014/main" id="{256DBA46-5948-471B-B523-C219DFFA7BB6}"/>
              </a:ext>
            </a:extLst>
          </p:cNvPr>
          <p:cNvSpPr/>
          <p:nvPr/>
        </p:nvSpPr>
        <p:spPr>
          <a:xfrm>
            <a:off x="4791959" y="2724346"/>
            <a:ext cx="2762053" cy="154599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PROCESSING</a:t>
            </a:r>
          </a:p>
        </p:txBody>
      </p:sp>
      <p:cxnSp>
        <p:nvCxnSpPr>
          <p:cNvPr id="12" name="Straight Connector 11">
            <a:extLst>
              <a:ext uri="{FF2B5EF4-FFF2-40B4-BE49-F238E27FC236}">
                <a16:creationId xmlns:a16="http://schemas.microsoft.com/office/drawing/2014/main" id="{63B6EEEC-4573-46ED-947F-22C6CA9F94EB}"/>
              </a:ext>
            </a:extLst>
          </p:cNvPr>
          <p:cNvCxnSpPr>
            <a:cxnSpLocks/>
            <a:stCxn id="6" idx="0"/>
            <a:endCxn id="10" idx="2"/>
          </p:cNvCxnSpPr>
          <p:nvPr/>
        </p:nvCxnSpPr>
        <p:spPr>
          <a:xfrm>
            <a:off x="4070076" y="3463172"/>
            <a:ext cx="730450" cy="34172"/>
          </a:xfrm>
          <a:prstGeom prst="line">
            <a:avLst/>
          </a:prstGeom>
          <a:ln w="38100"/>
        </p:spPr>
        <p:style>
          <a:lnRef idx="1">
            <a:schemeClr val="accent3"/>
          </a:lnRef>
          <a:fillRef idx="0">
            <a:schemeClr val="accent3"/>
          </a:fillRef>
          <a:effectRef idx="0">
            <a:schemeClr val="accent3"/>
          </a:effectRef>
          <a:fontRef idx="minor">
            <a:schemeClr val="tx1"/>
          </a:fontRef>
        </p:style>
      </p:cxnSp>
      <p:cxnSp>
        <p:nvCxnSpPr>
          <p:cNvPr id="13" name="Straight Connector 12">
            <a:extLst>
              <a:ext uri="{FF2B5EF4-FFF2-40B4-BE49-F238E27FC236}">
                <a16:creationId xmlns:a16="http://schemas.microsoft.com/office/drawing/2014/main" id="{1DFE6BA5-DBB0-4D82-AE50-F4F32CA80A12}"/>
              </a:ext>
            </a:extLst>
          </p:cNvPr>
          <p:cNvCxnSpPr/>
          <p:nvPr/>
        </p:nvCxnSpPr>
        <p:spPr>
          <a:xfrm>
            <a:off x="7544585" y="3429000"/>
            <a:ext cx="711596" cy="0"/>
          </a:xfrm>
          <a:prstGeom prst="line">
            <a:avLst/>
          </a:prstGeom>
          <a:ln w="38100"/>
        </p:spPr>
        <p:style>
          <a:lnRef idx="1">
            <a:schemeClr val="accent3"/>
          </a:lnRef>
          <a:fillRef idx="0">
            <a:schemeClr val="accent3"/>
          </a:fillRef>
          <a:effectRef idx="0">
            <a:schemeClr val="accent3"/>
          </a:effectRef>
          <a:fontRef idx="minor">
            <a:schemeClr val="tx1"/>
          </a:fontRef>
        </p:style>
      </p:cxnSp>
      <p:sp>
        <p:nvSpPr>
          <p:cNvPr id="3" name="Arrow: Striped Right 2">
            <a:extLst>
              <a:ext uri="{FF2B5EF4-FFF2-40B4-BE49-F238E27FC236}">
                <a16:creationId xmlns:a16="http://schemas.microsoft.com/office/drawing/2014/main" id="{45025C97-E9FD-446A-BDE1-1D53BC0C03F6}"/>
              </a:ext>
            </a:extLst>
          </p:cNvPr>
          <p:cNvSpPr/>
          <p:nvPr/>
        </p:nvSpPr>
        <p:spPr>
          <a:xfrm>
            <a:off x="1489435" y="4201998"/>
            <a:ext cx="2179451" cy="795684"/>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Data </a:t>
            </a:r>
          </a:p>
        </p:txBody>
      </p:sp>
      <p:sp>
        <p:nvSpPr>
          <p:cNvPr id="11" name="Arrow: Striped Right 10">
            <a:extLst>
              <a:ext uri="{FF2B5EF4-FFF2-40B4-BE49-F238E27FC236}">
                <a16:creationId xmlns:a16="http://schemas.microsoft.com/office/drawing/2014/main" id="{94FD7357-F184-4BCD-9998-C91B2B3A5434}"/>
              </a:ext>
            </a:extLst>
          </p:cNvPr>
          <p:cNvSpPr/>
          <p:nvPr/>
        </p:nvSpPr>
        <p:spPr>
          <a:xfrm>
            <a:off x="4475953" y="4521331"/>
            <a:ext cx="2443322" cy="917935"/>
          </a:xfrm>
          <a:prstGeom prst="stripedRightArrow">
            <a:avLst>
              <a:gd name="adj1" fmla="val 50000"/>
              <a:gd name="adj2" fmla="val 5215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Information processing </a:t>
            </a:r>
          </a:p>
        </p:txBody>
      </p:sp>
      <p:sp>
        <p:nvSpPr>
          <p:cNvPr id="15" name="Arrow: Striped Right 14">
            <a:extLst>
              <a:ext uri="{FF2B5EF4-FFF2-40B4-BE49-F238E27FC236}">
                <a16:creationId xmlns:a16="http://schemas.microsoft.com/office/drawing/2014/main" id="{5A204029-E9BD-4151-8111-A36D454113F5}"/>
              </a:ext>
            </a:extLst>
          </p:cNvPr>
          <p:cNvSpPr/>
          <p:nvPr/>
        </p:nvSpPr>
        <p:spPr>
          <a:xfrm>
            <a:off x="7716049" y="4616776"/>
            <a:ext cx="2762052" cy="1029863"/>
          </a:xfrm>
          <a:prstGeom prst="stripedRightArrow">
            <a:avLst>
              <a:gd name="adj1" fmla="val 50000"/>
              <a:gd name="adj2" fmla="val 5215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DECISION  MADE</a:t>
            </a:r>
          </a:p>
        </p:txBody>
      </p:sp>
    </p:spTree>
    <p:extLst>
      <p:ext uri="{BB962C8B-B14F-4D97-AF65-F5344CB8AC3E}">
        <p14:creationId xmlns:p14="http://schemas.microsoft.com/office/powerpoint/2010/main" val="583684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699426"/>
          </a:xfrm>
        </p:spPr>
        <p:txBody>
          <a:bodyPr/>
          <a:lstStyle/>
          <a:p>
            <a:r>
              <a:rPr lang="en-GB" sz="3600" b="1" i="1" dirty="0"/>
              <a:t>Potential knowledge management challenges</a:t>
            </a:r>
            <a:endParaRPr lang="en-US" sz="3600" b="1" i="1" dirty="0"/>
          </a:p>
        </p:txBody>
      </p:sp>
      <p:sp>
        <p:nvSpPr>
          <p:cNvPr id="3" name="Content Placeholder 2"/>
          <p:cNvSpPr>
            <a:spLocks noGrp="1"/>
          </p:cNvSpPr>
          <p:nvPr>
            <p:ph idx="1"/>
          </p:nvPr>
        </p:nvSpPr>
        <p:spPr>
          <a:xfrm>
            <a:off x="452487" y="1611984"/>
            <a:ext cx="10556889" cy="4715664"/>
          </a:xfrm>
        </p:spPr>
        <p:txBody>
          <a:bodyPr>
            <a:normAutofit lnSpcReduction="10000"/>
          </a:bodyPr>
          <a:lstStyle/>
          <a:p>
            <a:r>
              <a:rPr lang="en-GB" i="1" dirty="0">
                <a:latin typeface="+mn-lt"/>
              </a:rPr>
              <a:t>Performance management is simply defined as a mechanism by which employees and managers work together to schedule, (</a:t>
            </a:r>
            <a:r>
              <a:rPr lang="en-GB" i="1" dirty="0" err="1">
                <a:latin typeface="+mn-lt"/>
              </a:rPr>
              <a:t>Eckerson</a:t>
            </a:r>
            <a:r>
              <a:rPr lang="en-GB" i="1" dirty="0">
                <a:latin typeface="+mn-lt"/>
              </a:rPr>
              <a:t> &amp; W 2010)</a:t>
            </a:r>
          </a:p>
          <a:p>
            <a:r>
              <a:rPr lang="en-GB" i="1" dirty="0">
                <a:latin typeface="+mn-lt"/>
              </a:rPr>
              <a:t>This is a strategic instrument for the corporation that allows it to concentrate on workers and the enterprise benefit of the entire.</a:t>
            </a:r>
          </a:p>
          <a:p>
            <a:r>
              <a:rPr lang="en-GB" i="1" dirty="0">
                <a:latin typeface="+mn-lt"/>
              </a:rPr>
              <a:t>With the organizational culture developed, Tesco was able to manage its workers well. These have enabled Tesco to meet its goal and ambitions. It can be seen that performance management has positive energy for both organizations and workers, and it is anticipated that this effect will stay positive regarding Tesco and its staff. (</a:t>
            </a:r>
            <a:r>
              <a:rPr lang="en-GB" i="1" dirty="0" err="1">
                <a:latin typeface="+mn-lt"/>
              </a:rPr>
              <a:t>Gopalia</a:t>
            </a:r>
            <a:r>
              <a:rPr lang="en-GB" i="1" dirty="0">
                <a:latin typeface="+mn-lt"/>
              </a:rPr>
              <a:t> 2012)</a:t>
            </a:r>
          </a:p>
          <a:p>
            <a:r>
              <a:rPr lang="en-GB" i="1" dirty="0">
                <a:latin typeface="+mn-lt"/>
              </a:rPr>
              <a:t>Growth rate</a:t>
            </a:r>
          </a:p>
          <a:p>
            <a:r>
              <a:rPr lang="en-GB" i="1" dirty="0">
                <a:latin typeface="+mn-lt"/>
              </a:rPr>
              <a:t>Objectives</a:t>
            </a:r>
          </a:p>
          <a:p>
            <a:r>
              <a:rPr lang="en-GB" i="1" dirty="0">
                <a:latin typeface="+mn-lt"/>
              </a:rPr>
              <a:t>Employee Goals</a:t>
            </a:r>
          </a:p>
          <a:p>
            <a:r>
              <a:rPr lang="en-GB" i="1" dirty="0">
                <a:latin typeface="+mn-lt"/>
              </a:rPr>
              <a:t>Professional  Aims and Priorities </a:t>
            </a:r>
            <a:endParaRPr lang="en-US" i="1" dirty="0">
              <a:latin typeface="+mn-lt"/>
            </a:endParaRPr>
          </a:p>
          <a:p>
            <a:endParaRPr lang="en-US" dirty="0"/>
          </a:p>
        </p:txBody>
      </p:sp>
    </p:spTree>
    <p:extLst>
      <p:ext uri="{BB962C8B-B14F-4D97-AF65-F5344CB8AC3E}">
        <p14:creationId xmlns:p14="http://schemas.microsoft.com/office/powerpoint/2010/main" val="2984049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608" y="310896"/>
            <a:ext cx="10113263" cy="1078992"/>
          </a:xfrm>
        </p:spPr>
        <p:txBody>
          <a:bodyPr/>
          <a:lstStyle/>
          <a:p>
            <a:r>
              <a:rPr lang="en-GB" sz="3600" b="1" i="1" dirty="0"/>
              <a:t>Recommendations:</a:t>
            </a:r>
            <a:br>
              <a:rPr lang="en-US" sz="3600" b="1" i="1" dirty="0"/>
            </a:br>
            <a:endParaRPr lang="en-US" sz="3600" i="1" dirty="0"/>
          </a:p>
        </p:txBody>
      </p:sp>
      <p:sp>
        <p:nvSpPr>
          <p:cNvPr id="3" name="Content Placeholder 2"/>
          <p:cNvSpPr>
            <a:spLocks noGrp="1"/>
          </p:cNvSpPr>
          <p:nvPr>
            <p:ph idx="1"/>
          </p:nvPr>
        </p:nvSpPr>
        <p:spPr>
          <a:xfrm>
            <a:off x="493776" y="1554480"/>
            <a:ext cx="10981944" cy="4693919"/>
          </a:xfrm>
        </p:spPr>
        <p:txBody>
          <a:bodyPr/>
          <a:lstStyle/>
          <a:p>
            <a:r>
              <a:rPr lang="en-GB" i="1" dirty="0">
                <a:latin typeface="+mn-lt"/>
              </a:rPr>
              <a:t>Cantered on an adaptive modular browser system</a:t>
            </a:r>
          </a:p>
          <a:p>
            <a:r>
              <a:rPr lang="en-GB" i="1" dirty="0">
                <a:latin typeface="+mn-lt"/>
              </a:rPr>
              <a:t>The integrated and transparent  framework of Oracle reduces operating expenses</a:t>
            </a:r>
          </a:p>
          <a:p>
            <a:r>
              <a:rPr lang="en-GB" i="1" dirty="0">
                <a:latin typeface="+mn-lt"/>
              </a:rPr>
              <a:t> Access knowledge appropriately from multiple data</a:t>
            </a:r>
          </a:p>
          <a:p>
            <a:r>
              <a:rPr lang="en-GB" i="1" dirty="0">
                <a:latin typeface="+mn-lt"/>
              </a:rPr>
              <a:t>Offers a theoretical business platform, with various knowledge product offerings to enable self-service, comprehensive data, and quality in management</a:t>
            </a:r>
          </a:p>
          <a:p>
            <a:r>
              <a:rPr lang="en-GB" i="1" dirty="0">
                <a:latin typeface="+mn-lt"/>
              </a:rPr>
              <a:t>The use of these computer programs allows TESCO to work efficiently by assisting with stock re-purchases and reviewing sales figures and helps TESCO generate billions of pounds of income</a:t>
            </a:r>
            <a:r>
              <a:rPr lang="en-GB" dirty="0"/>
              <a:t>.</a:t>
            </a:r>
            <a:endParaRPr lang="en-US" dirty="0"/>
          </a:p>
        </p:txBody>
      </p:sp>
    </p:spTree>
    <p:extLst>
      <p:ext uri="{BB962C8B-B14F-4D97-AF65-F5344CB8AC3E}">
        <p14:creationId xmlns:p14="http://schemas.microsoft.com/office/powerpoint/2010/main" val="3033497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631" y="196686"/>
            <a:ext cx="9404723" cy="809154"/>
          </a:xfrm>
        </p:spPr>
        <p:txBody>
          <a:bodyPr/>
          <a:lstStyle/>
          <a:p>
            <a:r>
              <a:rPr lang="en-GB" sz="3600" b="1" i="1" dirty="0"/>
              <a:t>Competitive strategy:</a:t>
            </a:r>
            <a:br>
              <a:rPr lang="en-US" sz="3600" b="1" i="1" dirty="0"/>
            </a:br>
            <a:endParaRPr lang="en-US" sz="3600" i="1" dirty="0"/>
          </a:p>
        </p:txBody>
      </p:sp>
      <p:sp>
        <p:nvSpPr>
          <p:cNvPr id="3" name="Content Placeholder 2"/>
          <p:cNvSpPr>
            <a:spLocks noGrp="1"/>
          </p:cNvSpPr>
          <p:nvPr>
            <p:ph idx="1"/>
          </p:nvPr>
        </p:nvSpPr>
        <p:spPr>
          <a:xfrm>
            <a:off x="353504" y="1202526"/>
            <a:ext cx="10537000" cy="5179986"/>
          </a:xfrm>
        </p:spPr>
        <p:txBody>
          <a:bodyPr/>
          <a:lstStyle/>
          <a:p>
            <a:r>
              <a:rPr lang="en-GB" i="1" dirty="0">
                <a:latin typeface="+mn-lt"/>
              </a:rPr>
              <a:t>Due to the increase in technology this company was revolutionized by information technology, not just in cash management and distribution around the globe, as well as in respect of supply chain.</a:t>
            </a:r>
          </a:p>
          <a:p>
            <a:r>
              <a:rPr lang="en-GB" i="1" dirty="0">
                <a:latin typeface="+mn-lt"/>
              </a:rPr>
              <a:t> It should allow better creativity in retail chain lowering choice and have to share great information in future</a:t>
            </a:r>
          </a:p>
          <a:p>
            <a:r>
              <a:rPr lang="en-GB" i="1" dirty="0">
                <a:latin typeface="+mn-lt"/>
              </a:rPr>
              <a:t>The approach to this challenge is to develop a platform in which workers recognize and take advantage of the benefits of the incentive system based on success.</a:t>
            </a:r>
            <a:endParaRPr lang="en-US" i="1" dirty="0">
              <a:latin typeface="+mn-lt"/>
            </a:endParaRPr>
          </a:p>
        </p:txBody>
      </p:sp>
    </p:spTree>
    <p:extLst>
      <p:ext uri="{BB962C8B-B14F-4D97-AF65-F5344CB8AC3E}">
        <p14:creationId xmlns:p14="http://schemas.microsoft.com/office/powerpoint/2010/main" val="1143576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047" y="565608"/>
            <a:ext cx="9404723" cy="1008668"/>
          </a:xfrm>
        </p:spPr>
        <p:txBody>
          <a:bodyPr/>
          <a:lstStyle/>
          <a:p>
            <a:r>
              <a:rPr lang="en-GB" sz="3600" b="1" i="1" dirty="0"/>
              <a:t>Enterprise Resource Planning System</a:t>
            </a:r>
            <a:r>
              <a:rPr lang="en-GB" b="1" dirty="0"/>
              <a:t>:</a:t>
            </a:r>
            <a:br>
              <a:rPr lang="en-US" b="1" dirty="0"/>
            </a:br>
            <a:endParaRPr lang="en-US" dirty="0"/>
          </a:p>
        </p:txBody>
      </p:sp>
      <p:sp>
        <p:nvSpPr>
          <p:cNvPr id="3" name="Content Placeholder 2"/>
          <p:cNvSpPr>
            <a:spLocks noGrp="1"/>
          </p:cNvSpPr>
          <p:nvPr>
            <p:ph idx="1"/>
          </p:nvPr>
        </p:nvSpPr>
        <p:spPr>
          <a:xfrm>
            <a:off x="134047" y="1960774"/>
            <a:ext cx="11651721" cy="4764547"/>
          </a:xfrm>
        </p:spPr>
        <p:txBody>
          <a:bodyPr>
            <a:normAutofit/>
          </a:bodyPr>
          <a:lstStyle/>
          <a:p>
            <a:r>
              <a:rPr lang="en-GB" i="1" dirty="0">
                <a:latin typeface="+mn-lt"/>
              </a:rPr>
              <a:t>Enterprise Systems comprise the dropships of developing a dynamic data system of a business. </a:t>
            </a:r>
          </a:p>
          <a:p>
            <a:r>
              <a:rPr lang="en-GB" i="1" dirty="0">
                <a:latin typeface="+mn-lt"/>
              </a:rPr>
              <a:t>The role of ERP software is the same within the strong inventory for TESCO products. </a:t>
            </a:r>
          </a:p>
          <a:p>
            <a:r>
              <a:rPr lang="en-GB" i="1" dirty="0">
                <a:latin typeface="+mn-lt"/>
              </a:rPr>
              <a:t>Redeveloping and planning</a:t>
            </a:r>
          </a:p>
          <a:p>
            <a:endParaRPr lang="en-GB" b="1" i="1" dirty="0">
              <a:latin typeface="+mn-lt"/>
            </a:endParaRPr>
          </a:p>
          <a:p>
            <a:pPr marL="0" indent="0">
              <a:buNone/>
            </a:pPr>
            <a:r>
              <a:rPr lang="en-GB" b="1" i="1" dirty="0">
                <a:latin typeface="+mn-lt"/>
              </a:rPr>
              <a:t>Benefits: </a:t>
            </a:r>
          </a:p>
          <a:p>
            <a:r>
              <a:rPr lang="en-GB" i="1" dirty="0">
                <a:latin typeface="+mn-lt"/>
              </a:rPr>
              <a:t>Brand Items</a:t>
            </a:r>
          </a:p>
          <a:p>
            <a:r>
              <a:rPr lang="en-GB" i="1" dirty="0">
                <a:latin typeface="+mn-lt"/>
              </a:rPr>
              <a:t>Cheap Cost</a:t>
            </a:r>
          </a:p>
          <a:p>
            <a:r>
              <a:rPr lang="en-GB" i="1" dirty="0">
                <a:latin typeface="+mn-lt"/>
              </a:rPr>
              <a:t>Recognition for Reliability</a:t>
            </a:r>
          </a:p>
        </p:txBody>
      </p:sp>
    </p:spTree>
    <p:extLst>
      <p:ext uri="{BB962C8B-B14F-4D97-AF65-F5344CB8AC3E}">
        <p14:creationId xmlns:p14="http://schemas.microsoft.com/office/powerpoint/2010/main" val="3771046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8368" y="278982"/>
            <a:ext cx="10344976" cy="4777650"/>
          </a:xfrm>
        </p:spPr>
        <p:txBody>
          <a:bodyPr>
            <a:normAutofit/>
          </a:bodyPr>
          <a:lstStyle/>
          <a:p>
            <a:pPr marL="0" indent="0">
              <a:buNone/>
            </a:pPr>
            <a:r>
              <a:rPr lang="en-US" b="1" i="1" dirty="0"/>
              <a:t>Challenges:</a:t>
            </a:r>
          </a:p>
          <a:p>
            <a:pPr marL="0" indent="0">
              <a:buNone/>
            </a:pPr>
            <a:endParaRPr lang="en-GB" i="1" dirty="0">
              <a:latin typeface="+mn-lt"/>
            </a:endParaRPr>
          </a:p>
          <a:p>
            <a:pPr>
              <a:buFont typeface="Wingdings" panose="05000000000000000000" pitchFamily="2" charset="2"/>
              <a:buChar char="Ø"/>
            </a:pPr>
            <a:r>
              <a:rPr lang="en-GB" i="1" dirty="0">
                <a:latin typeface="+mn-lt"/>
              </a:rPr>
              <a:t>To improve performance and effectiveness.                      </a:t>
            </a:r>
          </a:p>
          <a:p>
            <a:pPr>
              <a:buFont typeface="Wingdings" panose="05000000000000000000" pitchFamily="2" charset="2"/>
              <a:buChar char="Ø"/>
            </a:pPr>
            <a:r>
              <a:rPr lang="en-GB" i="1" dirty="0">
                <a:latin typeface="+mn-lt"/>
              </a:rPr>
              <a:t>To ensure the greatest benefit to the organization and consumer       </a:t>
            </a:r>
          </a:p>
          <a:p>
            <a:pPr>
              <a:buFont typeface="Wingdings" panose="05000000000000000000" pitchFamily="2" charset="2"/>
              <a:buChar char="Ø"/>
            </a:pPr>
            <a:r>
              <a:rPr lang="en-GB" i="1" dirty="0">
                <a:latin typeface="+mn-lt"/>
              </a:rPr>
              <a:t>Obtain cost savings from the distribution chain, by better use of IT</a:t>
            </a:r>
          </a:p>
          <a:p>
            <a:pPr>
              <a:buFont typeface="Wingdings" panose="05000000000000000000" pitchFamily="2" charset="2"/>
              <a:buChar char="Ø"/>
            </a:pPr>
            <a:r>
              <a:rPr lang="en-GB" i="1" dirty="0">
                <a:latin typeface="+mn-lt"/>
              </a:rPr>
              <a:t>Insufficient budgeting </a:t>
            </a:r>
          </a:p>
          <a:p>
            <a:pPr>
              <a:buFont typeface="Wingdings" panose="05000000000000000000" pitchFamily="2" charset="2"/>
              <a:buChar char="Ø"/>
            </a:pPr>
            <a:r>
              <a:rPr lang="en-GB" i="1" dirty="0">
                <a:latin typeface="+mn-lt"/>
              </a:rPr>
              <a:t>Building the right team </a:t>
            </a:r>
          </a:p>
          <a:p>
            <a:pPr>
              <a:buFont typeface="Wingdings" panose="05000000000000000000" pitchFamily="2" charset="2"/>
              <a:buChar char="Ø"/>
            </a:pPr>
            <a:r>
              <a:rPr lang="en-GB" i="1" dirty="0">
                <a:latin typeface="+mn-lt"/>
              </a:rPr>
              <a:t>Change Management issues </a:t>
            </a:r>
          </a:p>
          <a:p>
            <a:endParaRPr lang="en-US" sz="3600" b="1" i="1" dirty="0">
              <a:latin typeface="+mn-lt"/>
            </a:endParaRPr>
          </a:p>
          <a:p>
            <a:endParaRPr lang="en-US" sz="3600" b="1" dirty="0"/>
          </a:p>
        </p:txBody>
      </p:sp>
    </p:spTree>
    <p:extLst>
      <p:ext uri="{BB962C8B-B14F-4D97-AF65-F5344CB8AC3E}">
        <p14:creationId xmlns:p14="http://schemas.microsoft.com/office/powerpoint/2010/main" val="7751249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047" y="178398"/>
            <a:ext cx="9404723" cy="946314"/>
          </a:xfrm>
        </p:spPr>
        <p:txBody>
          <a:bodyPr/>
          <a:lstStyle/>
          <a:p>
            <a:r>
              <a:rPr lang="en-US" b="1" dirty="0"/>
              <a:t>References:</a:t>
            </a:r>
          </a:p>
        </p:txBody>
      </p:sp>
      <p:sp>
        <p:nvSpPr>
          <p:cNvPr id="3" name="Content Placeholder 2"/>
          <p:cNvSpPr>
            <a:spLocks noGrp="1"/>
          </p:cNvSpPr>
          <p:nvPr>
            <p:ph idx="1"/>
          </p:nvPr>
        </p:nvSpPr>
        <p:spPr>
          <a:xfrm>
            <a:off x="283464" y="1216152"/>
            <a:ext cx="11082528" cy="5032247"/>
          </a:xfrm>
        </p:spPr>
        <p:txBody>
          <a:bodyPr/>
          <a:lstStyle/>
          <a:p>
            <a:r>
              <a:rPr lang="en-GB" dirty="0"/>
              <a:t>Lowe, M. and Wrigley, N., 2010. The “continuously morphing” retail TNC during market entry: interpreting Tesco’s expansion into the United States. Economic Geography, 86(4), pp.381-408.</a:t>
            </a:r>
            <a:endParaRPr lang="en-US" dirty="0"/>
          </a:p>
          <a:p>
            <a:r>
              <a:rPr lang="en-GB" dirty="0" err="1"/>
              <a:t>Mithas</a:t>
            </a:r>
            <a:r>
              <a:rPr lang="en-GB" dirty="0"/>
              <a:t>, S., </a:t>
            </a:r>
            <a:r>
              <a:rPr lang="en-GB" dirty="0" err="1"/>
              <a:t>Ramasubbu</a:t>
            </a:r>
            <a:r>
              <a:rPr lang="en-GB" dirty="0"/>
              <a:t>, N. and </a:t>
            </a:r>
            <a:r>
              <a:rPr lang="en-GB" dirty="0" err="1"/>
              <a:t>Sambamurthy</a:t>
            </a:r>
            <a:r>
              <a:rPr lang="en-GB" dirty="0"/>
              <a:t>, V., 2011. How information management capability influences firm performance. MIS quarterly, pp.237-256.</a:t>
            </a:r>
            <a:endParaRPr lang="en-US" dirty="0"/>
          </a:p>
          <a:p>
            <a:r>
              <a:rPr lang="en-GB" dirty="0" err="1"/>
              <a:t>Mollah</a:t>
            </a:r>
            <a:r>
              <a:rPr lang="en-GB" dirty="0"/>
              <a:t>, A.S., 2014. The impact of relationship marketing on customer loyalty at Tesco Plc, UK. European Journal of Business and Management, 6(3), pp.21-55.</a:t>
            </a:r>
            <a:endParaRPr lang="en-US" dirty="0"/>
          </a:p>
          <a:p>
            <a:r>
              <a:rPr lang="en-GB" dirty="0"/>
              <a:t>Potter, A. and Disney, S.M., 2010, May. Removing bullwhip from the Tesco supply chain. In Production and Operations Management Society Annual Conference (Vol. 23, pp. 109-118).</a:t>
            </a:r>
            <a:endParaRPr lang="en-US" dirty="0"/>
          </a:p>
          <a:p>
            <a:r>
              <a:rPr lang="en-GB" dirty="0"/>
              <a:t>Stone, M., </a:t>
            </a:r>
            <a:r>
              <a:rPr lang="en-GB" dirty="0" err="1"/>
              <a:t>Aravopoulou</a:t>
            </a:r>
            <a:r>
              <a:rPr lang="en-GB" dirty="0"/>
              <a:t>, E., Evans, G., </a:t>
            </a:r>
            <a:r>
              <a:rPr lang="en-GB" dirty="0" err="1"/>
              <a:t>Aldhaen</a:t>
            </a:r>
            <a:r>
              <a:rPr lang="en-GB" dirty="0"/>
              <a:t>, E. and Parnell, B.D., 2019. From information mismanagement to misinformation–the dark side of information management. The Bottom Line</a:t>
            </a:r>
            <a:endParaRPr lang="en-US" dirty="0"/>
          </a:p>
        </p:txBody>
      </p:sp>
    </p:spTree>
    <p:extLst>
      <p:ext uri="{BB962C8B-B14F-4D97-AF65-F5344CB8AC3E}">
        <p14:creationId xmlns:p14="http://schemas.microsoft.com/office/powerpoint/2010/main" val="26461252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1043</TotalTime>
  <Words>1449</Words>
  <Application>Microsoft Office PowerPoint</Application>
  <PresentationFormat>Widescreen</PresentationFormat>
  <Paragraphs>109</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Wingdings</vt:lpstr>
      <vt:lpstr>Wingdings 3</vt:lpstr>
      <vt:lpstr>Ion</vt:lpstr>
      <vt:lpstr>Programme BA (Hons) Leadership and Management Skills for the Workplace Module code: BMSW5106  Lecturer: Vajira Balasurya Knowledge and Information Management of Tesco     Submitted By: Kholsuma Ahmed Student ID: 1815239</vt:lpstr>
      <vt:lpstr>Introduction </vt:lpstr>
      <vt:lpstr>Information System being essential for Tesco</vt:lpstr>
      <vt:lpstr>Reasons for the uses of information system: </vt:lpstr>
      <vt:lpstr>Information systems implemented by Tesco: </vt:lpstr>
      <vt:lpstr>Input Processing Output </vt:lpstr>
      <vt:lpstr>Potential knowledge management challenges</vt:lpstr>
      <vt:lpstr>Recommendations: </vt:lpstr>
      <vt:lpstr>Competitive strategy: </vt:lpstr>
      <vt:lpstr>Enterprise Resource Planning System: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of Tesco</dc:title>
  <dc:creator/>
  <cp:lastModifiedBy>Kholsuma Ahmed</cp:lastModifiedBy>
  <cp:revision>17</cp:revision>
  <dcterms:created xsi:type="dcterms:W3CDTF">2021-02-20T14:28:10Z</dcterms:created>
  <dcterms:modified xsi:type="dcterms:W3CDTF">2021-03-29T18:10:13Z</dcterms:modified>
</cp:coreProperties>
</file>