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Masters/slideMaster44.xml" ContentType="application/vnd.openxmlformats-officedocument.presentationml.slideMaster+xml"/>
  <Override PartName="/ppt/slideMasters/slideMaster45.xml" ContentType="application/vnd.openxmlformats-officedocument.presentationml.slideMaster+xml"/>
  <Override PartName="/ppt/slideMasters/slideMaster46.xml" ContentType="application/vnd.openxmlformats-officedocument.presentationml.slideMaster+xml"/>
  <Override PartName="/ppt/slideMasters/slideMaster47.xml" ContentType="application/vnd.openxmlformats-officedocument.presentationml.slideMaster+xml"/>
  <Override PartName="/ppt/slideMasters/slideMaster48.xml" ContentType="application/vnd.openxmlformats-officedocument.presentationml.slideMaster+xml"/>
  <Override PartName="/ppt/slideMasters/slideMaster49.xml" ContentType="application/vnd.openxmlformats-officedocument.presentationml.slideMaster+xml"/>
  <Override PartName="/ppt/slideMasters/slideMaster50.xml" ContentType="application/vnd.openxmlformats-officedocument.presentationml.slideMaster+xml"/>
  <Override PartName="/ppt/slideMasters/slideMaster51.xml" ContentType="application/vnd.openxmlformats-officedocument.presentationml.slideMaster+xml"/>
  <Override PartName="/ppt/slideMasters/slideMaster52.xml" ContentType="application/vnd.openxmlformats-officedocument.presentationml.slideMaster+xml"/>
  <Override PartName="/ppt/slideMasters/slideMaster53.xml" ContentType="application/vnd.openxmlformats-officedocument.presentationml.slideMaster+xml"/>
  <Override PartName="/ppt/slideMasters/slideMaster54.xml" ContentType="application/vnd.openxmlformats-officedocument.presentationml.slideMaster+xml"/>
  <Override PartName="/ppt/slideMasters/slideMaster5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slideLayouts/slideLayout17.xml" ContentType="application/vnd.openxmlformats-officedocument.presentationml.slideLayout+xml"/>
  <Override PartName="/ppt/theme/theme18.xml" ContentType="application/vnd.openxmlformats-officedocument.theme+xml"/>
  <Override PartName="/ppt/slideLayouts/slideLayout18.xml" ContentType="application/vnd.openxmlformats-officedocument.presentationml.slideLayout+xml"/>
  <Override PartName="/ppt/theme/theme19.xml" ContentType="application/vnd.openxmlformats-officedocument.theme+xml"/>
  <Override PartName="/ppt/slideLayouts/slideLayout19.xml" ContentType="application/vnd.openxmlformats-officedocument.presentationml.slideLayout+xml"/>
  <Override PartName="/ppt/theme/theme20.xml" ContentType="application/vnd.openxmlformats-officedocument.theme+xml"/>
  <Override PartName="/ppt/slideLayouts/slideLayout20.xml" ContentType="application/vnd.openxmlformats-officedocument.presentationml.slideLayout+xml"/>
  <Override PartName="/ppt/theme/theme21.xml" ContentType="application/vnd.openxmlformats-officedocument.theme+xml"/>
  <Override PartName="/ppt/slideLayouts/slideLayout21.xml" ContentType="application/vnd.openxmlformats-officedocument.presentationml.slideLayout+xml"/>
  <Override PartName="/ppt/theme/theme22.xml" ContentType="application/vnd.openxmlformats-officedocument.theme+xml"/>
  <Override PartName="/ppt/slideLayouts/slideLayout22.xml" ContentType="application/vnd.openxmlformats-officedocument.presentationml.slideLayout+xml"/>
  <Override PartName="/ppt/theme/theme23.xml" ContentType="application/vnd.openxmlformats-officedocument.theme+xml"/>
  <Override PartName="/ppt/slideLayouts/slideLayout23.xml" ContentType="application/vnd.openxmlformats-officedocument.presentationml.slideLayout+xml"/>
  <Override PartName="/ppt/theme/theme24.xml" ContentType="application/vnd.openxmlformats-officedocument.theme+xml"/>
  <Override PartName="/ppt/slideLayouts/slideLayout24.xml" ContentType="application/vnd.openxmlformats-officedocument.presentationml.slideLayout+xml"/>
  <Override PartName="/ppt/theme/theme25.xml" ContentType="application/vnd.openxmlformats-officedocument.theme+xml"/>
  <Override PartName="/ppt/slideLayouts/slideLayout25.xml" ContentType="application/vnd.openxmlformats-officedocument.presentationml.slideLayout+xml"/>
  <Override PartName="/ppt/theme/theme26.xml" ContentType="application/vnd.openxmlformats-officedocument.theme+xml"/>
  <Override PartName="/ppt/slideLayouts/slideLayout26.xml" ContentType="application/vnd.openxmlformats-officedocument.presentationml.slideLayout+xml"/>
  <Override PartName="/ppt/theme/theme27.xml" ContentType="application/vnd.openxmlformats-officedocument.theme+xml"/>
  <Override PartName="/ppt/slideLayouts/slideLayout27.xml" ContentType="application/vnd.openxmlformats-officedocument.presentationml.slideLayout+xml"/>
  <Override PartName="/ppt/theme/theme28.xml" ContentType="application/vnd.openxmlformats-officedocument.theme+xml"/>
  <Override PartName="/ppt/slideLayouts/slideLayout28.xml" ContentType="application/vnd.openxmlformats-officedocument.presentationml.slideLayout+xml"/>
  <Override PartName="/ppt/theme/theme29.xml" ContentType="application/vnd.openxmlformats-officedocument.theme+xml"/>
  <Override PartName="/ppt/slideLayouts/slideLayout29.xml" ContentType="application/vnd.openxmlformats-officedocument.presentationml.slideLayout+xml"/>
  <Override PartName="/ppt/theme/theme30.xml" ContentType="application/vnd.openxmlformats-officedocument.theme+xml"/>
  <Override PartName="/ppt/slideLayouts/slideLayout30.xml" ContentType="application/vnd.openxmlformats-officedocument.presentationml.slideLayout+xml"/>
  <Override PartName="/ppt/theme/theme31.xml" ContentType="application/vnd.openxmlformats-officedocument.theme+xml"/>
  <Override PartName="/ppt/slideLayouts/slideLayout31.xml" ContentType="application/vnd.openxmlformats-officedocument.presentationml.slideLayout+xml"/>
  <Override PartName="/ppt/theme/theme32.xml" ContentType="application/vnd.openxmlformats-officedocument.theme+xml"/>
  <Override PartName="/ppt/slideLayouts/slideLayout32.xml" ContentType="application/vnd.openxmlformats-officedocument.presentationml.slideLayout+xml"/>
  <Override PartName="/ppt/theme/theme33.xml" ContentType="application/vnd.openxmlformats-officedocument.theme+xml"/>
  <Override PartName="/ppt/slideLayouts/slideLayout33.xml" ContentType="application/vnd.openxmlformats-officedocument.presentationml.slideLayout+xml"/>
  <Override PartName="/ppt/theme/theme34.xml" ContentType="application/vnd.openxmlformats-officedocument.theme+xml"/>
  <Override PartName="/ppt/slideLayouts/slideLayout34.xml" ContentType="application/vnd.openxmlformats-officedocument.presentationml.slideLayout+xml"/>
  <Override PartName="/ppt/theme/theme35.xml" ContentType="application/vnd.openxmlformats-officedocument.theme+xml"/>
  <Override PartName="/ppt/slideLayouts/slideLayout35.xml" ContentType="application/vnd.openxmlformats-officedocument.presentationml.slideLayout+xml"/>
  <Override PartName="/ppt/theme/theme36.xml" ContentType="application/vnd.openxmlformats-officedocument.theme+xml"/>
  <Override PartName="/ppt/slideLayouts/slideLayout36.xml" ContentType="application/vnd.openxmlformats-officedocument.presentationml.slideLayout+xml"/>
  <Override PartName="/ppt/theme/theme37.xml" ContentType="application/vnd.openxmlformats-officedocument.theme+xml"/>
  <Override PartName="/ppt/slideLayouts/slideLayout37.xml" ContentType="application/vnd.openxmlformats-officedocument.presentationml.slideLayout+xml"/>
  <Override PartName="/ppt/theme/theme38.xml" ContentType="application/vnd.openxmlformats-officedocument.theme+xml"/>
  <Override PartName="/ppt/slideLayouts/slideLayout38.xml" ContentType="application/vnd.openxmlformats-officedocument.presentationml.slideLayout+xml"/>
  <Override PartName="/ppt/theme/theme39.xml" ContentType="application/vnd.openxmlformats-officedocument.theme+xml"/>
  <Override PartName="/ppt/slideLayouts/slideLayout39.xml" ContentType="application/vnd.openxmlformats-officedocument.presentationml.slideLayout+xml"/>
  <Override PartName="/ppt/theme/theme40.xml" ContentType="application/vnd.openxmlformats-officedocument.theme+xml"/>
  <Override PartName="/ppt/slideLayouts/slideLayout40.xml" ContentType="application/vnd.openxmlformats-officedocument.presentationml.slideLayout+xml"/>
  <Override PartName="/ppt/theme/theme41.xml" ContentType="application/vnd.openxmlformats-officedocument.theme+xml"/>
  <Override PartName="/ppt/slideLayouts/slideLayout41.xml" ContentType="application/vnd.openxmlformats-officedocument.presentationml.slideLayout+xml"/>
  <Override PartName="/ppt/theme/theme42.xml" ContentType="application/vnd.openxmlformats-officedocument.theme+xml"/>
  <Override PartName="/ppt/slideLayouts/slideLayout42.xml" ContentType="application/vnd.openxmlformats-officedocument.presentationml.slideLayout+xml"/>
  <Override PartName="/ppt/theme/theme43.xml" ContentType="application/vnd.openxmlformats-officedocument.theme+xml"/>
  <Override PartName="/ppt/slideLayouts/slideLayout43.xml" ContentType="application/vnd.openxmlformats-officedocument.presentationml.slideLayout+xml"/>
  <Override PartName="/ppt/theme/theme44.xml" ContentType="application/vnd.openxmlformats-officedocument.theme+xml"/>
  <Override PartName="/ppt/slideLayouts/slideLayout44.xml" ContentType="application/vnd.openxmlformats-officedocument.presentationml.slideLayout+xml"/>
  <Override PartName="/ppt/theme/theme45.xml" ContentType="application/vnd.openxmlformats-officedocument.theme+xml"/>
  <Override PartName="/ppt/slideLayouts/slideLayout45.xml" ContentType="application/vnd.openxmlformats-officedocument.presentationml.slideLayout+xml"/>
  <Override PartName="/ppt/theme/theme46.xml" ContentType="application/vnd.openxmlformats-officedocument.theme+xml"/>
  <Override PartName="/ppt/slideLayouts/slideLayout46.xml" ContentType="application/vnd.openxmlformats-officedocument.presentationml.slideLayout+xml"/>
  <Override PartName="/ppt/theme/theme47.xml" ContentType="application/vnd.openxmlformats-officedocument.theme+xml"/>
  <Override PartName="/ppt/slideLayouts/slideLayout47.xml" ContentType="application/vnd.openxmlformats-officedocument.presentationml.slideLayout+xml"/>
  <Override PartName="/ppt/theme/theme48.xml" ContentType="application/vnd.openxmlformats-officedocument.theme+xml"/>
  <Override PartName="/ppt/slideLayouts/slideLayout48.xml" ContentType="application/vnd.openxmlformats-officedocument.presentationml.slideLayout+xml"/>
  <Override PartName="/ppt/theme/theme49.xml" ContentType="application/vnd.openxmlformats-officedocument.theme+xml"/>
  <Override PartName="/ppt/slideLayouts/slideLayout49.xml" ContentType="application/vnd.openxmlformats-officedocument.presentationml.slideLayout+xml"/>
  <Override PartName="/ppt/theme/theme50.xml" ContentType="application/vnd.openxmlformats-officedocument.theme+xml"/>
  <Override PartName="/ppt/slideLayouts/slideLayout50.xml" ContentType="application/vnd.openxmlformats-officedocument.presentationml.slideLayout+xml"/>
  <Override PartName="/ppt/theme/theme51.xml" ContentType="application/vnd.openxmlformats-officedocument.theme+xml"/>
  <Override PartName="/ppt/slideLayouts/slideLayout51.xml" ContentType="application/vnd.openxmlformats-officedocument.presentationml.slideLayout+xml"/>
  <Override PartName="/ppt/theme/theme52.xml" ContentType="application/vnd.openxmlformats-officedocument.theme+xml"/>
  <Override PartName="/ppt/slideLayouts/slideLayout52.xml" ContentType="application/vnd.openxmlformats-officedocument.presentationml.slideLayout+xml"/>
  <Override PartName="/ppt/theme/theme53.xml" ContentType="application/vnd.openxmlformats-officedocument.theme+xml"/>
  <Override PartName="/ppt/slideLayouts/slideLayout53.xml" ContentType="application/vnd.openxmlformats-officedocument.presentationml.slideLayout+xml"/>
  <Override PartName="/ppt/theme/theme54.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55.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4" r:id="rId6"/>
    <p:sldMasterId id="2147483666" r:id="rId7"/>
    <p:sldMasterId id="2147483668" r:id="rId8"/>
    <p:sldMasterId id="2147483670" r:id="rId9"/>
    <p:sldMasterId id="2147483672" r:id="rId10"/>
    <p:sldMasterId id="2147483674" r:id="rId11"/>
    <p:sldMasterId id="2147483676" r:id="rId12"/>
    <p:sldMasterId id="2147483678" r:id="rId13"/>
    <p:sldMasterId id="2147483680" r:id="rId14"/>
    <p:sldMasterId id="2147483682" r:id="rId15"/>
    <p:sldMasterId id="2147483684" r:id="rId16"/>
    <p:sldMasterId id="2147483686" r:id="rId17"/>
    <p:sldMasterId id="2147483688" r:id="rId18"/>
    <p:sldMasterId id="2147483690" r:id="rId19"/>
    <p:sldMasterId id="2147483692" r:id="rId20"/>
    <p:sldMasterId id="2147483693" r:id="rId21"/>
    <p:sldMasterId id="2147483695" r:id="rId22"/>
    <p:sldMasterId id="2147483697" r:id="rId23"/>
    <p:sldMasterId id="2147483699" r:id="rId24"/>
    <p:sldMasterId id="2147483701" r:id="rId25"/>
    <p:sldMasterId id="2147483703" r:id="rId26"/>
    <p:sldMasterId id="2147483705" r:id="rId27"/>
    <p:sldMasterId id="2147483707" r:id="rId28"/>
    <p:sldMasterId id="2147483709" r:id="rId29"/>
    <p:sldMasterId id="2147483711" r:id="rId30"/>
    <p:sldMasterId id="2147483713" r:id="rId31"/>
    <p:sldMasterId id="2147483715" r:id="rId32"/>
    <p:sldMasterId id="2147483717" r:id="rId33"/>
    <p:sldMasterId id="2147483719" r:id="rId34"/>
    <p:sldMasterId id="2147483721" r:id="rId35"/>
    <p:sldMasterId id="2147483723" r:id="rId36"/>
    <p:sldMasterId id="2147483725" r:id="rId37"/>
    <p:sldMasterId id="2147483727" r:id="rId38"/>
    <p:sldMasterId id="2147483729" r:id="rId39"/>
    <p:sldMasterId id="2147483731" r:id="rId40"/>
    <p:sldMasterId id="2147483733" r:id="rId41"/>
    <p:sldMasterId id="2147483735" r:id="rId42"/>
    <p:sldMasterId id="2147483737" r:id="rId43"/>
    <p:sldMasterId id="2147483739" r:id="rId44"/>
    <p:sldMasterId id="2147483741" r:id="rId45"/>
    <p:sldMasterId id="2147483743" r:id="rId46"/>
    <p:sldMasterId id="2147483745" r:id="rId47"/>
    <p:sldMasterId id="2147483747" r:id="rId48"/>
    <p:sldMasterId id="2147483749" r:id="rId49"/>
    <p:sldMasterId id="2147483751" r:id="rId50"/>
    <p:sldMasterId id="2147483753" r:id="rId51"/>
    <p:sldMasterId id="2147483755" r:id="rId52"/>
    <p:sldMasterId id="2147483757" r:id="rId53"/>
    <p:sldMasterId id="2147483759" r:id="rId54"/>
    <p:sldMasterId id="2147483761" r:id="rId55"/>
    <p:sldMasterId id="2147483763" r:id="rId56"/>
    <p:sldMasterId id="2147483765" r:id="rId57"/>
    <p:sldMasterId id="2147483780" r:id="rId58"/>
  </p:sldMasterIdLst>
  <p:sldIdLst>
    <p:sldId id="256" r:id="rId59"/>
    <p:sldId id="259" r:id="rId60"/>
    <p:sldId id="260" r:id="rId61"/>
    <p:sldId id="261" r:id="rId62"/>
    <p:sldId id="262" r:id="rId63"/>
    <p:sldId id="263" r:id="rId64"/>
    <p:sldId id="264" r:id="rId65"/>
    <p:sldId id="266" r:id="rId66"/>
    <p:sldId id="267" r:id="rId67"/>
    <p:sldId id="268" r:id="rId68"/>
    <p:sldId id="269" r:id="rId69"/>
    <p:sldId id="270" r:id="rId70"/>
    <p:sldId id="271" r:id="rId71"/>
    <p:sldId id="272" r:id="rId72"/>
    <p:sldId id="273" r:id="rId73"/>
    <p:sldId id="274" r:id="rId74"/>
    <p:sldId id="275" r:id="rId75"/>
    <p:sldId id="276" r:id="rId76"/>
    <p:sldId id="277" r:id="rId77"/>
    <p:sldId id="278" r:id="rId78"/>
    <p:sldId id="279" r:id="rId79"/>
    <p:sldId id="280" r:id="rId80"/>
    <p:sldId id="281" r:id="rId81"/>
    <p:sldId id="282" r:id="rId82"/>
    <p:sldId id="283" r:id="rId83"/>
    <p:sldId id="284" r:id="rId84"/>
    <p:sldId id="285" r:id="rId85"/>
    <p:sldId id="286" r:id="rId86"/>
    <p:sldId id="288" r:id="rId87"/>
    <p:sldId id="309" r:id="rId88"/>
  </p:sldIdLst>
  <p:sldSz cx="12192000" cy="6858000"/>
  <p:notesSz cx="6858000" cy="9144000"/>
  <p:custDataLst>
    <p:tags r:id="rId8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Master" Target="slideMasters/slideMaster23.xml"/><Relationship Id="rId39" Type="http://schemas.openxmlformats.org/officeDocument/2006/relationships/slideMaster" Target="slideMasters/slideMaster36.xml"/><Relationship Id="rId21" Type="http://schemas.openxmlformats.org/officeDocument/2006/relationships/slideMaster" Target="slideMasters/slideMaster18.xml"/><Relationship Id="rId34" Type="http://schemas.openxmlformats.org/officeDocument/2006/relationships/slideMaster" Target="slideMasters/slideMaster31.xml"/><Relationship Id="rId42" Type="http://schemas.openxmlformats.org/officeDocument/2006/relationships/slideMaster" Target="slideMasters/slideMaster39.xml"/><Relationship Id="rId47" Type="http://schemas.openxmlformats.org/officeDocument/2006/relationships/slideMaster" Target="slideMasters/slideMaster44.xml"/><Relationship Id="rId50" Type="http://schemas.openxmlformats.org/officeDocument/2006/relationships/slideMaster" Target="slideMasters/slideMaster47.xml"/><Relationship Id="rId55" Type="http://schemas.openxmlformats.org/officeDocument/2006/relationships/slideMaster" Target="slideMasters/slideMaster52.xml"/><Relationship Id="rId63" Type="http://schemas.openxmlformats.org/officeDocument/2006/relationships/slide" Target="slides/slide5.xml"/><Relationship Id="rId68" Type="http://schemas.openxmlformats.org/officeDocument/2006/relationships/slide" Target="slides/slide10.xml"/><Relationship Id="rId76" Type="http://schemas.openxmlformats.org/officeDocument/2006/relationships/slide" Target="slides/slide18.xml"/><Relationship Id="rId84" Type="http://schemas.openxmlformats.org/officeDocument/2006/relationships/slide" Target="slides/slide26.xml"/><Relationship Id="rId89" Type="http://schemas.openxmlformats.org/officeDocument/2006/relationships/tags" Target="tags/tag1.xml"/><Relationship Id="rId7" Type="http://schemas.openxmlformats.org/officeDocument/2006/relationships/slideMaster" Target="slideMasters/slideMaster4.xml"/><Relationship Id="rId71" Type="http://schemas.openxmlformats.org/officeDocument/2006/relationships/slide" Target="slides/slide13.xml"/><Relationship Id="rId92"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Master" Target="slideMasters/slideMaster29.xml"/><Relationship Id="rId37" Type="http://schemas.openxmlformats.org/officeDocument/2006/relationships/slideMaster" Target="slideMasters/slideMaster34.xml"/><Relationship Id="rId40" Type="http://schemas.openxmlformats.org/officeDocument/2006/relationships/slideMaster" Target="slideMasters/slideMaster37.xml"/><Relationship Id="rId45" Type="http://schemas.openxmlformats.org/officeDocument/2006/relationships/slideMaster" Target="slideMasters/slideMaster42.xml"/><Relationship Id="rId53" Type="http://schemas.openxmlformats.org/officeDocument/2006/relationships/slideMaster" Target="slideMasters/slideMaster50.xml"/><Relationship Id="rId58" Type="http://schemas.openxmlformats.org/officeDocument/2006/relationships/slideMaster" Target="slideMasters/slideMaster55.xml"/><Relationship Id="rId66" Type="http://schemas.openxmlformats.org/officeDocument/2006/relationships/slide" Target="slides/slide8.xml"/><Relationship Id="rId74" Type="http://schemas.openxmlformats.org/officeDocument/2006/relationships/slide" Target="slides/slide16.xml"/><Relationship Id="rId79" Type="http://schemas.openxmlformats.org/officeDocument/2006/relationships/slide" Target="slides/slide21.xml"/><Relationship Id="rId87" Type="http://schemas.openxmlformats.org/officeDocument/2006/relationships/slide" Target="slides/slide29.xml"/><Relationship Id="rId5" Type="http://schemas.openxmlformats.org/officeDocument/2006/relationships/slideMaster" Target="slideMasters/slideMaster2.xml"/><Relationship Id="rId61" Type="http://schemas.openxmlformats.org/officeDocument/2006/relationships/slide" Target="slides/slide3.xml"/><Relationship Id="rId82" Type="http://schemas.openxmlformats.org/officeDocument/2006/relationships/slide" Target="slides/slide24.xml"/><Relationship Id="rId90" Type="http://schemas.openxmlformats.org/officeDocument/2006/relationships/presProps" Target="pres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Master" Target="slideMasters/slideMaster27.xml"/><Relationship Id="rId35" Type="http://schemas.openxmlformats.org/officeDocument/2006/relationships/slideMaster" Target="slideMasters/slideMaster32.xml"/><Relationship Id="rId43" Type="http://schemas.openxmlformats.org/officeDocument/2006/relationships/slideMaster" Target="slideMasters/slideMaster40.xml"/><Relationship Id="rId48" Type="http://schemas.openxmlformats.org/officeDocument/2006/relationships/slideMaster" Target="slideMasters/slideMaster45.xml"/><Relationship Id="rId56" Type="http://schemas.openxmlformats.org/officeDocument/2006/relationships/slideMaster" Target="slideMasters/slideMaster53.xml"/><Relationship Id="rId64" Type="http://schemas.openxmlformats.org/officeDocument/2006/relationships/slide" Target="slides/slide6.xml"/><Relationship Id="rId69" Type="http://schemas.openxmlformats.org/officeDocument/2006/relationships/slide" Target="slides/slide11.xml"/><Relationship Id="rId77" Type="http://schemas.openxmlformats.org/officeDocument/2006/relationships/slide" Target="slides/slide19.xml"/><Relationship Id="rId8" Type="http://schemas.openxmlformats.org/officeDocument/2006/relationships/slideMaster" Target="slideMasters/slideMaster5.xml"/><Relationship Id="rId51" Type="http://schemas.openxmlformats.org/officeDocument/2006/relationships/slideMaster" Target="slideMasters/slideMaster48.xml"/><Relationship Id="rId72" Type="http://schemas.openxmlformats.org/officeDocument/2006/relationships/slide" Target="slides/slide14.xml"/><Relationship Id="rId80" Type="http://schemas.openxmlformats.org/officeDocument/2006/relationships/slide" Target="slides/slide22.xml"/><Relationship Id="rId85" Type="http://schemas.openxmlformats.org/officeDocument/2006/relationships/slide" Target="slides/slide27.xml"/><Relationship Id="rId93"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Master" Target="slideMasters/slideMaster30.xml"/><Relationship Id="rId38" Type="http://schemas.openxmlformats.org/officeDocument/2006/relationships/slideMaster" Target="slideMasters/slideMaster35.xml"/><Relationship Id="rId46" Type="http://schemas.openxmlformats.org/officeDocument/2006/relationships/slideMaster" Target="slideMasters/slideMaster43.xml"/><Relationship Id="rId59" Type="http://schemas.openxmlformats.org/officeDocument/2006/relationships/slide" Target="slides/slide1.xml"/><Relationship Id="rId67" Type="http://schemas.openxmlformats.org/officeDocument/2006/relationships/slide" Target="slides/slide9.xml"/><Relationship Id="rId20" Type="http://schemas.openxmlformats.org/officeDocument/2006/relationships/slideMaster" Target="slideMasters/slideMaster17.xml"/><Relationship Id="rId41" Type="http://schemas.openxmlformats.org/officeDocument/2006/relationships/slideMaster" Target="slideMasters/slideMaster38.xml"/><Relationship Id="rId54" Type="http://schemas.openxmlformats.org/officeDocument/2006/relationships/slideMaster" Target="slideMasters/slideMaster51.xml"/><Relationship Id="rId62" Type="http://schemas.openxmlformats.org/officeDocument/2006/relationships/slide" Target="slides/slide4.xml"/><Relationship Id="rId70" Type="http://schemas.openxmlformats.org/officeDocument/2006/relationships/slide" Target="slides/slide12.xml"/><Relationship Id="rId75" Type="http://schemas.openxmlformats.org/officeDocument/2006/relationships/slide" Target="slides/slide17.xml"/><Relationship Id="rId83" Type="http://schemas.openxmlformats.org/officeDocument/2006/relationships/slide" Target="slides/slide25.xml"/><Relationship Id="rId88" Type="http://schemas.openxmlformats.org/officeDocument/2006/relationships/slide" Target="slides/slide30.xml"/><Relationship Id="rId9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Master" Target="slideMasters/slideMaster33.xml"/><Relationship Id="rId49" Type="http://schemas.openxmlformats.org/officeDocument/2006/relationships/slideMaster" Target="slideMasters/slideMaster46.xml"/><Relationship Id="rId57" Type="http://schemas.openxmlformats.org/officeDocument/2006/relationships/slideMaster" Target="slideMasters/slideMaster54.xml"/><Relationship Id="rId10" Type="http://schemas.openxmlformats.org/officeDocument/2006/relationships/slideMaster" Target="slideMasters/slideMaster7.xml"/><Relationship Id="rId31" Type="http://schemas.openxmlformats.org/officeDocument/2006/relationships/slideMaster" Target="slideMasters/slideMaster28.xml"/><Relationship Id="rId44" Type="http://schemas.openxmlformats.org/officeDocument/2006/relationships/slideMaster" Target="slideMasters/slideMaster41.xml"/><Relationship Id="rId52" Type="http://schemas.openxmlformats.org/officeDocument/2006/relationships/slideMaster" Target="slideMasters/slideMaster49.xml"/><Relationship Id="rId60" Type="http://schemas.openxmlformats.org/officeDocument/2006/relationships/slide" Target="slides/slide2.xml"/><Relationship Id="rId65" Type="http://schemas.openxmlformats.org/officeDocument/2006/relationships/slide" Target="slides/slide7.xml"/><Relationship Id="rId73" Type="http://schemas.openxmlformats.org/officeDocument/2006/relationships/slide" Target="slides/slide15.xml"/><Relationship Id="rId78" Type="http://schemas.openxmlformats.org/officeDocument/2006/relationships/slide" Target="slides/slide20.xml"/><Relationship Id="rId81" Type="http://schemas.openxmlformats.org/officeDocument/2006/relationships/slide" Target="slides/slide23.xml"/><Relationship Id="rId86" Type="http://schemas.openxmlformats.org/officeDocument/2006/relationships/slide" Target="slides/slide28.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8.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0.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5.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9403" y="1844824"/>
            <a:ext cx="4320480" cy="2232248"/>
          </a:xfrm>
        </p:spPr>
        <p:txBody>
          <a:bodyPr anchor="t">
            <a:normAutofit/>
          </a:bodyPr>
          <a:lstStyle>
            <a:lvl1pPr algn="l">
              <a:defRPr sz="3200" b="1">
                <a:solidFill>
                  <a:schemeClr val="bg1"/>
                </a:solidFill>
                <a:latin typeface="Arial" pitchFamily="34" charset="0"/>
                <a:cs typeface="Arial" pitchFamily="34" charset="0"/>
              </a:defRPr>
            </a:lvl1pPr>
          </a:lstStyle>
          <a:p>
            <a:r>
              <a:rPr lang="en-US" dirty="0"/>
              <a:t>Click to edit Master title style</a:t>
            </a:r>
            <a:endParaRPr lang="en-GB" dirty="0"/>
          </a:p>
        </p:txBody>
      </p:sp>
      <p:sp>
        <p:nvSpPr>
          <p:cNvPr id="3" name="Picture Placeholder 2"/>
          <p:cNvSpPr>
            <a:spLocks noGrp="1"/>
          </p:cNvSpPr>
          <p:nvPr>
            <p:ph type="pic" idx="1"/>
          </p:nvPr>
        </p:nvSpPr>
        <p:spPr>
          <a:xfrm>
            <a:off x="5231904" y="1844824"/>
            <a:ext cx="6259083" cy="439248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Tree>
    <p:extLst>
      <p:ext uri="{BB962C8B-B14F-4D97-AF65-F5344CB8AC3E}">
        <p14:creationId xmlns:p14="http://schemas.microsoft.com/office/powerpoint/2010/main" val="3822433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812355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60399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770064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163633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025523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906902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978492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989024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229169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761539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2921501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1288503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8538075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045716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083817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738662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577674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6336856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1043035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7598386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9711406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8273514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6505472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8362808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2015072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968730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566292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6972173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5596298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21714857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64732475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4899881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4129096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806121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5340472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1304107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55521430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2317135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25604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4233238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97094102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06036255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54860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85008221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754418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95769872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99986466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08041915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05959172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424287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9151448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75475380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31/10/2019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16750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68445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62623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063021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115664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723008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8676834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516951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018042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450583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828265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59454276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9403" y="1844824"/>
            <a:ext cx="4320480" cy="2232248"/>
          </a:xfrm>
        </p:spPr>
        <p:txBody>
          <a:bodyPr anchor="t">
            <a:normAutofit/>
          </a:bodyPr>
          <a:lstStyle>
            <a:lvl1pPr algn="l">
              <a:defRPr sz="3200" b="1">
                <a:solidFill>
                  <a:schemeClr val="bg1"/>
                </a:solidFill>
                <a:latin typeface="Arial" pitchFamily="34" charset="0"/>
                <a:cs typeface="Arial" pitchFamily="34" charset="0"/>
              </a:defRPr>
            </a:lvl1pPr>
          </a:lstStyle>
          <a:p>
            <a:r>
              <a:rPr lang="en-US" dirty="0"/>
              <a:t>Click to edit Master title style</a:t>
            </a:r>
            <a:endParaRPr lang="en-GB" dirty="0"/>
          </a:p>
        </p:txBody>
      </p:sp>
      <p:sp>
        <p:nvSpPr>
          <p:cNvPr id="3" name="Picture Placeholder 2"/>
          <p:cNvSpPr>
            <a:spLocks noGrp="1"/>
          </p:cNvSpPr>
          <p:nvPr>
            <p:ph type="pic" idx="1"/>
          </p:nvPr>
        </p:nvSpPr>
        <p:spPr>
          <a:xfrm>
            <a:off x="5231904" y="1844824"/>
            <a:ext cx="6259083" cy="439248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Tree>
    <p:extLst>
      <p:ext uri="{BB962C8B-B14F-4D97-AF65-F5344CB8AC3E}">
        <p14:creationId xmlns:p14="http://schemas.microsoft.com/office/powerpoint/2010/main" val="164716288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49794550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18.xml"/><Relationship Id="rId1" Type="http://schemas.openxmlformats.org/officeDocument/2006/relationships/slideLayout" Target="../slideLayouts/slideLayout17.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19.xml"/><Relationship Id="rId1" Type="http://schemas.openxmlformats.org/officeDocument/2006/relationships/slideLayout" Target="../slideLayouts/slideLayout18.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0.xml"/><Relationship Id="rId1" Type="http://schemas.openxmlformats.org/officeDocument/2006/relationships/slideLayout" Target="../slideLayouts/slideLayout19.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1.xml"/><Relationship Id="rId1" Type="http://schemas.openxmlformats.org/officeDocument/2006/relationships/slideLayout" Target="../slideLayouts/slideLayout20.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2.xml"/><Relationship Id="rId1" Type="http://schemas.openxmlformats.org/officeDocument/2006/relationships/slideLayout" Target="../slideLayouts/slideLayout21.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3.xml"/><Relationship Id="rId1" Type="http://schemas.openxmlformats.org/officeDocument/2006/relationships/slideLayout" Target="../slideLayouts/slideLayout22.xml"/></Relationships>
</file>

<file path=ppt/slideMasters/_rels/slideMaster2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4.xml"/><Relationship Id="rId1" Type="http://schemas.openxmlformats.org/officeDocument/2006/relationships/slideLayout" Target="../slideLayouts/slideLayout23.xml"/></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5.xml"/><Relationship Id="rId1" Type="http://schemas.openxmlformats.org/officeDocument/2006/relationships/slideLayout" Target="../slideLayouts/slideLayout24.xml"/></Relationships>
</file>

<file path=ppt/slideMasters/_rels/slideMaster2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6.xml"/><Relationship Id="rId1" Type="http://schemas.openxmlformats.org/officeDocument/2006/relationships/slideLayout" Target="../slideLayouts/slideLayout25.xml"/></Relationships>
</file>

<file path=ppt/slideMasters/_rels/slideMaster2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7.xml"/><Relationship Id="rId1" Type="http://schemas.openxmlformats.org/officeDocument/2006/relationships/slideLayout" Target="../slideLayouts/slideLayout26.xml"/></Relationships>
</file>

<file path=ppt/slideMasters/_rels/slideMaster2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8.xml"/><Relationship Id="rId1" Type="http://schemas.openxmlformats.org/officeDocument/2006/relationships/slideLayout" Target="../slideLayouts/slideLayout27.xml"/></Relationships>
</file>

<file path=ppt/slideMasters/_rels/slideMaster2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9.xml"/><Relationship Id="rId1" Type="http://schemas.openxmlformats.org/officeDocument/2006/relationships/slideLayout" Target="../slideLayouts/slideLayout28.xml"/></Relationships>
</file>

<file path=ppt/slideMasters/_rels/slideMaster3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30.xml"/><Relationship Id="rId1" Type="http://schemas.openxmlformats.org/officeDocument/2006/relationships/slideLayout" Target="../slideLayouts/slideLayout29.xml"/></Relationships>
</file>

<file path=ppt/slideMasters/_rels/slideMaster3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31.xml"/><Relationship Id="rId1" Type="http://schemas.openxmlformats.org/officeDocument/2006/relationships/slideLayout" Target="../slideLayouts/slideLayout30.xml"/></Relationships>
</file>

<file path=ppt/slideMasters/_rels/slideMaster3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32.xml"/><Relationship Id="rId1" Type="http://schemas.openxmlformats.org/officeDocument/2006/relationships/slideLayout" Target="../slideLayouts/slideLayout31.xml"/></Relationships>
</file>

<file path=ppt/slideMasters/_rels/slideMaster3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33.xml"/><Relationship Id="rId1" Type="http://schemas.openxmlformats.org/officeDocument/2006/relationships/slideLayout" Target="../slideLayouts/slideLayout32.xml"/></Relationships>
</file>

<file path=ppt/slideMasters/_rels/slideMaster3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34.xml"/><Relationship Id="rId1" Type="http://schemas.openxmlformats.org/officeDocument/2006/relationships/slideLayout" Target="../slideLayouts/slideLayout33.xml"/></Relationships>
</file>

<file path=ppt/slideMasters/_rels/slideMaster3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35.xml"/><Relationship Id="rId1" Type="http://schemas.openxmlformats.org/officeDocument/2006/relationships/slideLayout" Target="../slideLayouts/slideLayout34.xml"/></Relationships>
</file>

<file path=ppt/slideMasters/_rels/slideMaster3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36.xml"/><Relationship Id="rId1" Type="http://schemas.openxmlformats.org/officeDocument/2006/relationships/slideLayout" Target="../slideLayouts/slideLayout35.xml"/></Relationships>
</file>

<file path=ppt/slideMasters/_rels/slideMaster3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37.xml"/><Relationship Id="rId1" Type="http://schemas.openxmlformats.org/officeDocument/2006/relationships/slideLayout" Target="../slideLayouts/slideLayout36.xml"/></Relationships>
</file>

<file path=ppt/slideMasters/_rels/slideMaster3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38.xml"/><Relationship Id="rId1" Type="http://schemas.openxmlformats.org/officeDocument/2006/relationships/slideLayout" Target="../slideLayouts/slideLayout37.xml"/></Relationships>
</file>

<file path=ppt/slideMasters/_rels/slideMaster3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39.xml"/><Relationship Id="rId1" Type="http://schemas.openxmlformats.org/officeDocument/2006/relationships/slideLayout" Target="../slideLayouts/slideLayout38.xml"/></Relationships>
</file>

<file path=ppt/slideMasters/_rels/slideMaster4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40.xml"/><Relationship Id="rId1" Type="http://schemas.openxmlformats.org/officeDocument/2006/relationships/slideLayout" Target="../slideLayouts/slideLayout39.xml"/></Relationships>
</file>

<file path=ppt/slideMasters/_rels/slideMaster4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41.xml"/><Relationship Id="rId1" Type="http://schemas.openxmlformats.org/officeDocument/2006/relationships/slideLayout" Target="../slideLayouts/slideLayout40.xml"/></Relationships>
</file>

<file path=ppt/slideMasters/_rels/slideMaster4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42.xml"/><Relationship Id="rId1" Type="http://schemas.openxmlformats.org/officeDocument/2006/relationships/slideLayout" Target="../slideLayouts/slideLayout41.xml"/></Relationships>
</file>

<file path=ppt/slideMasters/_rels/slideMaster4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43.xml"/><Relationship Id="rId1" Type="http://schemas.openxmlformats.org/officeDocument/2006/relationships/slideLayout" Target="../slideLayouts/slideLayout42.xml"/></Relationships>
</file>

<file path=ppt/slideMasters/_rels/slideMaster4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44.xml"/><Relationship Id="rId1" Type="http://schemas.openxmlformats.org/officeDocument/2006/relationships/slideLayout" Target="../slideLayouts/slideLayout43.xml"/></Relationships>
</file>

<file path=ppt/slideMasters/_rels/slideMaster4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45.xml"/><Relationship Id="rId1" Type="http://schemas.openxmlformats.org/officeDocument/2006/relationships/slideLayout" Target="../slideLayouts/slideLayout44.xml"/></Relationships>
</file>

<file path=ppt/slideMasters/_rels/slideMaster4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46.xml"/><Relationship Id="rId1" Type="http://schemas.openxmlformats.org/officeDocument/2006/relationships/slideLayout" Target="../slideLayouts/slideLayout45.xml"/></Relationships>
</file>

<file path=ppt/slideMasters/_rels/slideMaster4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47.xml"/><Relationship Id="rId1" Type="http://schemas.openxmlformats.org/officeDocument/2006/relationships/slideLayout" Target="../slideLayouts/slideLayout46.xml"/></Relationships>
</file>

<file path=ppt/slideMasters/_rels/slideMaster4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48.xml"/><Relationship Id="rId1" Type="http://schemas.openxmlformats.org/officeDocument/2006/relationships/slideLayout" Target="../slideLayouts/slideLayout47.xml"/></Relationships>
</file>

<file path=ppt/slideMasters/_rels/slideMaster4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49.xml"/><Relationship Id="rId1" Type="http://schemas.openxmlformats.org/officeDocument/2006/relationships/slideLayout" Target="../slideLayouts/slideLayout48.xml"/></Relationships>
</file>

<file path=ppt/slideMasters/_rels/slideMaster5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50.xml"/><Relationship Id="rId1" Type="http://schemas.openxmlformats.org/officeDocument/2006/relationships/slideLayout" Target="../slideLayouts/slideLayout49.xml"/></Relationships>
</file>

<file path=ppt/slideMasters/_rels/slideMaster5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51.xml"/><Relationship Id="rId1" Type="http://schemas.openxmlformats.org/officeDocument/2006/relationships/slideLayout" Target="../slideLayouts/slideLayout50.xml"/></Relationships>
</file>

<file path=ppt/slideMasters/_rels/slideMaster5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52.xml"/><Relationship Id="rId1" Type="http://schemas.openxmlformats.org/officeDocument/2006/relationships/slideLayout" Target="../slideLayouts/slideLayout51.xml"/></Relationships>
</file>

<file path=ppt/slideMasters/_rels/slideMaster5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53.xml"/><Relationship Id="rId1" Type="http://schemas.openxmlformats.org/officeDocument/2006/relationships/slideLayout" Target="../slideLayouts/slideLayout52.xml"/></Relationships>
</file>

<file path=ppt/slideMasters/_rels/slideMaster5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54.xml"/><Relationship Id="rId1" Type="http://schemas.openxmlformats.org/officeDocument/2006/relationships/slideLayout" Target="../slideLayouts/slideLayout53.xml"/></Relationships>
</file>

<file path=ppt/slideMasters/_rels/slideMaster55.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6" Type="http://schemas.openxmlformats.org/officeDocument/2006/relationships/image" Target="../media/image3.jpg"/><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5" Type="http://schemas.openxmlformats.org/officeDocument/2006/relationships/theme" Target="../theme/theme55.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slideLayout" Target="../slideLayouts/slideLayout6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7EBBD4-4BE8-4E28-B92B-60C7AE278155}" type="datetimeFigureOut">
              <a:rPr lang="en-GB" smtClean="0">
                <a:solidFill>
                  <a:prstClr val="black">
                    <a:tint val="75000"/>
                  </a:prstClr>
                </a:solidFill>
              </a:rPr>
              <a:pPr/>
              <a:t>31/10/2019</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76430153"/>
      </p:ext>
    </p:extLst>
  </p:cSld>
  <p:clrMap bg1="lt1" tx1="dk1" bg2="lt2" tx2="dk2" accent1="accent1" accent2="accent2" accent3="accent3" accent4="accent4" accent5="accent5" accent6="accent6" hlink="hlink" folHlink="folHlink"/>
  <p:sldLayoutIdLst>
    <p:sldLayoutId id="2147483661"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57975922"/>
      </p:ext>
    </p:extLst>
  </p:cSld>
  <p:clrMap bg1="lt1" tx1="dk1" bg2="lt2" tx2="dk2" accent1="accent1" accent2="accent2" accent3="accent3" accent4="accent4" accent5="accent5" accent6="accent6" hlink="hlink" folHlink="folHlink"/>
  <p:sldLayoutIdLst>
    <p:sldLayoutId id="2147483663"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81664814"/>
      </p:ext>
    </p:extLst>
  </p:cSld>
  <p:clrMap bg1="lt1" tx1="dk1" bg2="lt2" tx2="dk2" accent1="accent1" accent2="accent2" accent3="accent3" accent4="accent4" accent5="accent5" accent6="accent6" hlink="hlink" folHlink="folHlink"/>
  <p:sldLayoutIdLst>
    <p:sldLayoutId id="2147483665"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46978004"/>
      </p:ext>
    </p:extLst>
  </p:cSld>
  <p:clrMap bg1="lt1" tx1="dk1" bg2="lt2" tx2="dk2" accent1="accent1" accent2="accent2" accent3="accent3" accent4="accent4" accent5="accent5" accent6="accent6" hlink="hlink" folHlink="folHlink"/>
  <p:sldLayoutIdLst>
    <p:sldLayoutId id="2147483667"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22192752"/>
      </p:ext>
    </p:extLst>
  </p:cSld>
  <p:clrMap bg1="lt1" tx1="dk1" bg2="lt2" tx2="dk2" accent1="accent1" accent2="accent2" accent3="accent3" accent4="accent4" accent5="accent5" accent6="accent6" hlink="hlink" folHlink="folHlink"/>
  <p:sldLayoutIdLst>
    <p:sldLayoutId id="2147483669"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29354182"/>
      </p:ext>
    </p:extLst>
  </p:cSld>
  <p:clrMap bg1="lt1" tx1="dk1" bg2="lt2" tx2="dk2" accent1="accent1" accent2="accent2" accent3="accent3" accent4="accent4" accent5="accent5" accent6="accent6" hlink="hlink" folHlink="folHlink"/>
  <p:sldLayoutIdLst>
    <p:sldLayoutId id="2147483671"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51141344"/>
      </p:ext>
    </p:extLst>
  </p:cSld>
  <p:clrMap bg1="lt1" tx1="dk1" bg2="lt2" tx2="dk2" accent1="accent1" accent2="accent2" accent3="accent3" accent4="accent4" accent5="accent5" accent6="accent6" hlink="hlink" folHlink="folHlink"/>
  <p:sldLayoutIdLst>
    <p:sldLayoutId id="2147483673"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62271182"/>
      </p:ext>
    </p:extLst>
  </p:cSld>
  <p:clrMap bg1="lt1" tx1="dk1" bg2="lt2" tx2="dk2" accent1="accent1" accent2="accent2" accent3="accent3" accent4="accent4" accent5="accent5" accent6="accent6" hlink="hlink" folHlink="folHlink"/>
  <p:sldLayoutIdLst>
    <p:sldLayoutId id="2147483675"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0657472"/>
      </p:ext>
    </p:extLst>
  </p:cSld>
  <p:clrMap bg1="lt1" tx1="dk1" bg2="lt2" tx2="dk2" accent1="accent1" accent2="accent2" accent3="accent3" accent4="accent4" accent5="accent5" accent6="accent6" hlink="hlink" folHlink="folHlink"/>
  <p:sldLayoutIdLst>
    <p:sldLayoutId id="2147483677"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66577876"/>
      </p:ext>
    </p:extLst>
  </p:cSld>
  <p:clrMap bg1="lt1" tx1="dk1" bg2="lt2" tx2="dk2" accent1="accent1" accent2="accent2" accent3="accent3" accent4="accent4" accent5="accent5" accent6="accent6" hlink="hlink" folHlink="folHlink"/>
  <p:sldLayoutIdLst>
    <p:sldLayoutId id="2147483679"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52550487"/>
      </p:ext>
    </p:extLst>
  </p:cSld>
  <p:clrMap bg1="lt1" tx1="dk1" bg2="lt2" tx2="dk2" accent1="accent1" accent2="accent2" accent3="accent3" accent4="accent4" accent5="accent5" accent6="accent6" hlink="hlink" folHlink="folHlink"/>
  <p:sldLayoutIdLst>
    <p:sldLayoutId id="2147483681"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0797370"/>
      </p:ext>
    </p:extLst>
  </p:cSld>
  <p:clrMap bg1="lt1" tx1="dk1" bg2="lt2" tx2="dk2" accent1="accent1" accent2="accent2" accent3="accent3" accent4="accent4" accent5="accent5" accent6="accent6" hlink="hlink" folHlink="folHlink"/>
  <p:sldLayoutIdLst>
    <p:sldLayoutId id="2147483683"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9759552"/>
      </p:ext>
    </p:extLst>
  </p:cSld>
  <p:clrMap bg1="lt1" tx1="dk1" bg2="lt2" tx2="dk2" accent1="accent1" accent2="accent2" accent3="accent3" accent4="accent4" accent5="accent5" accent6="accent6" hlink="hlink" folHlink="folHlink"/>
  <p:sldLayoutIdLst>
    <p:sldLayoutId id="2147483685"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90252592"/>
      </p:ext>
    </p:extLst>
  </p:cSld>
  <p:clrMap bg1="lt1" tx1="dk1" bg2="lt2" tx2="dk2" accent1="accent1" accent2="accent2" accent3="accent3" accent4="accent4" accent5="accent5" accent6="accent6" hlink="hlink" folHlink="folHlink"/>
  <p:sldLayoutIdLst>
    <p:sldLayoutId id="2147483687"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56607838"/>
      </p:ext>
    </p:extLst>
  </p:cSld>
  <p:clrMap bg1="lt1" tx1="dk1" bg2="lt2" tx2="dk2" accent1="accent1" accent2="accent2" accent3="accent3" accent4="accent4" accent5="accent5" accent6="accent6" hlink="hlink" folHlink="folHlink"/>
  <p:sldLayoutIdLst>
    <p:sldLayoutId id="2147483689"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23870079"/>
      </p:ext>
    </p:extLst>
  </p:cSld>
  <p:clrMap bg1="lt1" tx1="dk1" bg2="lt2" tx2="dk2" accent1="accent1" accent2="accent2" accent3="accent3" accent4="accent4" accent5="accent5" accent6="accent6" hlink="hlink" folHlink="folHlink"/>
  <p:sldLayoutIdLst>
    <p:sldLayoutId id="2147483691"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09329069"/>
      </p:ext>
    </p:extLst>
  </p:cSld>
  <p:clrMap bg1="lt1" tx1="dk1" bg2="lt2" tx2="dk2" accent1="accent1" accent2="accent2" accent3="accent3" accent4="accent4" accent5="accent5" accent6="accent6" hlink="hlink" folHlink="folHlink"/>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2173344"/>
      </p:ext>
    </p:extLst>
  </p:cSld>
  <p:clrMap bg1="lt1" tx1="dk1" bg2="lt2" tx2="dk2" accent1="accent1" accent2="accent2" accent3="accent3" accent4="accent4" accent5="accent5" accent6="accent6" hlink="hlink" folHlink="folHlink"/>
  <p:sldLayoutIdLst>
    <p:sldLayoutId id="2147483694"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97745717"/>
      </p:ext>
    </p:extLst>
  </p:cSld>
  <p:clrMap bg1="lt1" tx1="dk1" bg2="lt2" tx2="dk2" accent1="accent1" accent2="accent2" accent3="accent3" accent4="accent4" accent5="accent5" accent6="accent6" hlink="hlink" folHlink="folHlink"/>
  <p:sldLayoutIdLst>
    <p:sldLayoutId id="2147483696"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33976538"/>
      </p:ext>
    </p:extLst>
  </p:cSld>
  <p:clrMap bg1="lt1" tx1="dk1" bg2="lt2" tx2="dk2" accent1="accent1" accent2="accent2" accent3="accent3" accent4="accent4" accent5="accent5" accent6="accent6" hlink="hlink" folHlink="folHlink"/>
  <p:sldLayoutIdLst>
    <p:sldLayoutId id="2147483698"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83424730"/>
      </p:ext>
    </p:extLst>
  </p:cSld>
  <p:clrMap bg1="lt1" tx1="dk1" bg2="lt2" tx2="dk2" accent1="accent1" accent2="accent2" accent3="accent3" accent4="accent4" accent5="accent5" accent6="accent6" hlink="hlink" folHlink="folHlink"/>
  <p:sldLayoutIdLst>
    <p:sldLayoutId id="2147483700"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34938141"/>
      </p:ext>
    </p:extLst>
  </p:cSld>
  <p:clrMap bg1="lt1" tx1="dk1" bg2="lt2" tx2="dk2" accent1="accent1" accent2="accent2" accent3="accent3" accent4="accent4" accent5="accent5" accent6="accent6" hlink="hlink" folHlink="folHlink"/>
  <p:sldLayoutIdLst>
    <p:sldLayoutId id="2147483702"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18121885"/>
      </p:ext>
    </p:extLst>
  </p:cSld>
  <p:clrMap bg1="lt1" tx1="dk1" bg2="lt2" tx2="dk2" accent1="accent1" accent2="accent2" accent3="accent3" accent4="accent4" accent5="accent5" accent6="accent6" hlink="hlink" folHlink="folHlink"/>
  <p:sldLayoutIdLst>
    <p:sldLayoutId id="2147483704"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83976605"/>
      </p:ext>
    </p:extLst>
  </p:cSld>
  <p:clrMap bg1="lt1" tx1="dk1" bg2="lt2" tx2="dk2" accent1="accent1" accent2="accent2" accent3="accent3" accent4="accent4" accent5="accent5" accent6="accent6" hlink="hlink" folHlink="folHlink"/>
  <p:sldLayoutIdLst>
    <p:sldLayoutId id="2147483706"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90586754"/>
      </p:ext>
    </p:extLst>
  </p:cSld>
  <p:clrMap bg1="lt1" tx1="dk1" bg2="lt2" tx2="dk2" accent1="accent1" accent2="accent2" accent3="accent3" accent4="accent4" accent5="accent5" accent6="accent6" hlink="hlink" folHlink="folHlink"/>
  <p:sldLayoutIdLst>
    <p:sldLayoutId id="2147483708"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6372138"/>
      </p:ext>
    </p:extLst>
  </p:cSld>
  <p:clrMap bg1="lt1" tx1="dk1" bg2="lt2" tx2="dk2" accent1="accent1" accent2="accent2" accent3="accent3" accent4="accent4" accent5="accent5" accent6="accent6" hlink="hlink" folHlink="folHlink"/>
  <p:sldLayoutIdLst>
    <p:sldLayoutId id="2147483710"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32434384"/>
      </p:ext>
    </p:extLst>
  </p:cSld>
  <p:clrMap bg1="lt1" tx1="dk1" bg2="lt2" tx2="dk2" accent1="accent1" accent2="accent2" accent3="accent3" accent4="accent4" accent5="accent5" accent6="accent6" hlink="hlink" folHlink="folHlink"/>
  <p:sldLayoutIdLst>
    <p:sldLayoutId id="2147483712"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1216489"/>
      </p:ext>
    </p:extLst>
  </p:cSld>
  <p:clrMap bg1="lt1" tx1="dk1" bg2="lt2" tx2="dk2" accent1="accent1" accent2="accent2" accent3="accent3" accent4="accent4" accent5="accent5" accent6="accent6" hlink="hlink" folHlink="folHlink"/>
  <p:sldLayoutIdLst>
    <p:sldLayoutId id="2147483714"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50693041"/>
      </p:ext>
    </p:extLst>
  </p:cSld>
  <p:clrMap bg1="lt1" tx1="dk1" bg2="lt2" tx2="dk2" accent1="accent1" accent2="accent2" accent3="accent3" accent4="accent4" accent5="accent5" accent6="accent6" hlink="hlink" folHlink="folHlink"/>
  <p:sldLayoutIdLst>
    <p:sldLayoutId id="2147483716"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90546684"/>
      </p:ext>
    </p:extLst>
  </p:cSld>
  <p:clrMap bg1="lt1" tx1="dk1" bg2="lt2" tx2="dk2" accent1="accent1" accent2="accent2" accent3="accent3" accent4="accent4" accent5="accent5" accent6="accent6" hlink="hlink" folHlink="folHlink"/>
  <p:sldLayoutIdLst>
    <p:sldLayoutId id="2147483718"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6250089"/>
      </p:ext>
    </p:extLst>
  </p:cSld>
  <p:clrMap bg1="lt1" tx1="dk1" bg2="lt2" tx2="dk2" accent1="accent1" accent2="accent2" accent3="accent3" accent4="accent4" accent5="accent5" accent6="accent6" hlink="hlink" folHlink="folHlink"/>
  <p:sldLayoutIdLst>
    <p:sldLayoutId id="2147483720"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33166358"/>
      </p:ext>
    </p:extLst>
  </p:cSld>
  <p:clrMap bg1="lt1" tx1="dk1" bg2="lt2" tx2="dk2" accent1="accent1" accent2="accent2" accent3="accent3" accent4="accent4" accent5="accent5" accent6="accent6" hlink="hlink" folHlink="folHlink"/>
  <p:sldLayoutIdLst>
    <p:sldLayoutId id="2147483722"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87631654"/>
      </p:ext>
    </p:extLst>
  </p:cSld>
  <p:clrMap bg1="lt1" tx1="dk1" bg2="lt2" tx2="dk2" accent1="accent1" accent2="accent2" accent3="accent3" accent4="accent4" accent5="accent5" accent6="accent6" hlink="hlink" folHlink="folHlink"/>
  <p:sldLayoutIdLst>
    <p:sldLayoutId id="2147483724"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13267866"/>
      </p:ext>
    </p:extLst>
  </p:cSld>
  <p:clrMap bg1="lt1" tx1="dk1" bg2="lt2" tx2="dk2" accent1="accent1" accent2="accent2" accent3="accent3" accent4="accent4" accent5="accent5" accent6="accent6" hlink="hlink" folHlink="folHlink"/>
  <p:sldLayoutIdLst>
    <p:sldLayoutId id="2147483726"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24036542"/>
      </p:ext>
    </p:extLst>
  </p:cSld>
  <p:clrMap bg1="lt1" tx1="dk1" bg2="lt2" tx2="dk2" accent1="accent1" accent2="accent2" accent3="accent3" accent4="accent4" accent5="accent5" accent6="accent6" hlink="hlink" folHlink="folHlink"/>
  <p:sldLayoutIdLst>
    <p:sldLayoutId id="2147483728"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35930244"/>
      </p:ext>
    </p:extLst>
  </p:cSld>
  <p:clrMap bg1="lt1" tx1="dk1" bg2="lt2" tx2="dk2" accent1="accent1" accent2="accent2" accent3="accent3" accent4="accent4" accent5="accent5" accent6="accent6" hlink="hlink" folHlink="folHlink"/>
  <p:sldLayoutIdLst>
    <p:sldLayoutId id="2147483730"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02211188"/>
      </p:ext>
    </p:extLst>
  </p:cSld>
  <p:clrMap bg1="lt1" tx1="dk1" bg2="lt2" tx2="dk2" accent1="accent1" accent2="accent2" accent3="accent3" accent4="accent4" accent5="accent5" accent6="accent6" hlink="hlink" folHlink="folHlink"/>
  <p:sldLayoutIdLst>
    <p:sldLayoutId id="2147483732"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17757707"/>
      </p:ext>
    </p:extLst>
  </p:cSld>
  <p:clrMap bg1="lt1" tx1="dk1" bg2="lt2" tx2="dk2" accent1="accent1" accent2="accent2" accent3="accent3" accent4="accent4" accent5="accent5" accent6="accent6" hlink="hlink" folHlink="folHlink"/>
  <p:sldLayoutIdLst>
    <p:sldLayoutId id="2147483734"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66447964"/>
      </p:ext>
    </p:extLst>
  </p:cSld>
  <p:clrMap bg1="lt1" tx1="dk1" bg2="lt2" tx2="dk2" accent1="accent1" accent2="accent2" accent3="accent3" accent4="accent4" accent5="accent5" accent6="accent6" hlink="hlink" folHlink="folHlink"/>
  <p:sldLayoutIdLst>
    <p:sldLayoutId id="2147483736"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35072600"/>
      </p:ext>
    </p:extLst>
  </p:cSld>
  <p:clrMap bg1="lt1" tx1="dk1" bg2="lt2" tx2="dk2" accent1="accent1" accent2="accent2" accent3="accent3" accent4="accent4" accent5="accent5" accent6="accent6" hlink="hlink" folHlink="folHlink"/>
  <p:sldLayoutIdLst>
    <p:sldLayoutId id="2147483738"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86545685"/>
      </p:ext>
    </p:extLst>
  </p:cSld>
  <p:clrMap bg1="lt1" tx1="dk1" bg2="lt2" tx2="dk2" accent1="accent1" accent2="accent2" accent3="accent3" accent4="accent4" accent5="accent5" accent6="accent6" hlink="hlink" folHlink="folHlink"/>
  <p:sldLayoutIdLst>
    <p:sldLayoutId id="2147483740"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75744036"/>
      </p:ext>
    </p:extLst>
  </p:cSld>
  <p:clrMap bg1="lt1" tx1="dk1" bg2="lt2" tx2="dk2" accent1="accent1" accent2="accent2" accent3="accent3" accent4="accent4" accent5="accent5" accent6="accent6" hlink="hlink" folHlink="folHlink"/>
  <p:sldLayoutIdLst>
    <p:sldLayoutId id="2147483742"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08753937"/>
      </p:ext>
    </p:extLst>
  </p:cSld>
  <p:clrMap bg1="lt1" tx1="dk1" bg2="lt2" tx2="dk2" accent1="accent1" accent2="accent2" accent3="accent3" accent4="accent4" accent5="accent5" accent6="accent6" hlink="hlink" folHlink="folHlink"/>
  <p:sldLayoutIdLst>
    <p:sldLayoutId id="2147483744"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73613971"/>
      </p:ext>
    </p:extLst>
  </p:cSld>
  <p:clrMap bg1="lt1" tx1="dk1" bg2="lt2" tx2="dk2" accent1="accent1" accent2="accent2" accent3="accent3" accent4="accent4" accent5="accent5" accent6="accent6" hlink="hlink" folHlink="folHlink"/>
  <p:sldLayoutIdLst>
    <p:sldLayoutId id="2147483746"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72632633"/>
      </p:ext>
    </p:extLst>
  </p:cSld>
  <p:clrMap bg1="lt1" tx1="dk1" bg2="lt2" tx2="dk2" accent1="accent1" accent2="accent2" accent3="accent3" accent4="accent4" accent5="accent5" accent6="accent6" hlink="hlink" folHlink="folHlink"/>
  <p:sldLayoutIdLst>
    <p:sldLayoutId id="2147483748"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38206853"/>
      </p:ext>
    </p:extLst>
  </p:cSld>
  <p:clrMap bg1="lt1" tx1="dk1" bg2="lt2" tx2="dk2" accent1="accent1" accent2="accent2" accent3="accent3" accent4="accent4" accent5="accent5" accent6="accent6" hlink="hlink" folHlink="folHlink"/>
  <p:sldLayoutIdLst>
    <p:sldLayoutId id="2147483750"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59393427"/>
      </p:ext>
    </p:extLst>
  </p:cSld>
  <p:clrMap bg1="lt1" tx1="dk1" bg2="lt2" tx2="dk2" accent1="accent1" accent2="accent2" accent3="accent3" accent4="accent4" accent5="accent5" accent6="accent6" hlink="hlink" folHlink="folHlink"/>
  <p:sldLayoutIdLst>
    <p:sldLayoutId id="2147483752"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0199726"/>
      </p:ext>
    </p:extLst>
  </p:cSld>
  <p:clrMap bg1="lt1" tx1="dk1" bg2="lt2" tx2="dk2" accent1="accent1" accent2="accent2" accent3="accent3" accent4="accent4" accent5="accent5" accent6="accent6" hlink="hlink" folHlink="folHlink"/>
  <p:sldLayoutIdLst>
    <p:sldLayoutId id="2147483754"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83994929"/>
      </p:ext>
    </p:extLst>
  </p:cSld>
  <p:clrMap bg1="lt1" tx1="dk1" bg2="lt2" tx2="dk2" accent1="accent1" accent2="accent2" accent3="accent3" accent4="accent4" accent5="accent5" accent6="accent6" hlink="hlink" folHlink="folHlink"/>
  <p:sldLayoutIdLst>
    <p:sldLayoutId id="2147483756"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05201233"/>
      </p:ext>
    </p:extLst>
  </p:cSld>
  <p:clrMap bg1="lt1" tx1="dk1" bg2="lt2" tx2="dk2" accent1="accent1" accent2="accent2" accent3="accent3" accent4="accent4" accent5="accent5" accent6="accent6" hlink="hlink" folHlink="folHlink"/>
  <p:sldLayoutIdLst>
    <p:sldLayoutId id="2147483758"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68987461"/>
      </p:ext>
    </p:extLst>
  </p:cSld>
  <p:clrMap bg1="lt1" tx1="dk1" bg2="lt2" tx2="dk2" accent1="accent1" accent2="accent2" accent3="accent3" accent4="accent4" accent5="accent5" accent6="accent6" hlink="hlink" folHlink="folHlink"/>
  <p:sldLayoutIdLst>
    <p:sldLayoutId id="2147483760"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75556085"/>
      </p:ext>
    </p:extLst>
  </p:cSld>
  <p:clrMap bg1="lt1" tx1="dk1" bg2="lt2" tx2="dk2" accent1="accent1" accent2="accent2" accent3="accent3" accent4="accent4" accent5="accent5" accent6="accent6" hlink="hlink" folHlink="folHlink"/>
  <p:sldLayoutIdLst>
    <p:sldLayoutId id="2147483762"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57858934"/>
      </p:ext>
    </p:extLst>
  </p:cSld>
  <p:clrMap bg1="lt1" tx1="dk1" bg2="lt2" tx2="dk2" accent1="accent1" accent2="accent2" accent3="accent3" accent4="accent4" accent5="accent5" accent6="accent6" hlink="hlink" folHlink="folHlink"/>
  <p:sldLayoutIdLst>
    <p:sldLayoutId id="2147483764"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45690172"/>
      </p:ext>
    </p:extLst>
  </p:cSld>
  <p:clrMap bg1="lt1" tx1="dk1" bg2="lt2" tx2="dk2" accent1="accent1" accent2="accent2" accent3="accent3" accent4="accent4" accent5="accent5" accent6="accent6" hlink="hlink" folHlink="folHlink"/>
  <p:sldLayoutIdLst>
    <p:sldLayoutId id="2147483766"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5.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F006330-B539-4D7B-B379-9C66C546BEB9}" type="datetimeFigureOut">
              <a:rPr lang="en-GB" smtClean="0"/>
              <a:t>31/10/2019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23BCFED6-2F7A-40B1-A1D4-47E3FA05DC76}" type="slidenum">
              <a:rPr lang="en-GB" smtClean="0"/>
              <a:t>‹#›</a:t>
            </a:fld>
            <a:endParaRPr lang="en-GB"/>
          </a:p>
        </p:txBody>
      </p:sp>
    </p:spTree>
    <p:extLst>
      <p:ext uri="{BB962C8B-B14F-4D97-AF65-F5344CB8AC3E}">
        <p14:creationId xmlns:p14="http://schemas.microsoft.com/office/powerpoint/2010/main" val="3487936104"/>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79"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54.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7.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8.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10.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1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13.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14.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15.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16.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17.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18.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19.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20.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21.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22.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23.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24.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25.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26.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27.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28.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29.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65.xml"/><Relationship Id="rId1" Type="http://schemas.openxmlformats.org/officeDocument/2006/relationships/tags" Target="../tags/tag30.xml"/></Relationships>
</file>

<file path=ppt/slides/_rels/slide3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6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5400" dirty="0" smtClean="0">
                <a:solidFill>
                  <a:schemeClr val="tx1"/>
                </a:solidFill>
              </a:rPr>
              <a:t>Collecting Client Information</a:t>
            </a:r>
            <a:endParaRPr lang="en-GB" sz="5400" dirty="0">
              <a:solidFill>
                <a:schemeClr val="tx1"/>
              </a:solidFill>
            </a:endParaRPr>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1713763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72244" y="2332038"/>
            <a:ext cx="8229600" cy="3075232"/>
          </a:xfrm>
        </p:spPr>
        <p:txBody>
          <a:bodyPr>
            <a:normAutofit fontScale="92500" lnSpcReduction="20000"/>
          </a:bodyPr>
          <a:lstStyle/>
          <a:p>
            <a:r>
              <a:rPr lang="en-GB" sz="2800" dirty="0">
                <a:latin typeface="+mn-lt"/>
              </a:rPr>
              <a:t>Before collecting any information from a client, consideration should be given to the client’s level of experience in the gym environment </a:t>
            </a:r>
          </a:p>
          <a:p>
            <a:pPr marL="0" indent="0">
              <a:buNone/>
            </a:pPr>
            <a:endParaRPr lang="en-GB" sz="2800" dirty="0">
              <a:latin typeface="+mn-lt"/>
            </a:endParaRPr>
          </a:p>
          <a:p>
            <a:r>
              <a:rPr lang="en-GB" sz="2800" dirty="0">
                <a:latin typeface="+mn-lt"/>
              </a:rPr>
              <a:t>An instructor will need to identify which health screening questionnaires and lifestyle assessments are best to use for each client or to follow their organisations specific protocol</a:t>
            </a:r>
          </a:p>
          <a:p>
            <a:endParaRPr lang="en-GB" dirty="0">
              <a:latin typeface="Avenir LT Std 65 Medium" pitchFamily="34" charset="0"/>
            </a:endParaRPr>
          </a:p>
        </p:txBody>
      </p:sp>
      <p:sp>
        <p:nvSpPr>
          <p:cNvPr id="3" name="Title 1"/>
          <p:cNvSpPr txBox="1">
            <a:spLocks/>
          </p:cNvSpPr>
          <p:nvPr/>
        </p:nvSpPr>
        <p:spPr>
          <a:xfrm>
            <a:off x="1336431" y="757137"/>
            <a:ext cx="8867128" cy="992532"/>
          </a:xfrm>
          <a:prstGeom prst="rect">
            <a:avLst/>
          </a:prstGeom>
        </p:spPr>
        <p:txBody>
          <a:bodyPr/>
          <a:lstStyle/>
          <a:p>
            <a:pPr algn="ctr">
              <a:spcBef>
                <a:spcPct val="0"/>
              </a:spcBef>
              <a:defRPr/>
            </a:pPr>
            <a:r>
              <a:rPr lang="en-GB" sz="4800" dirty="0">
                <a:solidFill>
                  <a:prstClr val="black"/>
                </a:solidFill>
                <a:latin typeface="Avenir LT Std 65 Medium"/>
                <a:cs typeface="Arial" pitchFamily="34" charset="0"/>
              </a:rPr>
              <a:t>Methods of collecting client information</a:t>
            </a:r>
          </a:p>
        </p:txBody>
      </p:sp>
    </p:spTree>
    <p:custDataLst>
      <p:tags r:id="rId1"/>
    </p:custDataLst>
    <p:extLst>
      <p:ext uri="{BB962C8B-B14F-4D97-AF65-F5344CB8AC3E}">
        <p14:creationId xmlns:p14="http://schemas.microsoft.com/office/powerpoint/2010/main" val="1848183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3552" y="1988842"/>
            <a:ext cx="8229600" cy="3638236"/>
          </a:xfrm>
        </p:spPr>
        <p:txBody>
          <a:bodyPr>
            <a:normAutofit fontScale="85000" lnSpcReduction="20000"/>
          </a:bodyPr>
          <a:lstStyle/>
          <a:p>
            <a:r>
              <a:rPr lang="en-GB" sz="2800" dirty="0">
                <a:latin typeface="+mn-lt"/>
              </a:rPr>
              <a:t>The PAR-Q is a valid, time efficient, easily understood and effective health/medical questionnaire</a:t>
            </a:r>
          </a:p>
          <a:p>
            <a:pPr marL="0" indent="0">
              <a:buNone/>
            </a:pPr>
            <a:endParaRPr lang="en-GB" sz="2800" dirty="0">
              <a:latin typeface="+mn-lt"/>
            </a:endParaRPr>
          </a:p>
          <a:p>
            <a:r>
              <a:rPr lang="en-GB" sz="2800" dirty="0">
                <a:latin typeface="+mn-lt"/>
              </a:rPr>
              <a:t>The incidence of cardiovascular problems during physical activity is reduced by nearly 50% when individuals are screened in advance</a:t>
            </a:r>
          </a:p>
          <a:p>
            <a:pPr marL="0" indent="0">
              <a:buNone/>
            </a:pPr>
            <a:endParaRPr lang="en-GB" sz="2800" dirty="0">
              <a:latin typeface="+mn-lt"/>
            </a:endParaRPr>
          </a:p>
          <a:p>
            <a:r>
              <a:rPr lang="en-GB" sz="2800" dirty="0">
                <a:latin typeface="+mn-lt"/>
              </a:rPr>
              <a:t>All clients must be screened for coronary and other medical risk factors before engaging in any exercise programme</a:t>
            </a:r>
            <a:endParaRPr lang="en-GB" dirty="0">
              <a:latin typeface="Avenir LT Std 65 Medium" pitchFamily="34" charset="0"/>
            </a:endParaRPr>
          </a:p>
        </p:txBody>
      </p:sp>
      <p:sp>
        <p:nvSpPr>
          <p:cNvPr id="3" name="Title 1"/>
          <p:cNvSpPr txBox="1">
            <a:spLocks/>
          </p:cNvSpPr>
          <p:nvPr/>
        </p:nvSpPr>
        <p:spPr>
          <a:xfrm>
            <a:off x="1777190" y="528536"/>
            <a:ext cx="8373616" cy="1291472"/>
          </a:xfrm>
          <a:prstGeom prst="rect">
            <a:avLst/>
          </a:prstGeom>
        </p:spPr>
        <p:txBody>
          <a:bodyPr/>
          <a:lstStyle/>
          <a:p>
            <a:pPr>
              <a:spcBef>
                <a:spcPct val="0"/>
              </a:spcBef>
              <a:defRPr/>
            </a:pPr>
            <a:r>
              <a:rPr lang="en-GB" sz="4000" dirty="0">
                <a:solidFill>
                  <a:prstClr val="black"/>
                </a:solidFill>
              </a:rPr>
              <a:t>Physical Activity Readiness Questionnaire </a:t>
            </a:r>
            <a:r>
              <a:rPr lang="en-GB" sz="4000" dirty="0" smtClean="0">
                <a:solidFill>
                  <a:prstClr val="black"/>
                </a:solidFill>
                <a:latin typeface="Avenir LT Std 65 Medium"/>
                <a:cs typeface="Arial" pitchFamily="34" charset="0"/>
              </a:rPr>
              <a:t>– PAR-Q</a:t>
            </a:r>
            <a:endParaRPr lang="en-GB" sz="4000" dirty="0">
              <a:solidFill>
                <a:prstClr val="black"/>
              </a:solidFill>
              <a:latin typeface="Avenir LT Std 65 Medium"/>
              <a:cs typeface="Arial" pitchFamily="34" charset="0"/>
            </a:endParaRPr>
          </a:p>
        </p:txBody>
      </p:sp>
    </p:spTree>
    <p:custDataLst>
      <p:tags r:id="rId1"/>
    </p:custDataLst>
    <p:extLst>
      <p:ext uri="{BB962C8B-B14F-4D97-AF65-F5344CB8AC3E}">
        <p14:creationId xmlns:p14="http://schemas.microsoft.com/office/powerpoint/2010/main" val="1271298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47528" y="1988842"/>
            <a:ext cx="8445624" cy="3638236"/>
          </a:xfrm>
        </p:spPr>
        <p:txBody>
          <a:bodyPr>
            <a:normAutofit fontScale="92500" lnSpcReduction="10000"/>
          </a:bodyPr>
          <a:lstStyle/>
          <a:p>
            <a:pPr marL="0" indent="0">
              <a:buNone/>
            </a:pPr>
            <a:r>
              <a:rPr lang="en-GB" sz="2800" dirty="0">
                <a:latin typeface="+mn-lt"/>
              </a:rPr>
              <a:t>The major objective of the PAR-Q is to determine risk</a:t>
            </a:r>
          </a:p>
          <a:p>
            <a:pPr marL="0" indent="0">
              <a:buNone/>
            </a:pPr>
            <a:endParaRPr lang="en-GB" sz="2800" dirty="0">
              <a:latin typeface="+mn-lt"/>
            </a:endParaRPr>
          </a:p>
          <a:p>
            <a:pPr marL="0" indent="0">
              <a:buNone/>
            </a:pPr>
            <a:r>
              <a:rPr lang="en-GB" sz="2800" dirty="0">
                <a:latin typeface="+mn-lt"/>
              </a:rPr>
              <a:t>The PAR-Q is important because:</a:t>
            </a:r>
          </a:p>
          <a:p>
            <a:pPr lvl="0"/>
            <a:r>
              <a:rPr lang="en-GB" sz="2800" dirty="0">
                <a:latin typeface="+mn-lt"/>
              </a:rPr>
              <a:t>It helps to identify apparently healthy individuals</a:t>
            </a:r>
          </a:p>
          <a:p>
            <a:pPr lvl="0"/>
            <a:r>
              <a:rPr lang="en-GB" sz="2800" dirty="0">
                <a:latin typeface="+mn-lt"/>
              </a:rPr>
              <a:t>It assists in identifying persons who need special attention or who should not be exercising until they obtain written clearance from their doctor</a:t>
            </a:r>
          </a:p>
          <a:p>
            <a:pPr lvl="0"/>
            <a:r>
              <a:rPr lang="en-GB" sz="2800" dirty="0">
                <a:latin typeface="+mn-lt"/>
              </a:rPr>
              <a:t>It creates opportunities to ask about the client’s health</a:t>
            </a:r>
          </a:p>
          <a:p>
            <a:endParaRPr lang="en-GB" dirty="0">
              <a:latin typeface="Avenir LT Std 65 Medium" pitchFamily="34" charset="0"/>
            </a:endParaRPr>
          </a:p>
        </p:txBody>
      </p:sp>
      <p:sp>
        <p:nvSpPr>
          <p:cNvPr id="3" name="Title 1"/>
          <p:cNvSpPr txBox="1">
            <a:spLocks/>
          </p:cNvSpPr>
          <p:nvPr/>
        </p:nvSpPr>
        <p:spPr>
          <a:xfrm>
            <a:off x="1847528" y="598875"/>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Methods of collecting information – PAR-Q</a:t>
            </a:r>
          </a:p>
        </p:txBody>
      </p:sp>
    </p:spTree>
    <p:custDataLst>
      <p:tags r:id="rId1"/>
    </p:custDataLst>
    <p:extLst>
      <p:ext uri="{BB962C8B-B14F-4D97-AF65-F5344CB8AC3E}">
        <p14:creationId xmlns:p14="http://schemas.microsoft.com/office/powerpoint/2010/main" val="1664265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47528" y="1988841"/>
            <a:ext cx="8445624" cy="3682197"/>
          </a:xfrm>
        </p:spPr>
        <p:txBody>
          <a:bodyPr>
            <a:normAutofit fontScale="92500"/>
          </a:bodyPr>
          <a:lstStyle/>
          <a:p>
            <a:pPr marL="0" indent="0">
              <a:buNone/>
            </a:pPr>
            <a:r>
              <a:rPr lang="en-GB" sz="2800" dirty="0">
                <a:latin typeface="+mn-lt"/>
              </a:rPr>
              <a:t>The PAR-Q is important because:</a:t>
            </a:r>
          </a:p>
          <a:p>
            <a:pPr lvl="0"/>
            <a:r>
              <a:rPr lang="en-GB" sz="2800" dirty="0">
                <a:latin typeface="+mn-lt"/>
              </a:rPr>
              <a:t>It helps instructors become more familiar with the client’s physical capabilities</a:t>
            </a:r>
          </a:p>
          <a:p>
            <a:pPr lvl="0"/>
            <a:r>
              <a:rPr lang="en-GB" sz="2800" dirty="0">
                <a:latin typeface="+mn-lt"/>
              </a:rPr>
              <a:t>It can help protect instructors against potential legal problems</a:t>
            </a:r>
          </a:p>
          <a:p>
            <a:pPr lvl="0"/>
            <a:r>
              <a:rPr lang="en-GB" sz="2800" dirty="0">
                <a:latin typeface="+mn-lt"/>
              </a:rPr>
              <a:t>It opens communication between Drs and instructors</a:t>
            </a:r>
          </a:p>
          <a:p>
            <a:pPr lvl="0"/>
            <a:r>
              <a:rPr lang="en-GB" sz="2800" dirty="0">
                <a:latin typeface="+mn-lt"/>
              </a:rPr>
              <a:t>It is simple and quick to administer and increases the safety of the exercise programme</a:t>
            </a:r>
          </a:p>
          <a:p>
            <a:pPr marL="0" indent="0">
              <a:buNone/>
            </a:pPr>
            <a:endParaRPr lang="en-GB" dirty="0">
              <a:latin typeface="Avenir LT Std 65 Medium" pitchFamily="34" charset="0"/>
            </a:endParaRPr>
          </a:p>
        </p:txBody>
      </p:sp>
      <p:sp>
        <p:nvSpPr>
          <p:cNvPr id="3" name="Title 1"/>
          <p:cNvSpPr txBox="1">
            <a:spLocks/>
          </p:cNvSpPr>
          <p:nvPr/>
        </p:nvSpPr>
        <p:spPr>
          <a:xfrm>
            <a:off x="1955540" y="510952"/>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Methods of collecting information – PAR-Q</a:t>
            </a:r>
          </a:p>
        </p:txBody>
      </p:sp>
    </p:spTree>
    <p:custDataLst>
      <p:tags r:id="rId1"/>
    </p:custDataLst>
    <p:extLst>
      <p:ext uri="{BB962C8B-B14F-4D97-AF65-F5344CB8AC3E}">
        <p14:creationId xmlns:p14="http://schemas.microsoft.com/office/powerpoint/2010/main" val="399169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47528" y="1988842"/>
            <a:ext cx="8445624" cy="3066736"/>
          </a:xfrm>
        </p:spPr>
        <p:txBody>
          <a:bodyPr/>
          <a:lstStyle/>
          <a:p>
            <a:pPr marL="0" indent="0">
              <a:buNone/>
            </a:pPr>
            <a:r>
              <a:rPr lang="en-GB" sz="2800" dirty="0">
                <a:latin typeface="+mn-lt"/>
              </a:rPr>
              <a:t>When an individual has been identified as having a condition or risk factor that could be aggravated by physical activity, that person must be referred to their doctor for approval and advice prior to participation and temporarily deferred from participation in exercise</a:t>
            </a:r>
          </a:p>
          <a:p>
            <a:pPr marL="0" indent="0">
              <a:buNone/>
            </a:pPr>
            <a:endParaRPr lang="en-GB" sz="2800" dirty="0">
              <a:latin typeface="+mn-lt"/>
            </a:endParaRPr>
          </a:p>
          <a:p>
            <a:endParaRPr lang="en-GB" dirty="0">
              <a:latin typeface="Avenir LT Std 65 Medium" pitchFamily="34" charset="0"/>
            </a:endParaRPr>
          </a:p>
        </p:txBody>
      </p:sp>
      <p:sp>
        <p:nvSpPr>
          <p:cNvPr id="3" name="Title 1"/>
          <p:cNvSpPr txBox="1">
            <a:spLocks/>
          </p:cNvSpPr>
          <p:nvPr/>
        </p:nvSpPr>
        <p:spPr>
          <a:xfrm>
            <a:off x="1847528" y="510952"/>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Methods of collecting information – PAR-Q</a:t>
            </a:r>
          </a:p>
        </p:txBody>
      </p:sp>
    </p:spTree>
    <p:custDataLst>
      <p:tags r:id="rId1"/>
    </p:custDataLst>
    <p:extLst>
      <p:ext uri="{BB962C8B-B14F-4D97-AF65-F5344CB8AC3E}">
        <p14:creationId xmlns:p14="http://schemas.microsoft.com/office/powerpoint/2010/main" val="3614226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3552" y="1988842"/>
            <a:ext cx="8229600" cy="2943644"/>
          </a:xfrm>
        </p:spPr>
        <p:txBody>
          <a:bodyPr/>
          <a:lstStyle/>
          <a:p>
            <a:pPr marL="0" indent="0">
              <a:buNone/>
            </a:pPr>
            <a:r>
              <a:rPr lang="en-GB" sz="2800" dirty="0" smtClean="0">
                <a:latin typeface="+mn-lt"/>
              </a:rPr>
              <a:t>After  </a:t>
            </a:r>
            <a:r>
              <a:rPr lang="en-GB" sz="2800" dirty="0">
                <a:latin typeface="+mn-lt"/>
              </a:rPr>
              <a:t>informing your client about their programme and what it may contain, the informed consent form is used to confirm that the client has understood the potential risks and benefits involved in the exercise programme, and is consenting to taking part</a:t>
            </a:r>
          </a:p>
          <a:p>
            <a:endParaRPr lang="en-GB" dirty="0">
              <a:latin typeface="Avenir LT Std 65 Medium" pitchFamily="34" charset="0"/>
            </a:endParaRPr>
          </a:p>
        </p:txBody>
      </p:sp>
      <p:sp>
        <p:nvSpPr>
          <p:cNvPr id="3" name="Title 1"/>
          <p:cNvSpPr txBox="1">
            <a:spLocks/>
          </p:cNvSpPr>
          <p:nvPr/>
        </p:nvSpPr>
        <p:spPr>
          <a:xfrm>
            <a:off x="1903621" y="634044"/>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Methods of collecting information – Informed consent form </a:t>
            </a:r>
          </a:p>
        </p:txBody>
      </p:sp>
    </p:spTree>
    <p:custDataLst>
      <p:tags r:id="rId1"/>
    </p:custDataLst>
    <p:extLst>
      <p:ext uri="{BB962C8B-B14F-4D97-AF65-F5344CB8AC3E}">
        <p14:creationId xmlns:p14="http://schemas.microsoft.com/office/powerpoint/2010/main" val="3836443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66837" y="1821787"/>
            <a:ext cx="8229600" cy="4525963"/>
          </a:xfrm>
        </p:spPr>
        <p:txBody>
          <a:bodyPr/>
          <a:lstStyle/>
          <a:p>
            <a:r>
              <a:rPr lang="en-GB" sz="2800" dirty="0">
                <a:latin typeface="+mn-lt"/>
              </a:rPr>
              <a:t>Taking physical measurements can identify potential health risks</a:t>
            </a:r>
          </a:p>
          <a:p>
            <a:pPr marL="0" indent="0">
              <a:buNone/>
            </a:pPr>
            <a:endParaRPr lang="en-GB" sz="2800" dirty="0">
              <a:latin typeface="+mn-lt"/>
            </a:endParaRPr>
          </a:p>
          <a:p>
            <a:r>
              <a:rPr lang="en-GB" sz="2800" dirty="0">
                <a:latin typeface="+mn-lt"/>
              </a:rPr>
              <a:t>Some tests will provide valuable health information and some reflect a client’s fitness levels  </a:t>
            </a:r>
          </a:p>
          <a:p>
            <a:pPr marL="0" indent="0">
              <a:buNone/>
            </a:pPr>
            <a:endParaRPr lang="en-GB" dirty="0">
              <a:latin typeface="Avenir LT Std 65 Medium" pitchFamily="34" charset="0"/>
            </a:endParaRPr>
          </a:p>
        </p:txBody>
      </p:sp>
      <p:sp>
        <p:nvSpPr>
          <p:cNvPr id="3" name="Title 1"/>
          <p:cNvSpPr txBox="1">
            <a:spLocks/>
          </p:cNvSpPr>
          <p:nvPr/>
        </p:nvSpPr>
        <p:spPr>
          <a:xfrm>
            <a:off x="1894829" y="502159"/>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Physical measurements</a:t>
            </a:r>
          </a:p>
        </p:txBody>
      </p:sp>
    </p:spTree>
    <p:custDataLst>
      <p:tags r:id="rId1"/>
    </p:custDataLst>
    <p:extLst>
      <p:ext uri="{BB962C8B-B14F-4D97-AF65-F5344CB8AC3E}">
        <p14:creationId xmlns:p14="http://schemas.microsoft.com/office/powerpoint/2010/main" val="1248065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3214" y="1663525"/>
            <a:ext cx="8229600" cy="4525963"/>
          </a:xfrm>
        </p:spPr>
        <p:txBody>
          <a:bodyPr/>
          <a:lstStyle/>
          <a:p>
            <a:r>
              <a:rPr lang="en-GB" sz="2800" dirty="0">
                <a:latin typeface="+mn-lt"/>
              </a:rPr>
              <a:t>Resting heart rate – can be measured using a digital heart rate monitor or manually at the radial pulse</a:t>
            </a:r>
          </a:p>
          <a:p>
            <a:endParaRPr lang="en-GB" sz="2800" dirty="0">
              <a:latin typeface="+mn-lt"/>
            </a:endParaRPr>
          </a:p>
          <a:p>
            <a:r>
              <a:rPr lang="en-GB" sz="2800" dirty="0">
                <a:latin typeface="+mn-lt"/>
              </a:rPr>
              <a:t>Blood pressure – can be performed using a digital blood pressure monitor or manual measurement</a:t>
            </a:r>
          </a:p>
          <a:p>
            <a:endParaRPr lang="en-GB" dirty="0">
              <a:latin typeface="Avenir LT Std 65 Medium" pitchFamily="34" charset="0"/>
            </a:endParaRPr>
          </a:p>
        </p:txBody>
      </p:sp>
      <p:sp>
        <p:nvSpPr>
          <p:cNvPr id="3" name="Title 1"/>
          <p:cNvSpPr txBox="1">
            <a:spLocks/>
          </p:cNvSpPr>
          <p:nvPr/>
        </p:nvSpPr>
        <p:spPr>
          <a:xfrm>
            <a:off x="2063552" y="537329"/>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Physical measurements</a:t>
            </a:r>
          </a:p>
        </p:txBody>
      </p:sp>
    </p:spTree>
    <p:custDataLst>
      <p:tags r:id="rId1"/>
    </p:custDataLst>
    <p:extLst>
      <p:ext uri="{BB962C8B-B14F-4D97-AF65-F5344CB8AC3E}">
        <p14:creationId xmlns:p14="http://schemas.microsoft.com/office/powerpoint/2010/main" val="348221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389185" y="1988841"/>
            <a:ext cx="8903967" cy="3453597"/>
          </a:xfrm>
        </p:spPr>
        <p:txBody>
          <a:bodyPr>
            <a:normAutofit fontScale="92500" lnSpcReduction="10000"/>
          </a:bodyPr>
          <a:lstStyle/>
          <a:p>
            <a:r>
              <a:rPr lang="en-GB" sz="2800" dirty="0">
                <a:latin typeface="+mn-lt"/>
              </a:rPr>
              <a:t>BMI is used to assess weight relative to height, and is an approximate indication of obesity and associated health </a:t>
            </a:r>
            <a:r>
              <a:rPr lang="en-GB" sz="2800" dirty="0" smtClean="0">
                <a:latin typeface="+mn-lt"/>
              </a:rPr>
              <a:t>risks.</a:t>
            </a:r>
            <a:endParaRPr lang="en-GB" sz="2800" dirty="0">
              <a:latin typeface="+mn-lt"/>
            </a:endParaRPr>
          </a:p>
          <a:p>
            <a:r>
              <a:rPr lang="en-GB" sz="2800" dirty="0">
                <a:latin typeface="+mn-lt"/>
              </a:rPr>
              <a:t>Often used as a reference in large-scale population </a:t>
            </a:r>
            <a:r>
              <a:rPr lang="en-GB" sz="2800" dirty="0" smtClean="0">
                <a:latin typeface="+mn-lt"/>
              </a:rPr>
              <a:t>studies.</a:t>
            </a:r>
            <a:endParaRPr lang="en-GB" sz="2800" dirty="0">
              <a:latin typeface="+mn-lt"/>
            </a:endParaRPr>
          </a:p>
          <a:p>
            <a:r>
              <a:rPr lang="en-GB" sz="2800" dirty="0">
                <a:latin typeface="+mn-lt"/>
              </a:rPr>
              <a:t>Weight: Use the same scales and the same conditions to improve the reliability of results</a:t>
            </a:r>
          </a:p>
          <a:p>
            <a:r>
              <a:rPr lang="en-GB" sz="2800" dirty="0">
                <a:latin typeface="+mn-lt"/>
              </a:rPr>
              <a:t>Height: Measure without shoes at the same time of day</a:t>
            </a:r>
          </a:p>
          <a:p>
            <a:pPr marL="0" indent="0">
              <a:buNone/>
            </a:pPr>
            <a:endParaRPr lang="en-GB" dirty="0">
              <a:latin typeface="Avenir LT Std 65 Medium" pitchFamily="34" charset="0"/>
            </a:endParaRPr>
          </a:p>
        </p:txBody>
      </p:sp>
      <p:sp>
        <p:nvSpPr>
          <p:cNvPr id="3" name="Title 1"/>
          <p:cNvSpPr txBox="1">
            <a:spLocks/>
          </p:cNvSpPr>
          <p:nvPr/>
        </p:nvSpPr>
        <p:spPr>
          <a:xfrm>
            <a:off x="1859660" y="273560"/>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Physical measurements – Body mass index (BMI)</a:t>
            </a:r>
          </a:p>
        </p:txBody>
      </p:sp>
    </p:spTree>
    <p:custDataLst>
      <p:tags r:id="rId1"/>
    </p:custDataLst>
    <p:extLst>
      <p:ext uri="{BB962C8B-B14F-4D97-AF65-F5344CB8AC3E}">
        <p14:creationId xmlns:p14="http://schemas.microsoft.com/office/powerpoint/2010/main" val="1591457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3552" y="1988842"/>
            <a:ext cx="8229600" cy="3286544"/>
          </a:xfrm>
        </p:spPr>
        <p:txBody>
          <a:bodyPr/>
          <a:lstStyle/>
          <a:p>
            <a:r>
              <a:rPr lang="en-GB" sz="2800" b="1" dirty="0">
                <a:latin typeface="+mn-lt"/>
              </a:rPr>
              <a:t>BMI = weight (kg)/height (</a:t>
            </a:r>
            <a:r>
              <a:rPr lang="en-GB" sz="2800" b="1" dirty="0" smtClean="0">
                <a:latin typeface="+mn-lt"/>
              </a:rPr>
              <a:t>m)</a:t>
            </a:r>
            <a:r>
              <a:rPr lang="en-GB" sz="2800" b="1" baseline="30000" dirty="0" smtClean="0">
                <a:latin typeface="+mn-lt"/>
              </a:rPr>
              <a:t>2</a:t>
            </a:r>
            <a:endParaRPr lang="en-GB" sz="2800" dirty="0">
              <a:latin typeface="+mn-lt"/>
            </a:endParaRPr>
          </a:p>
          <a:p>
            <a:r>
              <a:rPr lang="en-GB" sz="2800" dirty="0">
                <a:latin typeface="+mn-lt"/>
              </a:rPr>
              <a:t>Multiply height (in metres) by itself (height squared</a:t>
            </a:r>
            <a:r>
              <a:rPr lang="en-GB" sz="2800" dirty="0" smtClean="0">
                <a:latin typeface="+mn-lt"/>
              </a:rPr>
              <a:t>)</a:t>
            </a:r>
            <a:endParaRPr lang="en-GB" sz="2800" dirty="0">
              <a:latin typeface="+mn-lt"/>
            </a:endParaRPr>
          </a:p>
          <a:p>
            <a:r>
              <a:rPr lang="en-GB" sz="2800" dirty="0">
                <a:latin typeface="+mn-lt"/>
              </a:rPr>
              <a:t>Divide weight (in kilos) by height </a:t>
            </a:r>
            <a:r>
              <a:rPr lang="en-GB" sz="2800" dirty="0" smtClean="0">
                <a:latin typeface="+mn-lt"/>
              </a:rPr>
              <a:t>squared</a:t>
            </a:r>
            <a:endParaRPr lang="en-GB" sz="2800" dirty="0">
              <a:latin typeface="+mn-lt"/>
            </a:endParaRPr>
          </a:p>
          <a:p>
            <a:r>
              <a:rPr lang="en-GB" sz="2800" dirty="0">
                <a:latin typeface="+mn-lt"/>
              </a:rPr>
              <a:t>The figure you get is their body mass index (BMI)</a:t>
            </a:r>
          </a:p>
          <a:p>
            <a:endParaRPr lang="en-GB" sz="2800" b="1"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903621" y="423029"/>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Physical measurements – Body mass index (BMI)</a:t>
            </a:r>
          </a:p>
        </p:txBody>
      </p:sp>
    </p:spTree>
    <p:custDataLst>
      <p:tags r:id="rId1"/>
    </p:custDataLst>
    <p:extLst>
      <p:ext uri="{BB962C8B-B14F-4D97-AF65-F5344CB8AC3E}">
        <p14:creationId xmlns:p14="http://schemas.microsoft.com/office/powerpoint/2010/main" val="2506221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70121" y="1426134"/>
            <a:ext cx="8229600" cy="4525963"/>
          </a:xfrm>
        </p:spPr>
        <p:txBody>
          <a:bodyPr/>
          <a:lstStyle/>
          <a:p>
            <a:r>
              <a:rPr lang="en-GB" sz="2800" dirty="0">
                <a:latin typeface="+mn-lt"/>
              </a:rPr>
              <a:t>The pattern of body fat distribution is an important predictor of health risks </a:t>
            </a:r>
          </a:p>
          <a:p>
            <a:pPr marL="0" indent="0">
              <a:buNone/>
            </a:pPr>
            <a:endParaRPr lang="en-GB" sz="2800" dirty="0">
              <a:latin typeface="+mn-lt"/>
            </a:endParaRPr>
          </a:p>
          <a:p>
            <a:r>
              <a:rPr lang="en-GB" sz="2800" dirty="0">
                <a:latin typeface="+mn-lt"/>
              </a:rPr>
              <a:t>People who have more fat around their trunk and abdomen are at a higher risk of premature death compared with people who have more fat distributed around their limbs</a:t>
            </a:r>
          </a:p>
          <a:p>
            <a:pPr marL="0" indent="0">
              <a:buNone/>
            </a:pPr>
            <a:endParaRPr lang="en-GB" dirty="0">
              <a:latin typeface="Avenir LT Std 65 Medium" pitchFamily="34" charset="0"/>
            </a:endParaRPr>
          </a:p>
        </p:txBody>
      </p:sp>
      <p:sp>
        <p:nvSpPr>
          <p:cNvPr id="3" name="Title 1"/>
          <p:cNvSpPr txBox="1">
            <a:spLocks/>
          </p:cNvSpPr>
          <p:nvPr/>
        </p:nvSpPr>
        <p:spPr>
          <a:xfrm>
            <a:off x="1947582" y="554913"/>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Waist to hip measurements</a:t>
            </a:r>
          </a:p>
        </p:txBody>
      </p:sp>
    </p:spTree>
    <p:custDataLst>
      <p:tags r:id="rId1"/>
    </p:custDataLst>
    <p:extLst>
      <p:ext uri="{BB962C8B-B14F-4D97-AF65-F5344CB8AC3E}">
        <p14:creationId xmlns:p14="http://schemas.microsoft.com/office/powerpoint/2010/main" val="905201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68452" y="1373381"/>
            <a:ext cx="8229600" cy="4042682"/>
          </a:xfrm>
        </p:spPr>
        <p:txBody>
          <a:bodyPr>
            <a:normAutofit fontScale="92500" lnSpcReduction="10000"/>
          </a:bodyPr>
          <a:lstStyle/>
          <a:p>
            <a:pPr marL="0" indent="0">
              <a:buNone/>
            </a:pPr>
            <a:r>
              <a:rPr lang="en-GB" sz="2800" dirty="0">
                <a:latin typeface="+mn-lt"/>
              </a:rPr>
              <a:t>The size of the waist in comparison to the hips (waist-to-hips ratio) is an indicator of the distribution of fat on a person’s body</a:t>
            </a:r>
          </a:p>
          <a:p>
            <a:r>
              <a:rPr lang="en-GB" sz="2800" dirty="0">
                <a:latin typeface="+mn-lt"/>
              </a:rPr>
              <a:t>The waist measurement should be in line with the belly </a:t>
            </a:r>
            <a:r>
              <a:rPr lang="en-GB" sz="2800" dirty="0" smtClean="0">
                <a:latin typeface="+mn-lt"/>
              </a:rPr>
              <a:t>button/iliac crest</a:t>
            </a:r>
            <a:endParaRPr lang="en-GB" sz="2800" dirty="0">
              <a:latin typeface="+mn-lt"/>
            </a:endParaRPr>
          </a:p>
          <a:p>
            <a:r>
              <a:rPr lang="en-GB" sz="2800" dirty="0">
                <a:latin typeface="+mn-lt"/>
              </a:rPr>
              <a:t>The hip measurement should be around the widest part of the hips</a:t>
            </a:r>
          </a:p>
          <a:p>
            <a:r>
              <a:rPr lang="en-GB" sz="2800" dirty="0">
                <a:latin typeface="+mn-lt"/>
              </a:rPr>
              <a:t>The ratio is worked out by dividing waist circumference by that of the hip</a:t>
            </a:r>
          </a:p>
          <a:p>
            <a:r>
              <a:rPr lang="en-GB" sz="2800" dirty="0">
                <a:latin typeface="+mn-lt"/>
              </a:rPr>
              <a:t>Health risks increase with higher waist-to-hips ratios</a:t>
            </a:r>
            <a:endParaRPr lang="en-GB" dirty="0">
              <a:latin typeface="+mn-lt"/>
            </a:endParaRPr>
          </a:p>
          <a:p>
            <a:endParaRPr lang="en-GB" sz="2800" b="1"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868452" y="528536"/>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Waist to hip measurements</a:t>
            </a:r>
          </a:p>
        </p:txBody>
      </p:sp>
    </p:spTree>
    <p:custDataLst>
      <p:tags r:id="rId1"/>
    </p:custDataLst>
    <p:extLst>
      <p:ext uri="{BB962C8B-B14F-4D97-AF65-F5344CB8AC3E}">
        <p14:creationId xmlns:p14="http://schemas.microsoft.com/office/powerpoint/2010/main" val="1101998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3552" y="1988841"/>
            <a:ext cx="8229600" cy="4525963"/>
          </a:xfrm>
        </p:spPr>
        <p:txBody>
          <a:bodyPr/>
          <a:lstStyle/>
          <a:p>
            <a:pPr marL="0" indent="0">
              <a:buNone/>
            </a:pPr>
            <a:endParaRPr lang="en-GB" sz="2800" dirty="0">
              <a:latin typeface="+mn-lt"/>
            </a:endParaRPr>
          </a:p>
          <a:p>
            <a:endParaRPr lang="en-GB" sz="2800" b="1"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718982" y="379067"/>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BMI and waist measurement risk</a:t>
            </a:r>
          </a:p>
        </p:txBody>
      </p:sp>
      <p:graphicFrame>
        <p:nvGraphicFramePr>
          <p:cNvPr id="4" name="Table 3">
            <a:extLst>
              <a:ext uri="{FF2B5EF4-FFF2-40B4-BE49-F238E27FC236}">
                <a16:creationId xmlns:a16="http://schemas.microsoft.com/office/drawing/2014/main" id="{3844F480-1161-40E9-BF58-D758797FEA11}"/>
              </a:ext>
            </a:extLst>
          </p:cNvPr>
          <p:cNvGraphicFramePr>
            <a:graphicFrameLocks noGrp="1"/>
          </p:cNvGraphicFramePr>
          <p:nvPr>
            <p:extLst>
              <p:ext uri="{D42A27DB-BD31-4B8C-83A1-F6EECF244321}">
                <p14:modId xmlns:p14="http://schemas.microsoft.com/office/powerpoint/2010/main" val="3370849704"/>
              </p:ext>
            </p:extLst>
          </p:nvPr>
        </p:nvGraphicFramePr>
        <p:xfrm>
          <a:off x="1718982" y="1174939"/>
          <a:ext cx="8374391" cy="5006918"/>
        </p:xfrm>
        <a:graphic>
          <a:graphicData uri="http://schemas.openxmlformats.org/drawingml/2006/table">
            <a:tbl>
              <a:tblPr firstRow="1" firstCol="1" lastRow="1" lastCol="1" bandRow="1" bandCol="1">
                <a:tableStyleId>{5C22544A-7EE6-4342-B048-85BDC9FD1C3A}</a:tableStyleId>
              </a:tblPr>
              <a:tblGrid>
                <a:gridCol w="1502733">
                  <a:extLst>
                    <a:ext uri="{9D8B030D-6E8A-4147-A177-3AD203B41FA5}">
                      <a16:colId xmlns:a16="http://schemas.microsoft.com/office/drawing/2014/main" val="1016050929"/>
                    </a:ext>
                  </a:extLst>
                </a:gridCol>
                <a:gridCol w="1380530">
                  <a:extLst>
                    <a:ext uri="{9D8B030D-6E8A-4147-A177-3AD203B41FA5}">
                      <a16:colId xmlns:a16="http://schemas.microsoft.com/office/drawing/2014/main" val="3452285324"/>
                    </a:ext>
                  </a:extLst>
                </a:gridCol>
                <a:gridCol w="2761946">
                  <a:extLst>
                    <a:ext uri="{9D8B030D-6E8A-4147-A177-3AD203B41FA5}">
                      <a16:colId xmlns:a16="http://schemas.microsoft.com/office/drawing/2014/main" val="804784551"/>
                    </a:ext>
                  </a:extLst>
                </a:gridCol>
                <a:gridCol w="2729182">
                  <a:extLst>
                    <a:ext uri="{9D8B030D-6E8A-4147-A177-3AD203B41FA5}">
                      <a16:colId xmlns:a16="http://schemas.microsoft.com/office/drawing/2014/main" val="494427355"/>
                    </a:ext>
                  </a:extLst>
                </a:gridCol>
              </a:tblGrid>
              <a:tr h="1323160">
                <a:tc>
                  <a:txBody>
                    <a:bodyPr/>
                    <a:lstStyle/>
                    <a:p>
                      <a:pPr>
                        <a:lnSpc>
                          <a:spcPct val="107000"/>
                        </a:lnSpc>
                        <a:spcAft>
                          <a:spcPts val="0"/>
                        </a:spcAft>
                      </a:pPr>
                      <a:r>
                        <a:rPr lang="en-GB" sz="2000" b="0" dirty="0">
                          <a:solidFill>
                            <a:schemeClr val="tx1"/>
                          </a:solidFill>
                          <a:effectLst/>
                        </a:rPr>
                        <a:t> </a:t>
                      </a:r>
                      <a:endParaRPr lang="en-GB" sz="2000" b="0" dirty="0">
                        <a:solidFill>
                          <a:schemeClr val="tx1"/>
                        </a:solidFill>
                        <a:effectLst/>
                        <a:latin typeface="Avenir LT Std 55 Roman"/>
                        <a:ea typeface="Calibri" panose="020F0502020204030204" pitchFamily="34" charset="0"/>
                        <a:cs typeface="Times New Roman" panose="02020603050405020304" pitchFamily="18" charset="0"/>
                      </a:endParaRPr>
                    </a:p>
                  </a:txBody>
                  <a:tcPr marL="68580" marR="68580" marT="36195" marB="36195"/>
                </a:tc>
                <a:tc>
                  <a:txBody>
                    <a:bodyPr/>
                    <a:lstStyle/>
                    <a:p>
                      <a:pPr>
                        <a:lnSpc>
                          <a:spcPct val="107000"/>
                        </a:lnSpc>
                        <a:spcAft>
                          <a:spcPts val="0"/>
                        </a:spcAft>
                      </a:pPr>
                      <a:r>
                        <a:rPr lang="en-GB" sz="2000" b="0" dirty="0">
                          <a:solidFill>
                            <a:schemeClr val="tx1"/>
                          </a:solidFill>
                          <a:effectLst/>
                        </a:rPr>
                        <a:t>BMI </a:t>
                      </a:r>
                      <a:endParaRPr lang="en-GB" sz="2000" b="0" dirty="0">
                        <a:solidFill>
                          <a:schemeClr val="tx1"/>
                        </a:solidFill>
                        <a:effectLst/>
                        <a:latin typeface="Avenir LT Std 55 Roman"/>
                        <a:ea typeface="Calibri" panose="020F0502020204030204" pitchFamily="34" charset="0"/>
                        <a:cs typeface="Times New Roman" panose="02020603050405020304" pitchFamily="18" charset="0"/>
                      </a:endParaRPr>
                    </a:p>
                  </a:txBody>
                  <a:tcPr marL="68580" marR="68580" marT="36195" marB="36195"/>
                </a:tc>
                <a:tc>
                  <a:txBody>
                    <a:bodyPr/>
                    <a:lstStyle/>
                    <a:p>
                      <a:pPr>
                        <a:lnSpc>
                          <a:spcPct val="107000"/>
                        </a:lnSpc>
                        <a:spcAft>
                          <a:spcPts val="0"/>
                        </a:spcAft>
                      </a:pPr>
                      <a:r>
                        <a:rPr lang="en-GB" sz="2000" b="0">
                          <a:solidFill>
                            <a:schemeClr val="tx1"/>
                          </a:solidFill>
                          <a:effectLst/>
                        </a:rPr>
                        <a:t>Men: waist less than 102cm</a:t>
                      </a:r>
                    </a:p>
                    <a:p>
                      <a:pPr>
                        <a:lnSpc>
                          <a:spcPct val="107000"/>
                        </a:lnSpc>
                        <a:spcAft>
                          <a:spcPts val="0"/>
                        </a:spcAft>
                      </a:pPr>
                      <a:r>
                        <a:rPr lang="en-GB" sz="2000" b="0">
                          <a:solidFill>
                            <a:schemeClr val="tx1"/>
                          </a:solidFill>
                          <a:effectLst/>
                        </a:rPr>
                        <a:t>Women: waist less than 88cm</a:t>
                      </a:r>
                      <a:endParaRPr lang="en-GB" sz="2000" b="0">
                        <a:solidFill>
                          <a:schemeClr val="tx1"/>
                        </a:solidFill>
                        <a:effectLst/>
                        <a:latin typeface="Avenir LT Std 55 Roman"/>
                        <a:ea typeface="Calibri" panose="020F0502020204030204" pitchFamily="34" charset="0"/>
                        <a:cs typeface="Times New Roman" panose="02020603050405020304" pitchFamily="18" charset="0"/>
                      </a:endParaRPr>
                    </a:p>
                  </a:txBody>
                  <a:tcPr marL="68580" marR="68580" marT="36195" marB="36195"/>
                </a:tc>
                <a:tc>
                  <a:txBody>
                    <a:bodyPr/>
                    <a:lstStyle/>
                    <a:p>
                      <a:pPr>
                        <a:lnSpc>
                          <a:spcPct val="107000"/>
                        </a:lnSpc>
                        <a:spcAft>
                          <a:spcPts val="0"/>
                        </a:spcAft>
                      </a:pPr>
                      <a:r>
                        <a:rPr lang="en-GB" sz="2000" b="0" dirty="0">
                          <a:solidFill>
                            <a:schemeClr val="tx1"/>
                          </a:solidFill>
                          <a:effectLst/>
                        </a:rPr>
                        <a:t>Men: waist more than 102cm</a:t>
                      </a:r>
                    </a:p>
                    <a:p>
                      <a:pPr>
                        <a:lnSpc>
                          <a:spcPct val="107000"/>
                        </a:lnSpc>
                        <a:spcAft>
                          <a:spcPts val="0"/>
                        </a:spcAft>
                      </a:pPr>
                      <a:r>
                        <a:rPr lang="en-GB" sz="2000" b="0" dirty="0">
                          <a:solidFill>
                            <a:schemeClr val="tx1"/>
                          </a:solidFill>
                          <a:effectLst/>
                        </a:rPr>
                        <a:t>Women: waist more than 88cm</a:t>
                      </a:r>
                      <a:endParaRPr lang="en-GB" sz="2000" b="0" dirty="0">
                        <a:solidFill>
                          <a:schemeClr val="tx1"/>
                        </a:solidFill>
                        <a:effectLst/>
                        <a:latin typeface="Avenir LT Std 55 Roman"/>
                        <a:ea typeface="Calibri" panose="020F0502020204030204" pitchFamily="34" charset="0"/>
                        <a:cs typeface="Times New Roman" panose="02020603050405020304" pitchFamily="18" charset="0"/>
                      </a:endParaRPr>
                    </a:p>
                  </a:txBody>
                  <a:tcPr marL="68580" marR="68580" marT="36195" marB="36195"/>
                </a:tc>
                <a:extLst>
                  <a:ext uri="{0D108BD9-81ED-4DB2-BD59-A6C34878D82A}">
                    <a16:rowId xmlns:a16="http://schemas.microsoft.com/office/drawing/2014/main" val="3501112600"/>
                  </a:ext>
                </a:extLst>
              </a:tr>
              <a:tr h="696361">
                <a:tc>
                  <a:txBody>
                    <a:bodyPr/>
                    <a:lstStyle/>
                    <a:p>
                      <a:pPr>
                        <a:lnSpc>
                          <a:spcPct val="107000"/>
                        </a:lnSpc>
                        <a:spcAft>
                          <a:spcPts val="0"/>
                        </a:spcAft>
                      </a:pPr>
                      <a:r>
                        <a:rPr lang="en-GB" sz="2000" b="0">
                          <a:solidFill>
                            <a:schemeClr val="tx1"/>
                          </a:solidFill>
                          <a:effectLst/>
                        </a:rPr>
                        <a:t>Underweight</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tc>
                <a:tc>
                  <a:txBody>
                    <a:bodyPr/>
                    <a:lstStyle/>
                    <a:p>
                      <a:pPr>
                        <a:lnSpc>
                          <a:spcPct val="107000"/>
                        </a:lnSpc>
                        <a:spcAft>
                          <a:spcPts val="0"/>
                        </a:spcAft>
                      </a:pPr>
                      <a:r>
                        <a:rPr lang="en-GB" sz="2000" b="0" dirty="0">
                          <a:solidFill>
                            <a:schemeClr val="tx1"/>
                          </a:solidFill>
                          <a:effectLst/>
                        </a:rPr>
                        <a:t>Less than 18.5</a:t>
                      </a:r>
                      <a:endParaRPr lang="en-GB" sz="2000" b="0" dirty="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tc>
                  <a:txBody>
                    <a:bodyPr/>
                    <a:lstStyle/>
                    <a:p>
                      <a:pPr>
                        <a:lnSpc>
                          <a:spcPct val="107000"/>
                        </a:lnSpc>
                        <a:spcAft>
                          <a:spcPts val="0"/>
                        </a:spcAft>
                      </a:pPr>
                      <a:r>
                        <a:rPr lang="en-GB" sz="2000" b="0" dirty="0">
                          <a:solidFill>
                            <a:schemeClr val="tx1"/>
                          </a:solidFill>
                          <a:effectLst/>
                        </a:rPr>
                        <a:t>No additional risk</a:t>
                      </a:r>
                      <a:endParaRPr lang="en-GB" sz="2000" b="0" dirty="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tc>
                  <a:txBody>
                    <a:bodyPr/>
                    <a:lstStyle/>
                    <a:p>
                      <a:pPr>
                        <a:lnSpc>
                          <a:spcPct val="107000"/>
                        </a:lnSpc>
                        <a:spcAft>
                          <a:spcPts val="0"/>
                        </a:spcAft>
                      </a:pPr>
                      <a:r>
                        <a:rPr lang="en-GB" sz="2000" b="0">
                          <a:solidFill>
                            <a:schemeClr val="tx1"/>
                          </a:solidFill>
                          <a:effectLst/>
                        </a:rPr>
                        <a:t>No additional risk</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extLst>
                  <a:ext uri="{0D108BD9-81ED-4DB2-BD59-A6C34878D82A}">
                    <a16:rowId xmlns:a16="http://schemas.microsoft.com/office/drawing/2014/main" val="3113539336"/>
                  </a:ext>
                </a:extLst>
              </a:tr>
              <a:tr h="436132">
                <a:tc>
                  <a:txBody>
                    <a:bodyPr/>
                    <a:lstStyle/>
                    <a:p>
                      <a:pPr>
                        <a:lnSpc>
                          <a:spcPct val="107000"/>
                        </a:lnSpc>
                        <a:spcAft>
                          <a:spcPts val="0"/>
                        </a:spcAft>
                      </a:pPr>
                      <a:r>
                        <a:rPr lang="en-GB" sz="2000" b="0">
                          <a:solidFill>
                            <a:schemeClr val="tx1"/>
                          </a:solidFill>
                          <a:effectLst/>
                        </a:rPr>
                        <a:t>Normal</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tc>
                <a:tc>
                  <a:txBody>
                    <a:bodyPr/>
                    <a:lstStyle/>
                    <a:p>
                      <a:pPr>
                        <a:lnSpc>
                          <a:spcPct val="107000"/>
                        </a:lnSpc>
                        <a:spcAft>
                          <a:spcPts val="0"/>
                        </a:spcAft>
                      </a:pPr>
                      <a:r>
                        <a:rPr lang="en-GB" sz="2000" b="0">
                          <a:solidFill>
                            <a:schemeClr val="tx1"/>
                          </a:solidFill>
                          <a:effectLst/>
                        </a:rPr>
                        <a:t>18.5-24.9</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tc>
                  <a:txBody>
                    <a:bodyPr/>
                    <a:lstStyle/>
                    <a:p>
                      <a:pPr>
                        <a:lnSpc>
                          <a:spcPct val="107000"/>
                        </a:lnSpc>
                        <a:spcAft>
                          <a:spcPts val="0"/>
                        </a:spcAft>
                      </a:pPr>
                      <a:r>
                        <a:rPr lang="en-GB" sz="2000" b="0" dirty="0">
                          <a:solidFill>
                            <a:schemeClr val="tx1"/>
                          </a:solidFill>
                          <a:effectLst/>
                        </a:rPr>
                        <a:t>No additional risk</a:t>
                      </a:r>
                      <a:endParaRPr lang="en-GB" sz="2000" b="0" dirty="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tc>
                  <a:txBody>
                    <a:bodyPr/>
                    <a:lstStyle/>
                    <a:p>
                      <a:pPr>
                        <a:lnSpc>
                          <a:spcPct val="107000"/>
                        </a:lnSpc>
                        <a:spcAft>
                          <a:spcPts val="0"/>
                        </a:spcAft>
                      </a:pPr>
                      <a:r>
                        <a:rPr lang="en-GB" sz="2000" b="0">
                          <a:solidFill>
                            <a:schemeClr val="tx1"/>
                          </a:solidFill>
                          <a:effectLst/>
                        </a:rPr>
                        <a:t>No additional risk</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extLst>
                  <a:ext uri="{0D108BD9-81ED-4DB2-BD59-A6C34878D82A}">
                    <a16:rowId xmlns:a16="http://schemas.microsoft.com/office/drawing/2014/main" val="88756201"/>
                  </a:ext>
                </a:extLst>
              </a:tr>
              <a:tr h="436132">
                <a:tc>
                  <a:txBody>
                    <a:bodyPr/>
                    <a:lstStyle/>
                    <a:p>
                      <a:pPr>
                        <a:lnSpc>
                          <a:spcPct val="107000"/>
                        </a:lnSpc>
                        <a:spcAft>
                          <a:spcPts val="0"/>
                        </a:spcAft>
                      </a:pPr>
                      <a:r>
                        <a:rPr lang="en-GB" sz="2000" b="0">
                          <a:solidFill>
                            <a:schemeClr val="tx1"/>
                          </a:solidFill>
                          <a:effectLst/>
                        </a:rPr>
                        <a:t>Overweight</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tc>
                <a:tc>
                  <a:txBody>
                    <a:bodyPr/>
                    <a:lstStyle/>
                    <a:p>
                      <a:pPr>
                        <a:lnSpc>
                          <a:spcPct val="107000"/>
                        </a:lnSpc>
                        <a:spcAft>
                          <a:spcPts val="0"/>
                        </a:spcAft>
                      </a:pPr>
                      <a:r>
                        <a:rPr lang="en-GB" sz="2000" b="0">
                          <a:solidFill>
                            <a:schemeClr val="tx1"/>
                          </a:solidFill>
                          <a:effectLst/>
                        </a:rPr>
                        <a:t>25.0-29.9</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tc>
                  <a:txBody>
                    <a:bodyPr/>
                    <a:lstStyle/>
                    <a:p>
                      <a:pPr>
                        <a:lnSpc>
                          <a:spcPct val="107000"/>
                        </a:lnSpc>
                        <a:spcAft>
                          <a:spcPts val="0"/>
                        </a:spcAft>
                      </a:pPr>
                      <a:r>
                        <a:rPr lang="en-GB" sz="2000" b="0" dirty="0">
                          <a:solidFill>
                            <a:schemeClr val="tx1"/>
                          </a:solidFill>
                          <a:effectLst/>
                        </a:rPr>
                        <a:t>Increased</a:t>
                      </a:r>
                      <a:endParaRPr lang="en-GB" sz="2000" b="0" dirty="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tc>
                  <a:txBody>
                    <a:bodyPr/>
                    <a:lstStyle/>
                    <a:p>
                      <a:pPr>
                        <a:lnSpc>
                          <a:spcPct val="107000"/>
                        </a:lnSpc>
                        <a:spcAft>
                          <a:spcPts val="0"/>
                        </a:spcAft>
                      </a:pPr>
                      <a:r>
                        <a:rPr lang="en-GB" sz="2000" b="0" dirty="0">
                          <a:solidFill>
                            <a:schemeClr val="tx1"/>
                          </a:solidFill>
                          <a:effectLst/>
                        </a:rPr>
                        <a:t>High</a:t>
                      </a:r>
                      <a:endParaRPr lang="en-GB" sz="2000" b="0" dirty="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extLst>
                  <a:ext uri="{0D108BD9-81ED-4DB2-BD59-A6C34878D82A}">
                    <a16:rowId xmlns:a16="http://schemas.microsoft.com/office/drawing/2014/main" val="392788390"/>
                  </a:ext>
                </a:extLst>
              </a:tr>
              <a:tr h="436132">
                <a:tc gridSpan="4">
                  <a:txBody>
                    <a:bodyPr/>
                    <a:lstStyle/>
                    <a:p>
                      <a:pPr>
                        <a:lnSpc>
                          <a:spcPct val="107000"/>
                        </a:lnSpc>
                        <a:spcAft>
                          <a:spcPts val="0"/>
                        </a:spcAft>
                      </a:pPr>
                      <a:r>
                        <a:rPr lang="en-GB" sz="2000" b="0" dirty="0">
                          <a:solidFill>
                            <a:schemeClr val="tx1"/>
                          </a:solidFill>
                          <a:effectLst/>
                        </a:rPr>
                        <a:t>Obesity class</a:t>
                      </a:r>
                      <a:endParaRPr lang="en-GB" sz="2000" b="0" dirty="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92727850"/>
                  </a:ext>
                </a:extLst>
              </a:tr>
              <a:tr h="436132">
                <a:tc>
                  <a:txBody>
                    <a:bodyPr/>
                    <a:lstStyle/>
                    <a:p>
                      <a:pPr>
                        <a:lnSpc>
                          <a:spcPct val="107000"/>
                        </a:lnSpc>
                        <a:spcAft>
                          <a:spcPts val="0"/>
                        </a:spcAft>
                      </a:pPr>
                      <a:r>
                        <a:rPr lang="en-GB" sz="2000" b="0">
                          <a:solidFill>
                            <a:schemeClr val="tx1"/>
                          </a:solidFill>
                          <a:effectLst/>
                        </a:rPr>
                        <a:t>I</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tc>
                <a:tc>
                  <a:txBody>
                    <a:bodyPr/>
                    <a:lstStyle/>
                    <a:p>
                      <a:pPr>
                        <a:lnSpc>
                          <a:spcPct val="107000"/>
                        </a:lnSpc>
                        <a:spcAft>
                          <a:spcPts val="0"/>
                        </a:spcAft>
                      </a:pPr>
                      <a:r>
                        <a:rPr lang="en-GB" sz="2000" b="0">
                          <a:solidFill>
                            <a:schemeClr val="tx1"/>
                          </a:solidFill>
                          <a:effectLst/>
                        </a:rPr>
                        <a:t>30.0–34.9</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tc>
                  <a:txBody>
                    <a:bodyPr/>
                    <a:lstStyle/>
                    <a:p>
                      <a:pPr>
                        <a:lnSpc>
                          <a:spcPct val="107000"/>
                        </a:lnSpc>
                        <a:spcAft>
                          <a:spcPts val="0"/>
                        </a:spcAft>
                      </a:pPr>
                      <a:r>
                        <a:rPr lang="en-GB" sz="2000" b="0">
                          <a:solidFill>
                            <a:schemeClr val="tx1"/>
                          </a:solidFill>
                          <a:effectLst/>
                        </a:rPr>
                        <a:t>High</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tc>
                  <a:txBody>
                    <a:bodyPr/>
                    <a:lstStyle/>
                    <a:p>
                      <a:pPr>
                        <a:lnSpc>
                          <a:spcPct val="107000"/>
                        </a:lnSpc>
                        <a:spcAft>
                          <a:spcPts val="0"/>
                        </a:spcAft>
                      </a:pPr>
                      <a:r>
                        <a:rPr lang="en-GB" sz="2000" b="0">
                          <a:solidFill>
                            <a:schemeClr val="tx1"/>
                          </a:solidFill>
                          <a:effectLst/>
                        </a:rPr>
                        <a:t>Very high</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extLst>
                  <a:ext uri="{0D108BD9-81ED-4DB2-BD59-A6C34878D82A}">
                    <a16:rowId xmlns:a16="http://schemas.microsoft.com/office/drawing/2014/main" val="1690020896"/>
                  </a:ext>
                </a:extLst>
              </a:tr>
              <a:tr h="436132">
                <a:tc>
                  <a:txBody>
                    <a:bodyPr/>
                    <a:lstStyle/>
                    <a:p>
                      <a:pPr>
                        <a:lnSpc>
                          <a:spcPct val="107000"/>
                        </a:lnSpc>
                        <a:spcAft>
                          <a:spcPts val="0"/>
                        </a:spcAft>
                      </a:pPr>
                      <a:r>
                        <a:rPr lang="en-GB" sz="2000" b="0">
                          <a:solidFill>
                            <a:schemeClr val="tx1"/>
                          </a:solidFill>
                          <a:effectLst/>
                        </a:rPr>
                        <a:t>II</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tc>
                <a:tc>
                  <a:txBody>
                    <a:bodyPr/>
                    <a:lstStyle/>
                    <a:p>
                      <a:pPr>
                        <a:lnSpc>
                          <a:spcPct val="107000"/>
                        </a:lnSpc>
                        <a:spcAft>
                          <a:spcPts val="0"/>
                        </a:spcAft>
                      </a:pPr>
                      <a:r>
                        <a:rPr lang="en-GB" sz="2000" b="0">
                          <a:solidFill>
                            <a:schemeClr val="tx1"/>
                          </a:solidFill>
                          <a:effectLst/>
                        </a:rPr>
                        <a:t>35.0–39.9</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tc>
                  <a:txBody>
                    <a:bodyPr/>
                    <a:lstStyle/>
                    <a:p>
                      <a:pPr>
                        <a:lnSpc>
                          <a:spcPct val="107000"/>
                        </a:lnSpc>
                        <a:spcAft>
                          <a:spcPts val="0"/>
                        </a:spcAft>
                      </a:pPr>
                      <a:r>
                        <a:rPr lang="en-GB" sz="2000" b="0">
                          <a:solidFill>
                            <a:schemeClr val="tx1"/>
                          </a:solidFill>
                          <a:effectLst/>
                        </a:rPr>
                        <a:t>Very high</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tc>
                  <a:txBody>
                    <a:bodyPr/>
                    <a:lstStyle/>
                    <a:p>
                      <a:pPr>
                        <a:lnSpc>
                          <a:spcPct val="107000"/>
                        </a:lnSpc>
                        <a:spcAft>
                          <a:spcPts val="0"/>
                        </a:spcAft>
                      </a:pPr>
                      <a:r>
                        <a:rPr lang="en-GB" sz="2000" b="0">
                          <a:solidFill>
                            <a:schemeClr val="tx1"/>
                          </a:solidFill>
                          <a:effectLst/>
                        </a:rPr>
                        <a:t>Very high</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extLst>
                  <a:ext uri="{0D108BD9-81ED-4DB2-BD59-A6C34878D82A}">
                    <a16:rowId xmlns:a16="http://schemas.microsoft.com/office/drawing/2014/main" val="2769782101"/>
                  </a:ext>
                </a:extLst>
              </a:tr>
              <a:tr h="696361">
                <a:tc>
                  <a:txBody>
                    <a:bodyPr/>
                    <a:lstStyle/>
                    <a:p>
                      <a:pPr>
                        <a:lnSpc>
                          <a:spcPct val="107000"/>
                        </a:lnSpc>
                        <a:spcAft>
                          <a:spcPts val="0"/>
                        </a:spcAft>
                      </a:pPr>
                      <a:r>
                        <a:rPr lang="en-GB" sz="2000" b="0">
                          <a:solidFill>
                            <a:schemeClr val="tx1"/>
                          </a:solidFill>
                          <a:effectLst/>
                        </a:rPr>
                        <a:t>III</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tc>
                <a:tc>
                  <a:txBody>
                    <a:bodyPr/>
                    <a:lstStyle/>
                    <a:p>
                      <a:pPr>
                        <a:lnSpc>
                          <a:spcPct val="107000"/>
                        </a:lnSpc>
                        <a:spcAft>
                          <a:spcPts val="0"/>
                        </a:spcAft>
                      </a:pPr>
                      <a:r>
                        <a:rPr lang="en-GB" sz="2000" b="0">
                          <a:solidFill>
                            <a:schemeClr val="tx1"/>
                          </a:solidFill>
                          <a:effectLst/>
                        </a:rPr>
                        <a:t>More than 40</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tc>
                  <a:txBody>
                    <a:bodyPr/>
                    <a:lstStyle/>
                    <a:p>
                      <a:pPr>
                        <a:lnSpc>
                          <a:spcPct val="107000"/>
                        </a:lnSpc>
                        <a:spcAft>
                          <a:spcPts val="0"/>
                        </a:spcAft>
                      </a:pPr>
                      <a:r>
                        <a:rPr lang="en-GB" sz="2000" b="0">
                          <a:solidFill>
                            <a:schemeClr val="tx1"/>
                          </a:solidFill>
                          <a:effectLst/>
                        </a:rPr>
                        <a:t>Extremely high</a:t>
                      </a:r>
                      <a:endParaRPr lang="en-GB" sz="2000" b="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tc>
                  <a:txBody>
                    <a:bodyPr/>
                    <a:lstStyle/>
                    <a:p>
                      <a:pPr>
                        <a:lnSpc>
                          <a:spcPct val="107000"/>
                        </a:lnSpc>
                        <a:spcAft>
                          <a:spcPts val="0"/>
                        </a:spcAft>
                      </a:pPr>
                      <a:r>
                        <a:rPr lang="en-GB" sz="2000" b="0" dirty="0">
                          <a:solidFill>
                            <a:schemeClr val="tx1"/>
                          </a:solidFill>
                          <a:effectLst/>
                        </a:rPr>
                        <a:t>Extremely high</a:t>
                      </a:r>
                      <a:endParaRPr lang="en-GB" sz="2000" b="0" dirty="0">
                        <a:solidFill>
                          <a:schemeClr val="tx1"/>
                        </a:solidFill>
                        <a:effectLst/>
                        <a:latin typeface="Avenir LT Std 35 Light"/>
                        <a:ea typeface="Calibri" panose="020F0502020204030204" pitchFamily="34" charset="0"/>
                        <a:cs typeface="Times New Roman" panose="02020603050405020304" pitchFamily="18" charset="0"/>
                      </a:endParaRPr>
                    </a:p>
                  </a:txBody>
                  <a:tcPr marL="68580" marR="68580" marT="36195" marB="36195">
                    <a:solidFill>
                      <a:schemeClr val="tx2">
                        <a:lumMod val="40000"/>
                        <a:lumOff val="60000"/>
                      </a:schemeClr>
                    </a:solidFill>
                  </a:tcPr>
                </a:tc>
                <a:extLst>
                  <a:ext uri="{0D108BD9-81ED-4DB2-BD59-A6C34878D82A}">
                    <a16:rowId xmlns:a16="http://schemas.microsoft.com/office/drawing/2014/main" val="2662764629"/>
                  </a:ext>
                </a:extLst>
              </a:tr>
            </a:tbl>
          </a:graphicData>
        </a:graphic>
      </p:graphicFrame>
    </p:spTree>
    <p:custDataLst>
      <p:tags r:id="rId1"/>
    </p:custDataLst>
    <p:extLst>
      <p:ext uri="{BB962C8B-B14F-4D97-AF65-F5344CB8AC3E}">
        <p14:creationId xmlns:p14="http://schemas.microsoft.com/office/powerpoint/2010/main" val="3718753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71736" y="1143109"/>
            <a:ext cx="8229600" cy="4525963"/>
          </a:xfrm>
        </p:spPr>
        <p:txBody>
          <a:bodyPr/>
          <a:lstStyle/>
          <a:p>
            <a:r>
              <a:rPr lang="en-GB" sz="2800" dirty="0">
                <a:latin typeface="+mn-lt"/>
              </a:rPr>
              <a:t>The principle behind skin fold measurement as an indicator of health risks is that the amount of subcutaneous fat (fat just beneath the skin) is proportional to the total amount of body fat</a:t>
            </a:r>
          </a:p>
          <a:p>
            <a:r>
              <a:rPr lang="en-GB" sz="2800" dirty="0">
                <a:latin typeface="+mn-lt"/>
              </a:rPr>
              <a:t>Measurements can be obtained by:</a:t>
            </a:r>
          </a:p>
          <a:p>
            <a:pPr lvl="1"/>
            <a:r>
              <a:rPr lang="en-GB" sz="2400" dirty="0">
                <a:latin typeface="+mn-lt"/>
              </a:rPr>
              <a:t>Skinfold callipers</a:t>
            </a:r>
          </a:p>
          <a:p>
            <a:pPr lvl="1"/>
            <a:r>
              <a:rPr lang="en-GB" sz="2400" dirty="0">
                <a:latin typeface="+mn-lt"/>
              </a:rPr>
              <a:t>Bioelectrical impedance</a:t>
            </a:r>
          </a:p>
          <a:p>
            <a:pPr lvl="1"/>
            <a:r>
              <a:rPr lang="en-GB" sz="2400" dirty="0">
                <a:latin typeface="+mn-lt"/>
              </a:rPr>
              <a:t>Hydrostatic weighing</a:t>
            </a:r>
          </a:p>
          <a:p>
            <a:pPr lvl="1"/>
            <a:r>
              <a:rPr lang="en-GB" sz="2400" dirty="0">
                <a:latin typeface="+mn-lt"/>
              </a:rPr>
              <a:t>DEXA scan</a:t>
            </a:r>
          </a:p>
          <a:p>
            <a:pPr marL="0" indent="0">
              <a:buNone/>
            </a:pPr>
            <a:endParaRPr lang="en-GB" dirty="0"/>
          </a:p>
          <a:p>
            <a:pPr marL="0" indent="0">
              <a:buNone/>
            </a:pPr>
            <a:endParaRPr lang="en-GB" dirty="0">
              <a:latin typeface="Avenir LT Std 65 Medium" pitchFamily="34" charset="0"/>
            </a:endParaRPr>
          </a:p>
        </p:txBody>
      </p:sp>
      <p:sp>
        <p:nvSpPr>
          <p:cNvPr id="3" name="Title 1"/>
          <p:cNvSpPr txBox="1">
            <a:spLocks/>
          </p:cNvSpPr>
          <p:nvPr/>
        </p:nvSpPr>
        <p:spPr>
          <a:xfrm>
            <a:off x="1771736" y="423029"/>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Body composition measurements</a:t>
            </a:r>
          </a:p>
        </p:txBody>
      </p:sp>
    </p:spTree>
    <p:custDataLst>
      <p:tags r:id="rId1"/>
    </p:custDataLst>
    <p:extLst>
      <p:ext uri="{BB962C8B-B14F-4D97-AF65-F5344CB8AC3E}">
        <p14:creationId xmlns:p14="http://schemas.microsoft.com/office/powerpoint/2010/main" val="3641878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02006" y="1382172"/>
            <a:ext cx="8229600" cy="4525963"/>
          </a:xfrm>
        </p:spPr>
        <p:txBody>
          <a:bodyPr>
            <a:normAutofit lnSpcReduction="10000"/>
          </a:bodyPr>
          <a:lstStyle/>
          <a:p>
            <a:pPr marL="0" indent="0">
              <a:buNone/>
            </a:pPr>
            <a:r>
              <a:rPr lang="en-GB" sz="2800" dirty="0">
                <a:latin typeface="+mn-lt"/>
              </a:rPr>
              <a:t>Fitness assessments should be tailored to a client’s needs and goals. Examples include:</a:t>
            </a:r>
          </a:p>
          <a:p>
            <a:pPr marL="0" indent="0">
              <a:buNone/>
            </a:pPr>
            <a:endParaRPr lang="en-GB" sz="2800" b="1" dirty="0">
              <a:latin typeface="+mn-lt"/>
            </a:endParaRPr>
          </a:p>
          <a:p>
            <a:pPr marL="0" indent="0">
              <a:buNone/>
            </a:pPr>
            <a:r>
              <a:rPr lang="en-GB" sz="2800" b="1" dirty="0">
                <a:latin typeface="+mn-lt"/>
              </a:rPr>
              <a:t>Muscular strength  </a:t>
            </a:r>
            <a:endParaRPr lang="en-GB" sz="2800" dirty="0">
              <a:latin typeface="+mn-lt"/>
            </a:endParaRPr>
          </a:p>
          <a:p>
            <a:r>
              <a:rPr lang="en-GB" sz="2800" dirty="0">
                <a:latin typeface="+mn-lt"/>
              </a:rPr>
              <a:t>Sit-up test</a:t>
            </a:r>
          </a:p>
          <a:p>
            <a:r>
              <a:rPr lang="en-GB" sz="2800" dirty="0">
                <a:latin typeface="+mn-lt"/>
              </a:rPr>
              <a:t>Back extension test</a:t>
            </a:r>
          </a:p>
          <a:p>
            <a:r>
              <a:rPr lang="en-GB" sz="2800" dirty="0">
                <a:latin typeface="+mn-lt"/>
              </a:rPr>
              <a:t>Press-up test</a:t>
            </a:r>
          </a:p>
          <a:p>
            <a:r>
              <a:rPr lang="en-GB" sz="2800" dirty="0">
                <a:latin typeface="+mn-lt"/>
              </a:rPr>
              <a:t>Plank test</a:t>
            </a:r>
          </a:p>
          <a:p>
            <a:r>
              <a:rPr lang="en-GB" sz="2800" dirty="0">
                <a:latin typeface="+mn-lt"/>
              </a:rPr>
              <a:t>Maximum repetition </a:t>
            </a:r>
          </a:p>
          <a:p>
            <a:pPr marL="0" indent="0">
              <a:buNone/>
            </a:pPr>
            <a:endParaRPr lang="en-GB" dirty="0"/>
          </a:p>
          <a:p>
            <a:pPr marL="0" indent="0">
              <a:buNone/>
            </a:pPr>
            <a:endParaRPr lang="en-GB" dirty="0">
              <a:latin typeface="Avenir LT Std 65 Medium" pitchFamily="34" charset="0"/>
            </a:endParaRPr>
          </a:p>
        </p:txBody>
      </p:sp>
      <p:sp>
        <p:nvSpPr>
          <p:cNvPr id="3" name="Title 1"/>
          <p:cNvSpPr txBox="1">
            <a:spLocks/>
          </p:cNvSpPr>
          <p:nvPr/>
        </p:nvSpPr>
        <p:spPr>
          <a:xfrm>
            <a:off x="1877244" y="458198"/>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Fitness testing</a:t>
            </a:r>
          </a:p>
        </p:txBody>
      </p:sp>
    </p:spTree>
    <p:custDataLst>
      <p:tags r:id="rId1"/>
    </p:custDataLst>
    <p:extLst>
      <p:ext uri="{BB962C8B-B14F-4D97-AF65-F5344CB8AC3E}">
        <p14:creationId xmlns:p14="http://schemas.microsoft.com/office/powerpoint/2010/main" val="3120562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10798" y="1267871"/>
            <a:ext cx="8229600" cy="4525963"/>
          </a:xfrm>
        </p:spPr>
        <p:txBody>
          <a:bodyPr>
            <a:normAutofit fontScale="92500" lnSpcReduction="10000"/>
          </a:bodyPr>
          <a:lstStyle/>
          <a:p>
            <a:pPr marL="0" indent="0">
              <a:buNone/>
            </a:pPr>
            <a:r>
              <a:rPr lang="en-GB" sz="2800" b="1" dirty="0">
                <a:latin typeface="+mn-lt"/>
              </a:rPr>
              <a:t>Cardiovascular fitness</a:t>
            </a:r>
            <a:endParaRPr lang="en-GB" sz="2800" i="1" dirty="0">
              <a:latin typeface="+mn-lt"/>
            </a:endParaRPr>
          </a:p>
          <a:p>
            <a:r>
              <a:rPr lang="en-GB" sz="2800" dirty="0">
                <a:latin typeface="+mn-lt"/>
              </a:rPr>
              <a:t>Cooper run</a:t>
            </a:r>
            <a:endParaRPr lang="en-GB" sz="2800" i="1" dirty="0">
              <a:latin typeface="+mn-lt"/>
            </a:endParaRPr>
          </a:p>
          <a:p>
            <a:r>
              <a:rPr lang="en-GB" sz="2800" dirty="0">
                <a:latin typeface="+mn-lt"/>
              </a:rPr>
              <a:t>Rockport walk test</a:t>
            </a:r>
            <a:endParaRPr lang="en-GB" sz="2800" i="1" dirty="0">
              <a:latin typeface="+mn-lt"/>
            </a:endParaRPr>
          </a:p>
          <a:p>
            <a:r>
              <a:rPr lang="en-GB" sz="2800" dirty="0">
                <a:latin typeface="+mn-lt"/>
              </a:rPr>
              <a:t>Machine-based fitness test </a:t>
            </a:r>
            <a:endParaRPr lang="en-GB" sz="2800" i="1" dirty="0">
              <a:latin typeface="+mn-lt"/>
            </a:endParaRPr>
          </a:p>
          <a:p>
            <a:r>
              <a:rPr lang="en-GB" sz="2800" dirty="0">
                <a:latin typeface="+mn-lt"/>
              </a:rPr>
              <a:t>Multi-stage fitness test</a:t>
            </a:r>
          </a:p>
          <a:p>
            <a:pPr marL="0" indent="0">
              <a:buNone/>
            </a:pPr>
            <a:endParaRPr lang="en-GB" sz="2800" i="1" dirty="0">
              <a:latin typeface="+mn-lt"/>
            </a:endParaRPr>
          </a:p>
          <a:p>
            <a:pPr marL="0" indent="0">
              <a:buNone/>
            </a:pPr>
            <a:r>
              <a:rPr lang="en-GB" sz="2800" b="1" dirty="0">
                <a:latin typeface="+mn-lt"/>
              </a:rPr>
              <a:t>Flexibility </a:t>
            </a:r>
          </a:p>
          <a:p>
            <a:r>
              <a:rPr lang="en-GB" sz="2800" dirty="0">
                <a:latin typeface="+mn-lt"/>
              </a:rPr>
              <a:t>Sit and reach test</a:t>
            </a:r>
          </a:p>
          <a:p>
            <a:r>
              <a:rPr lang="en-GB" sz="2800" dirty="0">
                <a:latin typeface="+mn-lt"/>
              </a:rPr>
              <a:t>Lying hamstring test</a:t>
            </a:r>
          </a:p>
          <a:p>
            <a:pPr marL="0" indent="0">
              <a:buNone/>
            </a:pPr>
            <a:r>
              <a:rPr lang="en-GB" sz="2800" dirty="0">
                <a:latin typeface="+mn-lt"/>
              </a:rPr>
              <a:t> </a:t>
            </a:r>
            <a:endParaRPr lang="en-GB" sz="2800" i="1" dirty="0">
              <a:latin typeface="+mn-lt"/>
            </a:endParaRPr>
          </a:p>
          <a:p>
            <a:pPr marL="0" indent="0">
              <a:buNone/>
            </a:pPr>
            <a:endParaRPr lang="en-GB" sz="2800"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894828" y="352690"/>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Fitness testing</a:t>
            </a:r>
          </a:p>
        </p:txBody>
      </p:sp>
    </p:spTree>
    <p:custDataLst>
      <p:tags r:id="rId1"/>
    </p:custDataLst>
    <p:extLst>
      <p:ext uri="{BB962C8B-B14F-4D97-AF65-F5344CB8AC3E}">
        <p14:creationId xmlns:p14="http://schemas.microsoft.com/office/powerpoint/2010/main" val="9494113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685483" y="1232702"/>
            <a:ext cx="8229600" cy="4525963"/>
          </a:xfrm>
        </p:spPr>
        <p:txBody>
          <a:bodyPr>
            <a:normAutofit lnSpcReduction="10000"/>
          </a:bodyPr>
          <a:lstStyle/>
          <a:p>
            <a:pPr marL="0" indent="0">
              <a:buNone/>
            </a:pPr>
            <a:r>
              <a:rPr lang="en-GB" sz="2800" dirty="0">
                <a:latin typeface="+mn-lt"/>
              </a:rPr>
              <a:t>Reasons for deferral and delay of exercise include:</a:t>
            </a:r>
          </a:p>
          <a:p>
            <a:pPr lvl="0"/>
            <a:r>
              <a:rPr lang="en-GB" sz="2800" b="1" dirty="0">
                <a:latin typeface="+mn-lt"/>
              </a:rPr>
              <a:t>Health changes</a:t>
            </a:r>
            <a:r>
              <a:rPr lang="en-GB" sz="2800" dirty="0">
                <a:latin typeface="+mn-lt"/>
              </a:rPr>
              <a:t> – any changes to health status should be discussed and referred to a GP before continuing with exercise</a:t>
            </a:r>
          </a:p>
          <a:p>
            <a:pPr lvl="0"/>
            <a:r>
              <a:rPr lang="en-GB" sz="2800" b="1" dirty="0">
                <a:latin typeface="+mn-lt"/>
              </a:rPr>
              <a:t>Illness</a:t>
            </a:r>
            <a:r>
              <a:rPr lang="en-GB" sz="2800" dirty="0">
                <a:latin typeface="+mn-lt"/>
              </a:rPr>
              <a:t> – If the client is feeling unwell, they should be advised to delay exercise until they feel better</a:t>
            </a:r>
          </a:p>
          <a:p>
            <a:pPr lvl="0"/>
            <a:r>
              <a:rPr lang="en-GB" sz="2800" b="1" dirty="0">
                <a:latin typeface="+mn-lt"/>
              </a:rPr>
              <a:t>Pregnancy</a:t>
            </a:r>
            <a:r>
              <a:rPr lang="en-GB" sz="2800" dirty="0">
                <a:latin typeface="+mn-lt"/>
              </a:rPr>
              <a:t> – clients should check with a GP before starting exercise</a:t>
            </a:r>
          </a:p>
          <a:p>
            <a:pPr marL="0" indent="0">
              <a:buNone/>
            </a:pPr>
            <a:r>
              <a:rPr lang="en-GB" sz="2800" dirty="0">
                <a:latin typeface="+mn-lt"/>
              </a:rPr>
              <a:t> </a:t>
            </a:r>
            <a:endParaRPr lang="en-GB" sz="2800" i="1" dirty="0">
              <a:latin typeface="+mn-lt"/>
            </a:endParaRPr>
          </a:p>
          <a:p>
            <a:pPr marL="0" indent="0">
              <a:buNone/>
            </a:pPr>
            <a:endParaRPr lang="en-GB" sz="2800"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833283" y="317521"/>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Deferral and delay of exercise</a:t>
            </a:r>
          </a:p>
        </p:txBody>
      </p:sp>
    </p:spTree>
    <p:custDataLst>
      <p:tags r:id="rId1"/>
    </p:custDataLst>
    <p:extLst>
      <p:ext uri="{BB962C8B-B14F-4D97-AF65-F5344CB8AC3E}">
        <p14:creationId xmlns:p14="http://schemas.microsoft.com/office/powerpoint/2010/main" val="6967500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9782" y="1689902"/>
            <a:ext cx="8229600" cy="3998721"/>
          </a:xfrm>
        </p:spPr>
        <p:txBody>
          <a:bodyPr>
            <a:normAutofit fontScale="92500"/>
          </a:bodyPr>
          <a:lstStyle/>
          <a:p>
            <a:pPr marL="0" indent="0">
              <a:buNone/>
            </a:pPr>
            <a:r>
              <a:rPr lang="en-GB" sz="2800" dirty="0">
                <a:latin typeface="+mn-lt"/>
              </a:rPr>
              <a:t>Referral is recommended in the following situations:</a:t>
            </a:r>
          </a:p>
          <a:p>
            <a:pPr lvl="0"/>
            <a:r>
              <a:rPr lang="en-GB" sz="2800" dirty="0">
                <a:latin typeface="+mn-lt"/>
              </a:rPr>
              <a:t>PAR-Q response – if the client answers yes to one or more questions, have a diagnosed condition or signs and symptoms of a condition</a:t>
            </a:r>
          </a:p>
          <a:p>
            <a:pPr lvl="0"/>
            <a:r>
              <a:rPr lang="en-GB" sz="2800" dirty="0">
                <a:latin typeface="+mn-lt"/>
              </a:rPr>
              <a:t>Combined risk factors – clients who have two or more risk factors for cardiovascular disease </a:t>
            </a:r>
          </a:p>
          <a:p>
            <a:pPr lvl="0"/>
            <a:r>
              <a:rPr lang="en-GB" sz="2800" dirty="0">
                <a:latin typeface="+mn-lt"/>
              </a:rPr>
              <a:t>Injuries that may be aggravated by exercise</a:t>
            </a:r>
          </a:p>
          <a:p>
            <a:pPr lvl="0"/>
            <a:r>
              <a:rPr lang="en-GB" sz="2800" dirty="0">
                <a:latin typeface="+mn-lt"/>
              </a:rPr>
              <a:t>Doubt or uncertainty – if the instructor has any doubt or uncertainty, they should refer to the GP</a:t>
            </a:r>
          </a:p>
          <a:p>
            <a:pPr marL="0" indent="0">
              <a:buNone/>
            </a:pPr>
            <a:endParaRPr lang="en-GB" sz="2800"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938790" y="335105"/>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Referral to a GP for medical clearance</a:t>
            </a:r>
          </a:p>
        </p:txBody>
      </p:sp>
    </p:spTree>
    <p:custDataLst>
      <p:tags r:id="rId1"/>
    </p:custDataLst>
    <p:extLst>
      <p:ext uri="{BB962C8B-B14F-4D97-AF65-F5344CB8AC3E}">
        <p14:creationId xmlns:p14="http://schemas.microsoft.com/office/powerpoint/2010/main" val="915229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86036" y="1171157"/>
            <a:ext cx="8229600" cy="4525963"/>
          </a:xfrm>
        </p:spPr>
        <p:txBody>
          <a:bodyPr>
            <a:normAutofit/>
          </a:bodyPr>
          <a:lstStyle/>
          <a:p>
            <a:r>
              <a:rPr lang="en-GB" sz="2800" dirty="0">
                <a:latin typeface="+mn-lt"/>
              </a:rPr>
              <a:t>An instructor must respect a client’s confidentiality</a:t>
            </a:r>
          </a:p>
          <a:p>
            <a:r>
              <a:rPr lang="en-GB" sz="2800" dirty="0">
                <a:latin typeface="+mn-lt"/>
              </a:rPr>
              <a:t>Any information gathered should be treated as privileged, and not divulged to anyone else, including family and </a:t>
            </a:r>
            <a:r>
              <a:rPr lang="en-GB" sz="2800" dirty="0" smtClean="0">
                <a:latin typeface="+mn-lt"/>
              </a:rPr>
              <a:t>friends</a:t>
            </a:r>
            <a:endParaRPr lang="en-GB" sz="2800" dirty="0"/>
          </a:p>
          <a:p>
            <a:r>
              <a:rPr lang="en-GB" sz="2800" dirty="0">
                <a:latin typeface="+mn-lt"/>
              </a:rPr>
              <a:t>In accordance with the </a:t>
            </a:r>
            <a:r>
              <a:rPr lang="en-GB" sz="2800" b="1" dirty="0">
                <a:latin typeface="+mn-lt"/>
              </a:rPr>
              <a:t>Data Protection Act</a:t>
            </a:r>
            <a:r>
              <a:rPr lang="en-GB" sz="2800" dirty="0">
                <a:latin typeface="+mn-lt"/>
              </a:rPr>
              <a:t>, information collected should remain confidential</a:t>
            </a:r>
          </a:p>
          <a:p>
            <a:r>
              <a:rPr lang="en-GB" sz="2800" dirty="0">
                <a:latin typeface="+mn-lt"/>
              </a:rPr>
              <a:t>Paper documents should be kept in a locked file and electronic documents password protected </a:t>
            </a:r>
          </a:p>
          <a:p>
            <a:pPr marL="0" indent="0">
              <a:buNone/>
            </a:pPr>
            <a:endParaRPr lang="en-GB" sz="2800" dirty="0">
              <a:latin typeface="+mn-lt"/>
            </a:endParaRPr>
          </a:p>
          <a:p>
            <a:pPr marL="0" indent="0">
              <a:buNone/>
            </a:pPr>
            <a:endParaRPr lang="en-GB" sz="2800"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886036" y="343898"/>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Confidentiality</a:t>
            </a:r>
          </a:p>
        </p:txBody>
      </p:sp>
    </p:spTree>
    <p:custDataLst>
      <p:tags r:id="rId1"/>
    </p:custDataLst>
    <p:extLst>
      <p:ext uri="{BB962C8B-B14F-4D97-AF65-F5344CB8AC3E}">
        <p14:creationId xmlns:p14="http://schemas.microsoft.com/office/powerpoint/2010/main" val="5111467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676691" y="1347002"/>
            <a:ext cx="8229600" cy="3708575"/>
          </a:xfrm>
        </p:spPr>
        <p:txBody>
          <a:bodyPr/>
          <a:lstStyle/>
          <a:p>
            <a:pPr marL="0" indent="0">
              <a:buNone/>
            </a:pPr>
            <a:r>
              <a:rPr lang="en-GB" sz="2800" dirty="0">
                <a:latin typeface="+mn-lt"/>
              </a:rPr>
              <a:t>If you feel that the client’s wellbeing would benefit from the disclosure of something to another relevant professional their permission must be sought explaining why it would be beneficial</a:t>
            </a:r>
          </a:p>
          <a:p>
            <a:pPr marL="0" indent="0">
              <a:buNone/>
            </a:pPr>
            <a:endParaRPr lang="en-GB" sz="2800" dirty="0">
              <a:latin typeface="+mn-lt"/>
            </a:endParaRPr>
          </a:p>
          <a:p>
            <a:pPr marL="0" indent="0">
              <a:buNone/>
            </a:pPr>
            <a:r>
              <a:rPr lang="en-GB" sz="2800" dirty="0">
                <a:latin typeface="+mn-lt"/>
              </a:rPr>
              <a:t>If they refuse, that is their prerogative and you must respect that</a:t>
            </a:r>
          </a:p>
          <a:p>
            <a:pPr marL="0" indent="0">
              <a:buNone/>
            </a:pPr>
            <a:endParaRPr lang="en-GB" sz="2800"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868451" y="502160"/>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Confidentiality</a:t>
            </a:r>
          </a:p>
        </p:txBody>
      </p:sp>
    </p:spTree>
    <p:custDataLst>
      <p:tags r:id="rId1"/>
    </p:custDataLst>
    <p:extLst>
      <p:ext uri="{BB962C8B-B14F-4D97-AF65-F5344CB8AC3E}">
        <p14:creationId xmlns:p14="http://schemas.microsoft.com/office/powerpoint/2010/main" val="12403774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80528" y="1241494"/>
            <a:ext cx="8229600" cy="3972344"/>
          </a:xfrm>
        </p:spPr>
        <p:txBody>
          <a:bodyPr>
            <a:normAutofit/>
          </a:bodyPr>
          <a:lstStyle/>
          <a:p>
            <a:r>
              <a:rPr lang="en-GB" sz="2800" dirty="0">
                <a:latin typeface="+mn-lt"/>
              </a:rPr>
              <a:t>The key factor for determining participation in activity should be the extent to which the potential or actual risks are outweighed by the </a:t>
            </a:r>
            <a:r>
              <a:rPr lang="en-GB" sz="2800" dirty="0" smtClean="0">
                <a:latin typeface="+mn-lt"/>
              </a:rPr>
              <a:t>benefits</a:t>
            </a:r>
            <a:endParaRPr lang="en-GB" sz="2800" dirty="0">
              <a:latin typeface="+mn-lt"/>
            </a:endParaRPr>
          </a:p>
          <a:p>
            <a:r>
              <a:rPr lang="en-GB" sz="2800" dirty="0">
                <a:latin typeface="+mn-lt"/>
              </a:rPr>
              <a:t>This is called risk stratification </a:t>
            </a:r>
          </a:p>
          <a:p>
            <a:r>
              <a:rPr lang="en-GB" sz="2800" dirty="0">
                <a:latin typeface="+mn-lt"/>
              </a:rPr>
              <a:t>Usually, the benefits of being more active will outweigh the </a:t>
            </a:r>
            <a:r>
              <a:rPr lang="en-GB" sz="2800" dirty="0" smtClean="0">
                <a:latin typeface="+mn-lt"/>
              </a:rPr>
              <a:t>risks</a:t>
            </a:r>
            <a:endParaRPr lang="en-GB" sz="2800" dirty="0">
              <a:latin typeface="+mn-lt"/>
            </a:endParaRPr>
          </a:p>
        </p:txBody>
      </p:sp>
      <p:sp>
        <p:nvSpPr>
          <p:cNvPr id="3" name="Title 1"/>
          <p:cNvSpPr txBox="1">
            <a:spLocks/>
          </p:cNvSpPr>
          <p:nvPr/>
        </p:nvSpPr>
        <p:spPr>
          <a:xfrm>
            <a:off x="1780528" y="396652"/>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Risk stratification</a:t>
            </a:r>
          </a:p>
        </p:txBody>
      </p:sp>
    </p:spTree>
    <p:custDataLst>
      <p:tags r:id="rId1"/>
    </p:custDataLst>
    <p:extLst>
      <p:ext uri="{BB962C8B-B14F-4D97-AF65-F5344CB8AC3E}">
        <p14:creationId xmlns:p14="http://schemas.microsoft.com/office/powerpoint/2010/main" val="5382914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49252" y="1250287"/>
            <a:ext cx="8229600" cy="4525963"/>
          </a:xfrm>
        </p:spPr>
        <p:txBody>
          <a:bodyPr>
            <a:normAutofit lnSpcReduction="10000"/>
          </a:bodyPr>
          <a:lstStyle/>
          <a:p>
            <a:pPr lvl="0"/>
            <a:r>
              <a:rPr lang="en-GB" sz="2800" dirty="0">
                <a:latin typeface="+mn-lt"/>
              </a:rPr>
              <a:t>Identify people who may be at risk during exercise, a physical assessment or test</a:t>
            </a:r>
          </a:p>
          <a:p>
            <a:pPr lvl="0"/>
            <a:r>
              <a:rPr lang="en-GB" sz="2800" dirty="0">
                <a:latin typeface="+mn-lt"/>
              </a:rPr>
              <a:t>Assess the level of risk (low, moderate, high) and the likelihood and severity of risk attached to the client becoming more active </a:t>
            </a:r>
          </a:p>
          <a:p>
            <a:pPr lvl="0"/>
            <a:r>
              <a:rPr lang="en-GB" sz="2800" dirty="0">
                <a:latin typeface="+mn-lt"/>
              </a:rPr>
              <a:t>Assist with exercise prescription, recommendations</a:t>
            </a:r>
          </a:p>
          <a:p>
            <a:pPr lvl="0"/>
            <a:r>
              <a:rPr lang="en-GB" sz="2800" dirty="0">
                <a:latin typeface="+mn-lt"/>
              </a:rPr>
              <a:t>Enable the development of a suitably informed, safe and effective exercise programme</a:t>
            </a:r>
          </a:p>
          <a:p>
            <a:pPr lvl="0"/>
            <a:r>
              <a:rPr lang="en-GB" sz="2800" dirty="0">
                <a:latin typeface="+mn-lt"/>
              </a:rPr>
              <a:t>Ascertain the appropriate level of supervision </a:t>
            </a:r>
          </a:p>
          <a:p>
            <a:pPr marL="0" indent="0">
              <a:buNone/>
            </a:pPr>
            <a:endParaRPr lang="en-GB" sz="2800" dirty="0">
              <a:latin typeface="+mn-lt"/>
            </a:endParaRPr>
          </a:p>
          <a:p>
            <a:pPr marL="0" indent="0">
              <a:buNone/>
            </a:pPr>
            <a:endParaRPr lang="en-GB" sz="2800"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886036" y="449406"/>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The purpose of risk stratification</a:t>
            </a:r>
          </a:p>
        </p:txBody>
      </p:sp>
    </p:spTree>
    <p:custDataLst>
      <p:tags r:id="rId1"/>
    </p:custDataLst>
    <p:extLst>
      <p:ext uri="{BB962C8B-B14F-4D97-AF65-F5344CB8AC3E}">
        <p14:creationId xmlns:p14="http://schemas.microsoft.com/office/powerpoint/2010/main" val="9936169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89321" y="1259079"/>
            <a:ext cx="8229600" cy="4525963"/>
          </a:xfrm>
        </p:spPr>
        <p:txBody>
          <a:bodyPr/>
          <a:lstStyle/>
          <a:p>
            <a:pPr marL="0" indent="0">
              <a:buNone/>
            </a:pPr>
            <a:r>
              <a:rPr lang="en-GB" sz="2800" dirty="0">
                <a:latin typeface="+mn-lt"/>
              </a:rPr>
              <a:t>Risk stratification models provide guidance to identify cardiovascular disease (CVD) risk factors and other lifestyle factors that could increase risks</a:t>
            </a:r>
          </a:p>
          <a:p>
            <a:pPr marL="0" indent="0">
              <a:buNone/>
            </a:pPr>
            <a:endParaRPr lang="en-GB" sz="2800" dirty="0">
              <a:latin typeface="+mn-lt"/>
            </a:endParaRPr>
          </a:p>
          <a:p>
            <a:pPr marL="0" indent="0">
              <a:buNone/>
            </a:pPr>
            <a:r>
              <a:rPr lang="en-GB" sz="2800" dirty="0">
                <a:latin typeface="+mn-lt"/>
              </a:rPr>
              <a:t>The categories are:</a:t>
            </a:r>
          </a:p>
          <a:p>
            <a:r>
              <a:rPr lang="en-GB" sz="2800" dirty="0">
                <a:latin typeface="+mn-lt"/>
              </a:rPr>
              <a:t>Medical referral </a:t>
            </a:r>
          </a:p>
          <a:p>
            <a:r>
              <a:rPr lang="en-GB" sz="2800" dirty="0">
                <a:latin typeface="+mn-lt"/>
              </a:rPr>
              <a:t>Special attention </a:t>
            </a:r>
          </a:p>
          <a:p>
            <a:r>
              <a:rPr lang="en-GB" sz="2800" dirty="0">
                <a:latin typeface="+mn-lt"/>
              </a:rPr>
              <a:t>Normal (fit and healthy)</a:t>
            </a:r>
          </a:p>
          <a:p>
            <a:pPr marL="0" indent="0">
              <a:buNone/>
            </a:pPr>
            <a:endParaRPr lang="en-GB" sz="2800"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789321" y="352691"/>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Identifying risk </a:t>
            </a:r>
          </a:p>
        </p:txBody>
      </p:sp>
    </p:spTree>
    <p:custDataLst>
      <p:tags r:id="rId1"/>
    </p:custDataLst>
    <p:extLst>
      <p:ext uri="{BB962C8B-B14F-4D97-AF65-F5344CB8AC3E}">
        <p14:creationId xmlns:p14="http://schemas.microsoft.com/office/powerpoint/2010/main" val="3103017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33282" y="1355794"/>
            <a:ext cx="8229600" cy="4525963"/>
          </a:xfrm>
        </p:spPr>
        <p:txBody>
          <a:bodyPr/>
          <a:lstStyle/>
          <a:p>
            <a:pPr marL="0" indent="0">
              <a:buNone/>
            </a:pPr>
            <a:r>
              <a:rPr lang="en-GB" sz="2800" b="1" dirty="0">
                <a:latin typeface="+mn-lt"/>
              </a:rPr>
              <a:t>Medical referral</a:t>
            </a:r>
            <a:r>
              <a:rPr lang="en-GB" sz="2800" dirty="0">
                <a:latin typeface="+mn-lt"/>
              </a:rPr>
              <a:t> </a:t>
            </a:r>
          </a:p>
          <a:p>
            <a:r>
              <a:rPr lang="en-GB" sz="2800" dirty="0">
                <a:latin typeface="+mn-lt"/>
              </a:rPr>
              <a:t>Clients have a serious condition or serious medical risk factor for CVD</a:t>
            </a:r>
          </a:p>
          <a:p>
            <a:r>
              <a:rPr lang="en-GB" sz="2800" dirty="0">
                <a:latin typeface="+mn-lt"/>
              </a:rPr>
              <a:t>They should always be referred to a medical professional for clearance</a:t>
            </a:r>
          </a:p>
          <a:p>
            <a:r>
              <a:rPr lang="en-GB" sz="2800" dirty="0">
                <a:latin typeface="+mn-lt"/>
              </a:rPr>
              <a:t>The majority of clients in this group will benefit from a regular exercise programme but need to be supervised by an appropriately qualified instructor</a:t>
            </a:r>
          </a:p>
          <a:p>
            <a:pPr marL="0" indent="0">
              <a:buNone/>
            </a:pPr>
            <a:endParaRPr lang="en-GB" dirty="0">
              <a:latin typeface="Avenir LT Std 65 Medium" pitchFamily="34" charset="0"/>
            </a:endParaRPr>
          </a:p>
        </p:txBody>
      </p:sp>
      <p:sp>
        <p:nvSpPr>
          <p:cNvPr id="3" name="Title 1"/>
          <p:cNvSpPr txBox="1">
            <a:spLocks/>
          </p:cNvSpPr>
          <p:nvPr/>
        </p:nvSpPr>
        <p:spPr>
          <a:xfrm>
            <a:off x="1833282" y="519745"/>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Identifying risk </a:t>
            </a:r>
          </a:p>
        </p:txBody>
      </p:sp>
    </p:spTree>
    <p:custDataLst>
      <p:tags r:id="rId1"/>
    </p:custDataLst>
    <p:extLst>
      <p:ext uri="{BB962C8B-B14F-4D97-AF65-F5344CB8AC3E}">
        <p14:creationId xmlns:p14="http://schemas.microsoft.com/office/powerpoint/2010/main" val="3847760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0990" y="1303041"/>
            <a:ext cx="8229600" cy="4525963"/>
          </a:xfrm>
        </p:spPr>
        <p:txBody>
          <a:bodyPr/>
          <a:lstStyle/>
          <a:p>
            <a:pPr marL="0" indent="0">
              <a:buNone/>
            </a:pPr>
            <a:r>
              <a:rPr lang="en-GB" sz="2800" b="1" dirty="0">
                <a:latin typeface="+mn-lt"/>
              </a:rPr>
              <a:t>Special attention</a:t>
            </a:r>
            <a:r>
              <a:rPr lang="en-GB" sz="2800" dirty="0">
                <a:latin typeface="+mn-lt"/>
              </a:rPr>
              <a:t> </a:t>
            </a:r>
          </a:p>
          <a:p>
            <a:r>
              <a:rPr lang="en-GB" sz="2800" dirty="0">
                <a:latin typeface="+mn-lt"/>
              </a:rPr>
              <a:t>Clients may have several factors that contribute a higher risk for CVD</a:t>
            </a:r>
          </a:p>
          <a:p>
            <a:r>
              <a:rPr lang="en-GB" sz="2800" dirty="0">
                <a:latin typeface="+mn-lt"/>
              </a:rPr>
              <a:t>Two or more risk factors place the client at low to moderate risk and multiple factors will increase the risk</a:t>
            </a:r>
          </a:p>
          <a:p>
            <a:r>
              <a:rPr lang="en-GB" sz="2800" dirty="0">
                <a:latin typeface="+mn-lt"/>
              </a:rPr>
              <a:t>These clients should be referred to a medical professional for clearance and might be best suited to an exercise referral instructor</a:t>
            </a:r>
          </a:p>
          <a:p>
            <a:pPr marL="0" indent="0">
              <a:buNone/>
            </a:pPr>
            <a:endParaRPr lang="en-GB" dirty="0">
              <a:latin typeface="Avenir LT Std 65 Medium" pitchFamily="34" charset="0"/>
            </a:endParaRPr>
          </a:p>
        </p:txBody>
      </p:sp>
      <p:sp>
        <p:nvSpPr>
          <p:cNvPr id="3" name="Title 1"/>
          <p:cNvSpPr txBox="1">
            <a:spLocks/>
          </p:cNvSpPr>
          <p:nvPr/>
        </p:nvSpPr>
        <p:spPr>
          <a:xfrm>
            <a:off x="1604683" y="449406"/>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Identifying risk </a:t>
            </a:r>
          </a:p>
        </p:txBody>
      </p:sp>
    </p:spTree>
    <p:custDataLst>
      <p:tags r:id="rId1"/>
    </p:custDataLst>
    <p:extLst>
      <p:ext uri="{BB962C8B-B14F-4D97-AF65-F5344CB8AC3E}">
        <p14:creationId xmlns:p14="http://schemas.microsoft.com/office/powerpoint/2010/main" val="8671660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70121" y="1478887"/>
            <a:ext cx="8229600" cy="4525963"/>
          </a:xfrm>
        </p:spPr>
        <p:txBody>
          <a:bodyPr/>
          <a:lstStyle/>
          <a:p>
            <a:pPr marL="0" indent="0">
              <a:buNone/>
            </a:pPr>
            <a:r>
              <a:rPr lang="en-GB" sz="2800" b="1" dirty="0">
                <a:latin typeface="+mn-lt"/>
              </a:rPr>
              <a:t>Normal (fit and healthy)</a:t>
            </a:r>
            <a:r>
              <a:rPr lang="en-GB" sz="2800" dirty="0">
                <a:latin typeface="+mn-lt"/>
              </a:rPr>
              <a:t> </a:t>
            </a:r>
          </a:p>
          <a:p>
            <a:r>
              <a:rPr lang="en-GB" sz="2800" dirty="0">
                <a:latin typeface="+mn-lt"/>
              </a:rPr>
              <a:t>Clients in this group have no health problems</a:t>
            </a:r>
          </a:p>
          <a:p>
            <a:r>
              <a:rPr lang="en-GB" sz="2800" dirty="0">
                <a:latin typeface="+mn-lt"/>
              </a:rPr>
              <a:t>No identified risk factors for CVD </a:t>
            </a:r>
          </a:p>
          <a:p>
            <a:r>
              <a:rPr lang="en-GB" sz="2800" dirty="0">
                <a:latin typeface="+mn-lt"/>
              </a:rPr>
              <a:t>Have been following a regular exercise programme for at least two months</a:t>
            </a:r>
          </a:p>
          <a:p>
            <a:pPr marL="0" indent="0">
              <a:buNone/>
            </a:pPr>
            <a:endParaRPr lang="en-GB" sz="2800" dirty="0">
              <a:latin typeface="+mn-lt"/>
            </a:endParaRPr>
          </a:p>
          <a:p>
            <a:pPr marL="0" indent="0">
              <a:buNone/>
            </a:pPr>
            <a:endParaRPr lang="en-GB" sz="2800"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789321" y="387859"/>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Identifying risk </a:t>
            </a:r>
          </a:p>
        </p:txBody>
      </p:sp>
    </p:spTree>
    <p:custDataLst>
      <p:tags r:id="rId1"/>
    </p:custDataLst>
    <p:extLst>
      <p:ext uri="{BB962C8B-B14F-4D97-AF65-F5344CB8AC3E}">
        <p14:creationId xmlns:p14="http://schemas.microsoft.com/office/powerpoint/2010/main" val="5196857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10190" y="1338210"/>
            <a:ext cx="8229600" cy="4525963"/>
          </a:xfrm>
        </p:spPr>
        <p:txBody>
          <a:bodyPr/>
          <a:lstStyle/>
          <a:p>
            <a:pPr marL="0" indent="0">
              <a:buNone/>
            </a:pPr>
            <a:r>
              <a:rPr lang="en-GB" sz="2800" dirty="0">
                <a:latin typeface="+mn-lt"/>
              </a:rPr>
              <a:t>In the UK, there is no single model used for risk stratification and therefore no standardised approach within the fitness industry. The following are widely used: </a:t>
            </a:r>
          </a:p>
          <a:p>
            <a:r>
              <a:rPr lang="en-GB" sz="2800" dirty="0">
                <a:latin typeface="+mn-lt"/>
              </a:rPr>
              <a:t>Risk stratification pyramid</a:t>
            </a:r>
          </a:p>
          <a:p>
            <a:r>
              <a:rPr lang="en-GB" sz="2800" dirty="0">
                <a:latin typeface="+mn-lt"/>
              </a:rPr>
              <a:t>The logic model</a:t>
            </a:r>
          </a:p>
          <a:p>
            <a:r>
              <a:rPr lang="en-GB" sz="2800" dirty="0">
                <a:latin typeface="+mn-lt"/>
              </a:rPr>
              <a:t>Irwin and Morgan risk stratification tool</a:t>
            </a:r>
          </a:p>
          <a:p>
            <a:pPr marL="0" indent="0">
              <a:buNone/>
            </a:pPr>
            <a:endParaRPr lang="en-GB" sz="2800" dirty="0">
              <a:latin typeface="+mn-lt"/>
            </a:endParaRPr>
          </a:p>
          <a:p>
            <a:pPr marL="0" indent="0">
              <a:buNone/>
            </a:pPr>
            <a:endParaRPr lang="en-GB" sz="2800"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710190" y="440613"/>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Risk stratification tools</a:t>
            </a:r>
          </a:p>
        </p:txBody>
      </p:sp>
    </p:spTree>
    <p:custDataLst>
      <p:tags r:id="rId1"/>
    </p:custDataLst>
    <p:extLst>
      <p:ext uri="{BB962C8B-B14F-4D97-AF65-F5344CB8AC3E}">
        <p14:creationId xmlns:p14="http://schemas.microsoft.com/office/powerpoint/2010/main" val="17785335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17367" y="1274993"/>
            <a:ext cx="8229600" cy="4525963"/>
          </a:xfrm>
        </p:spPr>
        <p:txBody>
          <a:bodyPr>
            <a:normAutofit lnSpcReduction="10000"/>
          </a:bodyPr>
          <a:lstStyle/>
          <a:p>
            <a:r>
              <a:rPr lang="en-GB" sz="2800" dirty="0">
                <a:latin typeface="+mn-lt"/>
              </a:rPr>
              <a:t>The ACSM model for risk stratification </a:t>
            </a:r>
          </a:p>
          <a:p>
            <a:r>
              <a:rPr lang="en-GB" sz="2800" dirty="0">
                <a:latin typeface="+mn-lt"/>
              </a:rPr>
              <a:t>Health and medical history should checked for:</a:t>
            </a:r>
          </a:p>
          <a:p>
            <a:pPr lvl="1"/>
            <a:r>
              <a:rPr lang="en-GB" dirty="0">
                <a:latin typeface="+mn-lt"/>
              </a:rPr>
              <a:t>The presence of diagnosed CVD conditions</a:t>
            </a:r>
          </a:p>
          <a:p>
            <a:pPr lvl="1"/>
            <a:r>
              <a:rPr lang="en-GB" dirty="0">
                <a:latin typeface="+mn-lt"/>
              </a:rPr>
              <a:t>Signs and symptoms indicating presence of CVD, pulmonary disease and/or metabolic disease</a:t>
            </a:r>
          </a:p>
          <a:p>
            <a:pPr lvl="1"/>
            <a:r>
              <a:rPr lang="en-GB" dirty="0">
                <a:latin typeface="+mn-lt"/>
              </a:rPr>
              <a:t>CVD risk factors</a:t>
            </a:r>
          </a:p>
          <a:p>
            <a:r>
              <a:rPr lang="en-GB" sz="2800" dirty="0">
                <a:latin typeface="+mn-lt"/>
              </a:rPr>
              <a:t>Clients who show more than two signs and symptoms must be referred to a GP prior to participation </a:t>
            </a:r>
          </a:p>
          <a:p>
            <a:pPr marL="0" indent="0">
              <a:buNone/>
            </a:pPr>
            <a:endParaRPr lang="en-GB" sz="2800" dirty="0">
              <a:latin typeface="+mn-lt"/>
            </a:endParaRPr>
          </a:p>
          <a:p>
            <a:pPr marL="0" indent="0">
              <a:buNone/>
            </a:pPr>
            <a:endParaRPr lang="en-GB" dirty="0">
              <a:latin typeface="Avenir LT Std 65 Medium" pitchFamily="34" charset="0"/>
            </a:endParaRPr>
          </a:p>
        </p:txBody>
      </p:sp>
      <p:sp>
        <p:nvSpPr>
          <p:cNvPr id="3" name="Title 1"/>
          <p:cNvSpPr txBox="1">
            <a:spLocks/>
          </p:cNvSpPr>
          <p:nvPr/>
        </p:nvSpPr>
        <p:spPr>
          <a:xfrm>
            <a:off x="1754152" y="554913"/>
            <a:ext cx="8229600" cy="720080"/>
          </a:xfrm>
          <a:prstGeom prst="rect">
            <a:avLst/>
          </a:prstGeom>
        </p:spPr>
        <p:txBody>
          <a:bodyPr/>
          <a:lstStyle/>
          <a:p>
            <a:pPr>
              <a:spcBef>
                <a:spcPct val="0"/>
              </a:spcBef>
              <a:defRPr/>
            </a:pPr>
            <a:r>
              <a:rPr lang="en-GB" sz="4000" dirty="0">
                <a:solidFill>
                  <a:prstClr val="black"/>
                </a:solidFill>
                <a:latin typeface="Avenir LT Std 65 Medium"/>
                <a:cs typeface="Arial" pitchFamily="34" charset="0"/>
              </a:rPr>
              <a:t>The logic model</a:t>
            </a:r>
          </a:p>
        </p:txBody>
      </p:sp>
    </p:spTree>
    <p:custDataLst>
      <p:tags r:id="rId1"/>
    </p:custDataLst>
    <p:extLst>
      <p:ext uri="{BB962C8B-B14F-4D97-AF65-F5344CB8AC3E}">
        <p14:creationId xmlns:p14="http://schemas.microsoft.com/office/powerpoint/2010/main" val="22236861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90405" y="167054"/>
            <a:ext cx="9550509" cy="5372162"/>
          </a:xfrm>
        </p:spPr>
      </p:pic>
    </p:spTree>
    <p:extLst>
      <p:ext uri="{BB962C8B-B14F-4D97-AF65-F5344CB8AC3E}">
        <p14:creationId xmlns:p14="http://schemas.microsoft.com/office/powerpoint/2010/main" val="13799797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53"/>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Intro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4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5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6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7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8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9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10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11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12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13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14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15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16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9.xml><?xml version="1.0" encoding="utf-8"?>
<a:theme xmlns:a="http://schemas.openxmlformats.org/drawingml/2006/main" name="17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0.xml><?xml version="1.0" encoding="utf-8"?>
<a:theme xmlns:a="http://schemas.openxmlformats.org/drawingml/2006/main" name="18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19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20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3.xml><?xml version="1.0" encoding="utf-8"?>
<a:theme xmlns:a="http://schemas.openxmlformats.org/drawingml/2006/main" name="21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4.xml><?xml version="1.0" encoding="utf-8"?>
<a:theme xmlns:a="http://schemas.openxmlformats.org/drawingml/2006/main" name="22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5.xml><?xml version="1.0" encoding="utf-8"?>
<a:theme xmlns:a="http://schemas.openxmlformats.org/drawingml/2006/main" name="23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6.xml><?xml version="1.0" encoding="utf-8"?>
<a:theme xmlns:a="http://schemas.openxmlformats.org/drawingml/2006/main" name="24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7.xml><?xml version="1.0" encoding="utf-8"?>
<a:theme xmlns:a="http://schemas.openxmlformats.org/drawingml/2006/main" name="25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8.xml><?xml version="1.0" encoding="utf-8"?>
<a:theme xmlns:a="http://schemas.openxmlformats.org/drawingml/2006/main" name="26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9.xml><?xml version="1.0" encoding="utf-8"?>
<a:theme xmlns:a="http://schemas.openxmlformats.org/drawingml/2006/main" name="27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0.xml><?xml version="1.0" encoding="utf-8"?>
<a:theme xmlns:a="http://schemas.openxmlformats.org/drawingml/2006/main" name="28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1.xml><?xml version="1.0" encoding="utf-8"?>
<a:theme xmlns:a="http://schemas.openxmlformats.org/drawingml/2006/main" name="29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2.xml><?xml version="1.0" encoding="utf-8"?>
<a:theme xmlns:a="http://schemas.openxmlformats.org/drawingml/2006/main" name="30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3.xml><?xml version="1.0" encoding="utf-8"?>
<a:theme xmlns:a="http://schemas.openxmlformats.org/drawingml/2006/main" name="31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4.xml><?xml version="1.0" encoding="utf-8"?>
<a:theme xmlns:a="http://schemas.openxmlformats.org/drawingml/2006/main" name="32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5.xml><?xml version="1.0" encoding="utf-8"?>
<a:theme xmlns:a="http://schemas.openxmlformats.org/drawingml/2006/main" name="33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6.xml><?xml version="1.0" encoding="utf-8"?>
<a:theme xmlns:a="http://schemas.openxmlformats.org/drawingml/2006/main" name="34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7.xml><?xml version="1.0" encoding="utf-8"?>
<a:theme xmlns:a="http://schemas.openxmlformats.org/drawingml/2006/main" name="35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8.xml><?xml version="1.0" encoding="utf-8"?>
<a:theme xmlns:a="http://schemas.openxmlformats.org/drawingml/2006/main" name="36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9.xml><?xml version="1.0" encoding="utf-8"?>
<a:theme xmlns:a="http://schemas.openxmlformats.org/drawingml/2006/main" name="37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0.xml><?xml version="1.0" encoding="utf-8"?>
<a:theme xmlns:a="http://schemas.openxmlformats.org/drawingml/2006/main" name="38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1.xml><?xml version="1.0" encoding="utf-8"?>
<a:theme xmlns:a="http://schemas.openxmlformats.org/drawingml/2006/main" name="39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2.xml><?xml version="1.0" encoding="utf-8"?>
<a:theme xmlns:a="http://schemas.openxmlformats.org/drawingml/2006/main" name="40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3.xml><?xml version="1.0" encoding="utf-8"?>
<a:theme xmlns:a="http://schemas.openxmlformats.org/drawingml/2006/main" name="41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4.xml><?xml version="1.0" encoding="utf-8"?>
<a:theme xmlns:a="http://schemas.openxmlformats.org/drawingml/2006/main" name="42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5.xml><?xml version="1.0" encoding="utf-8"?>
<a:theme xmlns:a="http://schemas.openxmlformats.org/drawingml/2006/main" name="43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6.xml><?xml version="1.0" encoding="utf-8"?>
<a:theme xmlns:a="http://schemas.openxmlformats.org/drawingml/2006/main" name="44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7.xml><?xml version="1.0" encoding="utf-8"?>
<a:theme xmlns:a="http://schemas.openxmlformats.org/drawingml/2006/main" name="45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8.xml><?xml version="1.0" encoding="utf-8"?>
<a:theme xmlns:a="http://schemas.openxmlformats.org/drawingml/2006/main" name="46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9.xml><?xml version="1.0" encoding="utf-8"?>
<a:theme xmlns:a="http://schemas.openxmlformats.org/drawingml/2006/main" name="47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0.xml><?xml version="1.0" encoding="utf-8"?>
<a:theme xmlns:a="http://schemas.openxmlformats.org/drawingml/2006/main" name="48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1.xml><?xml version="1.0" encoding="utf-8"?>
<a:theme xmlns:a="http://schemas.openxmlformats.org/drawingml/2006/main" name="49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2.xml><?xml version="1.0" encoding="utf-8"?>
<a:theme xmlns:a="http://schemas.openxmlformats.org/drawingml/2006/main" name="50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3.xml><?xml version="1.0" encoding="utf-8"?>
<a:theme xmlns:a="http://schemas.openxmlformats.org/drawingml/2006/main" name="51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4.xml><?xml version="1.0" encoding="utf-8"?>
<a:theme xmlns:a="http://schemas.openxmlformats.org/drawingml/2006/main" name="52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5.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20F24604-5A6A-41F4-BB04-4C3669D9A545}" vid="{267164F6-FA3C-4AA4-B16E-B3C9A9883C7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0" ma:contentTypeDescription="Create a new document." ma:contentTypeScope="" ma:versionID="4e01823f9d952a0f45a5f91f23963ac1">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de302c2569132f59c9afa42ad3cd4b08" ns3:_="" ns4:_="">
    <xsd:import namespace="4f627824-a7cf-4e54-9661-934e5f85792b"/>
    <xsd:import namespace="19514574-b5d9-49eb-9678-28308461b4ba"/>
    <xsd:element name="properties">
      <xsd:complexType>
        <xsd:sequence>
          <xsd:element name="documentManagement">
            <xsd:complexType>
              <xsd:all>
                <xsd:element ref="ns3:SharedWithDetails" minOccurs="0"/>
                <xsd:element ref="ns3:SharedWithUsers" minOccurs="0"/>
                <xsd:element ref="ns3:SharingHintHash" minOccurs="0"/>
                <xsd:element ref="ns4:MediaServiceMetadata" minOccurs="0"/>
                <xsd:element ref="ns4:MediaServiceFastMetadata" minOccurs="0"/>
                <xsd:element ref="ns4:MediaServiceAutoTags" minOccurs="0"/>
                <xsd:element ref="ns4:MediaServiceDateTaken" minOccurs="0"/>
                <xsd:element ref="ns4:MediaServiceEventHashCode" minOccurs="0"/>
                <xsd:element ref="ns4:MediaServiceGenerationTime"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Details" ma:index="8" nillable="true" ma:displayName="Shared With Details" ma:description="" ma:internalName="SharedWithDetails" ma:readOnly="true">
      <xsd:simpleType>
        <xsd:restriction base="dms:Note">
          <xsd:maxLength value="255"/>
        </xsd:restriction>
      </xsd:simpleType>
    </xsd:element>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6881F5B-7809-461F-AD64-E796F9B6C2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BD883C9-58D3-4CE7-B367-1CA60B57C439}">
  <ds:schemaRefs>
    <ds:schemaRef ds:uri="http://schemas.microsoft.com/sharepoint/v3/contenttype/forms"/>
  </ds:schemaRefs>
</ds:datastoreItem>
</file>

<file path=customXml/itemProps3.xml><?xml version="1.0" encoding="utf-8"?>
<ds:datastoreItem xmlns:ds="http://schemas.openxmlformats.org/officeDocument/2006/customXml" ds:itemID="{0A9685BE-62B1-42BB-B01B-2791C5B3F380}">
  <ds:schemaRefs>
    <ds:schemaRef ds:uri="19514574-b5d9-49eb-9678-28308461b4ba"/>
    <ds:schemaRef ds:uri="http://schemas.openxmlformats.org/package/2006/metadata/core-properties"/>
    <ds:schemaRef ds:uri="http://purl.org/dc/elements/1.1/"/>
    <ds:schemaRef ds:uri="http://www.w3.org/XML/1998/namespace"/>
    <ds:schemaRef ds:uri="http://schemas.microsoft.com/office/infopath/2007/PartnerControls"/>
    <ds:schemaRef ds:uri="http://purl.org/dc/terms/"/>
    <ds:schemaRef ds:uri="http://schemas.microsoft.com/office/2006/documentManagement/types"/>
    <ds:schemaRef ds:uri="4f627824-a7cf-4e54-9661-934e5f85792b"/>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40</TotalTime>
  <Words>1413</Words>
  <Application>Microsoft Office PowerPoint</Application>
  <PresentationFormat>Widescreen</PresentationFormat>
  <Paragraphs>185</Paragraphs>
  <Slides>30</Slides>
  <Notes>0</Notes>
  <HiddenSlides>0</HiddenSlides>
  <MMClips>0</MMClips>
  <ScaleCrop>false</ScaleCrop>
  <HeadingPairs>
    <vt:vector size="6" baseType="variant">
      <vt:variant>
        <vt:lpstr>Fonts Used</vt:lpstr>
      </vt:variant>
      <vt:variant>
        <vt:i4>7</vt:i4>
      </vt:variant>
      <vt:variant>
        <vt:lpstr>Theme</vt:lpstr>
      </vt:variant>
      <vt:variant>
        <vt:i4>55</vt:i4>
      </vt:variant>
      <vt:variant>
        <vt:lpstr>Slide Titles</vt:lpstr>
      </vt:variant>
      <vt:variant>
        <vt:i4>30</vt:i4>
      </vt:variant>
    </vt:vector>
  </HeadingPairs>
  <TitlesOfParts>
    <vt:vector size="92" baseType="lpstr">
      <vt:lpstr>Arial</vt:lpstr>
      <vt:lpstr>Avenir LT Std 35 Light</vt:lpstr>
      <vt:lpstr>Avenir LT Std 55 Roman</vt:lpstr>
      <vt:lpstr>Avenir LT Std 65 Medium</vt:lpstr>
      <vt:lpstr>Calibri</vt:lpstr>
      <vt:lpstr>Myriad Pro</vt:lpstr>
      <vt:lpstr>Times New Roman</vt:lpstr>
      <vt:lpstr>Intro Slide</vt:lpstr>
      <vt:lpstr>Inner slide</vt:lpstr>
      <vt:lpstr>1_Inner slide</vt:lpstr>
      <vt:lpstr>2_Inner slide</vt:lpstr>
      <vt:lpstr>3_Inner slide</vt:lpstr>
      <vt:lpstr>4_Inner slide</vt:lpstr>
      <vt:lpstr>5_Inner slide</vt:lpstr>
      <vt:lpstr>6_Inner slide</vt:lpstr>
      <vt:lpstr>7_Inner slide</vt:lpstr>
      <vt:lpstr>8_Inner slide</vt:lpstr>
      <vt:lpstr>9_Inner slide</vt:lpstr>
      <vt:lpstr>10_Inner slide</vt:lpstr>
      <vt:lpstr>11_Inner slide</vt:lpstr>
      <vt:lpstr>12_Inner slide</vt:lpstr>
      <vt:lpstr>13_Inner slide</vt:lpstr>
      <vt:lpstr>14_Inner slide</vt:lpstr>
      <vt:lpstr>15_Inner slide</vt:lpstr>
      <vt:lpstr>16_Inner slide</vt:lpstr>
      <vt:lpstr>17_Inner slide</vt:lpstr>
      <vt:lpstr>18_Inner slide</vt:lpstr>
      <vt:lpstr>19_Inner slide</vt:lpstr>
      <vt:lpstr>20_Inner slide</vt:lpstr>
      <vt:lpstr>21_Inner slide</vt:lpstr>
      <vt:lpstr>22_Inner slide</vt:lpstr>
      <vt:lpstr>23_Inner slide</vt:lpstr>
      <vt:lpstr>24_Inner slide</vt:lpstr>
      <vt:lpstr>25_Inner slide</vt:lpstr>
      <vt:lpstr>26_Inner slide</vt:lpstr>
      <vt:lpstr>27_Inner slide</vt:lpstr>
      <vt:lpstr>28_Inner slide</vt:lpstr>
      <vt:lpstr>29_Inner slide</vt:lpstr>
      <vt:lpstr>30_Inner slide</vt:lpstr>
      <vt:lpstr>31_Inner slide</vt:lpstr>
      <vt:lpstr>32_Inner slide</vt:lpstr>
      <vt:lpstr>33_Inner slide</vt:lpstr>
      <vt:lpstr>34_Inner slide</vt:lpstr>
      <vt:lpstr>35_Inner slide</vt:lpstr>
      <vt:lpstr>36_Inner slide</vt:lpstr>
      <vt:lpstr>37_Inner slide</vt:lpstr>
      <vt:lpstr>38_Inner slide</vt:lpstr>
      <vt:lpstr>39_Inner slide</vt:lpstr>
      <vt:lpstr>40_Inner slide</vt:lpstr>
      <vt:lpstr>41_Inner slide</vt:lpstr>
      <vt:lpstr>42_Inner slide</vt:lpstr>
      <vt:lpstr>43_Inner slide</vt:lpstr>
      <vt:lpstr>44_Inner slide</vt:lpstr>
      <vt:lpstr>45_Inner slide</vt:lpstr>
      <vt:lpstr>46_Inner slide</vt:lpstr>
      <vt:lpstr>47_Inner slide</vt:lpstr>
      <vt:lpstr>48_Inner slide</vt:lpstr>
      <vt:lpstr>49_Inner slide</vt:lpstr>
      <vt:lpstr>50_Inner slide</vt:lpstr>
      <vt:lpstr>51_Inner slide</vt:lpstr>
      <vt:lpstr>52_Inner slide</vt:lpstr>
      <vt:lpstr>UWTSD</vt:lpstr>
      <vt:lpstr>Collecting Client Information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Collecting client information</dc:title>
  <dc:creator>Rosie Coote-Cowling</dc:creator>
  <cp:lastModifiedBy>Geraint Forster</cp:lastModifiedBy>
  <cp:revision>7</cp:revision>
  <dcterms:created xsi:type="dcterms:W3CDTF">2018-08-02T08:53:06Z</dcterms:created>
  <dcterms:modified xsi:type="dcterms:W3CDTF">2019-10-31T10:51:26Z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GUID">
    <vt:lpwstr>632401A4-8D2F-48FB-A1F5-6C4323912103</vt:lpwstr>
  </property>
  <property fmtid="{D5CDD505-2E9C-101B-9397-08002B2CF9AE}" pid="3" name="ArticulatePath">
    <vt:lpwstr>New Microsoft PowerPoint Presentation</vt:lpwstr>
  </property>
  <property fmtid="{D5CDD505-2E9C-101B-9397-08002B2CF9AE}" pid="4" name="ContentTypeId">
    <vt:lpwstr>0x010100AC06615145061D4EACEAB05172B34509</vt:lpwstr>
  </property>
</Properties>
</file>