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68" r:id="rId1"/>
    <p:sldMasterId id="2147483670" r:id="rId2"/>
    <p:sldMasterId id="2147483671" r:id="rId3"/>
    <p:sldMasterId id="2147483673" r:id="rId4"/>
  </p:sldMasterIdLst>
  <p:notesMasterIdLst>
    <p:notesMasterId r:id="rId34"/>
  </p:notesMasterIdLst>
  <p:handoutMasterIdLst>
    <p:handoutMasterId r:id="rId35"/>
  </p:handoutMasterIdLst>
  <p:sldIdLst>
    <p:sldId id="285" r:id="rId5"/>
    <p:sldId id="258" r:id="rId6"/>
    <p:sldId id="259" r:id="rId7"/>
    <p:sldId id="260" r:id="rId8"/>
    <p:sldId id="292" r:id="rId9"/>
    <p:sldId id="293" r:id="rId10"/>
    <p:sldId id="265" r:id="rId11"/>
    <p:sldId id="266" r:id="rId12"/>
    <p:sldId id="294" r:id="rId13"/>
    <p:sldId id="267" r:id="rId14"/>
    <p:sldId id="269" r:id="rId15"/>
    <p:sldId id="286" r:id="rId16"/>
    <p:sldId id="270" r:id="rId17"/>
    <p:sldId id="271" r:id="rId18"/>
    <p:sldId id="272" r:id="rId19"/>
    <p:sldId id="273" r:id="rId20"/>
    <p:sldId id="274" r:id="rId21"/>
    <p:sldId id="277" r:id="rId22"/>
    <p:sldId id="295" r:id="rId23"/>
    <p:sldId id="287" r:id="rId24"/>
    <p:sldId id="284" r:id="rId25"/>
    <p:sldId id="289" r:id="rId26"/>
    <p:sldId id="288" r:id="rId27"/>
    <p:sldId id="278" r:id="rId28"/>
    <p:sldId id="279" r:id="rId29"/>
    <p:sldId id="283" r:id="rId30"/>
    <p:sldId id="290" r:id="rId31"/>
    <p:sldId id="282" r:id="rId32"/>
    <p:sldId id="281" r:id="rId3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60">
          <p15:clr>
            <a:srgbClr val="A4A3A4"/>
          </p15:clr>
        </p15:guide>
        <p15:guide id="2" pos="100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4F84"/>
    <a:srgbClr val="8F0D57"/>
    <a:srgbClr val="8A1218"/>
    <a:srgbClr val="17118B"/>
    <a:srgbClr val="FFFFFF"/>
    <a:srgbClr val="7766DE"/>
    <a:srgbClr val="C8D5E6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15620"/>
    <p:restoredTop sz="78366" autoAdjust="0"/>
  </p:normalViewPr>
  <p:slideViewPr>
    <p:cSldViewPr>
      <p:cViewPr varScale="1">
        <p:scale>
          <a:sx n="91" d="100"/>
          <a:sy n="91" d="100"/>
        </p:scale>
        <p:origin x="2052" y="48"/>
      </p:cViewPr>
      <p:guideLst>
        <p:guide orient="horz" pos="960"/>
        <p:guide pos="1008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1116" y="-96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r>
              <a:rPr lang="en-US"/>
              <a:t>EC 346 Environmental Economics</a:t>
            </a:r>
          </a:p>
          <a:p>
            <a:pPr>
              <a:defRPr/>
            </a:pPr>
            <a:r>
              <a:rPr lang="en-US"/>
              <a:t>Dr. J. M. Thomas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018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018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D02A370-23E4-4807-A360-F0E60DCAC3F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01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27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4E7FA166-50F0-427F-AB07-A686AD07C39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5427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5427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59A2330-B50F-4B80-BB03-15C9E7D1B720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5632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5632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9AEB31-9276-4B2D-9864-562B1563338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5837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837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D6492AE-C7E5-455F-849D-FD71EFF98F30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041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6041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BDEA00-E0E1-4BD9-9051-9CB93F633087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E7FA166-50F0-427F-AB07-A686AD07C397}" type="slidenum">
              <a:rPr lang="en-US" smtClean="0"/>
              <a:pPr>
                <a:defRPr/>
              </a:pPr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2110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451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6451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AD1D45B-9BEA-43C2-A5A2-748FA863BF81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656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6656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7868C9D-04B9-4EF7-9275-52E099A9E89A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963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6963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C3CB3A7-C28D-4CB8-B43A-FB245CED7E28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168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7168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E55ACC7-0404-4A4B-BEBA-B5367A72CA55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373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7373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70ACFB-30C8-4433-95BB-C0F062792282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577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757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9C152EB-A4F5-4A37-8085-E0912A071E49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00EE007-622D-417C-A497-4FCC1B3A8128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987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7987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A5B1705-7223-44E0-AE1B-CED440C93800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192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8192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5F08C0-0BF4-4B51-9318-4CD049777D83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397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8397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67466C-FC41-4413-90C8-CA3685EA7E62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601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8601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85CC23C-7758-4134-BAF1-6E47F22F8819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E7FA166-50F0-427F-AB07-A686AD07C397}" type="slidenum">
              <a:rPr lang="en-US" smtClean="0"/>
              <a:pPr>
                <a:defRPr/>
              </a:pPr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78382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909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8909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E49E6F6-B93F-4F6E-88C4-798F204BFD17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113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9113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BE8273-ED13-4547-8A6D-2D95927E1F70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318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9318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70F047-2DA9-447E-8B97-F16CD272A130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523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9523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8454AC9-4134-40F4-902D-71B201856444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728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9728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19936E-724B-4DEB-A799-8B731702982A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933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9933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E92240D-EC56-429D-AA93-C1B2697E207C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137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1013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0FC9587-A3FC-47C9-8423-E6CEBC898A78}" type="slidenum">
              <a:rPr lang="en-US" smtClean="0"/>
              <a:pPr/>
              <a:t>26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342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10342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A88136A-F41F-4F80-9621-EA8F133A4D98}" type="slidenum">
              <a:rPr lang="en-US" smtClean="0"/>
              <a:pPr/>
              <a:t>27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547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10547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C9BBEF-656F-498D-8A33-B3121380939B}" type="slidenum">
              <a:rPr lang="en-US" smtClean="0"/>
              <a:pPr/>
              <a:t>28</a:t>
            </a:fld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752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10752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5DC1E6-3A16-4BE2-97F1-D31D6DB4AB19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1100" y="20574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3500" y="20574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7225" y="457200"/>
            <a:ext cx="1946275" cy="5715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68400" y="457200"/>
            <a:ext cx="5686425" cy="5715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E7BB0A-B285-4F16-AE79-117F142B13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9B51B2-F933-4B4E-B793-5C90E4827D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777837-E318-4DD3-8F30-BA61E38D6C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A092B1-18A0-415F-85B3-DC996EF26C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6AA78A-3D4F-40EC-8FA7-86BC50C832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58A762-143C-4234-B3CD-89A87CB8F5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1916F7-0BCE-4B14-8277-B3FA361E0D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166817-8213-4EA4-977E-51DD912CDC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9F8DA0-4C6A-447D-9CD6-B2AA72B664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477679-C222-42F3-8CCB-EB5B9A5277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FDC39D-AAA5-4EB2-B84F-E9C740F071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19431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457200"/>
            <a:ext cx="56769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0">
          <a:gsLst>
            <a:gs pos="0">
              <a:srgbClr val="4B5499"/>
            </a:gs>
            <a:gs pos="50000">
              <a:srgbClr val="EEEEEE"/>
            </a:gs>
            <a:gs pos="100000">
              <a:srgbClr val="4B5499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Line 7"/>
          <p:cNvSpPr>
            <a:spLocks noChangeShapeType="1"/>
          </p:cNvSpPr>
          <p:nvPr userDrawn="1"/>
        </p:nvSpPr>
        <p:spPr bwMode="auto">
          <a:xfrm>
            <a:off x="228600" y="990600"/>
            <a:ext cx="8610600" cy="0"/>
          </a:xfrm>
          <a:prstGeom prst="line">
            <a:avLst/>
          </a:prstGeom>
          <a:noFill/>
          <a:ln w="66675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 eaLnBrk="0" hangingPunct="0">
              <a:defRPr/>
            </a:pPr>
            <a:endParaRPr lang="en-US" dirty="0"/>
          </a:p>
        </p:txBody>
      </p:sp>
      <p:sp>
        <p:nvSpPr>
          <p:cNvPr id="9" name="Line 8"/>
          <p:cNvSpPr>
            <a:spLocks noChangeShapeType="1"/>
          </p:cNvSpPr>
          <p:nvPr userDrawn="1"/>
        </p:nvSpPr>
        <p:spPr bwMode="auto">
          <a:xfrm>
            <a:off x="266700" y="6172200"/>
            <a:ext cx="86106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 eaLnBrk="0" hangingPunct="0">
              <a:defRPr/>
            </a:pPr>
            <a:endParaRPr lang="en-US" dirty="0"/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auto">
          <a:xfrm>
            <a:off x="304800" y="6248400"/>
            <a:ext cx="7848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r>
              <a:rPr lang="en-US" sz="900">
                <a:solidFill>
                  <a:schemeClr val="tx2"/>
                </a:solidFill>
              </a:rPr>
              <a:t>© 2010 Cengage Learning. All Rights Reserved. May not be copied, scanned, or duplicated, in whole or in part, except for use as permitted in a license distributed with a certain product or service or otherwise on a password-protected website for classroom use.</a:t>
            </a:r>
          </a:p>
        </p:txBody>
      </p:sp>
      <p:sp>
        <p:nvSpPr>
          <p:cNvPr id="82951" name="Rectangle 2"/>
          <p:cNvSpPr>
            <a:spLocks noChangeArrowheads="1"/>
          </p:cNvSpPr>
          <p:nvPr userDrawn="1"/>
        </p:nvSpPr>
        <p:spPr bwMode="auto">
          <a:xfrm>
            <a:off x="3930650" y="1330325"/>
            <a:ext cx="6051550" cy="214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lnSpc>
                <a:spcPct val="90000"/>
              </a:lnSpc>
              <a:defRPr/>
            </a:pPr>
            <a:r>
              <a:rPr lang="en-US" sz="4400">
                <a:solidFill>
                  <a:schemeClr val="tx2"/>
                </a:solidFill>
                <a:latin typeface="Times New Roman" pitchFamily="18" charset="0"/>
              </a:rPr>
              <a:t>Environmental </a:t>
            </a:r>
            <a:br>
              <a:rPr lang="en-US" sz="4400">
                <a:solidFill>
                  <a:schemeClr val="tx2"/>
                </a:solidFill>
                <a:latin typeface="Times New Roman" pitchFamily="18" charset="0"/>
              </a:rPr>
            </a:br>
            <a:r>
              <a:rPr lang="en-US" sz="4400">
                <a:solidFill>
                  <a:schemeClr val="tx2"/>
                </a:solidFill>
                <a:latin typeface="Times New Roman" pitchFamily="18" charset="0"/>
              </a:rPr>
              <a:t>Economics </a:t>
            </a:r>
            <a:br>
              <a:rPr lang="en-US" sz="4400">
                <a:solidFill>
                  <a:schemeClr val="tx2"/>
                </a:solidFill>
                <a:latin typeface="Times New Roman" pitchFamily="18" charset="0"/>
              </a:rPr>
            </a:br>
            <a:r>
              <a:rPr lang="en-US" sz="4400">
                <a:solidFill>
                  <a:schemeClr val="tx2"/>
                </a:solidFill>
                <a:latin typeface="Times New Roman" pitchFamily="18" charset="0"/>
              </a:rPr>
              <a:t>&amp; Management:</a:t>
            </a:r>
            <a:r>
              <a:rPr lang="en-US" sz="3600">
                <a:solidFill>
                  <a:schemeClr val="tx2"/>
                </a:solidFill>
                <a:latin typeface="Times New Roman" pitchFamily="18" charset="0"/>
              </a:rPr>
              <a:t> </a:t>
            </a:r>
            <a:br>
              <a:rPr lang="en-US" sz="3600">
                <a:solidFill>
                  <a:schemeClr val="tx2"/>
                </a:solidFill>
                <a:latin typeface="Times New Roman" pitchFamily="18" charset="0"/>
              </a:rPr>
            </a:br>
            <a:endParaRPr lang="en-US" sz="3600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82952" name="Rectangle 3"/>
          <p:cNvSpPr>
            <a:spLocks noChangeArrowheads="1"/>
          </p:cNvSpPr>
          <p:nvPr userDrawn="1"/>
        </p:nvSpPr>
        <p:spPr bwMode="auto">
          <a:xfrm>
            <a:off x="3937000" y="4419600"/>
            <a:ext cx="54102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Clr>
                <a:schemeClr val="bg2"/>
              </a:buClr>
              <a:buSzPct val="85000"/>
              <a:buFont typeface="Wingdings" pitchFamily="2" charset="2"/>
              <a:buNone/>
              <a:defRPr/>
            </a:pPr>
            <a:r>
              <a:rPr lang="en-US">
                <a:solidFill>
                  <a:schemeClr val="tx2"/>
                </a:solidFill>
              </a:rPr>
              <a:t>by Scott J. Callan and Janet M. Thomas</a:t>
            </a:r>
          </a:p>
          <a:p>
            <a:pPr eaLnBrk="0" hangingPunct="0">
              <a:spcBef>
                <a:spcPct val="20000"/>
              </a:spcBef>
              <a:buClr>
                <a:schemeClr val="bg2"/>
              </a:buClr>
              <a:buSzPct val="85000"/>
              <a:buFont typeface="Wingdings" pitchFamily="2" charset="2"/>
              <a:buNone/>
              <a:defRPr/>
            </a:pPr>
            <a:endParaRPr lang="en-US">
              <a:solidFill>
                <a:schemeClr val="tx2"/>
              </a:solidFill>
            </a:endParaRPr>
          </a:p>
          <a:p>
            <a:pPr eaLnBrk="0" hangingPunct="0">
              <a:lnSpc>
                <a:spcPct val="80000"/>
              </a:lnSpc>
              <a:buClr>
                <a:schemeClr val="bg2"/>
              </a:buClr>
              <a:buSzPct val="85000"/>
              <a:buFont typeface="Wingdings" pitchFamily="2" charset="2"/>
              <a:buNone/>
              <a:defRPr/>
            </a:pPr>
            <a:r>
              <a:rPr lang="en-US">
                <a:solidFill>
                  <a:schemeClr val="tx2"/>
                </a:solidFill>
              </a:rPr>
              <a:t>Slides created by Janet M. Thomas</a:t>
            </a:r>
          </a:p>
        </p:txBody>
      </p:sp>
      <p:sp>
        <p:nvSpPr>
          <p:cNvPr id="2" name="Rectangle 2"/>
          <p:cNvSpPr>
            <a:spLocks noChangeArrowheads="1"/>
          </p:cNvSpPr>
          <p:nvPr userDrawn="1"/>
        </p:nvSpPr>
        <p:spPr bwMode="auto">
          <a:xfrm>
            <a:off x="3933825" y="3124200"/>
            <a:ext cx="60515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defRPr/>
            </a:pPr>
            <a:r>
              <a:rPr lang="en-US" sz="2400">
                <a:solidFill>
                  <a:schemeClr val="tx2"/>
                </a:solidFill>
                <a:latin typeface="Times New Roman" pitchFamily="18" charset="0"/>
              </a:rPr>
              <a:t>Theory, Policy, and Applications 5e</a:t>
            </a:r>
          </a:p>
        </p:txBody>
      </p:sp>
      <p:pic>
        <p:nvPicPr>
          <p:cNvPr id="1032" name="Picture 15" descr="Callan_1439080631_3in"/>
          <p:cNvPicPr>
            <a:picLocks noChangeAspect="1" noChangeArrowheads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533400" y="1371600"/>
            <a:ext cx="316865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2" r:id="rId3"/>
    <p:sldLayoutId id="2147483681" r:id="rId4"/>
    <p:sldLayoutId id="2147483680" r:id="rId5"/>
    <p:sldLayoutId id="2147483679" r:id="rId6"/>
    <p:sldLayoutId id="2147483678" r:id="rId7"/>
    <p:sldLayoutId id="2147483677" r:id="rId8"/>
    <p:sldLayoutId id="2147483676" r:id="rId9"/>
    <p:sldLayoutId id="2147483675" r:id="rId10"/>
    <p:sldLayoutId id="2147483674" r:id="rId11"/>
  </p:sldLayoutIdLst>
  <p:transition>
    <p:wipe dir="r"/>
  </p:transition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85000"/>
        <a:buFont typeface="Wingdings" pitchFamily="2" charset="2"/>
        <a:buChar char="n"/>
        <a:defRPr sz="28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2500">
          <a:solidFill>
            <a:schemeClr val="tx2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p"/>
        <a:defRPr sz="2200">
          <a:solidFill>
            <a:schemeClr val="tx2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n"/>
        <a:defRPr sz="2000">
          <a:solidFill>
            <a:schemeClr val="tx2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0">
          <a:gsLst>
            <a:gs pos="0">
              <a:srgbClr val="4B5499"/>
            </a:gs>
            <a:gs pos="50000">
              <a:srgbClr val="EEEEEE"/>
            </a:gs>
            <a:gs pos="100000">
              <a:srgbClr val="4B5499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168400" y="457200"/>
            <a:ext cx="6781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1100" y="20574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76870" name="Line 6"/>
          <p:cNvSpPr>
            <a:spLocks noChangeShapeType="1"/>
          </p:cNvSpPr>
          <p:nvPr/>
        </p:nvSpPr>
        <p:spPr bwMode="auto">
          <a:xfrm>
            <a:off x="266700" y="6172200"/>
            <a:ext cx="86106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 eaLnBrk="0" hangingPunct="0">
              <a:defRPr/>
            </a:pPr>
            <a:endParaRPr lang="en-US" dirty="0"/>
          </a:p>
        </p:txBody>
      </p:sp>
      <p:sp>
        <p:nvSpPr>
          <p:cNvPr id="676871" name="Line 7"/>
          <p:cNvSpPr>
            <a:spLocks noChangeShapeType="1"/>
          </p:cNvSpPr>
          <p:nvPr/>
        </p:nvSpPr>
        <p:spPr bwMode="auto">
          <a:xfrm>
            <a:off x="228600" y="304800"/>
            <a:ext cx="8610600" cy="0"/>
          </a:xfrm>
          <a:prstGeom prst="line">
            <a:avLst/>
          </a:prstGeom>
          <a:noFill/>
          <a:ln w="762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 eaLnBrk="0" hangingPunct="0">
              <a:defRPr/>
            </a:pPr>
            <a:endParaRPr lang="en-US" dirty="0"/>
          </a:p>
        </p:txBody>
      </p:sp>
      <p:sp>
        <p:nvSpPr>
          <p:cNvPr id="676868" name="Rectangle 4"/>
          <p:cNvSpPr>
            <a:spLocks noChangeArrowheads="1"/>
          </p:cNvSpPr>
          <p:nvPr userDrawn="1"/>
        </p:nvSpPr>
        <p:spPr bwMode="auto">
          <a:xfrm>
            <a:off x="304800" y="6248400"/>
            <a:ext cx="7848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r>
              <a:rPr lang="en-US" sz="900">
                <a:solidFill>
                  <a:schemeClr val="tx2"/>
                </a:solidFill>
              </a:rPr>
              <a:t>© 2010 Cengage Learning. All Rights Reserved. May not be copied, scanned, or duplicated, in whole or in part, except for use as permitted in a license distributed with a certain product or service or otherwise on a password-protected website for classroom use.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87" r:id="rId9"/>
    <p:sldLayoutId id="2147483686" r:id="rId10"/>
    <p:sldLayoutId id="2147483685" r:id="rId11"/>
  </p:sldLayoutIdLst>
  <p:transition>
    <p:wipe dir="r"/>
  </p:transition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85000"/>
        <a:buFont typeface="Wingdings" pitchFamily="2" charset="2"/>
        <a:buChar char="n"/>
        <a:defRPr sz="28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2500">
          <a:solidFill>
            <a:schemeClr val="tx2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p"/>
        <a:defRPr sz="2200">
          <a:solidFill>
            <a:schemeClr val="tx2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n"/>
        <a:defRPr sz="2000">
          <a:solidFill>
            <a:schemeClr val="tx2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14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/>
            </a:lvl1pPr>
          </a:lstStyle>
          <a:p>
            <a:pPr>
              <a:defRPr/>
            </a:pPr>
            <a:fld id="{068208BB-FA34-413A-A897-D7FF009DD2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76870" name="Line 6"/>
          <p:cNvSpPr>
            <a:spLocks noChangeShapeType="1"/>
          </p:cNvSpPr>
          <p:nvPr userDrawn="1"/>
        </p:nvSpPr>
        <p:spPr bwMode="auto">
          <a:xfrm>
            <a:off x="266700" y="6172200"/>
            <a:ext cx="86106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 eaLnBrk="0" hangingPunct="0">
              <a:defRPr/>
            </a:pPr>
            <a:endParaRPr lang="en-US" dirty="0"/>
          </a:p>
        </p:txBody>
      </p:sp>
      <p:sp>
        <p:nvSpPr>
          <p:cNvPr id="676868" name="Rectangle 4"/>
          <p:cNvSpPr>
            <a:spLocks noChangeArrowheads="1"/>
          </p:cNvSpPr>
          <p:nvPr userDrawn="1"/>
        </p:nvSpPr>
        <p:spPr bwMode="auto">
          <a:xfrm>
            <a:off x="304800" y="6248400"/>
            <a:ext cx="7848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r>
              <a:rPr lang="en-US" sz="900">
                <a:solidFill>
                  <a:schemeClr val="tx2"/>
                </a:solidFill>
              </a:rPr>
              <a:t>© 2010 Cengage Learning. All Rights Reserved. May not be copied, scanned, or duplicated, in whole or in part, except for use as permitted in a license distributed with a certain product or service or otherwise on a password-protected website for classroom use.</a:t>
            </a:r>
          </a:p>
        </p:txBody>
      </p:sp>
      <p:sp>
        <p:nvSpPr>
          <p:cNvPr id="676871" name="Line 7"/>
          <p:cNvSpPr>
            <a:spLocks noChangeShapeType="1"/>
          </p:cNvSpPr>
          <p:nvPr userDrawn="1"/>
        </p:nvSpPr>
        <p:spPr bwMode="auto">
          <a:xfrm>
            <a:off x="228600" y="304800"/>
            <a:ext cx="8610600" cy="0"/>
          </a:xfrm>
          <a:prstGeom prst="line">
            <a:avLst/>
          </a:prstGeom>
          <a:noFill/>
          <a:ln w="762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 eaLnBrk="0" hangingPunct="0"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5" r:id="rId2"/>
    <p:sldLayoutId id="2147483704" r:id="rId3"/>
    <p:sldLayoutId id="2147483703" r:id="rId4"/>
    <p:sldLayoutId id="2147483702" r:id="rId5"/>
    <p:sldLayoutId id="2147483701" r:id="rId6"/>
    <p:sldLayoutId id="2147483700" r:id="rId7"/>
    <p:sldLayoutId id="2147483699" r:id="rId8"/>
    <p:sldLayoutId id="2147483698" r:id="rId9"/>
    <p:sldLayoutId id="2147483697" r:id="rId10"/>
    <p:sldLayoutId id="214748369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0">
          <a:gsLst>
            <a:gs pos="0">
              <a:srgbClr val="4B5499"/>
            </a:gs>
            <a:gs pos="50000">
              <a:srgbClr val="EEEEEE"/>
            </a:gs>
            <a:gs pos="100000">
              <a:srgbClr val="4B5499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Line 7"/>
          <p:cNvSpPr>
            <a:spLocks noChangeShapeType="1"/>
          </p:cNvSpPr>
          <p:nvPr/>
        </p:nvSpPr>
        <p:spPr bwMode="auto">
          <a:xfrm>
            <a:off x="228600" y="990600"/>
            <a:ext cx="8610600" cy="0"/>
          </a:xfrm>
          <a:prstGeom prst="line">
            <a:avLst/>
          </a:prstGeom>
          <a:noFill/>
          <a:ln w="66675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 eaLnBrk="0" hangingPunct="0">
              <a:defRPr/>
            </a:pPr>
            <a:endParaRPr lang="en-US" dirty="0"/>
          </a:p>
        </p:txBody>
      </p:sp>
      <p:sp>
        <p:nvSpPr>
          <p:cNvPr id="9" name="Line 8"/>
          <p:cNvSpPr>
            <a:spLocks noChangeShapeType="1"/>
          </p:cNvSpPr>
          <p:nvPr/>
        </p:nvSpPr>
        <p:spPr bwMode="auto">
          <a:xfrm>
            <a:off x="266700" y="6172200"/>
            <a:ext cx="86106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 eaLnBrk="0" hangingPunct="0">
              <a:defRPr/>
            </a:pPr>
            <a:endParaRPr lang="en-US" dirty="0"/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304800" y="6248400"/>
            <a:ext cx="7848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r>
              <a:rPr lang="en-US" sz="900">
                <a:solidFill>
                  <a:schemeClr val="tx2"/>
                </a:solidFill>
              </a:rPr>
              <a:t>© 2010 Cengage Learning. All Rights Reserved. May not be copied, scanned, or duplicated, in whole or in part, except for use as permitted in a license distributed with a certain product or service or otherwise on a password-protected website for classroom use.</a:t>
            </a:r>
          </a:p>
        </p:txBody>
      </p:sp>
      <p:sp>
        <p:nvSpPr>
          <p:cNvPr id="37893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457200"/>
            <a:ext cx="6781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789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76868" name="Rectangle 4"/>
          <p:cNvSpPr>
            <a:spLocks noChangeArrowheads="1"/>
          </p:cNvSpPr>
          <p:nvPr userDrawn="1"/>
        </p:nvSpPr>
        <p:spPr bwMode="auto">
          <a:xfrm>
            <a:off x="304800" y="6248400"/>
            <a:ext cx="7848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r>
              <a:rPr lang="en-US" sz="900">
                <a:solidFill>
                  <a:schemeClr val="tx2"/>
                </a:solidFill>
              </a:rPr>
              <a:t>© 2010 Cengage Learning. All Rights Reserved. May not be copied, scanned, or duplicated, in whole or in part, except for use as permitted in a license distributed with a certain product or service or otherwise on a password-protected website for classroom use.</a:t>
            </a:r>
          </a:p>
        </p:txBody>
      </p:sp>
      <p:pic>
        <p:nvPicPr>
          <p:cNvPr id="37896" name="Picture 13" descr="Callan_1439080631_ppt"/>
          <p:cNvPicPr>
            <a:picLocks noChangeAspect="1" noChangeArrowheads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1600200" y="3810000"/>
            <a:ext cx="1647825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6" r:id="rId2"/>
    <p:sldLayoutId id="2147483715" r:id="rId3"/>
    <p:sldLayoutId id="2147483714" r:id="rId4"/>
    <p:sldLayoutId id="2147483713" r:id="rId5"/>
    <p:sldLayoutId id="2147483712" r:id="rId6"/>
    <p:sldLayoutId id="2147483711" r:id="rId7"/>
    <p:sldLayoutId id="2147483710" r:id="rId8"/>
    <p:sldLayoutId id="2147483709" r:id="rId9"/>
    <p:sldLayoutId id="2147483708" r:id="rId10"/>
    <p:sldLayoutId id="2147483707" r:id="rId11"/>
  </p:sldLayoutIdLst>
  <p:transition>
    <p:wipe dir="r"/>
  </p:transition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85000"/>
        <a:buFont typeface="Wingdings" pitchFamily="2" charset="2"/>
        <a:buChar char="n"/>
        <a:defRPr sz="28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2500">
          <a:solidFill>
            <a:schemeClr val="tx2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p"/>
        <a:defRPr sz="2200">
          <a:solidFill>
            <a:schemeClr val="tx2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n"/>
        <a:defRPr sz="2000">
          <a:solidFill>
            <a:schemeClr val="tx2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a.gov/ord/NRMRL/lcaccess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://www.iso.org/iso/en/prods-services/otherpubs/iso14000/index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ymbiosis.dk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a.gov/oppt/p2home/pubs/p2policy/act1990.htm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476375" y="2028825"/>
            <a:ext cx="6019800" cy="1476375"/>
          </a:xfrm>
        </p:spPr>
        <p:txBody>
          <a:bodyPr/>
          <a:lstStyle/>
          <a:p>
            <a:pPr eaLnBrk="1" hangingPunct="1"/>
            <a:r>
              <a:rPr lang="en-US" sz="3600"/>
              <a:t>Sustainable </a:t>
            </a:r>
            <a:br>
              <a:rPr lang="en-US" sz="3600"/>
            </a:br>
            <a:r>
              <a:rPr lang="en-US" sz="3600"/>
              <a:t>Approaches</a:t>
            </a:r>
            <a:br>
              <a:rPr lang="en-US" sz="3600"/>
            </a:br>
            <a:r>
              <a:rPr lang="en-US" sz="2400"/>
              <a:t>Industrial Ecology and Pollution Prevention</a:t>
            </a:r>
          </a:p>
        </p:txBody>
      </p:sp>
    </p:spTree>
  </p:cSld>
  <p:clrMapOvr>
    <a:masterClrMapping/>
  </p:clrMapOvr>
  <p:transition>
    <p:random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73200" y="476250"/>
            <a:ext cx="6781800" cy="1295400"/>
          </a:xfrm>
        </p:spPr>
        <p:txBody>
          <a:bodyPr/>
          <a:lstStyle/>
          <a:p>
            <a:pPr eaLnBrk="1" hangingPunct="1"/>
            <a:r>
              <a:rPr lang="en-US" sz="3500"/>
              <a:t>Sustainable Approaches</a:t>
            </a:r>
            <a:br>
              <a:rPr lang="en-US" sz="3500"/>
            </a:br>
            <a:r>
              <a:rPr lang="en-US" sz="2600"/>
              <a:t>How to achieve sustainable development?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43000" y="2057400"/>
            <a:ext cx="8458200" cy="3581400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284F84"/>
                </a:solidFill>
              </a:rPr>
              <a:t>Industrial Ecology</a:t>
            </a:r>
            <a:endParaRPr lang="en-US" dirty="0"/>
          </a:p>
          <a:p>
            <a:pPr lvl="1" eaLnBrk="1" hangingPunct="1"/>
            <a:r>
              <a:rPr lang="en-US" dirty="0"/>
              <a:t>a systems approach</a:t>
            </a:r>
          </a:p>
          <a:p>
            <a:pPr eaLnBrk="1" hangingPunct="1"/>
            <a:r>
              <a:rPr lang="en-US" sz="2600" b="1" dirty="0">
                <a:solidFill>
                  <a:srgbClr val="284F84"/>
                </a:solidFill>
              </a:rPr>
              <a:t>Pollution Prevention (P2)</a:t>
            </a:r>
          </a:p>
          <a:p>
            <a:pPr lvl="1" eaLnBrk="1" hangingPunct="1">
              <a:buClr>
                <a:srgbClr val="000066"/>
              </a:buClr>
            </a:pPr>
            <a:r>
              <a:rPr lang="en-US" sz="2300" dirty="0">
                <a:solidFill>
                  <a:srgbClr val="1C1C34"/>
                </a:solidFill>
              </a:rPr>
              <a:t>a front-end strategy</a:t>
            </a:r>
            <a:endParaRPr lang="en-US" sz="2600" b="1" dirty="0">
              <a:solidFill>
                <a:srgbClr val="284F84"/>
              </a:solidFill>
            </a:endParaRPr>
          </a:p>
          <a:p>
            <a:pPr eaLnBrk="1" hangingPunct="1"/>
            <a:r>
              <a:rPr lang="en-US" sz="2600" b="1" dirty="0">
                <a:solidFill>
                  <a:srgbClr val="284F84"/>
                </a:solidFill>
              </a:rPr>
              <a:t>Sustainable Initiatives </a:t>
            </a:r>
            <a:br>
              <a:rPr lang="en-US" sz="2600" b="1" dirty="0">
                <a:solidFill>
                  <a:srgbClr val="284F84"/>
                </a:solidFill>
              </a:rPr>
            </a:br>
            <a:r>
              <a:rPr lang="en-US" sz="2600" b="1" dirty="0">
                <a:solidFill>
                  <a:srgbClr val="284F84"/>
                </a:solidFill>
              </a:rPr>
              <a:t>and Programs</a:t>
            </a:r>
          </a:p>
          <a:p>
            <a:pPr eaLnBrk="1" hangingPunct="1"/>
            <a:endParaRPr lang="en-US" sz="2600" b="1" dirty="0">
              <a:solidFill>
                <a:srgbClr val="284F84"/>
              </a:solidFill>
            </a:endParaRPr>
          </a:p>
        </p:txBody>
      </p:sp>
      <p:sp>
        <p:nvSpPr>
          <p:cNvPr id="5529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7AA908AA-9D7D-4838-8B24-395246FC9410}" type="slidenum">
              <a:rPr lang="en-US" sz="1200">
                <a:solidFill>
                  <a:schemeClr val="tx2"/>
                </a:solidFill>
              </a:rPr>
              <a:pPr algn="r"/>
              <a:t>2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 type="ctrTitle" idx="4294967295"/>
          </p:nvPr>
        </p:nvSpPr>
        <p:spPr>
          <a:xfrm>
            <a:off x="0" y="2590800"/>
            <a:ext cx="9144000" cy="1371600"/>
          </a:xfrm>
        </p:spPr>
        <p:txBody>
          <a:bodyPr/>
          <a:lstStyle/>
          <a:p>
            <a:pPr algn="ctr" eaLnBrk="1" hangingPunct="1"/>
            <a:r>
              <a:rPr lang="en-US" sz="4500"/>
              <a:t>Industrial Ecology</a:t>
            </a: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73200" y="876300"/>
            <a:ext cx="6781800" cy="914400"/>
          </a:xfrm>
        </p:spPr>
        <p:txBody>
          <a:bodyPr/>
          <a:lstStyle/>
          <a:p>
            <a:pPr eaLnBrk="1" hangingPunct="1"/>
            <a:r>
              <a:rPr lang="en-US"/>
              <a:t>Overview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43000" y="1905000"/>
            <a:ext cx="7772400" cy="42291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b="1">
                <a:solidFill>
                  <a:srgbClr val="284F84"/>
                </a:solidFill>
              </a:rPr>
              <a:t>Industrial ecology </a:t>
            </a:r>
            <a:r>
              <a:rPr lang="en-US" sz="2400"/>
              <a:t>refers to a multidisciplinary, systems approach to the flow of energy and materials between production and the environment</a:t>
            </a:r>
          </a:p>
          <a:p>
            <a:pPr eaLnBrk="1" hangingPunct="1">
              <a:lnSpc>
                <a:spcPct val="80000"/>
              </a:lnSpc>
            </a:pPr>
            <a:r>
              <a:rPr lang="en-US" sz="2400"/>
              <a:t>Main objectives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/>
              <a:t>To promote ways to use recycled waste from one production process as inputs in another process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/>
              <a:t>To optimize material flows (i.e., achieve an efficient use of materials and energy in production)</a:t>
            </a:r>
          </a:p>
          <a:p>
            <a:pPr eaLnBrk="1" hangingPunct="1">
              <a:lnSpc>
                <a:spcPct val="80000"/>
              </a:lnSpc>
            </a:pPr>
            <a:r>
              <a:rPr lang="en-US" sz="2400"/>
              <a:t>Some argue that industrial ecology is the means by which a society promotes sustainable development</a:t>
            </a:r>
          </a:p>
          <a:p>
            <a:pPr eaLnBrk="1" hangingPunct="1">
              <a:lnSpc>
                <a:spcPct val="80000"/>
              </a:lnSpc>
            </a:pPr>
            <a:r>
              <a:rPr lang="en-US" sz="2400"/>
              <a:t>Since flow of materials is integral to industrial ecology, the </a:t>
            </a:r>
            <a:r>
              <a:rPr lang="en-US" sz="2400" b="1">
                <a:solidFill>
                  <a:srgbClr val="284F84"/>
                </a:solidFill>
              </a:rPr>
              <a:t>materials balance model </a:t>
            </a:r>
            <a:r>
              <a:rPr lang="en-US" sz="2400"/>
              <a:t>should be revisited</a:t>
            </a:r>
          </a:p>
        </p:txBody>
      </p:sp>
      <p:sp>
        <p:nvSpPr>
          <p:cNvPr id="59395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58A530BF-683D-4478-AB0A-FD4D3F144D30}" type="slidenum">
              <a:rPr lang="en-US" sz="1200">
                <a:solidFill>
                  <a:schemeClr val="tx2"/>
                </a:solidFill>
              </a:rPr>
              <a:pPr algn="r"/>
              <a:t>4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609600" y="457200"/>
            <a:ext cx="7848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600" b="1"/>
              <a:t>Materials Balance Model Revisited</a:t>
            </a:r>
          </a:p>
        </p:txBody>
      </p:sp>
      <p:pic>
        <p:nvPicPr>
          <p:cNvPr id="14343" name="Picture 7" descr="S2423-F21-01"/>
          <p:cNvPicPr>
            <a:picLocks noChangeAspect="1" noChangeArrowheads="1"/>
          </p:cNvPicPr>
          <p:nvPr/>
        </p:nvPicPr>
        <p:blipFill>
          <a:blip r:embed="rId2">
            <a:lum bright="-6000" contrast="30000"/>
          </a:blip>
          <a:srcRect/>
          <a:stretch>
            <a:fillRect/>
          </a:stretch>
        </p:blipFill>
        <p:spPr bwMode="auto">
          <a:xfrm>
            <a:off x="1066800" y="1295400"/>
            <a:ext cx="6477000" cy="392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533400" y="5334000"/>
            <a:ext cx="8305800" cy="457200"/>
          </a:xfrm>
          <a:prstGeom prst="rect">
            <a:avLst/>
          </a:prstGeom>
          <a:gradFill rotWithShape="1">
            <a:gsLst>
              <a:gs pos="0">
                <a:schemeClr val="accent2"/>
              </a:gs>
              <a:gs pos="50000">
                <a:srgbClr val="ECF3F9"/>
              </a:gs>
              <a:gs pos="100000">
                <a:schemeClr val="accent2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US" sz="1200" b="1" i="1"/>
              <a:t>At issue is whether the flow of materials from nature through the economy is </a:t>
            </a:r>
            <a:r>
              <a:rPr lang="en-US" sz="1200" b="1" i="1" u="sng"/>
              <a:t>linear</a:t>
            </a:r>
            <a:r>
              <a:rPr lang="en-US" sz="1200" b="1" i="1"/>
              <a:t>, (i.e., operating in only one direction), and open OR </a:t>
            </a:r>
            <a:r>
              <a:rPr lang="en-US" sz="1200" b="1" i="1" u="sng"/>
              <a:t>cyclical</a:t>
            </a:r>
            <a:r>
              <a:rPr lang="en-US" sz="1200" b="1" i="1"/>
              <a:t> and closed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4679950" y="5867400"/>
            <a:ext cx="41021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1200" b="1" i="1" dirty="0"/>
              <a:t>Source:</a:t>
            </a:r>
            <a:r>
              <a:rPr lang="en-US" sz="1200" i="1" dirty="0"/>
              <a:t> Adapted from </a:t>
            </a:r>
            <a:r>
              <a:rPr lang="en-US" sz="1200" i="1" dirty="0" err="1"/>
              <a:t>Kneese</a:t>
            </a:r>
            <a:r>
              <a:rPr lang="en-US" sz="1200" i="1" dirty="0"/>
              <a:t>, Ayres, and </a:t>
            </a:r>
            <a:r>
              <a:rPr lang="en-US" sz="1200" i="1" dirty="0" err="1"/>
              <a:t>D'Arge</a:t>
            </a:r>
            <a:r>
              <a:rPr lang="en-US" sz="1200" i="1" dirty="0"/>
              <a:t> (1970).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40" grpId="0" animBg="1"/>
      <p:bldP spid="143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762000" y="990600"/>
            <a:ext cx="77724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4400"/>
              <a:t>A Linear (or Open) Materials Flow</a:t>
            </a:r>
          </a:p>
        </p:txBody>
      </p:sp>
      <p:pic>
        <p:nvPicPr>
          <p:cNvPr id="17416" name="Picture 8" descr="S2423-F21-02"/>
          <p:cNvPicPr>
            <a:picLocks noChangeAspect="1" noChangeArrowheads="1"/>
          </p:cNvPicPr>
          <p:nvPr/>
        </p:nvPicPr>
        <p:blipFill>
          <a:blip r:embed="rId3">
            <a:lum bright="-18000" contrast="36000"/>
          </a:blip>
          <a:srcRect/>
          <a:stretch>
            <a:fillRect/>
          </a:stretch>
        </p:blipFill>
        <p:spPr bwMode="auto">
          <a:xfrm>
            <a:off x="685800" y="2362200"/>
            <a:ext cx="7612063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762000" y="4419600"/>
            <a:ext cx="7653338" cy="825500"/>
          </a:xfrm>
          <a:prstGeom prst="rect">
            <a:avLst/>
          </a:prstGeom>
          <a:gradFill rotWithShape="1">
            <a:gsLst>
              <a:gs pos="0">
                <a:srgbClr val="C8D5E6"/>
              </a:gs>
              <a:gs pos="50000">
                <a:srgbClr val="EBF0F6"/>
              </a:gs>
              <a:gs pos="100000">
                <a:srgbClr val="C8D5E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/>
              <a:t>This “cradle-to-grave” open flow assumes materials run in ONE direction, </a:t>
            </a:r>
            <a:br>
              <a:rPr lang="en-US" sz="1600" b="1"/>
            </a:br>
            <a:r>
              <a:rPr lang="en-US" sz="1600" b="1"/>
              <a:t>entering as resources and leaving as wastes or residuals. Policy focus would</a:t>
            </a:r>
            <a:br>
              <a:rPr lang="en-US" sz="1600" b="1"/>
            </a:br>
            <a:r>
              <a:rPr lang="en-US" sz="1600" b="1"/>
              <a:t>have to be aimed at abating contaminants </a:t>
            </a:r>
            <a:r>
              <a:rPr lang="en-US" sz="1600" b="1" u="sng"/>
              <a:t>ONLY at the end of the flow</a:t>
            </a:r>
            <a:r>
              <a:rPr lang="en-US" sz="1600" b="1"/>
              <a:t>.</a:t>
            </a:r>
          </a:p>
        </p:txBody>
      </p:sp>
      <p:sp>
        <p:nvSpPr>
          <p:cNvPr id="17419" name="Text Box 11"/>
          <p:cNvSpPr txBox="1">
            <a:spLocks noChangeArrowheads="1"/>
          </p:cNvSpPr>
          <p:nvPr/>
        </p:nvSpPr>
        <p:spPr bwMode="auto">
          <a:xfrm>
            <a:off x="669925" y="5562600"/>
            <a:ext cx="80549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1400" b="1" i="1"/>
              <a:t>Source: </a:t>
            </a:r>
            <a:r>
              <a:rPr lang="en-US" sz="1400" i="1"/>
              <a:t>U.S. Congress, OTA (October 1992), as cited in Gibbons (September/October 1992), p. 31.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7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/>
      <p:bldP spid="17417" grpId="0" animBg="1"/>
      <p:bldP spid="174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66850" y="923925"/>
            <a:ext cx="6400800" cy="838200"/>
          </a:xfrm>
        </p:spPr>
        <p:txBody>
          <a:bodyPr/>
          <a:lstStyle/>
          <a:p>
            <a:pPr eaLnBrk="1" hangingPunct="1"/>
            <a:r>
              <a:rPr lang="en-US" sz="3800"/>
              <a:t>Linear Flow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43000" y="1838325"/>
            <a:ext cx="7781925" cy="3810000"/>
          </a:xfrm>
        </p:spPr>
        <p:txBody>
          <a:bodyPr/>
          <a:lstStyle/>
          <a:p>
            <a:pPr eaLnBrk="1" hangingPunct="1"/>
            <a:r>
              <a:rPr lang="en-US" sz="2400"/>
              <a:t>Policy based on a </a:t>
            </a:r>
            <a:r>
              <a:rPr lang="en-US" sz="2400" b="1">
                <a:solidFill>
                  <a:srgbClr val="284F84"/>
                </a:solidFill>
              </a:rPr>
              <a:t>linear flow</a:t>
            </a:r>
            <a:r>
              <a:rPr lang="en-US" sz="2400"/>
              <a:t> assumption does not fully address the long-run implications of pollution, i.e.,…</a:t>
            </a:r>
          </a:p>
          <a:p>
            <a:pPr lvl="1" eaLnBrk="1" hangingPunct="1"/>
            <a:r>
              <a:rPr lang="en-US" sz="2100"/>
              <a:t>Nature’s capacity to convert matter to energy is limited, so this limited conversion affects future generations</a:t>
            </a:r>
          </a:p>
          <a:p>
            <a:pPr lvl="1" eaLnBrk="1" hangingPunct="1"/>
            <a:r>
              <a:rPr lang="en-US" sz="2100"/>
              <a:t>Relying on abatement after the fact uses up resources that eventually are added to the residual (waste) flow</a:t>
            </a:r>
          </a:p>
          <a:p>
            <a:pPr lvl="1" eaLnBrk="1" hangingPunct="1"/>
            <a:r>
              <a:rPr lang="en-US" sz="2100"/>
              <a:t>Command-and-control policy based on this approach generally runs counter to economic growth, which causes intertemporal trade offs from one generation to another </a:t>
            </a:r>
          </a:p>
          <a:p>
            <a:pPr eaLnBrk="1" hangingPunct="1"/>
            <a:r>
              <a:rPr lang="en-US" sz="2400"/>
              <a:t>Solution should consider a </a:t>
            </a:r>
            <a:r>
              <a:rPr lang="en-US" sz="2400" b="1">
                <a:solidFill>
                  <a:srgbClr val="284F84"/>
                </a:solidFill>
              </a:rPr>
              <a:t>cyclical flow approach</a:t>
            </a:r>
          </a:p>
        </p:txBody>
      </p:sp>
      <p:sp>
        <p:nvSpPr>
          <p:cNvPr id="6349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D9C0828A-98FD-49E7-B7A1-FE0CC60C088D}" type="slidenum">
              <a:rPr lang="en-US" sz="1200">
                <a:solidFill>
                  <a:schemeClr val="tx2"/>
                </a:solidFill>
              </a:rPr>
              <a:pPr algn="r"/>
              <a:t>7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85900" y="881063"/>
            <a:ext cx="7315200" cy="898525"/>
          </a:xfrm>
        </p:spPr>
        <p:txBody>
          <a:bodyPr/>
          <a:lstStyle/>
          <a:p>
            <a:pPr eaLnBrk="1" hangingPunct="1"/>
            <a:r>
              <a:rPr lang="en-US" sz="3600"/>
              <a:t>Cyclical (or Closed) Materials Flow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43000" y="2019300"/>
            <a:ext cx="7620000" cy="4114800"/>
          </a:xfrm>
        </p:spPr>
        <p:txBody>
          <a:bodyPr/>
          <a:lstStyle/>
          <a:p>
            <a:pPr eaLnBrk="1" hangingPunct="1"/>
            <a:r>
              <a:rPr lang="en-US" sz="2400"/>
              <a:t>A </a:t>
            </a:r>
            <a:r>
              <a:rPr lang="en-US" sz="2400" b="1">
                <a:solidFill>
                  <a:srgbClr val="284F84"/>
                </a:solidFill>
              </a:rPr>
              <a:t>cyclical flow </a:t>
            </a:r>
            <a:r>
              <a:rPr lang="en-US" sz="2400"/>
              <a:t>assumes that…</a:t>
            </a:r>
          </a:p>
          <a:p>
            <a:pPr lvl="1" eaLnBrk="1" hangingPunct="1"/>
            <a:r>
              <a:rPr lang="en-US" sz="2100"/>
              <a:t>productive activity can be altered throughout the cycle to reduce environmental effects</a:t>
            </a:r>
          </a:p>
          <a:p>
            <a:pPr lvl="2" eaLnBrk="1" hangingPunct="1"/>
            <a:r>
              <a:rPr lang="en-US" sz="2000"/>
              <a:t>e.g., product design, manufacturing processes, energy use</a:t>
            </a:r>
          </a:p>
          <a:p>
            <a:pPr lvl="1" eaLnBrk="1" hangingPunct="1"/>
            <a:r>
              <a:rPr lang="en-US" sz="2100"/>
              <a:t>residuals (i.e., wastes or pollution) can be brought back into useful production</a:t>
            </a:r>
          </a:p>
          <a:p>
            <a:pPr eaLnBrk="1" hangingPunct="1"/>
            <a:r>
              <a:rPr lang="en-US" sz="2400"/>
              <a:t>Implies that policy can be aimed anywhere in  the cycle of production and consumption rather than only at “end-of-pipe”</a:t>
            </a:r>
          </a:p>
        </p:txBody>
      </p:sp>
      <p:sp>
        <p:nvSpPr>
          <p:cNvPr id="6553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9269B512-BC68-4255-862E-5AB35CBDAB8D}" type="slidenum">
              <a:rPr lang="en-US" sz="1200">
                <a:solidFill>
                  <a:schemeClr val="tx2"/>
                </a:solidFill>
              </a:rPr>
              <a:pPr algn="r"/>
              <a:t>8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228600" y="609600"/>
            <a:ext cx="861060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4400"/>
              <a:t>Closed System of Materials Flow</a:t>
            </a:r>
          </a:p>
        </p:txBody>
      </p:sp>
      <p:pic>
        <p:nvPicPr>
          <p:cNvPr id="19461" name="Picture 5" descr="S2423-F21-03"/>
          <p:cNvPicPr>
            <a:picLocks noChangeAspect="1" noChangeArrowheads="1"/>
          </p:cNvPicPr>
          <p:nvPr/>
        </p:nvPicPr>
        <p:blipFill>
          <a:blip r:embed="rId2">
            <a:lum contrast="24000"/>
          </a:blip>
          <a:srcRect/>
          <a:stretch>
            <a:fillRect/>
          </a:stretch>
        </p:blipFill>
        <p:spPr bwMode="auto">
          <a:xfrm>
            <a:off x="381000" y="1752600"/>
            <a:ext cx="8610600" cy="285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87" name="Text Box 6"/>
          <p:cNvSpPr txBox="1">
            <a:spLocks noChangeArrowheads="1"/>
          </p:cNvSpPr>
          <p:nvPr/>
        </p:nvSpPr>
        <p:spPr bwMode="auto">
          <a:xfrm>
            <a:off x="365125" y="5070475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19463" name="Text Box 7"/>
          <p:cNvSpPr txBox="1">
            <a:spLocks noChangeArrowheads="1"/>
          </p:cNvSpPr>
          <p:nvPr/>
        </p:nvSpPr>
        <p:spPr bwMode="auto">
          <a:xfrm>
            <a:off x="609600" y="5029200"/>
            <a:ext cx="8001000" cy="609600"/>
          </a:xfrm>
          <a:prstGeom prst="rect">
            <a:avLst/>
          </a:prstGeom>
          <a:gradFill rotWithShape="1">
            <a:gsLst>
              <a:gs pos="0">
                <a:srgbClr val="C8D5E6"/>
              </a:gs>
              <a:gs pos="50000">
                <a:srgbClr val="E8EDF4"/>
              </a:gs>
              <a:gs pos="100000">
                <a:srgbClr val="C8D5E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400" b="1"/>
              <a:t>A “cradle-to-cradle” flow that assumes materials run in a circular pattern in a </a:t>
            </a:r>
            <a:r>
              <a:rPr lang="en-US" sz="1400" b="1" u="sng"/>
              <a:t>closed</a:t>
            </a:r>
            <a:r>
              <a:rPr lang="en-US" sz="1400" b="1"/>
              <a:t> system that allows residuals (or wastes) to be brought back into the production process.</a:t>
            </a:r>
            <a:r>
              <a:rPr lang="en-US" sz="2000" b="1" i="1">
                <a:solidFill>
                  <a:schemeClr val="bg1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847725" y="5791200"/>
            <a:ext cx="7534275" cy="290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1300" b="1" i="1"/>
              <a:t>Source:</a:t>
            </a:r>
            <a:r>
              <a:rPr lang="en-US" sz="1300" i="1"/>
              <a:t> U.S. Congress, OTA (October 1992), as cited in Gibbons (September/October 1992), p. 31.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20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6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73200" y="700088"/>
            <a:ext cx="6781800" cy="1295400"/>
          </a:xfrm>
        </p:spPr>
        <p:txBody>
          <a:bodyPr/>
          <a:lstStyle/>
          <a:p>
            <a:pPr eaLnBrk="1" hangingPunct="1"/>
            <a:r>
              <a:rPr lang="en-US" sz="3500"/>
              <a:t>Using a Cyclical Flow in Practice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43000" y="2057400"/>
            <a:ext cx="8077200" cy="4114800"/>
          </a:xfrm>
        </p:spPr>
        <p:txBody>
          <a:bodyPr/>
          <a:lstStyle/>
          <a:p>
            <a:pPr eaLnBrk="1" hangingPunct="1"/>
            <a:r>
              <a:rPr lang="en-US" b="1">
                <a:solidFill>
                  <a:srgbClr val="284F84"/>
                </a:solidFill>
              </a:rPr>
              <a:t>Life Cycle Assessment (LCA)</a:t>
            </a:r>
          </a:p>
          <a:p>
            <a:pPr eaLnBrk="1" hangingPunct="1"/>
            <a:r>
              <a:rPr lang="en-US" b="1">
                <a:solidFill>
                  <a:srgbClr val="284F84"/>
                </a:solidFill>
              </a:rPr>
              <a:t>Industrial Ecosystems</a:t>
            </a:r>
          </a:p>
        </p:txBody>
      </p:sp>
      <p:sp>
        <p:nvSpPr>
          <p:cNvPr id="6861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BAC67175-CE6F-4B80-A336-4840D04EC660}" type="slidenum">
              <a:rPr lang="en-US" sz="1200">
                <a:solidFill>
                  <a:schemeClr val="tx2"/>
                </a:solidFill>
              </a:rPr>
              <a:pPr algn="r"/>
              <a:t>10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73200" y="152400"/>
            <a:ext cx="6781800" cy="1295400"/>
          </a:xfrm>
        </p:spPr>
        <p:txBody>
          <a:bodyPr/>
          <a:lstStyle/>
          <a:p>
            <a:pPr eaLnBrk="1" hangingPunct="1"/>
            <a:r>
              <a:rPr lang="en-US">
                <a:hlinkClick r:id="rId3"/>
              </a:rPr>
              <a:t>Life Cycle Assessment (LCA)</a:t>
            </a:r>
            <a:endParaRPr 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43000" y="1385888"/>
            <a:ext cx="7848600" cy="47863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/>
              <a:t>Used to examine the environmental impact of a product or process at all stages from resource use to disposal</a:t>
            </a:r>
          </a:p>
          <a:p>
            <a:pPr eaLnBrk="1" hangingPunct="1">
              <a:lnSpc>
                <a:spcPct val="90000"/>
              </a:lnSpc>
            </a:pPr>
            <a:r>
              <a:rPr lang="en-US" sz="2400"/>
              <a:t>Comprises 4 components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solidFill>
                  <a:srgbClr val="284F84"/>
                </a:solidFill>
              </a:rPr>
              <a:t>Goal definition and scoping</a:t>
            </a:r>
            <a:r>
              <a:rPr lang="en-US" sz="2000"/>
              <a:t>: describes the product and environmental effects to be assessed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solidFill>
                  <a:srgbClr val="284F84"/>
                </a:solidFill>
              </a:rPr>
              <a:t>Inventory analysis</a:t>
            </a:r>
            <a:r>
              <a:rPr lang="en-US" sz="2000"/>
              <a:t>: analyzes resource usage and environmental releases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solidFill>
                  <a:srgbClr val="284F84"/>
                </a:solidFill>
              </a:rPr>
              <a:t>Impact analysis</a:t>
            </a:r>
            <a:r>
              <a:rPr lang="en-US" sz="2000"/>
              <a:t>: determines human &amp; environmental effects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solidFill>
                  <a:srgbClr val="284F84"/>
                </a:solidFill>
              </a:rPr>
              <a:t>Interpretation</a:t>
            </a:r>
            <a:r>
              <a:rPr lang="en-US" sz="2000"/>
              <a:t>: evaluates results and selects product/process</a:t>
            </a:r>
          </a:p>
          <a:p>
            <a:pPr eaLnBrk="1" hangingPunct="1">
              <a:lnSpc>
                <a:spcPct val="90000"/>
              </a:lnSpc>
            </a:pPr>
            <a:r>
              <a:rPr lang="en-US" sz="2400"/>
              <a:t>Addressed by </a:t>
            </a:r>
            <a:r>
              <a:rPr lang="en-US" sz="2400">
                <a:solidFill>
                  <a:srgbClr val="284F84"/>
                </a:solidFill>
                <a:hlinkClick r:id="rId4"/>
              </a:rPr>
              <a:t>ISO 14000 International Standards</a:t>
            </a:r>
            <a:endParaRPr lang="en-US" sz="2400">
              <a:solidFill>
                <a:srgbClr val="284F84"/>
              </a:solidFill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2000"/>
              <a:t>Voluntary standards in environmental management aimed at giving countries a common approach to environmental issues </a:t>
            </a:r>
          </a:p>
        </p:txBody>
      </p:sp>
      <p:sp>
        <p:nvSpPr>
          <p:cNvPr id="7065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6DCA9193-C6C6-41C0-AB46-9A3EB5D0AD06}" type="slidenum">
              <a:rPr lang="en-US" sz="1200">
                <a:solidFill>
                  <a:schemeClr val="tx2"/>
                </a:solidFill>
              </a:rPr>
              <a:pPr algn="r"/>
              <a:t>11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11300" y="561975"/>
            <a:ext cx="6781800" cy="1066800"/>
          </a:xfrm>
        </p:spPr>
        <p:txBody>
          <a:bodyPr/>
          <a:lstStyle/>
          <a:p>
            <a:pPr eaLnBrk="1" hangingPunct="1"/>
            <a:r>
              <a:rPr lang="en-US"/>
              <a:t>Industrial Ecosystems</a:t>
            </a:r>
            <a:br>
              <a:rPr lang="en-US"/>
            </a:br>
            <a:r>
              <a:rPr lang="en-US" sz="2600"/>
              <a:t>A Real-World Closed System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52525" y="1933575"/>
            <a:ext cx="7610475" cy="4114800"/>
          </a:xfrm>
        </p:spPr>
        <p:txBody>
          <a:bodyPr/>
          <a:lstStyle/>
          <a:p>
            <a:pPr eaLnBrk="1" hangingPunct="1"/>
            <a:r>
              <a:rPr lang="en-US" dirty="0"/>
              <a:t>Wastes from one production process are used as inputs in another</a:t>
            </a:r>
          </a:p>
          <a:p>
            <a:pPr eaLnBrk="1" hangingPunct="1"/>
            <a:r>
              <a:rPr lang="en-US" dirty="0"/>
              <a:t>Usually implemented through a collaborative of several firms, an eco-industrial park</a:t>
            </a:r>
          </a:p>
          <a:p>
            <a:pPr eaLnBrk="1" hangingPunct="1"/>
            <a:r>
              <a:rPr lang="en-US" dirty="0"/>
              <a:t>Real-world examples include systems in…</a:t>
            </a:r>
          </a:p>
          <a:p>
            <a:pPr lvl="1" eaLnBrk="1" hangingPunct="1"/>
            <a:r>
              <a:rPr lang="en-US" dirty="0" err="1">
                <a:hlinkClick r:id="rId3"/>
              </a:rPr>
              <a:t>Kalundborg</a:t>
            </a:r>
            <a:r>
              <a:rPr lang="en-US" dirty="0">
                <a:hlinkClick r:id="rId3"/>
              </a:rPr>
              <a:t>, Denmark </a:t>
            </a:r>
            <a:endParaRPr lang="en-US" dirty="0"/>
          </a:p>
          <a:p>
            <a:pPr lvl="1" eaLnBrk="1" hangingPunct="1"/>
            <a:r>
              <a:rPr lang="en-US" dirty="0"/>
              <a:t>Choctaw, MS</a:t>
            </a:r>
          </a:p>
          <a:p>
            <a:pPr eaLnBrk="1" hangingPunct="1"/>
            <a:endParaRPr lang="en-US" dirty="0"/>
          </a:p>
        </p:txBody>
      </p:sp>
      <p:sp>
        <p:nvSpPr>
          <p:cNvPr id="72707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B5AF1304-5266-4401-8DDB-1241E1578EC6}" type="slidenum">
              <a:rPr lang="en-US" sz="1200">
                <a:solidFill>
                  <a:schemeClr val="tx2"/>
                </a:solidFill>
              </a:rPr>
              <a:pPr algn="r"/>
              <a:t>12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ctrTitle" idx="4294967295"/>
          </p:nvPr>
        </p:nvSpPr>
        <p:spPr>
          <a:xfrm>
            <a:off x="1981200" y="2266950"/>
            <a:ext cx="5867400" cy="2286000"/>
          </a:xfrm>
        </p:spPr>
        <p:txBody>
          <a:bodyPr/>
          <a:lstStyle/>
          <a:p>
            <a:pPr eaLnBrk="1" hangingPunct="1"/>
            <a:r>
              <a:rPr lang="en-US" sz="4500"/>
              <a:t>Pollution Prevention (P2)</a:t>
            </a: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85900" y="923925"/>
            <a:ext cx="6934200" cy="846138"/>
          </a:xfrm>
        </p:spPr>
        <p:txBody>
          <a:bodyPr/>
          <a:lstStyle/>
          <a:p>
            <a:pPr eaLnBrk="1" hangingPunct="1"/>
            <a:r>
              <a:rPr lang="en-US" sz="3500"/>
              <a:t>Overview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33475" y="1828800"/>
            <a:ext cx="7477125" cy="47339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600" b="1">
                <a:solidFill>
                  <a:srgbClr val="284F84"/>
                </a:solidFill>
              </a:rPr>
              <a:t>Pollution prevention </a:t>
            </a:r>
            <a:r>
              <a:rPr lang="en-US" sz="2600"/>
              <a:t>is a long-term, front-end strategy aimed at reducing or eliminating the toxicity and/or the amount of residuals at their source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100"/>
              <a:t>Adopts the cyclical materials flow and LCA, just as industrial ecology does</a:t>
            </a:r>
          </a:p>
          <a:p>
            <a:pPr eaLnBrk="1" hangingPunct="1">
              <a:lnSpc>
                <a:spcPct val="90000"/>
              </a:lnSpc>
            </a:pPr>
            <a:r>
              <a:rPr lang="en-US" sz="2600"/>
              <a:t>Preventive objectives</a:t>
            </a:r>
            <a:r>
              <a:rPr lang="en-US" sz="2400"/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100">
                <a:solidFill>
                  <a:srgbClr val="284F84"/>
                </a:solidFill>
              </a:rPr>
              <a:t>Source reduction</a:t>
            </a:r>
            <a:r>
              <a:rPr lang="en-US" sz="2100">
                <a:solidFill>
                  <a:srgbClr val="17118B"/>
                </a:solidFill>
              </a:rPr>
              <a:t>: </a:t>
            </a:r>
            <a:r>
              <a:rPr lang="en-US" sz="2100"/>
              <a:t>reducing pollutants at point of generation</a:t>
            </a:r>
            <a:endParaRPr lang="en-US" sz="2100">
              <a:solidFill>
                <a:srgbClr val="17118B"/>
              </a:solidFill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2100">
                <a:solidFill>
                  <a:srgbClr val="284F84"/>
                </a:solidFill>
              </a:rPr>
              <a:t>Toxic chemical use substitution</a:t>
            </a:r>
            <a:r>
              <a:rPr lang="en-US" sz="2100">
                <a:solidFill>
                  <a:srgbClr val="17118B"/>
                </a:solidFill>
              </a:rPr>
              <a:t>: </a:t>
            </a:r>
            <a:r>
              <a:rPr lang="en-US" sz="2100">
                <a:solidFill>
                  <a:schemeClr val="tx1"/>
                </a:solidFill>
              </a:rPr>
              <a:t>substituting less harmful chemicals for toxic ones</a:t>
            </a:r>
          </a:p>
        </p:txBody>
      </p:sp>
      <p:sp>
        <p:nvSpPr>
          <p:cNvPr id="7680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5485F2F9-4BB3-4B27-8225-915F52CBC99B}" type="slidenum">
              <a:rPr lang="en-US" sz="1200">
                <a:solidFill>
                  <a:schemeClr val="tx2"/>
                </a:solidFill>
              </a:rPr>
              <a:pPr algn="r"/>
              <a:t>14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  <p:bldP spid="29699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79550" y="915988"/>
            <a:ext cx="7086600" cy="914400"/>
          </a:xfrm>
        </p:spPr>
        <p:txBody>
          <a:bodyPr/>
          <a:lstStyle/>
          <a:p>
            <a:pPr eaLnBrk="1" hangingPunct="1"/>
            <a:r>
              <a:rPr lang="en-US" sz="3000"/>
              <a:t>How P2 Differs from Industrial Ecology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43000" y="1828800"/>
            <a:ext cx="7556500" cy="37401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/>
              <a:t>P2 promotes risk reduction by </a:t>
            </a:r>
            <a:r>
              <a:rPr lang="en-US" sz="2400" i="1"/>
              <a:t>eliminating or minimizing</a:t>
            </a:r>
            <a:r>
              <a:rPr lang="en-US" sz="2400"/>
              <a:t> wastes, while industrial ecology </a:t>
            </a:r>
            <a:r>
              <a:rPr lang="en-US" sz="2400" i="1"/>
              <a:t>uses</a:t>
            </a:r>
            <a:r>
              <a:rPr lang="en-US" sz="2400"/>
              <a:t> wastes as inputs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/>
              <a:t>P2 solutions are aimed at a single firm, while industrial ecology is used by a collaborative of firms</a:t>
            </a:r>
          </a:p>
          <a:p>
            <a:pPr eaLnBrk="1" hangingPunct="1">
              <a:lnSpc>
                <a:spcPct val="90000"/>
              </a:lnSpc>
            </a:pPr>
            <a:r>
              <a:rPr lang="en-US" sz="2400"/>
              <a:t>P2 does not view recycling as preventive, while industrial ecology views recycling as </a:t>
            </a:r>
            <a:r>
              <a:rPr lang="en-US" sz="2400" i="1"/>
              <a:t>the</a:t>
            </a:r>
            <a:r>
              <a:rPr lang="en-US" sz="2400"/>
              <a:t> solution </a:t>
            </a:r>
          </a:p>
          <a:p>
            <a:pPr eaLnBrk="1" hangingPunct="1">
              <a:lnSpc>
                <a:spcPct val="90000"/>
              </a:lnSpc>
            </a:pPr>
            <a:r>
              <a:rPr lang="en-US" sz="2400"/>
              <a:t>P2 generally requires government oversight, while industrial ecology does not</a:t>
            </a:r>
          </a:p>
          <a:p>
            <a:pPr eaLnBrk="1" hangingPunct="1">
              <a:lnSpc>
                <a:spcPct val="90000"/>
              </a:lnSpc>
            </a:pPr>
            <a:r>
              <a:rPr lang="en-US" sz="2400"/>
              <a:t>P2 uses efficiency as a means to an end, while industrial ecology views efficient resource use as an end in itself</a:t>
            </a:r>
          </a:p>
        </p:txBody>
      </p:sp>
      <p:sp>
        <p:nvSpPr>
          <p:cNvPr id="7885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5B7B3BA2-7F22-4AC0-A5BD-CA9A11D4FD3D}" type="slidenum">
              <a:rPr lang="en-US" sz="1200">
                <a:solidFill>
                  <a:schemeClr val="tx2"/>
                </a:solidFill>
              </a:rPr>
              <a:pPr algn="r"/>
              <a:t>15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3072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57325" y="871538"/>
            <a:ext cx="6934200" cy="931862"/>
          </a:xfrm>
        </p:spPr>
        <p:txBody>
          <a:bodyPr/>
          <a:lstStyle/>
          <a:p>
            <a:pPr eaLnBrk="1" hangingPunct="1"/>
            <a:r>
              <a:rPr lang="en-US"/>
              <a:t>P2 Techniques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43000" y="1924050"/>
            <a:ext cx="6629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b="1">
                <a:solidFill>
                  <a:srgbClr val="284F84"/>
                </a:solidFill>
              </a:rPr>
              <a:t>Source segregation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100"/>
              <a:t>Keep hazardous waste from mingling with nonhazardous waste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>
                <a:solidFill>
                  <a:srgbClr val="284F84"/>
                </a:solidFill>
              </a:rPr>
              <a:t>Raw materials substitution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100"/>
              <a:t>Use inputs that result in little or no hazardous waste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>
                <a:solidFill>
                  <a:srgbClr val="284F84"/>
                </a:solidFill>
              </a:rPr>
              <a:t>Changes in manufacturing processes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100"/>
              <a:t>Use methods that generate fewer hazardous by-products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>
                <a:solidFill>
                  <a:srgbClr val="284F84"/>
                </a:solidFill>
              </a:rPr>
              <a:t>Product Substitution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100"/>
              <a:t>Use relative safe goods instead of polluting products</a:t>
            </a:r>
          </a:p>
        </p:txBody>
      </p:sp>
      <p:sp>
        <p:nvSpPr>
          <p:cNvPr id="8089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CA4B4884-E961-449D-8AB8-F31A645C56A7}" type="slidenum">
              <a:rPr lang="en-US" sz="1200">
                <a:solidFill>
                  <a:schemeClr val="tx2"/>
                </a:solidFill>
              </a:rPr>
              <a:pPr algn="r"/>
              <a:t>16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1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  <p:bldP spid="3174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57325" y="1047750"/>
            <a:ext cx="5399088" cy="863600"/>
          </a:xfrm>
        </p:spPr>
        <p:txBody>
          <a:bodyPr/>
          <a:lstStyle/>
          <a:p>
            <a:pPr eaLnBrk="1" hangingPunct="1"/>
            <a:r>
              <a:rPr lang="en-US" sz="4200"/>
              <a:t>P2 Legislation</a:t>
            </a:r>
            <a:br>
              <a:rPr lang="en-US" sz="3500"/>
            </a:br>
            <a:endParaRPr lang="en-US" sz="2200"/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43000" y="1960563"/>
            <a:ext cx="7627938" cy="36020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b="1" dirty="0">
                <a:solidFill>
                  <a:srgbClr val="284F84"/>
                </a:solidFill>
              </a:rPr>
              <a:t>US National Environmental Policy Act (NEPA)</a:t>
            </a:r>
            <a:r>
              <a:rPr lang="en-US" sz="2000" b="1" dirty="0">
                <a:solidFill>
                  <a:srgbClr val="284F84"/>
                </a:solidFill>
              </a:rPr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900" dirty="0"/>
              <a:t>Among its express purposes is to encourage efforts to prevent environmental damage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900" dirty="0"/>
              <a:t>Integrates pollution prevention into U.S. environmental legislation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dirty="0">
                <a:solidFill>
                  <a:srgbClr val="284F84"/>
                </a:solidFill>
                <a:hlinkClick r:id="rId3"/>
              </a:rPr>
              <a:t>Pollution Prevention Act of 1990</a:t>
            </a:r>
            <a:r>
              <a:rPr lang="en-US" sz="2000" b="1" dirty="0">
                <a:solidFill>
                  <a:srgbClr val="284F84"/>
                </a:solidFill>
              </a:rPr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900" dirty="0"/>
              <a:t>One provision states that P2 is the primary objective: </a:t>
            </a:r>
            <a:r>
              <a:rPr lang="en-US" sz="1900" i="1" dirty="0"/>
              <a:t>“pollution should be prevented or reduced at the source, whenever feasible”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900" dirty="0"/>
              <a:t>The secondary objective is management of residuals through recycling, treatment, and disposal – in that order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Similar legislation exists in other nations, including the EU, Canada, Australia</a:t>
            </a:r>
          </a:p>
        </p:txBody>
      </p:sp>
      <p:sp>
        <p:nvSpPr>
          <p:cNvPr id="82947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32A6B786-1547-4FAE-AE78-38DC5AE44EC1}" type="slidenum">
              <a:rPr lang="en-US" sz="1200">
                <a:solidFill>
                  <a:schemeClr val="tx2"/>
                </a:solidFill>
              </a:rPr>
              <a:pPr algn="r"/>
              <a:t>17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  <p:bldP spid="3481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60" name="Rectangle 24"/>
          <p:cNvSpPr>
            <a:spLocks noGrp="1" noChangeArrowheads="1"/>
          </p:cNvSpPr>
          <p:nvPr>
            <p:ph type="title" idx="4294967295"/>
          </p:nvPr>
        </p:nvSpPr>
        <p:spPr>
          <a:xfrm>
            <a:off x="1473200" y="876300"/>
            <a:ext cx="6781800" cy="914400"/>
          </a:xfrm>
        </p:spPr>
        <p:txBody>
          <a:bodyPr/>
          <a:lstStyle/>
          <a:p>
            <a:pPr eaLnBrk="1" hangingPunct="1"/>
            <a:r>
              <a:rPr lang="en-US" sz="3600"/>
              <a:t>Pollution Prevention Hierarchy </a:t>
            </a:r>
          </a:p>
        </p:txBody>
      </p:sp>
      <p:sp>
        <p:nvSpPr>
          <p:cNvPr id="84994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A92E02D7-2423-436D-BCA4-8C45A6BAD216}" type="slidenum">
              <a:rPr lang="en-US" sz="1200">
                <a:solidFill>
                  <a:schemeClr val="tx2"/>
                </a:solidFill>
              </a:rPr>
              <a:pPr algn="r"/>
              <a:t>18</a:t>
            </a:fld>
            <a:endParaRPr lang="en-US" sz="1200">
              <a:solidFill>
                <a:schemeClr val="tx2"/>
              </a:solidFill>
            </a:endParaRPr>
          </a:p>
        </p:txBody>
      </p:sp>
      <p:grpSp>
        <p:nvGrpSpPr>
          <p:cNvPr id="39970" name="Group 34"/>
          <p:cNvGrpSpPr>
            <a:grpSpLocks/>
          </p:cNvGrpSpPr>
          <p:nvPr/>
        </p:nvGrpSpPr>
        <p:grpSpPr bwMode="auto">
          <a:xfrm>
            <a:off x="1219200" y="1905000"/>
            <a:ext cx="6705600" cy="4038600"/>
            <a:chOff x="768" y="1344"/>
            <a:chExt cx="4224" cy="2544"/>
          </a:xfrm>
        </p:grpSpPr>
        <p:sp>
          <p:nvSpPr>
            <p:cNvPr id="84996" name="AutoShape 26"/>
            <p:cNvSpPr>
              <a:spLocks noChangeArrowheads="1"/>
            </p:cNvSpPr>
            <p:nvPr/>
          </p:nvSpPr>
          <p:spPr bwMode="auto">
            <a:xfrm rot="10800000">
              <a:off x="768" y="1344"/>
              <a:ext cx="4224" cy="2544"/>
            </a:xfrm>
            <a:prstGeom prst="triangle">
              <a:avLst>
                <a:gd name="adj" fmla="val 50000"/>
              </a:avLst>
            </a:prstGeom>
            <a:gradFill rotWithShape="1">
              <a:gsLst>
                <a:gs pos="0">
                  <a:srgbClr val="C8D5E6"/>
                </a:gs>
                <a:gs pos="50000">
                  <a:srgbClr val="E9EFF5"/>
                </a:gs>
                <a:gs pos="100000">
                  <a:srgbClr val="C8D5E6"/>
                </a:gs>
              </a:gsLst>
              <a:lin ang="270000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/>
              <a:endParaRPr lang="en-US" sz="1200"/>
            </a:p>
            <a:p>
              <a:pPr algn="ctr"/>
              <a:endParaRPr lang="en-US" sz="1200"/>
            </a:p>
            <a:p>
              <a:pPr algn="ctr"/>
              <a:endParaRPr lang="en-US" sz="1200"/>
            </a:p>
            <a:p>
              <a:pPr algn="ctr"/>
              <a:endParaRPr lang="en-US" sz="1200"/>
            </a:p>
            <a:p>
              <a:endParaRPr lang="en-US" sz="3300"/>
            </a:p>
          </p:txBody>
        </p:sp>
        <p:sp>
          <p:nvSpPr>
            <p:cNvPr id="84997" name="Line 27"/>
            <p:cNvSpPr>
              <a:spLocks noChangeShapeType="1"/>
            </p:cNvSpPr>
            <p:nvPr/>
          </p:nvSpPr>
          <p:spPr bwMode="auto">
            <a:xfrm>
              <a:off x="1248" y="1938"/>
              <a:ext cx="326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998" name="Line 28"/>
            <p:cNvSpPr>
              <a:spLocks noChangeShapeType="1"/>
            </p:cNvSpPr>
            <p:nvPr/>
          </p:nvSpPr>
          <p:spPr bwMode="auto">
            <a:xfrm>
              <a:off x="1728" y="2496"/>
              <a:ext cx="230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999" name="Line 29"/>
            <p:cNvSpPr>
              <a:spLocks noChangeShapeType="1"/>
            </p:cNvSpPr>
            <p:nvPr/>
          </p:nvSpPr>
          <p:spPr bwMode="auto">
            <a:xfrm>
              <a:off x="2208" y="3028"/>
              <a:ext cx="134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00" name="Text Box 30"/>
            <p:cNvSpPr txBox="1">
              <a:spLocks noChangeArrowheads="1"/>
            </p:cNvSpPr>
            <p:nvPr/>
          </p:nvSpPr>
          <p:spPr bwMode="auto">
            <a:xfrm>
              <a:off x="1536" y="1521"/>
              <a:ext cx="2688" cy="2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en-US" sz="1600" b="1"/>
                <a:t>SOURCE REDUCTION</a:t>
              </a:r>
              <a:endParaRPr lang="en-US" sz="3600"/>
            </a:p>
          </p:txBody>
        </p:sp>
        <p:sp>
          <p:nvSpPr>
            <p:cNvPr id="85001" name="Text Box 31"/>
            <p:cNvSpPr txBox="1">
              <a:spLocks noChangeArrowheads="1"/>
            </p:cNvSpPr>
            <p:nvPr/>
          </p:nvSpPr>
          <p:spPr bwMode="auto">
            <a:xfrm>
              <a:off x="1728" y="2053"/>
              <a:ext cx="2208" cy="2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en-US" sz="1600" b="1"/>
                <a:t>RECYCLING</a:t>
              </a:r>
              <a:endParaRPr lang="en-US" sz="3600"/>
            </a:p>
          </p:txBody>
        </p:sp>
        <p:sp>
          <p:nvSpPr>
            <p:cNvPr id="85002" name="Text Box 32"/>
            <p:cNvSpPr txBox="1">
              <a:spLocks noChangeArrowheads="1"/>
            </p:cNvSpPr>
            <p:nvPr/>
          </p:nvSpPr>
          <p:spPr bwMode="auto">
            <a:xfrm>
              <a:off x="2112" y="2585"/>
              <a:ext cx="1536" cy="2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en-US" sz="1600" b="1"/>
                <a:t>TREATMENT</a:t>
              </a:r>
              <a:endParaRPr lang="en-US" sz="3600"/>
            </a:p>
          </p:txBody>
        </p:sp>
        <p:sp>
          <p:nvSpPr>
            <p:cNvPr id="85003" name="Text Box 33"/>
            <p:cNvSpPr txBox="1">
              <a:spLocks noChangeArrowheads="1"/>
            </p:cNvSpPr>
            <p:nvPr/>
          </p:nvSpPr>
          <p:spPr bwMode="auto">
            <a:xfrm>
              <a:off x="2448" y="3117"/>
              <a:ext cx="912" cy="1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en-US" sz="1600" b="1"/>
                <a:t>DISPOSAL</a:t>
              </a:r>
              <a:endParaRPr lang="en-US" sz="3300"/>
            </a:p>
          </p:txBody>
        </p:sp>
      </p:grp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99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9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6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3" name="Rectangle 103"/>
          <p:cNvSpPr>
            <a:spLocks noChangeArrowheads="1"/>
          </p:cNvSpPr>
          <p:nvPr/>
        </p:nvSpPr>
        <p:spPr bwMode="auto">
          <a:xfrm>
            <a:off x="381000" y="381000"/>
            <a:ext cx="83058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sz="3000">
                <a:solidFill>
                  <a:schemeClr val="tx2"/>
                </a:solidFill>
              </a:rPr>
              <a:t>Selected Corporation Examples of P2 Initiatives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8189DDAE-A21E-41D1-95F4-59822ABAC0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33475" y="1828800"/>
            <a:ext cx="7400925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85000"/>
              <a:buFont typeface="Wingdings" pitchFamily="2" charset="2"/>
              <a:buChar char="n"/>
              <a:defRPr sz="28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sz="2500">
                <a:solidFill>
                  <a:schemeClr val="tx2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p"/>
              <a:defRPr sz="2200">
                <a:solidFill>
                  <a:schemeClr val="tx2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2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2000">
                <a:solidFill>
                  <a:schemeClr val="tx2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2000">
                <a:solidFill>
                  <a:schemeClr val="tx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2000">
                <a:solidFill>
                  <a:schemeClr val="tx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2000">
                <a:solidFill>
                  <a:schemeClr val="tx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2000">
                <a:solidFill>
                  <a:schemeClr val="tx2"/>
                </a:solidFill>
                <a:latin typeface="+mn-lt"/>
              </a:defRPr>
            </a:lvl9pPr>
          </a:lstStyle>
          <a:p>
            <a:pPr eaLnBrk="1" hangingPunct="1"/>
            <a:r>
              <a:rPr lang="en-US" kern="0" dirty="0">
                <a:solidFill>
                  <a:srgbClr val="284F84"/>
                </a:solidFill>
              </a:rPr>
              <a:t>3M Group</a:t>
            </a:r>
          </a:p>
          <a:p>
            <a:pPr eaLnBrk="1" hangingPunct="1"/>
            <a:r>
              <a:rPr lang="en-US" kern="0" dirty="0">
                <a:solidFill>
                  <a:srgbClr val="284F84"/>
                </a:solidFill>
              </a:rPr>
              <a:t>McDonalds</a:t>
            </a:r>
            <a:endParaRPr lang="en-US" kern="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943" grpId="0"/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63675" y="876300"/>
            <a:ext cx="6781800" cy="914400"/>
          </a:xfrm>
        </p:spPr>
        <p:txBody>
          <a:bodyPr/>
          <a:lstStyle/>
          <a:p>
            <a:pPr eaLnBrk="1" hangingPunct="1"/>
            <a:r>
              <a:rPr lang="en-US"/>
              <a:t>Economics and P2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33475" y="1828800"/>
            <a:ext cx="7400925" cy="4267200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rgbClr val="284F84"/>
                </a:solidFill>
              </a:rPr>
              <a:t>Cost-effectiveness</a:t>
            </a:r>
            <a:r>
              <a:rPr lang="en-US" dirty="0">
                <a:solidFill>
                  <a:srgbClr val="17118B"/>
                </a:solidFill>
              </a:rPr>
              <a:t> </a:t>
            </a:r>
            <a:r>
              <a:rPr lang="en-US" dirty="0">
                <a:solidFill>
                  <a:schemeClr val="bg2"/>
                </a:solidFill>
              </a:rPr>
              <a:t>as a criterion</a:t>
            </a:r>
            <a:r>
              <a:rPr lang="en-US" dirty="0"/>
              <a:t> </a:t>
            </a:r>
          </a:p>
          <a:p>
            <a:pPr lvl="1" eaLnBrk="1" hangingPunct="1"/>
            <a:r>
              <a:rPr lang="en-US" dirty="0"/>
              <a:t>Whether a firm adopts P2 will depend in part on its cost relative to other options, like treatment or abatement</a:t>
            </a:r>
          </a:p>
          <a:p>
            <a:pPr lvl="1" eaLnBrk="1" hangingPunct="1"/>
            <a:r>
              <a:rPr lang="en-US" dirty="0"/>
              <a:t>If P2 </a:t>
            </a:r>
            <a:r>
              <a:rPr lang="en-US" i="1" dirty="0"/>
              <a:t>is</a:t>
            </a:r>
            <a:r>
              <a:rPr lang="en-US" dirty="0"/>
              <a:t> chosen, cost-effectiveness can guide the selection of the appropriate strategy</a:t>
            </a:r>
          </a:p>
          <a:p>
            <a:pPr eaLnBrk="1" hangingPunct="1"/>
            <a:r>
              <a:rPr lang="en-US" dirty="0">
                <a:solidFill>
                  <a:srgbClr val="284F84"/>
                </a:solidFill>
              </a:rPr>
              <a:t>Efficiency</a:t>
            </a:r>
            <a:r>
              <a:rPr lang="en-US" dirty="0">
                <a:solidFill>
                  <a:srgbClr val="17118B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as a criterion</a:t>
            </a:r>
          </a:p>
          <a:p>
            <a:pPr lvl="1" eaLnBrk="1" hangingPunct="1"/>
            <a:r>
              <a:rPr lang="en-US" dirty="0">
                <a:solidFill>
                  <a:schemeClr val="tx1"/>
                </a:solidFill>
              </a:rPr>
              <a:t>Benefit-cost analysis can be used</a:t>
            </a:r>
            <a:r>
              <a:rPr lang="en-US" dirty="0"/>
              <a:t> to determine the extent to which a P2 strategy is implemented</a:t>
            </a:r>
          </a:p>
        </p:txBody>
      </p:sp>
      <p:sp>
        <p:nvSpPr>
          <p:cNvPr id="88067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9ED70640-1C24-489E-86F6-6F6A7D4A03D5}" type="slidenum">
              <a:rPr lang="en-US" sz="1200">
                <a:solidFill>
                  <a:schemeClr val="tx2"/>
                </a:solidFill>
              </a:rPr>
              <a:pPr algn="r"/>
              <a:t>20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Rectangle 4"/>
          <p:cNvSpPr>
            <a:spLocks noGrp="1" noChangeArrowheads="1"/>
          </p:cNvSpPr>
          <p:nvPr>
            <p:ph type="ctrTitle" idx="4294967295"/>
          </p:nvPr>
        </p:nvSpPr>
        <p:spPr>
          <a:xfrm>
            <a:off x="0" y="1752600"/>
            <a:ext cx="9144000" cy="2133600"/>
          </a:xfrm>
        </p:spPr>
        <p:txBody>
          <a:bodyPr/>
          <a:lstStyle/>
          <a:p>
            <a:pPr algn="ctr" eaLnBrk="1" hangingPunct="1"/>
            <a:r>
              <a:rPr lang="en-US" sz="4500" dirty="0"/>
              <a:t>Sustainable Initiatives </a:t>
            </a:r>
            <a:br>
              <a:rPr lang="en-US" sz="4500" dirty="0"/>
            </a:br>
            <a:r>
              <a:rPr lang="en-US" sz="4500" dirty="0"/>
              <a:t>and Programs</a:t>
            </a:r>
          </a:p>
        </p:txBody>
      </p:sp>
      <p:sp>
        <p:nvSpPr>
          <p:cNvPr id="90114" name="Rectangle 5"/>
          <p:cNvSpPr>
            <a:spLocks noGrp="1" noChangeArrowheads="1"/>
          </p:cNvSpPr>
          <p:nvPr>
            <p:ph type="subTitle" idx="4294967295"/>
          </p:nvPr>
        </p:nvSpPr>
        <p:spPr>
          <a:xfrm>
            <a:off x="0" y="3810000"/>
            <a:ext cx="9144000" cy="1981200"/>
          </a:xfrm>
        </p:spPr>
        <p:txBody>
          <a:bodyPr/>
          <a:lstStyle/>
          <a:p>
            <a:pPr marL="0" indent="0" algn="ctr" eaLnBrk="1" hangingPunct="1">
              <a:buFont typeface="Wingdings" pitchFamily="2" charset="2"/>
              <a:buNone/>
            </a:pPr>
            <a:r>
              <a:rPr lang="en-US" sz="2600" b="1"/>
              <a:t>Changing How Firms Set Strategies</a:t>
            </a:r>
          </a:p>
        </p:txBody>
      </p:sp>
    </p:spTree>
  </p:cSld>
  <p:clrMapOvr>
    <a:masterClrMapping/>
  </p:clrMapOvr>
  <p:transition>
    <p:random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82725" y="876300"/>
            <a:ext cx="6781800" cy="914400"/>
          </a:xfrm>
        </p:spPr>
        <p:txBody>
          <a:bodyPr/>
          <a:lstStyle/>
          <a:p>
            <a:pPr eaLnBrk="1" hangingPunct="1"/>
            <a:r>
              <a:rPr lang="en-US"/>
              <a:t>Three Emerging Initiatives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33475" y="2105025"/>
            <a:ext cx="7772400" cy="4114800"/>
          </a:xfrm>
        </p:spPr>
        <p:txBody>
          <a:bodyPr/>
          <a:lstStyle/>
          <a:p>
            <a:pPr eaLnBrk="1" hangingPunct="1"/>
            <a:r>
              <a:rPr lang="en-US" b="1">
                <a:solidFill>
                  <a:srgbClr val="284F84"/>
                </a:solidFill>
              </a:rPr>
              <a:t>Extended Product Responsibility (EPR)</a:t>
            </a:r>
          </a:p>
          <a:p>
            <a:pPr eaLnBrk="1" hangingPunct="1"/>
            <a:r>
              <a:rPr lang="en-US" b="1">
                <a:solidFill>
                  <a:srgbClr val="284F84"/>
                </a:solidFill>
              </a:rPr>
              <a:t>Design for the Environment (DfE)</a:t>
            </a:r>
          </a:p>
          <a:p>
            <a:pPr eaLnBrk="1" hangingPunct="1"/>
            <a:r>
              <a:rPr lang="en-US" b="1">
                <a:solidFill>
                  <a:srgbClr val="284F84"/>
                </a:solidFill>
              </a:rPr>
              <a:t>Green Chemistry Program </a:t>
            </a:r>
          </a:p>
        </p:txBody>
      </p:sp>
      <p:sp>
        <p:nvSpPr>
          <p:cNvPr id="9216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C5B80233-5095-4436-8040-B0B3A83F9494}" type="slidenum">
              <a:rPr lang="en-US" sz="1200">
                <a:solidFill>
                  <a:schemeClr val="tx2"/>
                </a:solidFill>
              </a:rPr>
              <a:pPr algn="r"/>
              <a:t>22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5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8" grpId="0"/>
      <p:bldP spid="65539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66850" y="942975"/>
            <a:ext cx="7315200" cy="838200"/>
          </a:xfrm>
        </p:spPr>
        <p:txBody>
          <a:bodyPr/>
          <a:lstStyle/>
          <a:p>
            <a:pPr eaLnBrk="1" hangingPunct="1"/>
            <a:r>
              <a:rPr lang="en-US" sz="3200"/>
              <a:t>Extended Product Responsibility (EPR)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43000" y="2057400"/>
            <a:ext cx="80010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/>
              <a:t>Refers to efforts aimed at identifying and reducing life-cycle environmental effects of products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100"/>
              <a:t>Sometimes called </a:t>
            </a:r>
            <a:r>
              <a:rPr lang="en-US" sz="2100" b="1">
                <a:solidFill>
                  <a:srgbClr val="284F84"/>
                </a:solidFill>
              </a:rPr>
              <a:t>Product Stewardship</a:t>
            </a:r>
          </a:p>
          <a:p>
            <a:pPr eaLnBrk="1" hangingPunct="1">
              <a:lnSpc>
                <a:spcPct val="90000"/>
              </a:lnSpc>
            </a:pPr>
            <a:r>
              <a:rPr lang="en-US" sz="2400"/>
              <a:t>Underlying premise is that </a:t>
            </a:r>
            <a:r>
              <a:rPr lang="en-US" sz="2400" i="1"/>
              <a:t>all</a:t>
            </a:r>
            <a:r>
              <a:rPr lang="en-US" sz="2400"/>
              <a:t> participants in the product chain—designers, manufacturers, distributors, consumers, recyclers, remanufacturers, and disposers—are responsible for a product’s effect on the environment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100"/>
              <a:t>Involves raw materials selection, production impacts, product use, products at end-of-life (i.e., take-back programs to achieve recycling or remanufacturing)</a:t>
            </a:r>
          </a:p>
          <a:p>
            <a:pPr eaLnBrk="1" hangingPunct="1">
              <a:lnSpc>
                <a:spcPct val="90000"/>
              </a:lnSpc>
            </a:pPr>
            <a:endParaRPr lang="en-US" sz="2400"/>
          </a:p>
        </p:txBody>
      </p:sp>
      <p:sp>
        <p:nvSpPr>
          <p:cNvPr id="9421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7EA199E7-C70E-4436-AC04-87704E67D4AD}" type="slidenum">
              <a:rPr lang="en-US" sz="1200">
                <a:solidFill>
                  <a:schemeClr val="tx2"/>
                </a:solidFill>
              </a:rPr>
              <a:pPr algn="r"/>
              <a:t>23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4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4" grpId="0"/>
      <p:bldP spid="6451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66850" y="900113"/>
            <a:ext cx="6858000" cy="914400"/>
          </a:xfrm>
        </p:spPr>
        <p:txBody>
          <a:bodyPr/>
          <a:lstStyle/>
          <a:p>
            <a:pPr eaLnBrk="1" hangingPunct="1"/>
            <a:r>
              <a:rPr lang="en-US" sz="3500"/>
              <a:t>Design for the Environment (DfE)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33475" y="1981200"/>
            <a:ext cx="6486525" cy="4267200"/>
          </a:xfrm>
        </p:spPr>
        <p:txBody>
          <a:bodyPr/>
          <a:lstStyle/>
          <a:p>
            <a:pPr eaLnBrk="1" hangingPunct="1"/>
            <a:r>
              <a:rPr lang="en-US"/>
              <a:t>Promotes using environmental considerations with cost and performance in product development and design</a:t>
            </a:r>
          </a:p>
          <a:p>
            <a:pPr eaLnBrk="1" hangingPunct="1"/>
            <a:r>
              <a:rPr lang="en-US"/>
              <a:t>Directly uses a cyclical flow of materials</a:t>
            </a:r>
          </a:p>
          <a:p>
            <a:pPr eaLnBrk="1" hangingPunct="1"/>
            <a:r>
              <a:rPr lang="en-US"/>
              <a:t>Used by BMW, Dell Computer, 3M, and others</a:t>
            </a:r>
          </a:p>
        </p:txBody>
      </p:sp>
      <p:sp>
        <p:nvSpPr>
          <p:cNvPr id="9625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4B53EFAA-3165-4A0F-B0CC-E6BFC5DE3C7A}" type="slidenum">
              <a:rPr lang="en-US" sz="1200">
                <a:solidFill>
                  <a:schemeClr val="tx2"/>
                </a:solidFill>
              </a:rPr>
              <a:pPr algn="r"/>
              <a:t>24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66850" y="952500"/>
            <a:ext cx="6553200" cy="762000"/>
          </a:xfrm>
        </p:spPr>
        <p:txBody>
          <a:bodyPr/>
          <a:lstStyle/>
          <a:p>
            <a:pPr eaLnBrk="1" hangingPunct="1"/>
            <a:r>
              <a:rPr lang="en-US"/>
              <a:t>Green Chemistry Program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33475" y="1828800"/>
            <a:ext cx="8077200" cy="4343400"/>
          </a:xfrm>
        </p:spPr>
        <p:txBody>
          <a:bodyPr/>
          <a:lstStyle/>
          <a:p>
            <a:pPr eaLnBrk="1" hangingPunct="1"/>
            <a:r>
              <a:rPr lang="en-US"/>
              <a:t>Promotes development and use of chemical technologies that achieve pollution prevention</a:t>
            </a:r>
          </a:p>
          <a:p>
            <a:pPr lvl="1" eaLnBrk="1" hangingPunct="1"/>
            <a:r>
              <a:rPr lang="en-US"/>
              <a:t>Sometimes known as </a:t>
            </a:r>
            <a:r>
              <a:rPr lang="en-US">
                <a:solidFill>
                  <a:srgbClr val="284F84"/>
                </a:solidFill>
              </a:rPr>
              <a:t>benign chemistry </a:t>
            </a:r>
            <a:r>
              <a:rPr lang="en-US"/>
              <a:t>or </a:t>
            </a:r>
            <a:r>
              <a:rPr lang="en-US">
                <a:solidFill>
                  <a:srgbClr val="284F84"/>
                </a:solidFill>
              </a:rPr>
              <a:t>sustainable chemistry </a:t>
            </a:r>
            <a:r>
              <a:rPr lang="en-US"/>
              <a:t>programs </a:t>
            </a:r>
          </a:p>
          <a:p>
            <a:pPr eaLnBrk="1" hangingPunct="1"/>
            <a:r>
              <a:rPr lang="en-US"/>
              <a:t>Recognizes the importance of a product’s life cycle in pollution prevention</a:t>
            </a:r>
          </a:p>
          <a:p>
            <a:pPr lvl="1" eaLnBrk="1" hangingPunct="1"/>
            <a:r>
              <a:rPr lang="en-US"/>
              <a:t>Seeks safer alternatives to hazardous chemicals, resulting in lower risks, safer production processes, and final products that pose less of a threat at the end of their economic lives </a:t>
            </a:r>
          </a:p>
        </p:txBody>
      </p:sp>
      <p:sp>
        <p:nvSpPr>
          <p:cNvPr id="98307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1F3DE7E1-D60E-43AF-9434-5278E85F8B84}" type="slidenum">
              <a:rPr lang="en-US" sz="1200">
                <a:solidFill>
                  <a:schemeClr val="tx2"/>
                </a:solidFill>
              </a:rPr>
              <a:pPr algn="r"/>
              <a:t>25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/>
      <p:bldP spid="47107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Rectangle 4"/>
          <p:cNvSpPr>
            <a:spLocks noGrp="1" noChangeArrowheads="1"/>
          </p:cNvSpPr>
          <p:nvPr>
            <p:ph type="ctrTitle" idx="4294967295"/>
          </p:nvPr>
        </p:nvSpPr>
        <p:spPr>
          <a:xfrm>
            <a:off x="0" y="2209800"/>
            <a:ext cx="9144000" cy="1905000"/>
          </a:xfrm>
        </p:spPr>
        <p:txBody>
          <a:bodyPr/>
          <a:lstStyle/>
          <a:p>
            <a:pPr algn="ctr" eaLnBrk="1" hangingPunct="1"/>
            <a:r>
              <a:rPr lang="en-US" sz="4500"/>
              <a:t>Global Information Sharing</a:t>
            </a:r>
          </a:p>
        </p:txBody>
      </p:sp>
    </p:spTree>
  </p:cSld>
  <p:clrMapOvr>
    <a:masterClrMapping/>
  </p:clrMapOvr>
  <p:transition>
    <p:random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95425" y="838200"/>
            <a:ext cx="6781800" cy="990600"/>
          </a:xfrm>
        </p:spPr>
        <p:txBody>
          <a:bodyPr/>
          <a:lstStyle/>
          <a:p>
            <a:pPr eaLnBrk="1" hangingPunct="1"/>
            <a:r>
              <a:rPr lang="en-US"/>
              <a:t>Technology Transfer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46175" y="1895475"/>
            <a:ext cx="7772400" cy="3962400"/>
          </a:xfrm>
        </p:spPr>
        <p:txBody>
          <a:bodyPr/>
          <a:lstStyle/>
          <a:p>
            <a:pPr eaLnBrk="1" hangingPunct="1"/>
            <a:r>
              <a:rPr lang="en-US" sz="2700"/>
              <a:t>Refers to the advancement and application of technologies and strategies on a global scale</a:t>
            </a:r>
          </a:p>
          <a:p>
            <a:pPr eaLnBrk="1" hangingPunct="1"/>
            <a:r>
              <a:rPr lang="en-US" sz="2700"/>
              <a:t>Is considered critical to consistent progress toward sustainable development </a:t>
            </a:r>
          </a:p>
          <a:p>
            <a:pPr eaLnBrk="1" hangingPunct="1"/>
            <a:r>
              <a:rPr lang="en-US" sz="2700"/>
              <a:t>Relies on interdependent factors that include  research, physical capital investment, communication, financial resources, education </a:t>
            </a:r>
          </a:p>
        </p:txBody>
      </p:sp>
      <p:sp>
        <p:nvSpPr>
          <p:cNvPr id="10240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25587BC4-B349-4957-8A06-A1568D5D1CF9}" type="slidenum">
              <a:rPr lang="en-US" sz="1200">
                <a:solidFill>
                  <a:schemeClr val="tx2"/>
                </a:solidFill>
              </a:rPr>
              <a:pPr algn="r"/>
              <a:t>27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90663" y="950913"/>
            <a:ext cx="6858000" cy="822325"/>
          </a:xfrm>
        </p:spPr>
        <p:txBody>
          <a:bodyPr/>
          <a:lstStyle/>
          <a:p>
            <a:pPr eaLnBrk="1" hangingPunct="1"/>
            <a:r>
              <a:rPr lang="en-US" sz="3500"/>
              <a:t>Achieving Environmental Literacy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33475" y="2105025"/>
            <a:ext cx="7700963" cy="37401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/>
              <a:t>Refers to an awareness of the risks of pollution and natural resource depletion</a:t>
            </a:r>
          </a:p>
          <a:p>
            <a:pPr eaLnBrk="1" hangingPunct="1">
              <a:lnSpc>
                <a:spcPct val="90000"/>
              </a:lnSpc>
            </a:pPr>
            <a:r>
              <a:rPr lang="en-US"/>
              <a:t>Promoting environmental education worldwide has grown and was an important theme at the Earth Summit in Rio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i="1"/>
              <a:t>Agenda 21</a:t>
            </a:r>
            <a:r>
              <a:rPr lang="en-US" sz="2400"/>
              <a:t> specifically refers to the importance of education, public awareness, and training to implement the global agenda </a:t>
            </a:r>
          </a:p>
        </p:txBody>
      </p:sp>
      <p:sp>
        <p:nvSpPr>
          <p:cNvPr id="10445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52D755BF-8328-433B-9FD5-155F2D10C35F}" type="slidenum">
              <a:rPr lang="en-US" sz="1200">
                <a:solidFill>
                  <a:schemeClr val="tx2"/>
                </a:solidFill>
              </a:rPr>
              <a:pPr algn="r"/>
              <a:t>28</a:t>
            </a:fld>
            <a:endParaRPr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76375" y="661988"/>
            <a:ext cx="6934200" cy="990600"/>
          </a:xfrm>
        </p:spPr>
        <p:txBody>
          <a:bodyPr/>
          <a:lstStyle/>
          <a:p>
            <a:pPr eaLnBrk="1" hangingPunct="1"/>
            <a:r>
              <a:rPr lang="en-US" sz="3500"/>
              <a:t>Earth Summit in Rio</a:t>
            </a:r>
            <a:br>
              <a:rPr lang="en-US" sz="2600"/>
            </a:br>
            <a:r>
              <a:rPr lang="en-US" sz="2000"/>
              <a:t>Preamble of Agenda 21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52525" y="2133600"/>
            <a:ext cx="7381875" cy="3276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000" i="1"/>
              <a:t>“Humanity stands at a defining moment in history. We are confronted with a perpetuation of disparities between and within nations, a worsening of poverty, hunger, ill health, and illiteracy, and the continuing deterioration of the ecosystems on which we depend for our well-being. However, integration of environment and development concerns and greater attention to them will lead to the fulfillment of basic needs, improved living standards for all, better protected and managed ecosystems and a safer, more prosperous future.”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br>
              <a:rPr lang="en-US" sz="1700"/>
            </a:br>
            <a:endParaRPr lang="en-US" sz="1700"/>
          </a:p>
        </p:txBody>
      </p:sp>
      <p:sp>
        <p:nvSpPr>
          <p:cNvPr id="10649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562F46B3-81D4-41CA-9A2E-10D956402A1A}" type="slidenum">
              <a:rPr lang="en-US" sz="1200">
                <a:solidFill>
                  <a:schemeClr val="tx2"/>
                </a:solidFill>
              </a:rPr>
              <a:pPr algn="r"/>
              <a:t>29</a:t>
            </a:fld>
            <a:endParaRPr lang="en-US" sz="1200">
              <a:solidFill>
                <a:schemeClr val="tx2"/>
              </a:solidFill>
            </a:endParaRPr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 bwMode="auto">
          <a:xfrm>
            <a:off x="457200" y="5257800"/>
            <a:ext cx="81153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1400" b="1" i="1"/>
              <a:t>Source</a:t>
            </a:r>
            <a:r>
              <a:rPr lang="en-US" sz="1400" i="1"/>
              <a:t>: United Nations, Division for Sustainable Development, ch. 1, paragraph 1.1 (June 29, 2000.)</a:t>
            </a: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9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49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  <p:bldP spid="49155" grpId="0" uiExpand="1" build="p"/>
      <p:bldP spid="49158" grpId="0"/>
    </p:bldLst>
  </p:timing>
</p:sld>
</file>

<file path=ppt/theme/theme1.xml><?xml version="1.0" encoding="utf-8"?>
<a:theme xmlns:a="http://schemas.openxmlformats.org/drawingml/2006/main" name="1_CallanThomas2">
  <a:themeElements>
    <a:clrScheme name="1_CallanThomas2 9">
      <a:dk1>
        <a:srgbClr val="000000"/>
      </a:dk1>
      <a:lt1>
        <a:srgbClr val="FFFFFF"/>
      </a:lt1>
      <a:dk2>
        <a:srgbClr val="1C1C34"/>
      </a:dk2>
      <a:lt2>
        <a:srgbClr val="000066"/>
      </a:lt2>
      <a:accent1>
        <a:srgbClr val="DDDDDD"/>
      </a:accent1>
      <a:accent2>
        <a:srgbClr val="6699CC"/>
      </a:accent2>
      <a:accent3>
        <a:srgbClr val="FFFFFF"/>
      </a:accent3>
      <a:accent4>
        <a:srgbClr val="000000"/>
      </a:accent4>
      <a:accent5>
        <a:srgbClr val="EBEBEB"/>
      </a:accent5>
      <a:accent6>
        <a:srgbClr val="5C8AB9"/>
      </a:accent6>
      <a:hlink>
        <a:srgbClr val="005A58"/>
      </a:hlink>
      <a:folHlink>
        <a:srgbClr val="808000"/>
      </a:folHlink>
    </a:clrScheme>
    <a:fontScheme name="1_CallanThomas2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CallanThomas2 1">
        <a:dk1>
          <a:srgbClr val="C0C0C0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5C5C8A"/>
        </a:accent6>
        <a:hlink>
          <a:srgbClr val="FFFF99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llanThomas2 2">
        <a:dk1>
          <a:srgbClr val="CC99FF"/>
        </a:dk1>
        <a:lt1>
          <a:srgbClr val="FFFFFF"/>
        </a:lt1>
        <a:dk2>
          <a:srgbClr val="400040"/>
        </a:dk2>
        <a:lt2>
          <a:srgbClr val="FFFFFF"/>
        </a:lt2>
        <a:accent1>
          <a:srgbClr val="FF66FF"/>
        </a:accent1>
        <a:accent2>
          <a:srgbClr val="CC00CC"/>
        </a:accent2>
        <a:accent3>
          <a:srgbClr val="AFAAAF"/>
        </a:accent3>
        <a:accent4>
          <a:srgbClr val="DADADA"/>
        </a:accent4>
        <a:accent5>
          <a:srgbClr val="FFB8FF"/>
        </a:accent5>
        <a:accent6>
          <a:srgbClr val="B900B9"/>
        </a:accent6>
        <a:hlink>
          <a:srgbClr val="FF7C80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llanThomas2 3">
        <a:dk1>
          <a:srgbClr val="CC99FF"/>
        </a:dk1>
        <a:lt1>
          <a:srgbClr val="FFFFFF"/>
        </a:lt1>
        <a:dk2>
          <a:srgbClr val="34022D"/>
        </a:dk2>
        <a:lt2>
          <a:srgbClr val="FFFFFF"/>
        </a:lt2>
        <a:accent1>
          <a:srgbClr val="775EC8"/>
        </a:accent1>
        <a:accent2>
          <a:srgbClr val="9933FF"/>
        </a:accent2>
        <a:accent3>
          <a:srgbClr val="AEAAAD"/>
        </a:accent3>
        <a:accent4>
          <a:srgbClr val="DADADA"/>
        </a:accent4>
        <a:accent5>
          <a:srgbClr val="BDB6E0"/>
        </a:accent5>
        <a:accent6>
          <a:srgbClr val="8A2DE7"/>
        </a:accent6>
        <a:hlink>
          <a:srgbClr val="993366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llanThomas2 4">
        <a:dk1>
          <a:srgbClr val="FFFFCC"/>
        </a:dk1>
        <a:lt1>
          <a:srgbClr val="FFFFFF"/>
        </a:lt1>
        <a:dk2>
          <a:srgbClr val="000066"/>
        </a:dk2>
        <a:lt2>
          <a:srgbClr val="FFFFFF"/>
        </a:lt2>
        <a:accent1>
          <a:srgbClr val="0078F0"/>
        </a:accent1>
        <a:accent2>
          <a:srgbClr val="CCECFF"/>
        </a:accent2>
        <a:accent3>
          <a:srgbClr val="AAAAB8"/>
        </a:accent3>
        <a:accent4>
          <a:srgbClr val="DADADA"/>
        </a:accent4>
        <a:accent5>
          <a:srgbClr val="AABEF6"/>
        </a:accent5>
        <a:accent6>
          <a:srgbClr val="B9D6E7"/>
        </a:accent6>
        <a:hlink>
          <a:srgbClr val="3399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llanThomas2 5">
        <a:dk1>
          <a:srgbClr val="00FFFF"/>
        </a:dk1>
        <a:lt1>
          <a:srgbClr val="FFFFFF"/>
        </a:lt1>
        <a:dk2>
          <a:srgbClr val="4E009C"/>
        </a:dk2>
        <a:lt2>
          <a:srgbClr val="FFFFFF"/>
        </a:lt2>
        <a:accent1>
          <a:srgbClr val="00A8A4"/>
        </a:accent1>
        <a:accent2>
          <a:srgbClr val="3399FF"/>
        </a:accent2>
        <a:accent3>
          <a:srgbClr val="B2AACB"/>
        </a:accent3>
        <a:accent4>
          <a:srgbClr val="DADADA"/>
        </a:accent4>
        <a:accent5>
          <a:srgbClr val="AAD1CF"/>
        </a:accent5>
        <a:accent6>
          <a:srgbClr val="2D8A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llanThomas2 6">
        <a:dk1>
          <a:srgbClr val="CCCC33"/>
        </a:dk1>
        <a:lt1>
          <a:srgbClr val="FFFFFF"/>
        </a:lt1>
        <a:dk2>
          <a:srgbClr val="003300"/>
        </a:dk2>
        <a:lt2>
          <a:srgbClr val="FFFFCC"/>
        </a:lt2>
        <a:accent1>
          <a:srgbClr val="008000"/>
        </a:accent1>
        <a:accent2>
          <a:srgbClr val="669900"/>
        </a:accent2>
        <a:accent3>
          <a:srgbClr val="AAADAA"/>
        </a:accent3>
        <a:accent4>
          <a:srgbClr val="DADADA"/>
        </a:accent4>
        <a:accent5>
          <a:srgbClr val="AAC0AA"/>
        </a:accent5>
        <a:accent6>
          <a:srgbClr val="5C8A00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llanThomas2 7">
        <a:dk1>
          <a:srgbClr val="CCCC99"/>
        </a:dk1>
        <a:lt1>
          <a:srgbClr val="FFFFFF"/>
        </a:lt1>
        <a:dk2>
          <a:srgbClr val="800000"/>
        </a:dk2>
        <a:lt2>
          <a:srgbClr val="FFFFFF"/>
        </a:lt2>
        <a:accent1>
          <a:srgbClr val="CC9900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E2CAAA"/>
        </a:accent5>
        <a:accent6>
          <a:srgbClr val="8A5C2D"/>
        </a:accent6>
        <a:hlink>
          <a:srgbClr val="FFFFCC"/>
        </a:hlink>
        <a:folHlink>
          <a:srgbClr val="DDD8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llanThomas2 8">
        <a:dk1>
          <a:srgbClr val="204162"/>
        </a:dk1>
        <a:lt1>
          <a:srgbClr val="FFFFFF"/>
        </a:lt1>
        <a:dk2>
          <a:srgbClr val="204162"/>
        </a:dk2>
        <a:lt2>
          <a:srgbClr val="003300"/>
        </a:lt2>
        <a:accent1>
          <a:srgbClr val="99CC00"/>
        </a:accent1>
        <a:accent2>
          <a:srgbClr val="336633"/>
        </a:accent2>
        <a:accent3>
          <a:srgbClr val="FFFFFF"/>
        </a:accent3>
        <a:accent4>
          <a:srgbClr val="1A3653"/>
        </a:accent4>
        <a:accent5>
          <a:srgbClr val="CAE2AA"/>
        </a:accent5>
        <a:accent6>
          <a:srgbClr val="2D5C2D"/>
        </a:accent6>
        <a:hlink>
          <a:srgbClr val="6666FF"/>
        </a:hlink>
        <a:folHlink>
          <a:srgbClr val="C5C2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allanThomas2 9">
        <a:dk1>
          <a:srgbClr val="000000"/>
        </a:dk1>
        <a:lt1>
          <a:srgbClr val="FFFFFF"/>
        </a:lt1>
        <a:dk2>
          <a:srgbClr val="1C1C34"/>
        </a:dk2>
        <a:lt2>
          <a:srgbClr val="000066"/>
        </a:lt2>
        <a:accent1>
          <a:srgbClr val="DDDDDD"/>
        </a:accent1>
        <a:accent2>
          <a:srgbClr val="6699CC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5C8AB9"/>
        </a:accent6>
        <a:hlink>
          <a:srgbClr val="005A58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CallanThomas2">
  <a:themeElements>
    <a:clrScheme name="2_CallanThomas2 9">
      <a:dk1>
        <a:srgbClr val="000000"/>
      </a:dk1>
      <a:lt1>
        <a:srgbClr val="FFFFFF"/>
      </a:lt1>
      <a:dk2>
        <a:srgbClr val="1C1C34"/>
      </a:dk2>
      <a:lt2>
        <a:srgbClr val="000066"/>
      </a:lt2>
      <a:accent1>
        <a:srgbClr val="DDDDDD"/>
      </a:accent1>
      <a:accent2>
        <a:srgbClr val="6699CC"/>
      </a:accent2>
      <a:accent3>
        <a:srgbClr val="FFFFFF"/>
      </a:accent3>
      <a:accent4>
        <a:srgbClr val="000000"/>
      </a:accent4>
      <a:accent5>
        <a:srgbClr val="EBEBEB"/>
      </a:accent5>
      <a:accent6>
        <a:srgbClr val="5C8AB9"/>
      </a:accent6>
      <a:hlink>
        <a:srgbClr val="005A58"/>
      </a:hlink>
      <a:folHlink>
        <a:srgbClr val="808000"/>
      </a:folHlink>
    </a:clrScheme>
    <a:fontScheme name="2_CallanThomas2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2_CallanThomas2 1">
        <a:dk1>
          <a:srgbClr val="C0C0C0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5C5C8A"/>
        </a:accent6>
        <a:hlink>
          <a:srgbClr val="FFFF99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llanThomas2 2">
        <a:dk1>
          <a:srgbClr val="CC99FF"/>
        </a:dk1>
        <a:lt1>
          <a:srgbClr val="FFFFFF"/>
        </a:lt1>
        <a:dk2>
          <a:srgbClr val="400040"/>
        </a:dk2>
        <a:lt2>
          <a:srgbClr val="FFFFFF"/>
        </a:lt2>
        <a:accent1>
          <a:srgbClr val="FF66FF"/>
        </a:accent1>
        <a:accent2>
          <a:srgbClr val="CC00CC"/>
        </a:accent2>
        <a:accent3>
          <a:srgbClr val="AFAAAF"/>
        </a:accent3>
        <a:accent4>
          <a:srgbClr val="DADADA"/>
        </a:accent4>
        <a:accent5>
          <a:srgbClr val="FFB8FF"/>
        </a:accent5>
        <a:accent6>
          <a:srgbClr val="B900B9"/>
        </a:accent6>
        <a:hlink>
          <a:srgbClr val="FF7C80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llanThomas2 3">
        <a:dk1>
          <a:srgbClr val="CC99FF"/>
        </a:dk1>
        <a:lt1>
          <a:srgbClr val="FFFFFF"/>
        </a:lt1>
        <a:dk2>
          <a:srgbClr val="34022D"/>
        </a:dk2>
        <a:lt2>
          <a:srgbClr val="FFFFFF"/>
        </a:lt2>
        <a:accent1>
          <a:srgbClr val="775EC8"/>
        </a:accent1>
        <a:accent2>
          <a:srgbClr val="9933FF"/>
        </a:accent2>
        <a:accent3>
          <a:srgbClr val="AEAAAD"/>
        </a:accent3>
        <a:accent4>
          <a:srgbClr val="DADADA"/>
        </a:accent4>
        <a:accent5>
          <a:srgbClr val="BDB6E0"/>
        </a:accent5>
        <a:accent6>
          <a:srgbClr val="8A2DE7"/>
        </a:accent6>
        <a:hlink>
          <a:srgbClr val="993366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llanThomas2 4">
        <a:dk1>
          <a:srgbClr val="FFFFCC"/>
        </a:dk1>
        <a:lt1>
          <a:srgbClr val="FFFFFF"/>
        </a:lt1>
        <a:dk2>
          <a:srgbClr val="000066"/>
        </a:dk2>
        <a:lt2>
          <a:srgbClr val="FFFFFF"/>
        </a:lt2>
        <a:accent1>
          <a:srgbClr val="0078F0"/>
        </a:accent1>
        <a:accent2>
          <a:srgbClr val="CCECFF"/>
        </a:accent2>
        <a:accent3>
          <a:srgbClr val="AAAAB8"/>
        </a:accent3>
        <a:accent4>
          <a:srgbClr val="DADADA"/>
        </a:accent4>
        <a:accent5>
          <a:srgbClr val="AABEF6"/>
        </a:accent5>
        <a:accent6>
          <a:srgbClr val="B9D6E7"/>
        </a:accent6>
        <a:hlink>
          <a:srgbClr val="3399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llanThomas2 5">
        <a:dk1>
          <a:srgbClr val="00FFFF"/>
        </a:dk1>
        <a:lt1>
          <a:srgbClr val="FFFFFF"/>
        </a:lt1>
        <a:dk2>
          <a:srgbClr val="4E009C"/>
        </a:dk2>
        <a:lt2>
          <a:srgbClr val="FFFFFF"/>
        </a:lt2>
        <a:accent1>
          <a:srgbClr val="00A8A4"/>
        </a:accent1>
        <a:accent2>
          <a:srgbClr val="3399FF"/>
        </a:accent2>
        <a:accent3>
          <a:srgbClr val="B2AACB"/>
        </a:accent3>
        <a:accent4>
          <a:srgbClr val="DADADA"/>
        </a:accent4>
        <a:accent5>
          <a:srgbClr val="AAD1CF"/>
        </a:accent5>
        <a:accent6>
          <a:srgbClr val="2D8A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llanThomas2 6">
        <a:dk1>
          <a:srgbClr val="CCCC33"/>
        </a:dk1>
        <a:lt1>
          <a:srgbClr val="FFFFFF"/>
        </a:lt1>
        <a:dk2>
          <a:srgbClr val="003300"/>
        </a:dk2>
        <a:lt2>
          <a:srgbClr val="FFFFCC"/>
        </a:lt2>
        <a:accent1>
          <a:srgbClr val="008000"/>
        </a:accent1>
        <a:accent2>
          <a:srgbClr val="669900"/>
        </a:accent2>
        <a:accent3>
          <a:srgbClr val="AAADAA"/>
        </a:accent3>
        <a:accent4>
          <a:srgbClr val="DADADA"/>
        </a:accent4>
        <a:accent5>
          <a:srgbClr val="AAC0AA"/>
        </a:accent5>
        <a:accent6>
          <a:srgbClr val="5C8A00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llanThomas2 7">
        <a:dk1>
          <a:srgbClr val="CCCC99"/>
        </a:dk1>
        <a:lt1>
          <a:srgbClr val="FFFFFF"/>
        </a:lt1>
        <a:dk2>
          <a:srgbClr val="800000"/>
        </a:dk2>
        <a:lt2>
          <a:srgbClr val="FFFFFF"/>
        </a:lt2>
        <a:accent1>
          <a:srgbClr val="CC9900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E2CAAA"/>
        </a:accent5>
        <a:accent6>
          <a:srgbClr val="8A5C2D"/>
        </a:accent6>
        <a:hlink>
          <a:srgbClr val="FFFFCC"/>
        </a:hlink>
        <a:folHlink>
          <a:srgbClr val="DDD8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llanThomas2 8">
        <a:dk1>
          <a:srgbClr val="204162"/>
        </a:dk1>
        <a:lt1>
          <a:srgbClr val="FFFFFF"/>
        </a:lt1>
        <a:dk2>
          <a:srgbClr val="204162"/>
        </a:dk2>
        <a:lt2>
          <a:srgbClr val="003300"/>
        </a:lt2>
        <a:accent1>
          <a:srgbClr val="99CC00"/>
        </a:accent1>
        <a:accent2>
          <a:srgbClr val="336633"/>
        </a:accent2>
        <a:accent3>
          <a:srgbClr val="FFFFFF"/>
        </a:accent3>
        <a:accent4>
          <a:srgbClr val="1A3653"/>
        </a:accent4>
        <a:accent5>
          <a:srgbClr val="CAE2AA"/>
        </a:accent5>
        <a:accent6>
          <a:srgbClr val="2D5C2D"/>
        </a:accent6>
        <a:hlink>
          <a:srgbClr val="6666FF"/>
        </a:hlink>
        <a:folHlink>
          <a:srgbClr val="C5C2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CallanThomas2 9">
        <a:dk1>
          <a:srgbClr val="000000"/>
        </a:dk1>
        <a:lt1>
          <a:srgbClr val="FFFFFF"/>
        </a:lt1>
        <a:dk2>
          <a:srgbClr val="1C1C34"/>
        </a:dk2>
        <a:lt2>
          <a:srgbClr val="000066"/>
        </a:lt2>
        <a:accent1>
          <a:srgbClr val="DDDDDD"/>
        </a:accent1>
        <a:accent2>
          <a:srgbClr val="6699CC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5C8AB9"/>
        </a:accent6>
        <a:hlink>
          <a:srgbClr val="005A58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6_CallanThomas2">
  <a:themeElements>
    <a:clrScheme name="6_CallanThomas2 9">
      <a:dk1>
        <a:srgbClr val="000000"/>
      </a:dk1>
      <a:lt1>
        <a:srgbClr val="FFFFFF"/>
      </a:lt1>
      <a:dk2>
        <a:srgbClr val="1C1C34"/>
      </a:dk2>
      <a:lt2>
        <a:srgbClr val="000066"/>
      </a:lt2>
      <a:accent1>
        <a:srgbClr val="DDDDDD"/>
      </a:accent1>
      <a:accent2>
        <a:srgbClr val="6699CC"/>
      </a:accent2>
      <a:accent3>
        <a:srgbClr val="FFFFFF"/>
      </a:accent3>
      <a:accent4>
        <a:srgbClr val="000000"/>
      </a:accent4>
      <a:accent5>
        <a:srgbClr val="EBEBEB"/>
      </a:accent5>
      <a:accent6>
        <a:srgbClr val="5C8AB9"/>
      </a:accent6>
      <a:hlink>
        <a:srgbClr val="005A58"/>
      </a:hlink>
      <a:folHlink>
        <a:srgbClr val="808000"/>
      </a:folHlink>
    </a:clrScheme>
    <a:fontScheme name="6_CallanThomas2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6_CallanThomas2 1">
        <a:dk1>
          <a:srgbClr val="C0C0C0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5C5C8A"/>
        </a:accent6>
        <a:hlink>
          <a:srgbClr val="FFFF99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6_CallanThomas2 2">
        <a:dk1>
          <a:srgbClr val="CC99FF"/>
        </a:dk1>
        <a:lt1>
          <a:srgbClr val="FFFFFF"/>
        </a:lt1>
        <a:dk2>
          <a:srgbClr val="400040"/>
        </a:dk2>
        <a:lt2>
          <a:srgbClr val="FFFFFF"/>
        </a:lt2>
        <a:accent1>
          <a:srgbClr val="FF66FF"/>
        </a:accent1>
        <a:accent2>
          <a:srgbClr val="CC00CC"/>
        </a:accent2>
        <a:accent3>
          <a:srgbClr val="AFAAAF"/>
        </a:accent3>
        <a:accent4>
          <a:srgbClr val="DADADA"/>
        </a:accent4>
        <a:accent5>
          <a:srgbClr val="FFB8FF"/>
        </a:accent5>
        <a:accent6>
          <a:srgbClr val="B900B9"/>
        </a:accent6>
        <a:hlink>
          <a:srgbClr val="FF7C80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6_CallanThomas2 3">
        <a:dk1>
          <a:srgbClr val="CC99FF"/>
        </a:dk1>
        <a:lt1>
          <a:srgbClr val="FFFFFF"/>
        </a:lt1>
        <a:dk2>
          <a:srgbClr val="34022D"/>
        </a:dk2>
        <a:lt2>
          <a:srgbClr val="FFFFFF"/>
        </a:lt2>
        <a:accent1>
          <a:srgbClr val="775EC8"/>
        </a:accent1>
        <a:accent2>
          <a:srgbClr val="9933FF"/>
        </a:accent2>
        <a:accent3>
          <a:srgbClr val="AEAAAD"/>
        </a:accent3>
        <a:accent4>
          <a:srgbClr val="DADADA"/>
        </a:accent4>
        <a:accent5>
          <a:srgbClr val="BDB6E0"/>
        </a:accent5>
        <a:accent6>
          <a:srgbClr val="8A2DE7"/>
        </a:accent6>
        <a:hlink>
          <a:srgbClr val="993366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6_CallanThomas2 4">
        <a:dk1>
          <a:srgbClr val="FFFFCC"/>
        </a:dk1>
        <a:lt1>
          <a:srgbClr val="FFFFFF"/>
        </a:lt1>
        <a:dk2>
          <a:srgbClr val="000066"/>
        </a:dk2>
        <a:lt2>
          <a:srgbClr val="FFFFFF"/>
        </a:lt2>
        <a:accent1>
          <a:srgbClr val="0078F0"/>
        </a:accent1>
        <a:accent2>
          <a:srgbClr val="CCECFF"/>
        </a:accent2>
        <a:accent3>
          <a:srgbClr val="AAAAB8"/>
        </a:accent3>
        <a:accent4>
          <a:srgbClr val="DADADA"/>
        </a:accent4>
        <a:accent5>
          <a:srgbClr val="AABEF6"/>
        </a:accent5>
        <a:accent6>
          <a:srgbClr val="B9D6E7"/>
        </a:accent6>
        <a:hlink>
          <a:srgbClr val="3399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6_CallanThomas2 5">
        <a:dk1>
          <a:srgbClr val="00FFFF"/>
        </a:dk1>
        <a:lt1>
          <a:srgbClr val="FFFFFF"/>
        </a:lt1>
        <a:dk2>
          <a:srgbClr val="4E009C"/>
        </a:dk2>
        <a:lt2>
          <a:srgbClr val="FFFFFF"/>
        </a:lt2>
        <a:accent1>
          <a:srgbClr val="00A8A4"/>
        </a:accent1>
        <a:accent2>
          <a:srgbClr val="3399FF"/>
        </a:accent2>
        <a:accent3>
          <a:srgbClr val="B2AACB"/>
        </a:accent3>
        <a:accent4>
          <a:srgbClr val="DADADA"/>
        </a:accent4>
        <a:accent5>
          <a:srgbClr val="AAD1CF"/>
        </a:accent5>
        <a:accent6>
          <a:srgbClr val="2D8A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6_CallanThomas2 6">
        <a:dk1>
          <a:srgbClr val="CCCC33"/>
        </a:dk1>
        <a:lt1>
          <a:srgbClr val="FFFFFF"/>
        </a:lt1>
        <a:dk2>
          <a:srgbClr val="003300"/>
        </a:dk2>
        <a:lt2>
          <a:srgbClr val="FFFFCC"/>
        </a:lt2>
        <a:accent1>
          <a:srgbClr val="008000"/>
        </a:accent1>
        <a:accent2>
          <a:srgbClr val="669900"/>
        </a:accent2>
        <a:accent3>
          <a:srgbClr val="AAADAA"/>
        </a:accent3>
        <a:accent4>
          <a:srgbClr val="DADADA"/>
        </a:accent4>
        <a:accent5>
          <a:srgbClr val="AAC0AA"/>
        </a:accent5>
        <a:accent6>
          <a:srgbClr val="5C8A00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6_CallanThomas2 7">
        <a:dk1>
          <a:srgbClr val="CCCC99"/>
        </a:dk1>
        <a:lt1>
          <a:srgbClr val="FFFFFF"/>
        </a:lt1>
        <a:dk2>
          <a:srgbClr val="800000"/>
        </a:dk2>
        <a:lt2>
          <a:srgbClr val="FFFFFF"/>
        </a:lt2>
        <a:accent1>
          <a:srgbClr val="CC9900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E2CAAA"/>
        </a:accent5>
        <a:accent6>
          <a:srgbClr val="8A5C2D"/>
        </a:accent6>
        <a:hlink>
          <a:srgbClr val="FFFFCC"/>
        </a:hlink>
        <a:folHlink>
          <a:srgbClr val="DDD8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6_CallanThomas2 8">
        <a:dk1>
          <a:srgbClr val="204162"/>
        </a:dk1>
        <a:lt1>
          <a:srgbClr val="FFFFFF"/>
        </a:lt1>
        <a:dk2>
          <a:srgbClr val="204162"/>
        </a:dk2>
        <a:lt2>
          <a:srgbClr val="003300"/>
        </a:lt2>
        <a:accent1>
          <a:srgbClr val="99CC00"/>
        </a:accent1>
        <a:accent2>
          <a:srgbClr val="336633"/>
        </a:accent2>
        <a:accent3>
          <a:srgbClr val="FFFFFF"/>
        </a:accent3>
        <a:accent4>
          <a:srgbClr val="1A3653"/>
        </a:accent4>
        <a:accent5>
          <a:srgbClr val="CAE2AA"/>
        </a:accent5>
        <a:accent6>
          <a:srgbClr val="2D5C2D"/>
        </a:accent6>
        <a:hlink>
          <a:srgbClr val="6666FF"/>
        </a:hlink>
        <a:folHlink>
          <a:srgbClr val="C5C2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6_CallanThomas2 9">
        <a:dk1>
          <a:srgbClr val="000000"/>
        </a:dk1>
        <a:lt1>
          <a:srgbClr val="FFFFFF"/>
        </a:lt1>
        <a:dk2>
          <a:srgbClr val="1C1C34"/>
        </a:dk2>
        <a:lt2>
          <a:srgbClr val="000066"/>
        </a:lt2>
        <a:accent1>
          <a:srgbClr val="DDDDDD"/>
        </a:accent1>
        <a:accent2>
          <a:srgbClr val="6699CC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5C8AB9"/>
        </a:accent6>
        <a:hlink>
          <a:srgbClr val="005A58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CallanThomas2</Template>
  <TotalTime>0</TotalTime>
  <Words>1435</Words>
  <Application>Microsoft Office PowerPoint</Application>
  <PresentationFormat>On-screen Show (4:3)</PresentationFormat>
  <Paragraphs>181</Paragraphs>
  <Slides>29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Times New Roman</vt:lpstr>
      <vt:lpstr>Wingdings</vt:lpstr>
      <vt:lpstr>1_CallanThomas2</vt:lpstr>
      <vt:lpstr>2_CallanThomas2</vt:lpstr>
      <vt:lpstr>Custom Design</vt:lpstr>
      <vt:lpstr>6_CallanThomas2</vt:lpstr>
      <vt:lpstr>Sustainable  Approaches Industrial Ecology and Pollution Prevention</vt:lpstr>
      <vt:lpstr>Sustainable Approaches How to achieve sustainable development?</vt:lpstr>
      <vt:lpstr>Industrial Ecology</vt:lpstr>
      <vt:lpstr>Overview</vt:lpstr>
      <vt:lpstr>PowerPoint Presentation</vt:lpstr>
      <vt:lpstr>PowerPoint Presentation</vt:lpstr>
      <vt:lpstr>Linear Flow</vt:lpstr>
      <vt:lpstr>Cyclical (or Closed) Materials Flow</vt:lpstr>
      <vt:lpstr>PowerPoint Presentation</vt:lpstr>
      <vt:lpstr>Using a Cyclical Flow in Practice</vt:lpstr>
      <vt:lpstr>Life Cycle Assessment (LCA)</vt:lpstr>
      <vt:lpstr>Industrial Ecosystems A Real-World Closed System</vt:lpstr>
      <vt:lpstr>Pollution Prevention (P2)</vt:lpstr>
      <vt:lpstr>Overview</vt:lpstr>
      <vt:lpstr>How P2 Differs from Industrial Ecology</vt:lpstr>
      <vt:lpstr>P2 Techniques</vt:lpstr>
      <vt:lpstr>P2 Legislation </vt:lpstr>
      <vt:lpstr>Pollution Prevention Hierarchy </vt:lpstr>
      <vt:lpstr>PowerPoint Presentation</vt:lpstr>
      <vt:lpstr>Economics and P2</vt:lpstr>
      <vt:lpstr>Sustainable Initiatives  and Programs</vt:lpstr>
      <vt:lpstr>Three Emerging Initiatives</vt:lpstr>
      <vt:lpstr>Extended Product Responsibility (EPR)</vt:lpstr>
      <vt:lpstr>Design for the Environment (DfE)</vt:lpstr>
      <vt:lpstr>Green Chemistry Program</vt:lpstr>
      <vt:lpstr>Global Information Sharing</vt:lpstr>
      <vt:lpstr>Technology Transfer</vt:lpstr>
      <vt:lpstr>Achieving Environmental Literacy</vt:lpstr>
      <vt:lpstr>Earth Summit in Rio Preamble of Agenda 21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Approaches Industrial Ecology and Pollution Prevention</dc:title>
  <dc:creator/>
  <cp:lastModifiedBy/>
  <cp:revision>14</cp:revision>
  <dcterms:created xsi:type="dcterms:W3CDTF">2009-08-24T14:57:21Z</dcterms:created>
  <dcterms:modified xsi:type="dcterms:W3CDTF">2021-02-19T12:03:46Z</dcterms:modified>
  <cp:contentStatus/>
</cp:coreProperties>
</file>