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9" r:id="rId4"/>
    <p:sldId id="260" r:id="rId5"/>
    <p:sldId id="261" r:id="rId6"/>
    <p:sldId id="262" r:id="rId7"/>
    <p:sldId id="263" r:id="rId8"/>
    <p:sldId id="264" r:id="rId9"/>
    <p:sldId id="265" r:id="rId10"/>
    <p:sldId id="266" r:id="rId11"/>
    <p:sldId id="258" r:id="rId1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C0F595-7AB0-BC3D-D2A5-D36B83C10088}" v="1581" dt="2026-03-04T16:06:25.988"/>
    <p1510:client id="{B5400DE4-3F25-E7CE-A167-1D85081645DE}" v="1338" dt="2026-03-04T22:18:07.804"/>
    <p1510:client id="{BA9038FA-326D-B0B2-8B62-42F4CED4375D}" v="993" dt="2026-03-03T22:23:42.9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017C949-8C72-4ABF-A87B-AEC2DBD1B3F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0D4A78F-399E-46C7-8401-DA3D1826F478}">
      <dgm:prSet/>
      <dgm:spPr/>
      <dgm:t>
        <a:bodyPr/>
        <a:lstStyle/>
        <a:p>
          <a:r>
            <a:rPr lang="en-GB"/>
            <a:t>What defines a good leader is someone who can be mission driven, instruction centred, collaborative, and aims to build trust to improve the quality of productivity, strengthen culture, and enhance the achievements of a group.</a:t>
          </a:r>
          <a:endParaRPr lang="en-US"/>
        </a:p>
      </dgm:t>
    </dgm:pt>
    <dgm:pt modelId="{039974A8-5E0A-48C9-AFDB-F0AE61040103}" type="parTrans" cxnId="{D258600E-FC23-46B7-8369-F7BE8875FCEA}">
      <dgm:prSet/>
      <dgm:spPr/>
      <dgm:t>
        <a:bodyPr/>
        <a:lstStyle/>
        <a:p>
          <a:endParaRPr lang="en-US"/>
        </a:p>
      </dgm:t>
    </dgm:pt>
    <dgm:pt modelId="{F8975614-6B95-494A-9843-4974BEA31E77}" type="sibTrans" cxnId="{D258600E-FC23-46B7-8369-F7BE8875FCEA}">
      <dgm:prSet/>
      <dgm:spPr/>
      <dgm:t>
        <a:bodyPr/>
        <a:lstStyle/>
        <a:p>
          <a:endParaRPr lang="en-US"/>
        </a:p>
      </dgm:t>
    </dgm:pt>
    <dgm:pt modelId="{23DCED44-CC0E-4DD8-9D7C-B80FD468EA99}">
      <dgm:prSet/>
      <dgm:spPr/>
      <dgm:t>
        <a:bodyPr/>
        <a:lstStyle/>
        <a:p>
          <a:r>
            <a:rPr lang="en-GB"/>
            <a:t>Effective leaders are said to be able to shape beliefs, values, norms and shared practices within a group. Trust that is characterized by honesty, competence, openness, consistency and helpfulness, is essential for collaboration and sustainable improvement.</a:t>
          </a:r>
          <a:endParaRPr lang="en-US"/>
        </a:p>
      </dgm:t>
    </dgm:pt>
    <dgm:pt modelId="{FF5EA7CC-9D8A-4C27-9C34-D2AEC08E9621}" type="parTrans" cxnId="{D57FCE2E-836B-4454-BDAB-373F238D8DD1}">
      <dgm:prSet/>
      <dgm:spPr/>
      <dgm:t>
        <a:bodyPr/>
        <a:lstStyle/>
        <a:p>
          <a:endParaRPr lang="en-US"/>
        </a:p>
      </dgm:t>
    </dgm:pt>
    <dgm:pt modelId="{358B7524-E398-44C2-B192-10DD44A39DD1}" type="sibTrans" cxnId="{D57FCE2E-836B-4454-BDAB-373F238D8DD1}">
      <dgm:prSet/>
      <dgm:spPr/>
      <dgm:t>
        <a:bodyPr/>
        <a:lstStyle/>
        <a:p>
          <a:endParaRPr lang="en-US"/>
        </a:p>
      </dgm:t>
    </dgm:pt>
    <dgm:pt modelId="{67640EA4-0F6A-4163-8A4F-2CEA02C6143A}">
      <dgm:prSet/>
      <dgm:spPr/>
      <dgm:t>
        <a:bodyPr/>
        <a:lstStyle/>
        <a:p>
          <a:r>
            <a:rPr lang="en-GB"/>
            <a:t>Leadership contributes to building this trust through transparency, fairness, communication, and mutual support. Without trust, efforts for improvement are weakened, along with motivation, innovation, and collective commitment flourish.</a:t>
          </a:r>
          <a:endParaRPr lang="en-US"/>
        </a:p>
      </dgm:t>
    </dgm:pt>
    <dgm:pt modelId="{B1860C94-4DA2-4766-A2DF-4E588BFE6C4C}" type="parTrans" cxnId="{0A35423B-9571-48CD-A2FF-D8EA073001A6}">
      <dgm:prSet/>
      <dgm:spPr/>
      <dgm:t>
        <a:bodyPr/>
        <a:lstStyle/>
        <a:p>
          <a:endParaRPr lang="en-US"/>
        </a:p>
      </dgm:t>
    </dgm:pt>
    <dgm:pt modelId="{44689140-D650-4828-9DEF-72A70476AC45}" type="sibTrans" cxnId="{0A35423B-9571-48CD-A2FF-D8EA073001A6}">
      <dgm:prSet/>
      <dgm:spPr/>
      <dgm:t>
        <a:bodyPr/>
        <a:lstStyle/>
        <a:p>
          <a:endParaRPr lang="en-US"/>
        </a:p>
      </dgm:t>
    </dgm:pt>
    <dgm:pt modelId="{561D07B1-A8B7-4D21-9621-0100461583C2}" type="pres">
      <dgm:prSet presAssocID="{8017C949-8C72-4ABF-A87B-AEC2DBD1B3F0}" presName="root" presStyleCnt="0">
        <dgm:presLayoutVars>
          <dgm:dir/>
          <dgm:resizeHandles val="exact"/>
        </dgm:presLayoutVars>
      </dgm:prSet>
      <dgm:spPr/>
    </dgm:pt>
    <dgm:pt modelId="{5C9C0DB5-81AA-4B77-B113-E9DCBECD8A0F}" type="pres">
      <dgm:prSet presAssocID="{00D4A78F-399E-46C7-8401-DA3D1826F478}" presName="compNode" presStyleCnt="0"/>
      <dgm:spPr/>
    </dgm:pt>
    <dgm:pt modelId="{1EC348F6-E924-4BF6-8CFB-86DED7914C64}" type="pres">
      <dgm:prSet presAssocID="{00D4A78F-399E-46C7-8401-DA3D1826F478}" presName="bgRect" presStyleLbl="bgShp" presStyleIdx="0" presStyleCnt="3"/>
      <dgm:spPr/>
    </dgm:pt>
    <dgm:pt modelId="{0D0AAEFC-942B-463E-B1B4-9A9A93A2B26E}" type="pres">
      <dgm:prSet presAssocID="{00D4A78F-399E-46C7-8401-DA3D1826F47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ers"/>
        </a:ext>
      </dgm:extLst>
    </dgm:pt>
    <dgm:pt modelId="{B2162C20-0CB5-4354-BA2A-2F9C6FB93481}" type="pres">
      <dgm:prSet presAssocID="{00D4A78F-399E-46C7-8401-DA3D1826F478}" presName="spaceRect" presStyleCnt="0"/>
      <dgm:spPr/>
    </dgm:pt>
    <dgm:pt modelId="{2F4FD8E8-E81C-4357-8F56-C8FD90FDE790}" type="pres">
      <dgm:prSet presAssocID="{00D4A78F-399E-46C7-8401-DA3D1826F478}" presName="parTx" presStyleLbl="revTx" presStyleIdx="0" presStyleCnt="3">
        <dgm:presLayoutVars>
          <dgm:chMax val="0"/>
          <dgm:chPref val="0"/>
        </dgm:presLayoutVars>
      </dgm:prSet>
      <dgm:spPr/>
    </dgm:pt>
    <dgm:pt modelId="{C5480A10-515F-4F4E-AB96-C2DB44CDCB27}" type="pres">
      <dgm:prSet presAssocID="{F8975614-6B95-494A-9843-4974BEA31E77}" presName="sibTrans" presStyleCnt="0"/>
      <dgm:spPr/>
    </dgm:pt>
    <dgm:pt modelId="{931B4E13-96D6-4FF0-8AF3-924C4894EE29}" type="pres">
      <dgm:prSet presAssocID="{23DCED44-CC0E-4DD8-9D7C-B80FD468EA99}" presName="compNode" presStyleCnt="0"/>
      <dgm:spPr/>
    </dgm:pt>
    <dgm:pt modelId="{D81D9F98-AF3E-4757-A90B-B4DE280813E9}" type="pres">
      <dgm:prSet presAssocID="{23DCED44-CC0E-4DD8-9D7C-B80FD468EA99}" presName="bgRect" presStyleLbl="bgShp" presStyleIdx="1" presStyleCnt="3"/>
      <dgm:spPr/>
    </dgm:pt>
    <dgm:pt modelId="{69FA5E44-6AE9-4774-AB72-2C5C0BFCE2EC}" type="pres">
      <dgm:prSet presAssocID="{23DCED44-CC0E-4DD8-9D7C-B80FD468EA9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roup of People"/>
        </a:ext>
      </dgm:extLst>
    </dgm:pt>
    <dgm:pt modelId="{E0F1F0F4-F9C0-4887-9EA3-C0024DE0A5A8}" type="pres">
      <dgm:prSet presAssocID="{23DCED44-CC0E-4DD8-9D7C-B80FD468EA99}" presName="spaceRect" presStyleCnt="0"/>
      <dgm:spPr/>
    </dgm:pt>
    <dgm:pt modelId="{03473313-1204-4401-B8C1-EF79FE9985B9}" type="pres">
      <dgm:prSet presAssocID="{23DCED44-CC0E-4DD8-9D7C-B80FD468EA99}" presName="parTx" presStyleLbl="revTx" presStyleIdx="1" presStyleCnt="3">
        <dgm:presLayoutVars>
          <dgm:chMax val="0"/>
          <dgm:chPref val="0"/>
        </dgm:presLayoutVars>
      </dgm:prSet>
      <dgm:spPr/>
    </dgm:pt>
    <dgm:pt modelId="{A555B2DC-CB5F-4618-A6EA-714796598340}" type="pres">
      <dgm:prSet presAssocID="{358B7524-E398-44C2-B192-10DD44A39DD1}" presName="sibTrans" presStyleCnt="0"/>
      <dgm:spPr/>
    </dgm:pt>
    <dgm:pt modelId="{BC8DD5A6-5E5F-4AB8-A7CA-CA501CC90B75}" type="pres">
      <dgm:prSet presAssocID="{67640EA4-0F6A-4163-8A4F-2CEA02C6143A}" presName="compNode" presStyleCnt="0"/>
      <dgm:spPr/>
    </dgm:pt>
    <dgm:pt modelId="{8EE3F0C0-3FE1-4E65-A10D-1C682D9B481B}" type="pres">
      <dgm:prSet presAssocID="{67640EA4-0F6A-4163-8A4F-2CEA02C6143A}" presName="bgRect" presStyleLbl="bgShp" presStyleIdx="2" presStyleCnt="3"/>
      <dgm:spPr/>
    </dgm:pt>
    <dgm:pt modelId="{C719CC3D-2A77-420A-B5E2-8025D56FF5F5}" type="pres">
      <dgm:prSet presAssocID="{67640EA4-0F6A-4163-8A4F-2CEA02C6143A}"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ycle with People"/>
        </a:ext>
      </dgm:extLst>
    </dgm:pt>
    <dgm:pt modelId="{226851DD-8A0B-4590-9451-E551B2888680}" type="pres">
      <dgm:prSet presAssocID="{67640EA4-0F6A-4163-8A4F-2CEA02C6143A}" presName="spaceRect" presStyleCnt="0"/>
      <dgm:spPr/>
    </dgm:pt>
    <dgm:pt modelId="{5EE1F534-6B15-4715-8A64-03D4A9BF8179}" type="pres">
      <dgm:prSet presAssocID="{67640EA4-0F6A-4163-8A4F-2CEA02C6143A}" presName="parTx" presStyleLbl="revTx" presStyleIdx="2" presStyleCnt="3">
        <dgm:presLayoutVars>
          <dgm:chMax val="0"/>
          <dgm:chPref val="0"/>
        </dgm:presLayoutVars>
      </dgm:prSet>
      <dgm:spPr/>
    </dgm:pt>
  </dgm:ptLst>
  <dgm:cxnLst>
    <dgm:cxn modelId="{D258600E-FC23-46B7-8369-F7BE8875FCEA}" srcId="{8017C949-8C72-4ABF-A87B-AEC2DBD1B3F0}" destId="{00D4A78F-399E-46C7-8401-DA3D1826F478}" srcOrd="0" destOrd="0" parTransId="{039974A8-5E0A-48C9-AFDB-F0AE61040103}" sibTransId="{F8975614-6B95-494A-9843-4974BEA31E77}"/>
    <dgm:cxn modelId="{D57FCE2E-836B-4454-BDAB-373F238D8DD1}" srcId="{8017C949-8C72-4ABF-A87B-AEC2DBD1B3F0}" destId="{23DCED44-CC0E-4DD8-9D7C-B80FD468EA99}" srcOrd="1" destOrd="0" parTransId="{FF5EA7CC-9D8A-4C27-9C34-D2AEC08E9621}" sibTransId="{358B7524-E398-44C2-B192-10DD44A39DD1}"/>
    <dgm:cxn modelId="{0A35423B-9571-48CD-A2FF-D8EA073001A6}" srcId="{8017C949-8C72-4ABF-A87B-AEC2DBD1B3F0}" destId="{67640EA4-0F6A-4163-8A4F-2CEA02C6143A}" srcOrd="2" destOrd="0" parTransId="{B1860C94-4DA2-4766-A2DF-4E588BFE6C4C}" sibTransId="{44689140-D650-4828-9DEF-72A70476AC45}"/>
    <dgm:cxn modelId="{F8115453-2C3E-4ADA-B805-63CE95B7732B}" type="presOf" srcId="{67640EA4-0F6A-4163-8A4F-2CEA02C6143A}" destId="{5EE1F534-6B15-4715-8A64-03D4A9BF8179}" srcOrd="0" destOrd="0" presId="urn:microsoft.com/office/officeart/2018/2/layout/IconVerticalSolidList"/>
    <dgm:cxn modelId="{30E158B4-DD1F-4DAA-8D7D-6349A645AE39}" type="presOf" srcId="{00D4A78F-399E-46C7-8401-DA3D1826F478}" destId="{2F4FD8E8-E81C-4357-8F56-C8FD90FDE790}" srcOrd="0" destOrd="0" presId="urn:microsoft.com/office/officeart/2018/2/layout/IconVerticalSolidList"/>
    <dgm:cxn modelId="{31C7EDDE-E3B0-4ABF-8BAE-F6C4CD4ED4DF}" type="presOf" srcId="{23DCED44-CC0E-4DD8-9D7C-B80FD468EA99}" destId="{03473313-1204-4401-B8C1-EF79FE9985B9}" srcOrd="0" destOrd="0" presId="urn:microsoft.com/office/officeart/2018/2/layout/IconVerticalSolidList"/>
    <dgm:cxn modelId="{BA8EC3E0-8C52-451F-A40D-BF5D39C18B85}" type="presOf" srcId="{8017C949-8C72-4ABF-A87B-AEC2DBD1B3F0}" destId="{561D07B1-A8B7-4D21-9621-0100461583C2}" srcOrd="0" destOrd="0" presId="urn:microsoft.com/office/officeart/2018/2/layout/IconVerticalSolidList"/>
    <dgm:cxn modelId="{AB5CB899-CEF4-4AD8-A28F-6D87228CBC53}" type="presParOf" srcId="{561D07B1-A8B7-4D21-9621-0100461583C2}" destId="{5C9C0DB5-81AA-4B77-B113-E9DCBECD8A0F}" srcOrd="0" destOrd="0" presId="urn:microsoft.com/office/officeart/2018/2/layout/IconVerticalSolidList"/>
    <dgm:cxn modelId="{5391E4CC-A47D-4BB2-B6E4-D4804042672E}" type="presParOf" srcId="{5C9C0DB5-81AA-4B77-B113-E9DCBECD8A0F}" destId="{1EC348F6-E924-4BF6-8CFB-86DED7914C64}" srcOrd="0" destOrd="0" presId="urn:microsoft.com/office/officeart/2018/2/layout/IconVerticalSolidList"/>
    <dgm:cxn modelId="{A4422657-F8D3-4FDA-8167-E9283BD64993}" type="presParOf" srcId="{5C9C0DB5-81AA-4B77-B113-E9DCBECD8A0F}" destId="{0D0AAEFC-942B-463E-B1B4-9A9A93A2B26E}" srcOrd="1" destOrd="0" presId="urn:microsoft.com/office/officeart/2018/2/layout/IconVerticalSolidList"/>
    <dgm:cxn modelId="{B22BBA0E-F4C1-4ABA-A066-CBE6BDE59FEE}" type="presParOf" srcId="{5C9C0DB5-81AA-4B77-B113-E9DCBECD8A0F}" destId="{B2162C20-0CB5-4354-BA2A-2F9C6FB93481}" srcOrd="2" destOrd="0" presId="urn:microsoft.com/office/officeart/2018/2/layout/IconVerticalSolidList"/>
    <dgm:cxn modelId="{A7ECD963-A78B-41D7-A70F-1CD27506E6E7}" type="presParOf" srcId="{5C9C0DB5-81AA-4B77-B113-E9DCBECD8A0F}" destId="{2F4FD8E8-E81C-4357-8F56-C8FD90FDE790}" srcOrd="3" destOrd="0" presId="urn:microsoft.com/office/officeart/2018/2/layout/IconVerticalSolidList"/>
    <dgm:cxn modelId="{E76CB025-4A0B-4B4F-931E-7CA04AAC1EFD}" type="presParOf" srcId="{561D07B1-A8B7-4D21-9621-0100461583C2}" destId="{C5480A10-515F-4F4E-AB96-C2DB44CDCB27}" srcOrd="1" destOrd="0" presId="urn:microsoft.com/office/officeart/2018/2/layout/IconVerticalSolidList"/>
    <dgm:cxn modelId="{B1597FF3-B39F-4A9C-9CC8-9593AA5E760C}" type="presParOf" srcId="{561D07B1-A8B7-4D21-9621-0100461583C2}" destId="{931B4E13-96D6-4FF0-8AF3-924C4894EE29}" srcOrd="2" destOrd="0" presId="urn:microsoft.com/office/officeart/2018/2/layout/IconVerticalSolidList"/>
    <dgm:cxn modelId="{F0A1A4B2-4808-4AC8-80EB-945B89FBEDA8}" type="presParOf" srcId="{931B4E13-96D6-4FF0-8AF3-924C4894EE29}" destId="{D81D9F98-AF3E-4757-A90B-B4DE280813E9}" srcOrd="0" destOrd="0" presId="urn:microsoft.com/office/officeart/2018/2/layout/IconVerticalSolidList"/>
    <dgm:cxn modelId="{33A10399-F4CF-4579-9471-D681F315139A}" type="presParOf" srcId="{931B4E13-96D6-4FF0-8AF3-924C4894EE29}" destId="{69FA5E44-6AE9-4774-AB72-2C5C0BFCE2EC}" srcOrd="1" destOrd="0" presId="urn:microsoft.com/office/officeart/2018/2/layout/IconVerticalSolidList"/>
    <dgm:cxn modelId="{F56EF85E-3AD9-498A-80F5-00704FAB1025}" type="presParOf" srcId="{931B4E13-96D6-4FF0-8AF3-924C4894EE29}" destId="{E0F1F0F4-F9C0-4887-9EA3-C0024DE0A5A8}" srcOrd="2" destOrd="0" presId="urn:microsoft.com/office/officeart/2018/2/layout/IconVerticalSolidList"/>
    <dgm:cxn modelId="{64F7FF24-43B2-4388-A63E-2EB44F393ADF}" type="presParOf" srcId="{931B4E13-96D6-4FF0-8AF3-924C4894EE29}" destId="{03473313-1204-4401-B8C1-EF79FE9985B9}" srcOrd="3" destOrd="0" presId="urn:microsoft.com/office/officeart/2018/2/layout/IconVerticalSolidList"/>
    <dgm:cxn modelId="{5657D19B-CB85-4339-A93D-E3900D20B2D0}" type="presParOf" srcId="{561D07B1-A8B7-4D21-9621-0100461583C2}" destId="{A555B2DC-CB5F-4618-A6EA-714796598340}" srcOrd="3" destOrd="0" presId="urn:microsoft.com/office/officeart/2018/2/layout/IconVerticalSolidList"/>
    <dgm:cxn modelId="{E30665A4-C905-4149-A3D5-0C9988319D4C}" type="presParOf" srcId="{561D07B1-A8B7-4D21-9621-0100461583C2}" destId="{BC8DD5A6-5E5F-4AB8-A7CA-CA501CC90B75}" srcOrd="4" destOrd="0" presId="urn:microsoft.com/office/officeart/2018/2/layout/IconVerticalSolidList"/>
    <dgm:cxn modelId="{C44EDE5E-1A9B-4684-854F-D04D48B2EEE6}" type="presParOf" srcId="{BC8DD5A6-5E5F-4AB8-A7CA-CA501CC90B75}" destId="{8EE3F0C0-3FE1-4E65-A10D-1C682D9B481B}" srcOrd="0" destOrd="0" presId="urn:microsoft.com/office/officeart/2018/2/layout/IconVerticalSolidList"/>
    <dgm:cxn modelId="{BC9711FF-85B5-4926-9A2D-EBAF928786FB}" type="presParOf" srcId="{BC8DD5A6-5E5F-4AB8-A7CA-CA501CC90B75}" destId="{C719CC3D-2A77-420A-B5E2-8025D56FF5F5}" srcOrd="1" destOrd="0" presId="urn:microsoft.com/office/officeart/2018/2/layout/IconVerticalSolidList"/>
    <dgm:cxn modelId="{23A770D2-D2AD-4A8F-960F-FC345921360D}" type="presParOf" srcId="{BC8DD5A6-5E5F-4AB8-A7CA-CA501CC90B75}" destId="{226851DD-8A0B-4590-9451-E551B2888680}" srcOrd="2" destOrd="0" presId="urn:microsoft.com/office/officeart/2018/2/layout/IconVerticalSolidList"/>
    <dgm:cxn modelId="{EF689B79-A9C8-4FD4-BBB2-838B16EC8511}" type="presParOf" srcId="{BC8DD5A6-5E5F-4AB8-A7CA-CA501CC90B75}" destId="{5EE1F534-6B15-4715-8A64-03D4A9BF817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C348F6-E924-4BF6-8CFB-86DED7914C64}">
      <dsp:nvSpPr>
        <dsp:cNvPr id="0" name=""/>
        <dsp:cNvSpPr/>
      </dsp:nvSpPr>
      <dsp:spPr>
        <a:xfrm>
          <a:off x="0" y="656"/>
          <a:ext cx="6620255" cy="15358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0AAEFC-942B-463E-B1B4-9A9A93A2B26E}">
      <dsp:nvSpPr>
        <dsp:cNvPr id="0" name=""/>
        <dsp:cNvSpPr/>
      </dsp:nvSpPr>
      <dsp:spPr>
        <a:xfrm>
          <a:off x="464584" y="346215"/>
          <a:ext cx="844699" cy="84469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F4FD8E8-E81C-4357-8F56-C8FD90FDE790}">
      <dsp:nvSpPr>
        <dsp:cNvPr id="0" name=""/>
        <dsp:cNvSpPr/>
      </dsp:nvSpPr>
      <dsp:spPr>
        <a:xfrm>
          <a:off x="1773868" y="656"/>
          <a:ext cx="4846387" cy="1535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2541" tIns="162541" rIns="162541" bIns="162541" numCol="1" spcCol="1270" anchor="ctr" anchorCtr="0">
          <a:noAutofit/>
        </a:bodyPr>
        <a:lstStyle/>
        <a:p>
          <a:pPr marL="0" lvl="0" indent="0" algn="l" defTabSz="666750">
            <a:lnSpc>
              <a:spcPct val="90000"/>
            </a:lnSpc>
            <a:spcBef>
              <a:spcPct val="0"/>
            </a:spcBef>
            <a:spcAft>
              <a:spcPct val="35000"/>
            </a:spcAft>
            <a:buNone/>
          </a:pPr>
          <a:r>
            <a:rPr lang="en-GB" sz="1500" kern="1200"/>
            <a:t>What defines a good leader is someone who can be mission driven, instruction centred, collaborative, and aims to build trust to improve the quality of productivity, strengthen culture, and enhance the achievements of a group.</a:t>
          </a:r>
          <a:endParaRPr lang="en-US" sz="1500" kern="1200"/>
        </a:p>
      </dsp:txBody>
      <dsp:txXfrm>
        <a:off x="1773868" y="656"/>
        <a:ext cx="4846387" cy="1535816"/>
      </dsp:txXfrm>
    </dsp:sp>
    <dsp:sp modelId="{D81D9F98-AF3E-4757-A90B-B4DE280813E9}">
      <dsp:nvSpPr>
        <dsp:cNvPr id="0" name=""/>
        <dsp:cNvSpPr/>
      </dsp:nvSpPr>
      <dsp:spPr>
        <a:xfrm>
          <a:off x="0" y="1920427"/>
          <a:ext cx="6620255" cy="15358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FA5E44-6AE9-4774-AB72-2C5C0BFCE2EC}">
      <dsp:nvSpPr>
        <dsp:cNvPr id="0" name=""/>
        <dsp:cNvSpPr/>
      </dsp:nvSpPr>
      <dsp:spPr>
        <a:xfrm>
          <a:off x="464584" y="2265986"/>
          <a:ext cx="844699" cy="84469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3473313-1204-4401-B8C1-EF79FE9985B9}">
      <dsp:nvSpPr>
        <dsp:cNvPr id="0" name=""/>
        <dsp:cNvSpPr/>
      </dsp:nvSpPr>
      <dsp:spPr>
        <a:xfrm>
          <a:off x="1773868" y="1920427"/>
          <a:ext cx="4846387" cy="1535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2541" tIns="162541" rIns="162541" bIns="162541" numCol="1" spcCol="1270" anchor="ctr" anchorCtr="0">
          <a:noAutofit/>
        </a:bodyPr>
        <a:lstStyle/>
        <a:p>
          <a:pPr marL="0" lvl="0" indent="0" algn="l" defTabSz="666750">
            <a:lnSpc>
              <a:spcPct val="90000"/>
            </a:lnSpc>
            <a:spcBef>
              <a:spcPct val="0"/>
            </a:spcBef>
            <a:spcAft>
              <a:spcPct val="35000"/>
            </a:spcAft>
            <a:buNone/>
          </a:pPr>
          <a:r>
            <a:rPr lang="en-GB" sz="1500" kern="1200"/>
            <a:t>Effective leaders are said to be able to shape beliefs, values, norms and shared practices within a group. Trust that is characterized by honesty, competence, openness, consistency and helpfulness, is essential for collaboration and sustainable improvement.</a:t>
          </a:r>
          <a:endParaRPr lang="en-US" sz="1500" kern="1200"/>
        </a:p>
      </dsp:txBody>
      <dsp:txXfrm>
        <a:off x="1773868" y="1920427"/>
        <a:ext cx="4846387" cy="1535816"/>
      </dsp:txXfrm>
    </dsp:sp>
    <dsp:sp modelId="{8EE3F0C0-3FE1-4E65-A10D-1C682D9B481B}">
      <dsp:nvSpPr>
        <dsp:cNvPr id="0" name=""/>
        <dsp:cNvSpPr/>
      </dsp:nvSpPr>
      <dsp:spPr>
        <a:xfrm>
          <a:off x="0" y="3840198"/>
          <a:ext cx="6620255" cy="15358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19CC3D-2A77-420A-B5E2-8025D56FF5F5}">
      <dsp:nvSpPr>
        <dsp:cNvPr id="0" name=""/>
        <dsp:cNvSpPr/>
      </dsp:nvSpPr>
      <dsp:spPr>
        <a:xfrm>
          <a:off x="464584" y="4185757"/>
          <a:ext cx="844699" cy="84469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EE1F534-6B15-4715-8A64-03D4A9BF8179}">
      <dsp:nvSpPr>
        <dsp:cNvPr id="0" name=""/>
        <dsp:cNvSpPr/>
      </dsp:nvSpPr>
      <dsp:spPr>
        <a:xfrm>
          <a:off x="1773868" y="3840198"/>
          <a:ext cx="4846387" cy="1535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2541" tIns="162541" rIns="162541" bIns="162541" numCol="1" spcCol="1270" anchor="ctr" anchorCtr="0">
          <a:noAutofit/>
        </a:bodyPr>
        <a:lstStyle/>
        <a:p>
          <a:pPr marL="0" lvl="0" indent="0" algn="l" defTabSz="666750">
            <a:lnSpc>
              <a:spcPct val="90000"/>
            </a:lnSpc>
            <a:spcBef>
              <a:spcPct val="0"/>
            </a:spcBef>
            <a:spcAft>
              <a:spcPct val="35000"/>
            </a:spcAft>
            <a:buNone/>
          </a:pPr>
          <a:r>
            <a:rPr lang="en-GB" sz="1500" kern="1200"/>
            <a:t>Leadership contributes to building this trust through transparency, fairness, communication, and mutual support. Without trust, efforts for improvement are weakened, along with motivation, innovation, and collective commitment flourish.</a:t>
          </a:r>
          <a:endParaRPr lang="en-US" sz="1500" kern="1200"/>
        </a:p>
      </dsp:txBody>
      <dsp:txXfrm>
        <a:off x="1773868" y="3840198"/>
        <a:ext cx="4846387" cy="153581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p:nvPr/>
        </p:nvSpPr>
        <p:spPr>
          <a:xfrm>
            <a:off x="517870" y="6209925"/>
            <a:ext cx="11155680" cy="45719"/>
          </a:xfrm>
          <a:custGeom>
            <a:avLst/>
            <a:gdLst>
              <a:gd name="connsiteX0" fmla="*/ 0 w 8715708"/>
              <a:gd name="connsiteY0" fmla="*/ 0 h 45719"/>
              <a:gd name="connsiteX1" fmla="*/ 3694525 w 8715708"/>
              <a:gd name="connsiteY1" fmla="*/ 0 h 45719"/>
              <a:gd name="connsiteX2" fmla="*/ 5021183 w 8715708"/>
              <a:gd name="connsiteY2" fmla="*/ 0 h 45719"/>
              <a:gd name="connsiteX3" fmla="*/ 8715708 w 8715708"/>
              <a:gd name="connsiteY3" fmla="*/ 0 h 45719"/>
              <a:gd name="connsiteX4" fmla="*/ 8715708 w 8715708"/>
              <a:gd name="connsiteY4" fmla="*/ 45719 h 45719"/>
              <a:gd name="connsiteX5" fmla="*/ 5021183 w 8715708"/>
              <a:gd name="connsiteY5" fmla="*/ 45719 h 45719"/>
              <a:gd name="connsiteX6" fmla="*/ 3694525 w 8715708"/>
              <a:gd name="connsiteY6" fmla="*/ 45719 h 45719"/>
              <a:gd name="connsiteX7" fmla="*/ 0 w 8715708"/>
              <a:gd name="connsiteY7" fmla="*/ 45719 h 45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B2327B2-BA4B-2C04-0751-5CB63D4AA425}"/>
              </a:ext>
            </a:extLst>
          </p:cNvPr>
          <p:cNvSpPr>
            <a:spLocks noGrp="1"/>
          </p:cNvSpPr>
          <p:nvPr>
            <p:ph type="ctrTitle"/>
          </p:nvPr>
        </p:nvSpPr>
        <p:spPr>
          <a:xfrm>
            <a:off x="521208" y="978408"/>
            <a:ext cx="11155680" cy="3429000"/>
          </a:xfrm>
        </p:spPr>
        <p:txBody>
          <a:bodyPr anchor="t">
            <a:normAutofit/>
          </a:bodyPr>
          <a:lstStyle>
            <a:lvl1pPr algn="l">
              <a:defRPr sz="7200"/>
            </a:lvl1pPr>
          </a:lstStyle>
          <a:p>
            <a:r>
              <a:rPr lang="en-US" dirty="0"/>
              <a:t>Click to edit Master title style</a:t>
            </a:r>
          </a:p>
        </p:txBody>
      </p:sp>
      <p:sp>
        <p:nvSpPr>
          <p:cNvPr id="3" name="Subtitle 2">
            <a:extLst>
              <a:ext uri="{FF2B5EF4-FFF2-40B4-BE49-F238E27FC236}">
                <a16:creationId xmlns:a16="http://schemas.microsoft.com/office/drawing/2014/main" id="{E7201176-DC7A-4C3D-3D8F-352526DA7B5D}"/>
              </a:ext>
            </a:extLst>
          </p:cNvPr>
          <p:cNvSpPr>
            <a:spLocks noGrp="1"/>
          </p:cNvSpPr>
          <p:nvPr>
            <p:ph type="subTitle" idx="1"/>
          </p:nvPr>
        </p:nvSpPr>
        <p:spPr>
          <a:xfrm>
            <a:off x="521208" y="4480560"/>
            <a:ext cx="7104888" cy="1399032"/>
          </a:xfrm>
        </p:spPr>
        <p:txBody>
          <a:bodyPr anchor="b">
            <a:normAutofit/>
          </a:bodyPr>
          <a:lstStyle>
            <a:lvl1pPr marL="0" indent="0" algn="l">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7DC221-9A2E-7459-102F-C3CFB27CC389}"/>
              </a:ext>
            </a:extLst>
          </p:cNvPr>
          <p:cNvSpPr>
            <a:spLocks noGrp="1"/>
          </p:cNvSpPr>
          <p:nvPr>
            <p:ph type="dt" sz="half" idx="10"/>
          </p:nvPr>
        </p:nvSpPr>
        <p:spPr/>
        <p:txBody>
          <a:bodyPr/>
          <a:lstStyle/>
          <a:p>
            <a:fld id="{E80C50CD-E178-4744-9B35-B2F624D6C5E9}" type="datetimeFigureOut">
              <a:rPr lang="en-US" smtClean="0"/>
              <a:t>3/4/2026</a:t>
            </a:fld>
            <a:endParaRPr lang="en-US"/>
          </a:p>
        </p:txBody>
      </p:sp>
      <p:sp>
        <p:nvSpPr>
          <p:cNvPr id="5" name="Footer Placeholder 4">
            <a:extLst>
              <a:ext uri="{FF2B5EF4-FFF2-40B4-BE49-F238E27FC236}">
                <a16:creationId xmlns:a16="http://schemas.microsoft.com/office/drawing/2014/main" id="{A5020671-6F7D-3A03-EEC1-661A87F96F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453D3A-E0F9-8386-2A6C-96671FBB15A5}"/>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6298362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26D03-149A-DAB3-4B2A-E9B74F2E25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C1E73D-41A7-9934-0990-9208B952329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BB2A3F-E719-673C-5D56-F663712D0E7F}"/>
              </a:ext>
            </a:extLst>
          </p:cNvPr>
          <p:cNvSpPr>
            <a:spLocks noGrp="1"/>
          </p:cNvSpPr>
          <p:nvPr>
            <p:ph type="dt" sz="half" idx="10"/>
          </p:nvPr>
        </p:nvSpPr>
        <p:spPr/>
        <p:txBody>
          <a:bodyPr/>
          <a:lstStyle/>
          <a:p>
            <a:fld id="{E80C50CD-E178-4744-9B35-B2F624D6C5E9}" type="datetimeFigureOut">
              <a:rPr lang="en-US" smtClean="0"/>
              <a:t>3/4/2026</a:t>
            </a:fld>
            <a:endParaRPr lang="en-US"/>
          </a:p>
        </p:txBody>
      </p:sp>
      <p:sp>
        <p:nvSpPr>
          <p:cNvPr id="5" name="Footer Placeholder 4">
            <a:extLst>
              <a:ext uri="{FF2B5EF4-FFF2-40B4-BE49-F238E27FC236}">
                <a16:creationId xmlns:a16="http://schemas.microsoft.com/office/drawing/2014/main" id="{04AE594A-52F5-D85E-343C-ADFEE3C72E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7D5C9C-B2E2-FC26-E459-9E880EF975B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7661476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9D51F-B2D5-2804-4F7C-C99850FBD05B}"/>
              </a:ext>
            </a:extLst>
          </p:cNvPr>
          <p:cNvSpPr>
            <a:spLocks noGrp="1"/>
          </p:cNvSpPr>
          <p:nvPr>
            <p:ph type="title"/>
          </p:nvPr>
        </p:nvSpPr>
        <p:spPr>
          <a:xfrm>
            <a:off x="521208" y="978408"/>
            <a:ext cx="5020056" cy="4288536"/>
          </a:xfrm>
        </p:spPr>
        <p:txBody>
          <a:bodyPr anchor="t">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15FE5516-03B6-C488-EB4A-68AE681EDFB8}"/>
              </a:ext>
            </a:extLst>
          </p:cNvPr>
          <p:cNvSpPr>
            <a:spLocks noGrp="1"/>
          </p:cNvSpPr>
          <p:nvPr>
            <p:ph type="body" idx="1"/>
          </p:nvPr>
        </p:nvSpPr>
        <p:spPr>
          <a:xfrm>
            <a:off x="521208" y="5266944"/>
            <a:ext cx="5020056" cy="1088136"/>
          </a:xfrm>
        </p:spPr>
        <p:txBody>
          <a:bodyPr anchor="b">
            <a:normAutofit/>
          </a:bodyPr>
          <a:lstStyle>
            <a:lvl1pPr marL="0" indent="0">
              <a:buNone/>
              <a:defRPr sz="2200" i="1">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0ECB4D7-49A7-D050-70B9-11A1E2D445D8}"/>
              </a:ext>
            </a:extLst>
          </p:cNvPr>
          <p:cNvSpPr>
            <a:spLocks noGrp="1"/>
          </p:cNvSpPr>
          <p:nvPr>
            <p:ph type="dt" sz="half" idx="10"/>
          </p:nvPr>
        </p:nvSpPr>
        <p:spPr/>
        <p:txBody>
          <a:bodyPr/>
          <a:lstStyle/>
          <a:p>
            <a:fld id="{E80C50CD-E178-4744-9B35-B2F624D6C5E9}" type="datetimeFigureOut">
              <a:rPr lang="en-US" smtClean="0"/>
              <a:t>3/4/2026</a:t>
            </a:fld>
            <a:endParaRPr lang="en-US"/>
          </a:p>
        </p:txBody>
      </p:sp>
      <p:sp>
        <p:nvSpPr>
          <p:cNvPr id="5" name="Footer Placeholder 4">
            <a:extLst>
              <a:ext uri="{FF2B5EF4-FFF2-40B4-BE49-F238E27FC236}">
                <a16:creationId xmlns:a16="http://schemas.microsoft.com/office/drawing/2014/main" id="{8A9A913F-AD00-C1EE-B01A-8590671C01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4FC386-B2AF-6FAD-D053-E22D48CD7285}"/>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4E1E1B67-3BFF-F04B-52F4-7E724FB3B24D}"/>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00150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E3B21-CF4D-1B01-0F4E-D32C1B218B63}"/>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1FB39FF2-6858-B514-B695-58442557D0C1}"/>
              </a:ext>
            </a:extLst>
          </p:cNvPr>
          <p:cNvSpPr>
            <a:spLocks noGrp="1"/>
          </p:cNvSpPr>
          <p:nvPr>
            <p:ph sz="half" idx="1"/>
          </p:nvPr>
        </p:nvSpPr>
        <p:spPr>
          <a:xfrm>
            <a:off x="521208"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FA30130-974D-B91D-5B93-EC52AABDB5B0}"/>
              </a:ext>
            </a:extLst>
          </p:cNvPr>
          <p:cNvSpPr>
            <a:spLocks noGrp="1"/>
          </p:cNvSpPr>
          <p:nvPr>
            <p:ph sz="half" idx="2"/>
          </p:nvPr>
        </p:nvSpPr>
        <p:spPr>
          <a:xfrm>
            <a:off x="6519672"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15BED99-6FD7-9C6B-1152-A6E42715BB79}"/>
              </a:ext>
            </a:extLst>
          </p:cNvPr>
          <p:cNvSpPr>
            <a:spLocks noGrp="1"/>
          </p:cNvSpPr>
          <p:nvPr>
            <p:ph type="dt" sz="half" idx="10"/>
          </p:nvPr>
        </p:nvSpPr>
        <p:spPr/>
        <p:txBody>
          <a:bodyPr/>
          <a:lstStyle/>
          <a:p>
            <a:fld id="{E80C50CD-E178-4744-9B35-B2F624D6C5E9}" type="datetimeFigureOut">
              <a:rPr lang="en-US" smtClean="0"/>
              <a:t>3/4/2026</a:t>
            </a:fld>
            <a:endParaRPr lang="en-US"/>
          </a:p>
        </p:txBody>
      </p:sp>
      <p:sp>
        <p:nvSpPr>
          <p:cNvPr id="6" name="Footer Placeholder 5">
            <a:extLst>
              <a:ext uri="{FF2B5EF4-FFF2-40B4-BE49-F238E27FC236}">
                <a16:creationId xmlns:a16="http://schemas.microsoft.com/office/drawing/2014/main" id="{BA253AAC-5967-2565-A715-82D3505ABF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B51313-69FB-E016-3CC1-62CA476ED214}"/>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768886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3DF9D-B849-CE37-97E4-AD37F880677F}"/>
              </a:ext>
            </a:extLst>
          </p:cNvPr>
          <p:cNvSpPr>
            <a:spLocks noGrp="1"/>
          </p:cNvSpPr>
          <p:nvPr>
            <p:ph type="title"/>
          </p:nvPr>
        </p:nvSpPr>
        <p:spPr>
          <a:xfrm>
            <a:off x="521208" y="978408"/>
            <a:ext cx="11164824" cy="1216152"/>
          </a:xfrm>
        </p:spPr>
        <p:txBody>
          <a:bodyPr/>
          <a:lstStyle/>
          <a:p>
            <a:r>
              <a:rPr lang="en-US"/>
              <a:t>Click to edit Master title style</a:t>
            </a:r>
          </a:p>
        </p:txBody>
      </p:sp>
      <p:sp>
        <p:nvSpPr>
          <p:cNvPr id="3" name="Text Placeholder 2">
            <a:extLst>
              <a:ext uri="{FF2B5EF4-FFF2-40B4-BE49-F238E27FC236}">
                <a16:creationId xmlns:a16="http://schemas.microsoft.com/office/drawing/2014/main" id="{79D4C626-4008-960A-E601-6AA9F4BB8D8B}"/>
              </a:ext>
            </a:extLst>
          </p:cNvPr>
          <p:cNvSpPr>
            <a:spLocks noGrp="1"/>
          </p:cNvSpPr>
          <p:nvPr>
            <p:ph type="body" idx="1"/>
          </p:nvPr>
        </p:nvSpPr>
        <p:spPr>
          <a:xfrm>
            <a:off x="521208"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806E8D6C-AC07-ED6B-2EA8-9C40A5AEA748}"/>
              </a:ext>
            </a:extLst>
          </p:cNvPr>
          <p:cNvSpPr>
            <a:spLocks noGrp="1"/>
          </p:cNvSpPr>
          <p:nvPr>
            <p:ph sz="half" idx="2"/>
          </p:nvPr>
        </p:nvSpPr>
        <p:spPr>
          <a:xfrm>
            <a:off x="521208"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3C52617E-C6D9-246B-E7B7-8159DF17C0A3}"/>
              </a:ext>
            </a:extLst>
          </p:cNvPr>
          <p:cNvSpPr>
            <a:spLocks noGrp="1"/>
          </p:cNvSpPr>
          <p:nvPr>
            <p:ph type="body" sz="quarter" idx="3"/>
          </p:nvPr>
        </p:nvSpPr>
        <p:spPr>
          <a:xfrm>
            <a:off x="6519672"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DBC2094-7EBC-02C5-5AB5-233E63080A9C}"/>
              </a:ext>
            </a:extLst>
          </p:cNvPr>
          <p:cNvSpPr>
            <a:spLocks noGrp="1"/>
          </p:cNvSpPr>
          <p:nvPr>
            <p:ph sz="quarter" idx="4"/>
          </p:nvPr>
        </p:nvSpPr>
        <p:spPr>
          <a:xfrm>
            <a:off x="6519672"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23010BD2-59B4-FD2E-3C5E-C83AE6003985}"/>
              </a:ext>
            </a:extLst>
          </p:cNvPr>
          <p:cNvSpPr>
            <a:spLocks noGrp="1"/>
          </p:cNvSpPr>
          <p:nvPr>
            <p:ph type="dt" sz="half" idx="10"/>
          </p:nvPr>
        </p:nvSpPr>
        <p:spPr/>
        <p:txBody>
          <a:bodyPr/>
          <a:lstStyle/>
          <a:p>
            <a:fld id="{E80C50CD-E178-4744-9B35-B2F624D6C5E9}" type="datetimeFigureOut">
              <a:rPr lang="en-US" smtClean="0"/>
              <a:t>3/4/2026</a:t>
            </a:fld>
            <a:endParaRPr lang="en-US"/>
          </a:p>
        </p:txBody>
      </p:sp>
      <p:sp>
        <p:nvSpPr>
          <p:cNvPr id="8" name="Footer Placeholder 7">
            <a:extLst>
              <a:ext uri="{FF2B5EF4-FFF2-40B4-BE49-F238E27FC236}">
                <a16:creationId xmlns:a16="http://schemas.microsoft.com/office/drawing/2014/main" id="{E72B35C4-A654-7759-BDA0-94D9D1A2166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55F4347-2EC0-CA6E-2637-8048456D7ECB}"/>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3631238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4716D-52F2-C7FB-83B1-2DA1AD375EAE}"/>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6F4A371-AC27-6A28-32E6-74A28371BF55}"/>
              </a:ext>
            </a:extLst>
          </p:cNvPr>
          <p:cNvSpPr>
            <a:spLocks noGrp="1"/>
          </p:cNvSpPr>
          <p:nvPr>
            <p:ph type="dt" sz="half" idx="10"/>
          </p:nvPr>
        </p:nvSpPr>
        <p:spPr/>
        <p:txBody>
          <a:bodyPr/>
          <a:lstStyle/>
          <a:p>
            <a:fld id="{E80C50CD-E178-4744-9B35-B2F624D6C5E9}" type="datetimeFigureOut">
              <a:rPr lang="en-US" smtClean="0"/>
              <a:t>3/4/2026</a:t>
            </a:fld>
            <a:endParaRPr lang="en-US"/>
          </a:p>
        </p:txBody>
      </p:sp>
      <p:sp>
        <p:nvSpPr>
          <p:cNvPr id="4" name="Footer Placeholder 3">
            <a:extLst>
              <a:ext uri="{FF2B5EF4-FFF2-40B4-BE49-F238E27FC236}">
                <a16:creationId xmlns:a16="http://schemas.microsoft.com/office/drawing/2014/main" id="{D155941A-A24E-885D-E894-0326F4C4004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9D5E5B4-971F-FF6A-1B07-A5C8537055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624201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9F431F-E6DC-4137-3092-A30A0A3628EC}"/>
              </a:ext>
            </a:extLst>
          </p:cNvPr>
          <p:cNvSpPr>
            <a:spLocks noGrp="1"/>
          </p:cNvSpPr>
          <p:nvPr>
            <p:ph type="dt" sz="half" idx="10"/>
          </p:nvPr>
        </p:nvSpPr>
        <p:spPr/>
        <p:txBody>
          <a:bodyPr/>
          <a:lstStyle/>
          <a:p>
            <a:fld id="{E80C50CD-E178-4744-9B35-B2F624D6C5E9}" type="datetimeFigureOut">
              <a:rPr lang="en-US" smtClean="0"/>
              <a:t>3/4/2026</a:t>
            </a:fld>
            <a:endParaRPr lang="en-US"/>
          </a:p>
        </p:txBody>
      </p:sp>
      <p:sp>
        <p:nvSpPr>
          <p:cNvPr id="3" name="Footer Placeholder 2">
            <a:extLst>
              <a:ext uri="{FF2B5EF4-FFF2-40B4-BE49-F238E27FC236}">
                <a16:creationId xmlns:a16="http://schemas.microsoft.com/office/drawing/2014/main" id="{06AC814B-67B4-C70F-FA51-6205D5E2CB8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AA9C9-D895-DD20-1089-EA75EA42895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7322169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50562-884C-9053-70C1-3B72A0B45EA6}"/>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Content Placeholder 2">
            <a:extLst>
              <a:ext uri="{FF2B5EF4-FFF2-40B4-BE49-F238E27FC236}">
                <a16:creationId xmlns:a16="http://schemas.microsoft.com/office/drawing/2014/main" id="{0318F509-68F0-39D5-1A8B-CE246715AE46}"/>
              </a:ext>
            </a:extLst>
          </p:cNvPr>
          <p:cNvSpPr>
            <a:spLocks noGrp="1"/>
          </p:cNvSpPr>
          <p:nvPr>
            <p:ph idx="1"/>
          </p:nvPr>
        </p:nvSpPr>
        <p:spPr>
          <a:xfrm>
            <a:off x="6519672" y="987424"/>
            <a:ext cx="5166360" cy="5358384"/>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F158E37C-27CE-3A84-FC74-BDCCD8A9A3EC}"/>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A95F79-E23E-11D2-40BF-66ED340195DB}"/>
              </a:ext>
            </a:extLst>
          </p:cNvPr>
          <p:cNvSpPr>
            <a:spLocks noGrp="1"/>
          </p:cNvSpPr>
          <p:nvPr>
            <p:ph type="dt" sz="half" idx="10"/>
          </p:nvPr>
        </p:nvSpPr>
        <p:spPr/>
        <p:txBody>
          <a:bodyPr/>
          <a:lstStyle/>
          <a:p>
            <a:fld id="{E80C50CD-E178-4744-9B35-B2F624D6C5E9}" type="datetimeFigureOut">
              <a:rPr lang="en-US" smtClean="0"/>
              <a:t>3/4/2026</a:t>
            </a:fld>
            <a:endParaRPr lang="en-US"/>
          </a:p>
        </p:txBody>
      </p:sp>
      <p:sp>
        <p:nvSpPr>
          <p:cNvPr id="6" name="Footer Placeholder 5">
            <a:extLst>
              <a:ext uri="{FF2B5EF4-FFF2-40B4-BE49-F238E27FC236}">
                <a16:creationId xmlns:a16="http://schemas.microsoft.com/office/drawing/2014/main" id="{4457F7FC-06F3-3D89-5D1A-4EC4B1D735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54ACD5-6E0B-5713-DC9A-41E9D62AB1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42684383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B2D45-7CDB-D38C-2AAE-273F797674E1}"/>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Picture Placeholder 2">
            <a:extLst>
              <a:ext uri="{FF2B5EF4-FFF2-40B4-BE49-F238E27FC236}">
                <a16:creationId xmlns:a16="http://schemas.microsoft.com/office/drawing/2014/main" id="{CCBF0855-1744-56E4-B115-3A3C5EA7834B}"/>
              </a:ext>
            </a:extLst>
          </p:cNvPr>
          <p:cNvSpPr>
            <a:spLocks noGrp="1"/>
          </p:cNvSpPr>
          <p:nvPr>
            <p:ph type="pic" idx="1"/>
          </p:nvPr>
        </p:nvSpPr>
        <p:spPr>
          <a:xfrm>
            <a:off x="6519672" y="987424"/>
            <a:ext cx="5166360" cy="535838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85E8A1D-28AE-4A19-BD96-401D4822A53D}"/>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327DDB-CE95-4C89-DFC5-7DDBFC24E89C}"/>
              </a:ext>
            </a:extLst>
          </p:cNvPr>
          <p:cNvSpPr>
            <a:spLocks noGrp="1"/>
          </p:cNvSpPr>
          <p:nvPr>
            <p:ph type="dt" sz="half" idx="10"/>
          </p:nvPr>
        </p:nvSpPr>
        <p:spPr/>
        <p:txBody>
          <a:bodyPr/>
          <a:lstStyle/>
          <a:p>
            <a:fld id="{E80C50CD-E178-4744-9B35-B2F624D6C5E9}" type="datetimeFigureOut">
              <a:rPr lang="en-US" smtClean="0"/>
              <a:t>3/4/2026</a:t>
            </a:fld>
            <a:endParaRPr lang="en-US"/>
          </a:p>
        </p:txBody>
      </p:sp>
      <p:sp>
        <p:nvSpPr>
          <p:cNvPr id="6" name="Footer Placeholder 5">
            <a:extLst>
              <a:ext uri="{FF2B5EF4-FFF2-40B4-BE49-F238E27FC236}">
                <a16:creationId xmlns:a16="http://schemas.microsoft.com/office/drawing/2014/main" id="{0522C835-F3B5-943C-FFC4-D5BA9666AF3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709891-6E3C-ADED-01DD-15FCED37AF4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1995328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36771-E72D-FAD8-771E-3E196DD2E1C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B5BB827-257D-60D9-792F-E695900429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E5D2E7-C856-F78A-E88C-375474982A5F}"/>
              </a:ext>
            </a:extLst>
          </p:cNvPr>
          <p:cNvSpPr>
            <a:spLocks noGrp="1"/>
          </p:cNvSpPr>
          <p:nvPr>
            <p:ph type="dt" sz="half" idx="10"/>
          </p:nvPr>
        </p:nvSpPr>
        <p:spPr/>
        <p:txBody>
          <a:bodyPr/>
          <a:lstStyle/>
          <a:p>
            <a:fld id="{E80C50CD-E178-4744-9B35-B2F624D6C5E9}" type="datetimeFigureOut">
              <a:rPr lang="en-US" smtClean="0"/>
              <a:t>3/4/2026</a:t>
            </a:fld>
            <a:endParaRPr lang="en-US"/>
          </a:p>
        </p:txBody>
      </p:sp>
      <p:sp>
        <p:nvSpPr>
          <p:cNvPr id="5" name="Footer Placeholder 4">
            <a:extLst>
              <a:ext uri="{FF2B5EF4-FFF2-40B4-BE49-F238E27FC236}">
                <a16:creationId xmlns:a16="http://schemas.microsoft.com/office/drawing/2014/main" id="{0FDAB289-9591-51C9-9E3C-B6F2ACC6A6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FE037C-790D-7442-8E43-D2740B3952B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4651409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635151-A38B-3766-6A32-FF1DF7687D9F}"/>
              </a:ext>
            </a:extLst>
          </p:cNvPr>
          <p:cNvSpPr>
            <a:spLocks noGrp="1"/>
          </p:cNvSpPr>
          <p:nvPr>
            <p:ph type="title" orient="vert"/>
          </p:nvPr>
        </p:nvSpPr>
        <p:spPr>
          <a:xfrm>
            <a:off x="8659368" y="978408"/>
            <a:ext cx="2551176" cy="536752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33D132D1-640C-FB9A-AD6F-D845738349F6}"/>
              </a:ext>
            </a:extLst>
          </p:cNvPr>
          <p:cNvSpPr>
            <a:spLocks noGrp="1"/>
          </p:cNvSpPr>
          <p:nvPr>
            <p:ph type="body" orient="vert" idx="1"/>
          </p:nvPr>
        </p:nvSpPr>
        <p:spPr>
          <a:xfrm>
            <a:off x="521208" y="978408"/>
            <a:ext cx="8010144" cy="536752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955F80A-4BA7-8ED8-9A62-B92194272620}"/>
              </a:ext>
            </a:extLst>
          </p:cNvPr>
          <p:cNvSpPr>
            <a:spLocks noGrp="1"/>
          </p:cNvSpPr>
          <p:nvPr>
            <p:ph type="dt" sz="half" idx="10"/>
          </p:nvPr>
        </p:nvSpPr>
        <p:spPr/>
        <p:txBody>
          <a:bodyPr/>
          <a:lstStyle/>
          <a:p>
            <a:fld id="{E80C50CD-E178-4744-9B35-B2F624D6C5E9}" type="datetimeFigureOut">
              <a:rPr lang="en-US" smtClean="0"/>
              <a:t>3/4/2026</a:t>
            </a:fld>
            <a:endParaRPr lang="en-US"/>
          </a:p>
        </p:txBody>
      </p:sp>
      <p:sp>
        <p:nvSpPr>
          <p:cNvPr id="5" name="Footer Placeholder 4">
            <a:extLst>
              <a:ext uri="{FF2B5EF4-FFF2-40B4-BE49-F238E27FC236}">
                <a16:creationId xmlns:a16="http://schemas.microsoft.com/office/drawing/2014/main" id="{85E38113-D55A-A1A0-D1FE-53C95860FB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19DDB-F89D-4B2D-21A2-82AF1D1023E4}"/>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262572D8-D485-1DB1-34B1-C35C61C89940}"/>
              </a:ext>
            </a:extLst>
          </p:cNvPr>
          <p:cNvSpPr/>
          <p:nvPr/>
        </p:nvSpPr>
        <p:spPr>
          <a:xfrm rot="5400000">
            <a:off x="8936623" y="3585018"/>
            <a:ext cx="532573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88612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1A28D7-6581-4956-AAE3-9104804DF55B}"/>
              </a:ext>
            </a:extLst>
          </p:cNvPr>
          <p:cNvSpPr>
            <a:spLocks noGrp="1"/>
          </p:cNvSpPr>
          <p:nvPr>
            <p:ph type="title"/>
          </p:nvPr>
        </p:nvSpPr>
        <p:spPr>
          <a:xfrm>
            <a:off x="521208" y="978408"/>
            <a:ext cx="11155680" cy="146304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F3CFCCA4-57A4-08A1-FC45-D2BBA66FABFA}"/>
              </a:ext>
            </a:extLst>
          </p:cNvPr>
          <p:cNvSpPr>
            <a:spLocks noGrp="1"/>
          </p:cNvSpPr>
          <p:nvPr>
            <p:ph type="body" idx="1"/>
          </p:nvPr>
        </p:nvSpPr>
        <p:spPr>
          <a:xfrm>
            <a:off x="521208" y="2578608"/>
            <a:ext cx="11155680" cy="37673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0FAA0F4-2442-8D45-3C3D-1B8F55C8683A}"/>
              </a:ext>
            </a:extLst>
          </p:cNvPr>
          <p:cNvSpPr>
            <a:spLocks noGrp="1"/>
          </p:cNvSpPr>
          <p:nvPr>
            <p:ph type="dt" sz="half" idx="2"/>
          </p:nvPr>
        </p:nvSpPr>
        <p:spPr>
          <a:xfrm>
            <a:off x="521208" y="6419088"/>
            <a:ext cx="2743200" cy="365125"/>
          </a:xfrm>
          <a:prstGeom prst="rect">
            <a:avLst/>
          </a:prstGeom>
        </p:spPr>
        <p:txBody>
          <a:bodyPr vert="horz" lIns="91440" tIns="45720" rIns="91440" bIns="45720" rtlCol="0" anchor="ctr"/>
          <a:lstStyle>
            <a:lvl1pPr algn="l">
              <a:defRPr sz="900">
                <a:solidFill>
                  <a:schemeClr val="tx1"/>
                </a:solidFill>
              </a:defRPr>
            </a:lvl1pPr>
          </a:lstStyle>
          <a:p>
            <a:fld id="{E80C50CD-E178-4744-9B35-B2F624D6C5E9}" type="datetimeFigureOut">
              <a:rPr lang="en-US" smtClean="0"/>
              <a:pPr/>
              <a:t>3/4/2026</a:t>
            </a:fld>
            <a:endParaRPr lang="en-US"/>
          </a:p>
        </p:txBody>
      </p:sp>
      <p:sp>
        <p:nvSpPr>
          <p:cNvPr id="5" name="Footer Placeholder 4">
            <a:extLst>
              <a:ext uri="{FF2B5EF4-FFF2-40B4-BE49-F238E27FC236}">
                <a16:creationId xmlns:a16="http://schemas.microsoft.com/office/drawing/2014/main" id="{9E03785E-FB42-1D54-92AC-D0A61A8FABD4}"/>
              </a:ext>
            </a:extLst>
          </p:cNvPr>
          <p:cNvSpPr>
            <a:spLocks noGrp="1"/>
          </p:cNvSpPr>
          <p:nvPr>
            <p:ph type="ftr" sz="quarter" idx="3"/>
          </p:nvPr>
        </p:nvSpPr>
        <p:spPr>
          <a:xfrm>
            <a:off x="521208" y="100584"/>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BCC9CF34-1274-DB45-4809-90E5D244A9AE}"/>
              </a:ext>
            </a:extLst>
          </p:cNvPr>
          <p:cNvSpPr>
            <a:spLocks noGrp="1"/>
          </p:cNvSpPr>
          <p:nvPr>
            <p:ph type="sldNum" sz="quarter" idx="4"/>
          </p:nvPr>
        </p:nvSpPr>
        <p:spPr>
          <a:xfrm>
            <a:off x="11457432" y="6419088"/>
            <a:ext cx="640080" cy="365125"/>
          </a:xfrm>
          <a:prstGeom prst="rect">
            <a:avLst/>
          </a:prstGeom>
        </p:spPr>
        <p:txBody>
          <a:bodyPr vert="horz" lIns="91440" tIns="45720" rIns="91440" bIns="45720" rtlCol="0" anchor="ctr"/>
          <a:lstStyle>
            <a:lvl1pPr algn="r">
              <a:defRPr sz="900">
                <a:solidFill>
                  <a:schemeClr val="tx1"/>
                </a:solidFill>
              </a:defRPr>
            </a:lvl1pPr>
          </a:lstStyle>
          <a:p>
            <a:fld id="{148CC95F-0247-41B6-91CF-DC97C76A7088}" type="slidenum">
              <a:rPr lang="en-US" smtClean="0"/>
              <a:pPr/>
              <a:t>‹#›</a:t>
            </a:fld>
            <a:endParaRPr lang="en-US"/>
          </a:p>
        </p:txBody>
      </p:sp>
      <p:sp>
        <p:nvSpPr>
          <p:cNvPr id="7" name="Freeform: Shape 6">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30229776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10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s://doi.org/10.1177/0149206310380462" TargetMode="External"/><Relationship Id="rId3" Type="http://schemas.openxmlformats.org/officeDocument/2006/relationships/hyperlink" Target="https://www.fourfourtwo.com/features/how-jose-mourinho-lost-his-touch?utm_source=chatgpt.com" TargetMode="External"/><Relationship Id="rId7" Type="http://schemas.openxmlformats.org/officeDocument/2006/relationships/hyperlink" Target="https://doi.org/10.1177/0021886320979810" TargetMode="External"/><Relationship Id="rId2" Type="http://schemas.openxmlformats.org/officeDocument/2006/relationships/hyperlink" Target="https://doi.org/10.1016/j.leaqua.2014.04.005" TargetMode="External"/><Relationship Id="rId1" Type="http://schemas.openxmlformats.org/officeDocument/2006/relationships/slideLayout" Target="../slideLayouts/slideLayout2.xml"/><Relationship Id="rId6" Type="http://schemas.openxmlformats.org/officeDocument/2006/relationships/hyperlink" Target="https://scroll.in/field/965912/the-jurgen-klopp-way-how-the-charismatic-german-led-liverpool-to-long-awaited-premier-league-glory?utm_source=chatgpt.com" TargetMode="External"/><Relationship Id="rId5" Type="http://schemas.openxmlformats.org/officeDocument/2006/relationships/hyperlink" Target="https://www.liverpoolfc.com/news/features/411431-henry-winter-how-klopp-turned-doubters-into-believers?utm_source=chatgpt.com" TargetMode="External"/><Relationship Id="rId10" Type="http://schemas.openxmlformats.org/officeDocument/2006/relationships/hyperlink" Target="https://hls.harvard.edu/today/steve-kerr-holds-court-at-harvard-law/?utm_source=chatgpt.com" TargetMode="External"/><Relationship Id="rId4" Type="http://schemas.openxmlformats.org/officeDocument/2006/relationships/hyperlink" Target="https://www.skysports.com/football/news/11661/13137810/jurgen-klopp-full-story-of-how-liverpool-went-from-doubters-to-believers?utm_source=chatgpt.com" TargetMode="External"/><Relationship Id="rId9" Type="http://schemas.openxmlformats.org/officeDocument/2006/relationships/hyperlink" Target="https://www.gsb.stanford.edu/insights/steve-kerr-importance-work-life-balance?utm_source=chatgp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Tennis Court Net Hit By The Wind">
            <a:extLst>
              <a:ext uri="{FF2B5EF4-FFF2-40B4-BE49-F238E27FC236}">
                <a16:creationId xmlns:a16="http://schemas.microsoft.com/office/drawing/2014/main" id="{580009AF-97D8-96B8-489C-4E463B47CC7C}"/>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l="23" r="6250" b="6250"/>
          <a:stretch>
            <a:fillRect/>
          </a:stretch>
        </p:blipFill>
        <p:spPr>
          <a:xfrm>
            <a:off x="20" y="10"/>
            <a:ext cx="12188932" cy="6857990"/>
          </a:xfrm>
          <a:prstGeom prst="rect">
            <a:avLst/>
          </a:prstGeom>
        </p:spPr>
      </p:pic>
      <p:sp>
        <p:nvSpPr>
          <p:cNvPr id="11" name="Rectangle 10">
            <a:extLst>
              <a:ext uri="{FF2B5EF4-FFF2-40B4-BE49-F238E27FC236}">
                <a16:creationId xmlns:a16="http://schemas.microsoft.com/office/drawing/2014/main" id="{7508F7DC-CA28-4ACE-AF79-D7E98ED1BF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9239" y="-389238"/>
            <a:ext cx="6858000" cy="7636476"/>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AB20218-A500-457C-B65C-F3D198B1F7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1524" y="0"/>
            <a:ext cx="12188952" cy="3652125"/>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17870" y="978408"/>
            <a:ext cx="8686796" cy="2334247"/>
          </a:xfrm>
        </p:spPr>
        <p:txBody>
          <a:bodyPr anchor="t">
            <a:normAutofit/>
          </a:bodyPr>
          <a:lstStyle/>
          <a:p>
            <a:pPr>
              <a:lnSpc>
                <a:spcPct val="90000"/>
              </a:lnSpc>
            </a:pPr>
            <a:r>
              <a:rPr lang="en-GB" sz="6100">
                <a:solidFill>
                  <a:srgbClr val="FFFFFF"/>
                </a:solidFill>
              </a:rPr>
              <a:t>Managing and Leading Sports Organisations</a:t>
            </a:r>
          </a:p>
        </p:txBody>
      </p:sp>
      <p:sp>
        <p:nvSpPr>
          <p:cNvPr id="3" name="Subtitle 2"/>
          <p:cNvSpPr>
            <a:spLocks noGrp="1"/>
          </p:cNvSpPr>
          <p:nvPr>
            <p:ph type="subTitle" idx="1"/>
          </p:nvPr>
        </p:nvSpPr>
        <p:spPr>
          <a:xfrm>
            <a:off x="517870" y="3552826"/>
            <a:ext cx="8720710" cy="2653653"/>
          </a:xfrm>
        </p:spPr>
        <p:txBody>
          <a:bodyPr vert="horz" lIns="91440" tIns="45720" rIns="91440" bIns="45720" rtlCol="0" anchor="t">
            <a:normAutofit/>
          </a:bodyPr>
          <a:lstStyle/>
          <a:p>
            <a:r>
              <a:rPr lang="en-GB">
                <a:solidFill>
                  <a:srgbClr val="FFFFFF"/>
                </a:solidFill>
              </a:rPr>
              <a:t>By Thomas Studholme</a:t>
            </a:r>
          </a:p>
        </p:txBody>
      </p:sp>
      <p:sp>
        <p:nvSpPr>
          <p:cNvPr id="15" name="Rectangle 14">
            <a:extLst>
              <a:ext uri="{FF2B5EF4-FFF2-40B4-BE49-F238E27FC236}">
                <a16:creationId xmlns:a16="http://schemas.microsoft.com/office/drawing/2014/main" id="{B2C335F7-F61C-4EB4-80F2-4B1438FE6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8686800" cy="14927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E17AA97-89A7-45C1-B813-BFF6C23D7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345F1EA-868B-5378-DF5A-CABDBAD3AEE7}"/>
              </a:ext>
            </a:extLst>
          </p:cNvPr>
          <p:cNvSpPr>
            <a:spLocks noGrp="1"/>
          </p:cNvSpPr>
          <p:nvPr>
            <p:ph type="title"/>
          </p:nvPr>
        </p:nvSpPr>
        <p:spPr>
          <a:xfrm>
            <a:off x="521208" y="978408"/>
            <a:ext cx="4032504" cy="3364992"/>
          </a:xfrm>
        </p:spPr>
        <p:txBody>
          <a:bodyPr>
            <a:normAutofit/>
          </a:bodyPr>
          <a:lstStyle/>
          <a:p>
            <a:r>
              <a:rPr lang="en-GB"/>
              <a:t>What makes someone a good leader?</a:t>
            </a:r>
          </a:p>
        </p:txBody>
      </p:sp>
      <p:sp>
        <p:nvSpPr>
          <p:cNvPr id="11" name="Rectangle 10">
            <a:extLst>
              <a:ext uri="{FF2B5EF4-FFF2-40B4-BE49-F238E27FC236}">
                <a16:creationId xmlns:a16="http://schemas.microsoft.com/office/drawing/2014/main" id="{33AC4FE1-D370-43A6-96C5-076716BB1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403250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A3D569D-D3A6-49CA-A483-291E95DACA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65776" y="611650"/>
            <a:ext cx="662025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EE5F996D-365C-075F-65ED-2D0D9D554A72}"/>
              </a:ext>
            </a:extLst>
          </p:cNvPr>
          <p:cNvGraphicFramePr>
            <a:graphicFrameLocks noGrp="1"/>
          </p:cNvGraphicFramePr>
          <p:nvPr>
            <p:ph idx="1"/>
            <p:extLst>
              <p:ext uri="{D42A27DB-BD31-4B8C-83A1-F6EECF244321}">
                <p14:modId xmlns:p14="http://schemas.microsoft.com/office/powerpoint/2010/main" val="858189628"/>
              </p:ext>
            </p:extLst>
          </p:nvPr>
        </p:nvGraphicFramePr>
        <p:xfrm>
          <a:off x="5065776" y="978408"/>
          <a:ext cx="6620256" cy="5376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366691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9E10BDB4-64F2-477D-A03B-9F8352D5E0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0B3CF05-2263-FD3B-B57A-FBA4E41D4F51}"/>
              </a:ext>
            </a:extLst>
          </p:cNvPr>
          <p:cNvSpPr>
            <a:spLocks noGrp="1"/>
          </p:cNvSpPr>
          <p:nvPr>
            <p:ph type="title"/>
          </p:nvPr>
        </p:nvSpPr>
        <p:spPr>
          <a:xfrm>
            <a:off x="521208" y="978408"/>
            <a:ext cx="6300216" cy="1325880"/>
          </a:xfrm>
        </p:spPr>
        <p:txBody>
          <a:bodyPr>
            <a:normAutofit/>
          </a:bodyPr>
          <a:lstStyle/>
          <a:p>
            <a:pPr>
              <a:lnSpc>
                <a:spcPct val="90000"/>
              </a:lnSpc>
            </a:pPr>
            <a:r>
              <a:rPr lang="en-GB"/>
              <a:t>Leadership Approaches - Transactional</a:t>
            </a:r>
          </a:p>
        </p:txBody>
      </p:sp>
      <p:sp>
        <p:nvSpPr>
          <p:cNvPr id="18" name="Rectangle 17">
            <a:extLst>
              <a:ext uri="{FF2B5EF4-FFF2-40B4-BE49-F238E27FC236}">
                <a16:creationId xmlns:a16="http://schemas.microsoft.com/office/drawing/2014/main" id="{887F59F2-5FBC-40CD-AD35-376AECE49E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8" y="508090"/>
            <a:ext cx="6281928"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7271C494-8107-3D61-D611-4FBC7C22A2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13612" y="611650"/>
            <a:ext cx="41605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pic>
        <p:nvPicPr>
          <p:cNvPr id="5" name="Picture 4" descr="Manchester United: Jose Mourinho says his side need to grow up - BBC Sport">
            <a:extLst>
              <a:ext uri="{FF2B5EF4-FFF2-40B4-BE49-F238E27FC236}">
                <a16:creationId xmlns:a16="http://schemas.microsoft.com/office/drawing/2014/main" id="{5F25B591-3821-A99D-0A2E-454C6A05C170}"/>
              </a:ext>
            </a:extLst>
          </p:cNvPr>
          <p:cNvPicPr>
            <a:picLocks noChangeAspect="1"/>
          </p:cNvPicPr>
          <p:nvPr/>
        </p:nvPicPr>
        <p:blipFill>
          <a:blip r:embed="rId2"/>
          <a:stretch>
            <a:fillRect/>
          </a:stretch>
        </p:blipFill>
        <p:spPr>
          <a:xfrm>
            <a:off x="517867" y="2812419"/>
            <a:ext cx="6281928" cy="3533584"/>
          </a:xfrm>
          <a:prstGeom prst="rect">
            <a:avLst/>
          </a:prstGeom>
        </p:spPr>
      </p:pic>
      <p:sp>
        <p:nvSpPr>
          <p:cNvPr id="3" name="Content Placeholder 2">
            <a:extLst>
              <a:ext uri="{FF2B5EF4-FFF2-40B4-BE49-F238E27FC236}">
                <a16:creationId xmlns:a16="http://schemas.microsoft.com/office/drawing/2014/main" id="{43AE99F3-6932-F067-6803-4D585D238FD1}"/>
              </a:ext>
            </a:extLst>
          </p:cNvPr>
          <p:cNvSpPr>
            <a:spLocks noGrp="1"/>
          </p:cNvSpPr>
          <p:nvPr>
            <p:ph idx="1"/>
          </p:nvPr>
        </p:nvSpPr>
        <p:spPr>
          <a:xfrm>
            <a:off x="7507224" y="1088136"/>
            <a:ext cx="4160520" cy="5257800"/>
          </a:xfrm>
        </p:spPr>
        <p:txBody>
          <a:bodyPr vert="horz" lIns="91440" tIns="45720" rIns="91440" bIns="45720" rtlCol="0">
            <a:normAutofit/>
          </a:bodyPr>
          <a:lstStyle/>
          <a:p>
            <a:pPr>
              <a:lnSpc>
                <a:spcPct val="100000"/>
              </a:lnSpc>
            </a:pPr>
            <a:r>
              <a:rPr lang="en-GB" sz="1100"/>
              <a:t>Transactional leadership is a leadership style based on exchanges between leaders and followers. Within a functional leadership perspective, it focuses on clarifying tasks, setting expectations, and ensuring that followers meet agreed-upon objectives through contingent rewards or corrective actions. Leaders monitor performance and provide feedback, stepping in when standards are not met. This approach supports organisational effectiveness by maintaining structure, reinforcing roles, and ensuring goal </a:t>
            </a:r>
            <a:r>
              <a:rPr lang="en-GB" sz="1100" err="1"/>
              <a:t>fulfillment</a:t>
            </a:r>
            <a:r>
              <a:rPr lang="en-GB" sz="1100"/>
              <a:t> in dynamic environments.</a:t>
            </a:r>
          </a:p>
          <a:p>
            <a:pPr>
              <a:lnSpc>
                <a:spcPct val="100000"/>
              </a:lnSpc>
            </a:pPr>
            <a:r>
              <a:rPr lang="en-GB" sz="1100"/>
              <a:t>Transactional leadership promotes efficiency, clarity, and accountability. By clearly defining roles and linking performance to rewards, it helps ensure task completion and organisational stability. It is particularly effective in structured settings where goals, procedures, and performance standards are well defined. The emphasis on monitoring and corrective feedback also supports consistent performance.</a:t>
            </a:r>
          </a:p>
          <a:p>
            <a:pPr>
              <a:lnSpc>
                <a:spcPct val="100000"/>
              </a:lnSpc>
            </a:pPr>
            <a:r>
              <a:rPr lang="en-GB" sz="1100" err="1"/>
              <a:t>Transactiona</a:t>
            </a:r>
            <a:r>
              <a:rPr lang="en-GB" sz="1100"/>
              <a:t>l leadership however, does have its limits. It </a:t>
            </a:r>
            <a:r>
              <a:rPr lang="en-GB" sz="1100" err="1"/>
              <a:t>centers</a:t>
            </a:r>
            <a:r>
              <a:rPr lang="en-GB" sz="1100"/>
              <a:t> on fulfilling obligations rather than strategic problem solving or long term adaptation. It may overlook broader strategic functions such as environmental monitoring and innovation. If leadership models focus too narrowly on transactional (or transformational) behaviours, important task and strategy oriented skills may be ignored, leading to incomplete assessments of leadership effectiveness and potential bias in evaluating leaders.</a:t>
            </a:r>
          </a:p>
        </p:txBody>
      </p:sp>
    </p:spTree>
    <p:extLst>
      <p:ext uri="{BB962C8B-B14F-4D97-AF65-F5344CB8AC3E}">
        <p14:creationId xmlns:p14="http://schemas.microsoft.com/office/powerpoint/2010/main" val="9813212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3ABB253-FD8E-FA4A-3AA3-189F319CAC03}"/>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4C0330F-1D4F-4552-B799-615DD237B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Bierstadt"/>
              <a:ea typeface="+mn-ea"/>
              <a:cs typeface="+mn-cs"/>
            </a:endParaRPr>
          </a:p>
        </p:txBody>
      </p:sp>
      <p:sp>
        <p:nvSpPr>
          <p:cNvPr id="2" name="Title 1">
            <a:extLst>
              <a:ext uri="{FF2B5EF4-FFF2-40B4-BE49-F238E27FC236}">
                <a16:creationId xmlns:a16="http://schemas.microsoft.com/office/drawing/2014/main" id="{915F1E56-3C28-C036-308F-2BF41083247B}"/>
              </a:ext>
            </a:extLst>
          </p:cNvPr>
          <p:cNvSpPr>
            <a:spLocks noGrp="1"/>
          </p:cNvSpPr>
          <p:nvPr>
            <p:ph type="title"/>
          </p:nvPr>
        </p:nvSpPr>
        <p:spPr>
          <a:xfrm>
            <a:off x="521208" y="978408"/>
            <a:ext cx="4754880" cy="1463040"/>
          </a:xfrm>
        </p:spPr>
        <p:txBody>
          <a:bodyPr>
            <a:normAutofit/>
          </a:bodyPr>
          <a:lstStyle/>
          <a:p>
            <a:pPr>
              <a:lnSpc>
                <a:spcPct val="90000"/>
              </a:lnSpc>
            </a:pPr>
            <a:r>
              <a:rPr lang="en-GB" sz="3100"/>
              <a:t>Leadership Approaches – Transformational</a:t>
            </a:r>
          </a:p>
        </p:txBody>
      </p:sp>
      <p:sp>
        <p:nvSpPr>
          <p:cNvPr id="11" name="Rectangle 10">
            <a:extLst>
              <a:ext uri="{FF2B5EF4-FFF2-40B4-BE49-F238E27FC236}">
                <a16:creationId xmlns:a16="http://schemas.microsoft.com/office/drawing/2014/main" id="{92BE0106-0C20-465B-A1BE-0BAC2737B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1" y="508090"/>
            <a:ext cx="4672966"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
        <p:nvSpPr>
          <p:cNvPr id="3" name="Content Placeholder 2">
            <a:extLst>
              <a:ext uri="{FF2B5EF4-FFF2-40B4-BE49-F238E27FC236}">
                <a16:creationId xmlns:a16="http://schemas.microsoft.com/office/drawing/2014/main" id="{CFA1E94B-C39A-3912-8C71-BD0E4B610D33}"/>
              </a:ext>
            </a:extLst>
          </p:cNvPr>
          <p:cNvSpPr>
            <a:spLocks noGrp="1"/>
          </p:cNvSpPr>
          <p:nvPr>
            <p:ph idx="1"/>
          </p:nvPr>
        </p:nvSpPr>
        <p:spPr>
          <a:xfrm>
            <a:off x="521208" y="2578608"/>
            <a:ext cx="4672584" cy="3767328"/>
          </a:xfrm>
        </p:spPr>
        <p:txBody>
          <a:bodyPr vert="horz" lIns="91440" tIns="45720" rIns="91440" bIns="45720" rtlCol="0">
            <a:normAutofit/>
          </a:bodyPr>
          <a:lstStyle/>
          <a:p>
            <a:pPr>
              <a:lnSpc>
                <a:spcPct val="100000"/>
              </a:lnSpc>
            </a:pPr>
            <a:r>
              <a:rPr lang="en-GB" sz="1100"/>
              <a:t>Transformational leadership is defined as a leadership style characterised by the ability to inspire and motivate followers to transcend their self interests for the good of the organisation. It appeals to followers' higher ideals and moral values, fostering shared purpose and personal growth. This style is built around four key components known as the "Four I's". These are "Idealised Influence", "Inspirational motivation", "Intellectual  stimulation", and "Individualised consideration".</a:t>
            </a:r>
          </a:p>
          <a:p>
            <a:pPr>
              <a:lnSpc>
                <a:spcPct val="100000"/>
              </a:lnSpc>
            </a:pPr>
            <a:r>
              <a:rPr lang="en-GB" sz="1100"/>
              <a:t>One major advantage of transformational leadership is its strong association with positive outcomes such as increased employee engagement, organisational commitment, job performance, innovation, and adaptability. It empowers followers and promotes long term growth. </a:t>
            </a:r>
          </a:p>
          <a:p>
            <a:pPr>
              <a:lnSpc>
                <a:spcPct val="100000"/>
              </a:lnSpc>
            </a:pPr>
            <a:r>
              <a:rPr lang="en-GB" sz="1100"/>
              <a:t>However, unlike transactional leadership, it relies heavily on intrinsic motivation and moral influence, which may require strong personal credibility and consistent ethical behaviour from leaders to be effective</a:t>
            </a:r>
          </a:p>
        </p:txBody>
      </p:sp>
      <p:pic>
        <p:nvPicPr>
          <p:cNvPr id="4" name="Picture 3" descr="Jurgen Klopp: Liverpool draw Borussia Dortmund | CNN">
            <a:extLst>
              <a:ext uri="{FF2B5EF4-FFF2-40B4-BE49-F238E27FC236}">
                <a16:creationId xmlns:a16="http://schemas.microsoft.com/office/drawing/2014/main" id="{868A0337-0F11-9EF2-CF18-308FBE92CE4C}"/>
              </a:ext>
            </a:extLst>
          </p:cNvPr>
          <p:cNvPicPr>
            <a:picLocks noChangeAspect="1"/>
          </p:cNvPicPr>
          <p:nvPr/>
        </p:nvPicPr>
        <p:blipFill>
          <a:blip r:embed="rId2"/>
          <a:srcRect l="22535" r="22536" b="1"/>
          <a:stretch>
            <a:fillRect/>
          </a:stretch>
        </p:blipFill>
        <p:spPr>
          <a:xfrm>
            <a:off x="5958018" y="508090"/>
            <a:ext cx="5709726" cy="5846989"/>
          </a:xfrm>
          <a:prstGeom prst="rect">
            <a:avLst/>
          </a:prstGeom>
        </p:spPr>
      </p:pic>
    </p:spTree>
    <p:extLst>
      <p:ext uri="{BB962C8B-B14F-4D97-AF65-F5344CB8AC3E}">
        <p14:creationId xmlns:p14="http://schemas.microsoft.com/office/powerpoint/2010/main" val="22453278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0F88045-59B7-19C7-2C9C-8CF7D3810DE7}"/>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D1BDCCC-E676-2A7E-BE11-2B8C23DB28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D38B521-C274-5EF4-7787-9D45CD99E5CE}"/>
              </a:ext>
            </a:extLst>
          </p:cNvPr>
          <p:cNvSpPr>
            <a:spLocks noGrp="1"/>
          </p:cNvSpPr>
          <p:nvPr>
            <p:ph type="title"/>
          </p:nvPr>
        </p:nvSpPr>
        <p:spPr>
          <a:xfrm>
            <a:off x="521208" y="978408"/>
            <a:ext cx="11155680" cy="1115568"/>
          </a:xfrm>
        </p:spPr>
        <p:txBody>
          <a:bodyPr>
            <a:normAutofit/>
          </a:bodyPr>
          <a:lstStyle/>
          <a:p>
            <a:r>
              <a:rPr lang="en-GB"/>
              <a:t>Leadership Approaches - Situational</a:t>
            </a:r>
          </a:p>
        </p:txBody>
      </p:sp>
      <p:sp>
        <p:nvSpPr>
          <p:cNvPr id="11" name="Freeform: Shape 10">
            <a:extLst>
              <a:ext uri="{FF2B5EF4-FFF2-40B4-BE49-F238E27FC236}">
                <a16:creationId xmlns:a16="http://schemas.microsoft.com/office/drawing/2014/main" id="{781C97B1-8A09-6383-8C65-A3B7357781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Sir Alex Ferguson: Manchester United ...">
            <a:extLst>
              <a:ext uri="{FF2B5EF4-FFF2-40B4-BE49-F238E27FC236}">
                <a16:creationId xmlns:a16="http://schemas.microsoft.com/office/drawing/2014/main" id="{B39949F6-6316-0E9A-29A5-3135FAE8DDA6}"/>
              </a:ext>
            </a:extLst>
          </p:cNvPr>
          <p:cNvPicPr>
            <a:picLocks noChangeAspect="1"/>
          </p:cNvPicPr>
          <p:nvPr/>
        </p:nvPicPr>
        <p:blipFill>
          <a:blip r:embed="rId2"/>
          <a:srcRect l="20754" r="2091" b="2"/>
          <a:stretch>
            <a:fillRect/>
          </a:stretch>
        </p:blipFill>
        <p:spPr>
          <a:xfrm>
            <a:off x="517866" y="2299390"/>
            <a:ext cx="5578133" cy="4048568"/>
          </a:xfrm>
          <a:prstGeom prst="rect">
            <a:avLst/>
          </a:prstGeom>
        </p:spPr>
      </p:pic>
      <p:sp>
        <p:nvSpPr>
          <p:cNvPr id="3" name="Content Placeholder 2">
            <a:extLst>
              <a:ext uri="{FF2B5EF4-FFF2-40B4-BE49-F238E27FC236}">
                <a16:creationId xmlns:a16="http://schemas.microsoft.com/office/drawing/2014/main" id="{E6296C4A-9D73-EFFA-20DB-A515E635E74A}"/>
              </a:ext>
            </a:extLst>
          </p:cNvPr>
          <p:cNvSpPr>
            <a:spLocks noGrp="1"/>
          </p:cNvSpPr>
          <p:nvPr>
            <p:ph idx="1"/>
          </p:nvPr>
        </p:nvSpPr>
        <p:spPr>
          <a:xfrm>
            <a:off x="6510528" y="2304288"/>
            <a:ext cx="5157216" cy="4050792"/>
          </a:xfrm>
        </p:spPr>
        <p:txBody>
          <a:bodyPr vert="horz" lIns="91440" tIns="45720" rIns="91440" bIns="45720" rtlCol="0">
            <a:normAutofit/>
          </a:bodyPr>
          <a:lstStyle/>
          <a:p>
            <a:pPr>
              <a:lnSpc>
                <a:spcPct val="100000"/>
              </a:lnSpc>
            </a:pPr>
            <a:r>
              <a:rPr lang="en-GB" sz="1100"/>
              <a:t>Situational leadership is suggested to be based on Kurt Lewin's model. Which is the idea that effective leaders adjust the balance between authority and freedom, depending on the needs of the group.</a:t>
            </a:r>
          </a:p>
          <a:p>
            <a:pPr>
              <a:lnSpc>
                <a:spcPct val="100000"/>
              </a:lnSpc>
            </a:pPr>
            <a:r>
              <a:rPr lang="en-GB" sz="1100"/>
              <a:t>It is described as a leadership triangle with three styles, which are autocratic, democratic and laissez-faire. Autocratic providing strong direction and control, Democratic which combines leadership with participation and dialogue, and Laissez-faire which is where the leader steps back and watches how participants work together and how productive they are (and stepping in when needed).</a:t>
            </a:r>
          </a:p>
          <a:p>
            <a:pPr>
              <a:lnSpc>
                <a:spcPct val="100000"/>
              </a:lnSpc>
            </a:pPr>
            <a:r>
              <a:rPr lang="en-GB" sz="1100"/>
              <a:t>Situational leadership can increase engagement and motivation, as well as improve productivity and morale, it can encourage dialogue, commitment, and shared decision making, and even reduce conflict and prejudice through open participation</a:t>
            </a:r>
          </a:p>
          <a:p>
            <a:pPr>
              <a:lnSpc>
                <a:spcPct val="100000"/>
              </a:lnSpc>
            </a:pPr>
            <a:r>
              <a:rPr lang="en-GB" sz="1100"/>
              <a:t>Within Situational leadership however, Democratic leadership must be learned as it doesn’t happen naturally, too much structure can create dependence on the leader, too much freedom from Laissez-faire can lead to confusion, low performance, and conflict.</a:t>
            </a:r>
          </a:p>
        </p:txBody>
      </p:sp>
    </p:spTree>
    <p:extLst>
      <p:ext uri="{BB962C8B-B14F-4D97-AF65-F5344CB8AC3E}">
        <p14:creationId xmlns:p14="http://schemas.microsoft.com/office/powerpoint/2010/main" val="448910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3910D90-1FB3-591E-6726-3238473DB7A3}"/>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EE42DCE-4A4F-44C4-84E5-261B3BEEF1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6A912BA-A244-25FA-D637-3C060ED81DD2}"/>
              </a:ext>
            </a:extLst>
          </p:cNvPr>
          <p:cNvSpPr>
            <a:spLocks noGrp="1"/>
          </p:cNvSpPr>
          <p:nvPr>
            <p:ph type="title"/>
          </p:nvPr>
        </p:nvSpPr>
        <p:spPr>
          <a:xfrm>
            <a:off x="521208" y="978408"/>
            <a:ext cx="6300216" cy="1463040"/>
          </a:xfrm>
        </p:spPr>
        <p:txBody>
          <a:bodyPr>
            <a:normAutofit/>
          </a:bodyPr>
          <a:lstStyle/>
          <a:p>
            <a:r>
              <a:rPr lang="en-GB"/>
              <a:t>Leadership Approaches - Servant</a:t>
            </a:r>
          </a:p>
        </p:txBody>
      </p:sp>
      <p:sp>
        <p:nvSpPr>
          <p:cNvPr id="11" name="Rectangle 10">
            <a:extLst>
              <a:ext uri="{FF2B5EF4-FFF2-40B4-BE49-F238E27FC236}">
                <a16:creationId xmlns:a16="http://schemas.microsoft.com/office/drawing/2014/main" id="{887F59F2-5FBC-40CD-AD35-376AECE49E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6282982"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38E4BDF-F58A-FE5F-9EDC-BA4FD577AC93}"/>
              </a:ext>
            </a:extLst>
          </p:cNvPr>
          <p:cNvSpPr>
            <a:spLocks noGrp="1"/>
          </p:cNvSpPr>
          <p:nvPr>
            <p:ph idx="1"/>
          </p:nvPr>
        </p:nvSpPr>
        <p:spPr>
          <a:xfrm>
            <a:off x="521208" y="2578608"/>
            <a:ext cx="6300216" cy="3767328"/>
          </a:xfrm>
        </p:spPr>
        <p:txBody>
          <a:bodyPr vert="horz" lIns="91440" tIns="45720" rIns="91440" bIns="45720" rtlCol="0">
            <a:normAutofit/>
          </a:bodyPr>
          <a:lstStyle/>
          <a:p>
            <a:pPr>
              <a:lnSpc>
                <a:spcPct val="100000"/>
              </a:lnSpc>
            </a:pPr>
            <a:r>
              <a:rPr lang="en-GB" sz="1100"/>
              <a:t>Servant leadership is a leadership approach where the leader's primary motivation is to serve first, then lead. Originally introduced by Robert K. Greenleaf, it focuses on the growth, well-being, and autonomy of followers rather than on power or personal success.</a:t>
            </a:r>
          </a:p>
          <a:p>
            <a:pPr>
              <a:lnSpc>
                <a:spcPct val="100000"/>
              </a:lnSpc>
            </a:pPr>
            <a:r>
              <a:rPr lang="en-GB" sz="1100"/>
              <a:t>Servant leaders are to empower and develop people, show humility and authenticity, accept others and build trust, provide direction, and act as stewards who work for the good of the whole. The core foundation is a combined motivation to lead and a need to serve.</a:t>
            </a:r>
          </a:p>
          <a:p>
            <a:pPr>
              <a:lnSpc>
                <a:spcPct val="100000"/>
              </a:lnSpc>
            </a:pPr>
            <a:r>
              <a:rPr lang="en-GB" sz="1100"/>
              <a:t>It can increase follower growth, autonomy, and wellbeing, it can improve performance and organisational citizenship behaviours (such as helping and teamwork). It can enhance team effectiveness through empowerment and collaboration, it can encourage sustainability and corporate social responsibility at the organisational level, and it can build trust, fairness, and string leader-follower relationships.</a:t>
            </a:r>
          </a:p>
          <a:p>
            <a:pPr>
              <a:lnSpc>
                <a:spcPct val="100000"/>
              </a:lnSpc>
            </a:pPr>
            <a:r>
              <a:rPr lang="en-GB" sz="1100"/>
              <a:t>There are some limitations with the style, it doesn’t clarify a single definition; conceptual confusion exists. There are many different measurement tools which create inconsistency, and the style itself may not fit all contexts, some situations may require a different style </a:t>
            </a:r>
            <a:r>
              <a:rPr lang="en-GB" sz="1100" err="1"/>
              <a:t>altogther</a:t>
            </a:r>
            <a:r>
              <a:rPr lang="en-GB" sz="1100"/>
              <a:t>. This highlights how ineffective a Servant approach may be.</a:t>
            </a:r>
          </a:p>
        </p:txBody>
      </p:sp>
      <p:pic>
        <p:nvPicPr>
          <p:cNvPr id="4" name="Picture 3" descr="Warriors head coach Steve Kerr reveals that his childhood home was lost in  the Pacific Palisades wildfire | CNN">
            <a:extLst>
              <a:ext uri="{FF2B5EF4-FFF2-40B4-BE49-F238E27FC236}">
                <a16:creationId xmlns:a16="http://schemas.microsoft.com/office/drawing/2014/main" id="{2A820F3B-56EE-7A53-CE8D-DC5682E0DB4A}"/>
              </a:ext>
            </a:extLst>
          </p:cNvPr>
          <p:cNvPicPr>
            <a:picLocks noChangeAspect="1"/>
          </p:cNvPicPr>
          <p:nvPr/>
        </p:nvPicPr>
        <p:blipFill>
          <a:blip r:embed="rId2"/>
          <a:srcRect l="29740" r="30992" b="1"/>
          <a:stretch>
            <a:fillRect/>
          </a:stretch>
        </p:blipFill>
        <p:spPr>
          <a:xfrm>
            <a:off x="7586236" y="508090"/>
            <a:ext cx="4081805" cy="5846990"/>
          </a:xfrm>
          <a:prstGeom prst="rect">
            <a:avLst/>
          </a:prstGeom>
        </p:spPr>
      </p:pic>
    </p:spTree>
    <p:extLst>
      <p:ext uri="{BB962C8B-B14F-4D97-AF65-F5344CB8AC3E}">
        <p14:creationId xmlns:p14="http://schemas.microsoft.com/office/powerpoint/2010/main" val="1496226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1433C-73C3-42C6-0170-85E98E910914}"/>
              </a:ext>
            </a:extLst>
          </p:cNvPr>
          <p:cNvSpPr>
            <a:spLocks noGrp="1"/>
          </p:cNvSpPr>
          <p:nvPr>
            <p:ph type="title"/>
          </p:nvPr>
        </p:nvSpPr>
        <p:spPr/>
        <p:txBody>
          <a:bodyPr/>
          <a:lstStyle/>
          <a:p>
            <a:r>
              <a:rPr lang="en-GB" dirty="0">
                <a:solidFill>
                  <a:schemeClr val="bg1"/>
                </a:solidFill>
              </a:rPr>
              <a:t>Theories in Practice (</a:t>
            </a:r>
            <a:r>
              <a:rPr lang="en-GB">
                <a:solidFill>
                  <a:schemeClr val="bg1"/>
                </a:solidFill>
              </a:rPr>
              <a:t>Transactional &amp; Transformational)</a:t>
            </a:r>
          </a:p>
        </p:txBody>
      </p:sp>
      <p:sp>
        <p:nvSpPr>
          <p:cNvPr id="3" name="Content Placeholder 2">
            <a:extLst>
              <a:ext uri="{FF2B5EF4-FFF2-40B4-BE49-F238E27FC236}">
                <a16:creationId xmlns:a16="http://schemas.microsoft.com/office/drawing/2014/main" id="{C1E409D3-73F1-95EE-88AC-EEDB16962627}"/>
              </a:ext>
            </a:extLst>
          </p:cNvPr>
          <p:cNvSpPr>
            <a:spLocks noGrp="1"/>
          </p:cNvSpPr>
          <p:nvPr>
            <p:ph idx="1"/>
          </p:nvPr>
        </p:nvSpPr>
        <p:spPr>
          <a:xfrm>
            <a:off x="1126326" y="2449213"/>
            <a:ext cx="3851983" cy="4213024"/>
          </a:xfrm>
        </p:spPr>
        <p:txBody>
          <a:bodyPr vert="horz" lIns="91440" tIns="45720" rIns="91440" bIns="45720" rtlCol="0" anchor="t">
            <a:normAutofit fontScale="92500" lnSpcReduction="10000"/>
          </a:bodyPr>
          <a:lstStyle/>
          <a:p>
            <a:pPr marL="0" indent="0">
              <a:buNone/>
            </a:pPr>
            <a:r>
              <a:rPr lang="en-GB" dirty="0">
                <a:solidFill>
                  <a:schemeClr val="bg1"/>
                </a:solidFill>
              </a:rPr>
              <a:t>A transactional leader, such as Mourinho, focus on clear exchanges. Mourinho, when he took over Chelsea in 2004, set clear expectations,  defined clear and specific goals, and created a system so that his players knew exactly what was expected of them in matches and training. Mourinho rewarded those who followed his system, but refused to reward players who didn't. Chelsea  went on to win the premier league with the fewest goals conceded. This shows the effectiveness of a transactional style</a:t>
            </a:r>
            <a:endParaRPr lang="en-US">
              <a:solidFill>
                <a:schemeClr val="bg1"/>
              </a:solidFill>
            </a:endParaRPr>
          </a:p>
        </p:txBody>
      </p:sp>
      <p:sp>
        <p:nvSpPr>
          <p:cNvPr id="4" name="TextBox 3">
            <a:extLst>
              <a:ext uri="{FF2B5EF4-FFF2-40B4-BE49-F238E27FC236}">
                <a16:creationId xmlns:a16="http://schemas.microsoft.com/office/drawing/2014/main" id="{8B139709-ED62-26B8-E626-340CD9624DDD}"/>
              </a:ext>
            </a:extLst>
          </p:cNvPr>
          <p:cNvSpPr txBox="1"/>
          <p:nvPr/>
        </p:nvSpPr>
        <p:spPr>
          <a:xfrm>
            <a:off x="6097085" y="2451549"/>
            <a:ext cx="4416390"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solidFill>
                  <a:schemeClr val="bg1"/>
                </a:solidFill>
              </a:rPr>
              <a:t>Klopp used a transformational style. When he took charge of Liverpool in 2015. He came in and changed the vision of the supporters, turning them from doubters to believers and created an emotional connection between the fans and the club. Klopp also elevated players like Jordan Henderson into a well respected captain, and Mohamed Salah into one of the best players in the </a:t>
            </a:r>
            <a:r>
              <a:rPr lang="en-GB" sz="1600" dirty="0" err="1">
                <a:solidFill>
                  <a:schemeClr val="bg1"/>
                </a:solidFill>
              </a:rPr>
              <a:t>wor</a:t>
            </a:r>
            <a:r>
              <a:rPr lang="en-GB" sz="1600" dirty="0">
                <a:solidFill>
                  <a:schemeClr val="bg1"/>
                </a:solidFill>
              </a:rPr>
              <a:t>ld despite him being regarded as a "reject" at Chelsea. Klopp also transformed the team's playing identity with his </a:t>
            </a:r>
            <a:r>
              <a:rPr lang="en-GB" sz="1600" dirty="0" err="1">
                <a:solidFill>
                  <a:schemeClr val="bg1"/>
                </a:solidFill>
              </a:rPr>
              <a:t>Gergenpressing</a:t>
            </a:r>
            <a:r>
              <a:rPr lang="en-GB" sz="1600" dirty="0">
                <a:solidFill>
                  <a:schemeClr val="bg1"/>
                </a:solidFill>
              </a:rPr>
              <a:t> tactics and getting the team to work as a collective effort. Liverpool went on to win the champions league in 18/19 and the Premier League the following year in 19/20 </a:t>
            </a:r>
          </a:p>
        </p:txBody>
      </p:sp>
    </p:spTree>
    <p:extLst>
      <p:ext uri="{BB962C8B-B14F-4D97-AF65-F5344CB8AC3E}">
        <p14:creationId xmlns:p14="http://schemas.microsoft.com/office/powerpoint/2010/main" val="4964007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B5E194-0B55-88D0-AB35-6D9315621D0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1BF1FC1-7B75-FBFA-5DBD-8E90F5A322A6}"/>
              </a:ext>
            </a:extLst>
          </p:cNvPr>
          <p:cNvSpPr>
            <a:spLocks noGrp="1"/>
          </p:cNvSpPr>
          <p:nvPr>
            <p:ph type="title"/>
          </p:nvPr>
        </p:nvSpPr>
        <p:spPr/>
        <p:txBody>
          <a:bodyPr/>
          <a:lstStyle/>
          <a:p>
            <a:r>
              <a:rPr lang="en-GB"/>
              <a:t>Theories in Practice (Situational &amp; Servant)</a:t>
            </a:r>
          </a:p>
        </p:txBody>
      </p:sp>
      <p:sp>
        <p:nvSpPr>
          <p:cNvPr id="3" name="Content Placeholder 2">
            <a:extLst>
              <a:ext uri="{FF2B5EF4-FFF2-40B4-BE49-F238E27FC236}">
                <a16:creationId xmlns:a16="http://schemas.microsoft.com/office/drawing/2014/main" id="{4F36BE61-9A30-38A2-82BA-E60B43BC141F}"/>
              </a:ext>
            </a:extLst>
          </p:cNvPr>
          <p:cNvSpPr>
            <a:spLocks noGrp="1"/>
          </p:cNvSpPr>
          <p:nvPr>
            <p:ph idx="1"/>
          </p:nvPr>
        </p:nvSpPr>
        <p:spPr>
          <a:xfrm>
            <a:off x="6330078" y="1919126"/>
            <a:ext cx="4915907" cy="2451277"/>
          </a:xfrm>
        </p:spPr>
        <p:txBody>
          <a:bodyPr vert="horz" lIns="91440" tIns="45720" rIns="91440" bIns="45720" rtlCol="0" anchor="t">
            <a:noAutofit/>
          </a:bodyPr>
          <a:lstStyle/>
          <a:p>
            <a:pPr marL="0" indent="0">
              <a:buNone/>
            </a:pPr>
            <a:r>
              <a:rPr lang="en-GB" sz="1200" dirty="0"/>
              <a:t>Sir Alex Ferguson demonstrated himself as a Situational leader in multiple ways throughout his managerial career. He adjusted his style to the team's maturity. During the mid 80s to early 90s he used a very Autocratic approach to fix the lack of discipline at the club. During the class of 92 days with players like Beckham, Giggs, and Neville, he shifted his coaching style to nurture the high talent whilst maintaining high expectations. With veteran players, he used a more laid back approach, encouraging older players to take more responsibility on and off the pitch. This is evident Man </a:t>
            </a:r>
            <a:r>
              <a:rPr lang="en-GB" sz="1200" dirty="0" err="1"/>
              <a:t>Uniteds</a:t>
            </a:r>
            <a:r>
              <a:rPr lang="en-GB" sz="1200" dirty="0"/>
              <a:t> domination of football, winning countless Premier Leagues, 2 Champions Leagues, FA Cups and many more.</a:t>
            </a:r>
          </a:p>
        </p:txBody>
      </p:sp>
      <p:sp>
        <p:nvSpPr>
          <p:cNvPr id="5" name="TextBox 4">
            <a:extLst>
              <a:ext uri="{FF2B5EF4-FFF2-40B4-BE49-F238E27FC236}">
                <a16:creationId xmlns:a16="http://schemas.microsoft.com/office/drawing/2014/main" id="{FFA0CA62-4156-7682-A208-0AFE09F74EB5}"/>
              </a:ext>
            </a:extLst>
          </p:cNvPr>
          <p:cNvSpPr txBox="1"/>
          <p:nvPr/>
        </p:nvSpPr>
        <p:spPr>
          <a:xfrm>
            <a:off x="6325667" y="4539605"/>
            <a:ext cx="4357687"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t>Steve Kerr promoted a system where players would have a voice in term decisions (this could be seen as Democratic). Rather than completely dominating his authority, he would encourage veteran players including Steph Curry to speak up for the team. Kerr publicly stated that his job was to create an environment where players can thrive rather than him controlling every outcome. This built relational trust rather than fear based authority. Kerr's Golden State Warriors won multiple championships including the NBA Finals 2025 and NBA Finals 2022.</a:t>
            </a:r>
          </a:p>
        </p:txBody>
      </p:sp>
      <p:pic>
        <p:nvPicPr>
          <p:cNvPr id="6" name="Picture 5" descr="Sir Alex Ferguson retires: A secret that couldn't be contained - the inside  story of Manchester United boss' exit - BBC Sport">
            <a:extLst>
              <a:ext uri="{FF2B5EF4-FFF2-40B4-BE49-F238E27FC236}">
                <a16:creationId xmlns:a16="http://schemas.microsoft.com/office/drawing/2014/main" id="{F2AB2F4F-1B09-DD20-D14F-A5416631915E}"/>
              </a:ext>
            </a:extLst>
          </p:cNvPr>
          <p:cNvPicPr>
            <a:picLocks noChangeAspect="1"/>
          </p:cNvPicPr>
          <p:nvPr/>
        </p:nvPicPr>
        <p:blipFill>
          <a:blip r:embed="rId2"/>
          <a:stretch>
            <a:fillRect/>
          </a:stretch>
        </p:blipFill>
        <p:spPr>
          <a:xfrm>
            <a:off x="1376101" y="2466925"/>
            <a:ext cx="3345051" cy="1921233"/>
          </a:xfrm>
          <a:prstGeom prst="rect">
            <a:avLst/>
          </a:prstGeom>
        </p:spPr>
      </p:pic>
      <p:pic>
        <p:nvPicPr>
          <p:cNvPr id="7" name="Picture 6" descr="Steve Kerr: Golden State Warriors coach makes history as he wins ninth NBA  championship | NBA News | Sky Sports">
            <a:extLst>
              <a:ext uri="{FF2B5EF4-FFF2-40B4-BE49-F238E27FC236}">
                <a16:creationId xmlns:a16="http://schemas.microsoft.com/office/drawing/2014/main" id="{34E983C2-35AF-7576-81C3-54C35D4F2B08}"/>
              </a:ext>
            </a:extLst>
          </p:cNvPr>
          <p:cNvPicPr>
            <a:picLocks noChangeAspect="1"/>
          </p:cNvPicPr>
          <p:nvPr/>
        </p:nvPicPr>
        <p:blipFill>
          <a:blip r:embed="rId3"/>
          <a:stretch>
            <a:fillRect/>
          </a:stretch>
        </p:blipFill>
        <p:spPr>
          <a:xfrm>
            <a:off x="1376768" y="4699060"/>
            <a:ext cx="3350591" cy="1797050"/>
          </a:xfrm>
          <a:prstGeom prst="rect">
            <a:avLst/>
          </a:prstGeom>
        </p:spPr>
      </p:pic>
    </p:spTree>
    <p:extLst>
      <p:ext uri="{BB962C8B-B14F-4D97-AF65-F5344CB8AC3E}">
        <p14:creationId xmlns:p14="http://schemas.microsoft.com/office/powerpoint/2010/main" val="31709283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D2EB74-7635-FD3E-458D-0283A84659D7}"/>
              </a:ext>
            </a:extLst>
          </p:cNvPr>
          <p:cNvSpPr>
            <a:spLocks noGrp="1"/>
          </p:cNvSpPr>
          <p:nvPr>
            <p:ph type="title"/>
          </p:nvPr>
        </p:nvSpPr>
        <p:spPr/>
        <p:txBody>
          <a:bodyPr/>
          <a:lstStyle/>
          <a:p>
            <a:r>
              <a:rPr lang="en-GB"/>
              <a:t>Main Findings</a:t>
            </a:r>
            <a:endParaRPr lang="en-GB" dirty="0"/>
          </a:p>
        </p:txBody>
      </p:sp>
      <p:sp>
        <p:nvSpPr>
          <p:cNvPr id="3" name="Content Placeholder 2">
            <a:extLst>
              <a:ext uri="{FF2B5EF4-FFF2-40B4-BE49-F238E27FC236}">
                <a16:creationId xmlns:a16="http://schemas.microsoft.com/office/drawing/2014/main" id="{698267D3-F3B8-9C1D-9684-DB6135D647B9}"/>
              </a:ext>
            </a:extLst>
          </p:cNvPr>
          <p:cNvSpPr>
            <a:spLocks noGrp="1"/>
          </p:cNvSpPr>
          <p:nvPr>
            <p:ph idx="1"/>
          </p:nvPr>
        </p:nvSpPr>
        <p:spPr/>
        <p:txBody>
          <a:bodyPr vert="horz" lIns="91440" tIns="45720" rIns="91440" bIns="45720" rtlCol="0" anchor="t">
            <a:normAutofit fontScale="92500" lnSpcReduction="20000"/>
          </a:bodyPr>
          <a:lstStyle/>
          <a:p>
            <a:pPr marL="0" indent="0">
              <a:buNone/>
            </a:pPr>
            <a:r>
              <a:rPr lang="en-GB" dirty="0"/>
              <a:t>Transactional leadership focuses on structure, monitoring and reward based exchanges to ensure task completion. It promotes clarity, efficiency, and accountability, especially in stable environments. However, it is limited in encouraging innovation or long term strategy and may overlook broader leadership competencies if relied on too heavily.</a:t>
            </a:r>
          </a:p>
          <a:p>
            <a:pPr marL="0" indent="0">
              <a:buNone/>
            </a:pPr>
            <a:r>
              <a:rPr lang="en-GB" dirty="0"/>
              <a:t>Transformational leadership inspires followers through vision, moral influence, and the "four I's". It is strongly linked to engagement, commitment, and innovation. Critically, its success depends on the leader's credibility and ethical consistency, making  it vulnerable if trust or </a:t>
            </a:r>
            <a:r>
              <a:rPr lang="en-GB"/>
              <a:t>authenticity is lacking.</a:t>
            </a:r>
          </a:p>
          <a:p>
            <a:pPr marL="0" indent="0">
              <a:buNone/>
            </a:pPr>
            <a:r>
              <a:rPr lang="en-GB" dirty="0"/>
              <a:t>Situational leadership emphasises adapting style to group needs. Its flexibility can improve morale and productivity. However, finding the right balance is challenging because too much control creates dependency, </a:t>
            </a:r>
            <a:r>
              <a:rPr lang="en-GB"/>
              <a:t>while too much freedom can cause confusion and low performance.</a:t>
            </a:r>
          </a:p>
          <a:p>
            <a:pPr marL="0" indent="0">
              <a:buNone/>
            </a:pPr>
            <a:r>
              <a:rPr lang="en-GB" dirty="0"/>
              <a:t>Servant leadership prioritises follower growth, empowerment, and stewardship. It builds trust, collaboration, and organisational citizenship. Yet, it lacks conceptual clarity, has inconsistent measurement tools, and may not be effective in all contexts, particularly where strong directive leadership is </a:t>
            </a:r>
            <a:r>
              <a:rPr lang="en-GB"/>
              <a:t>required.</a:t>
            </a:r>
            <a:endParaRPr lang="en-GB" dirty="0"/>
          </a:p>
        </p:txBody>
      </p:sp>
    </p:spTree>
    <p:extLst>
      <p:ext uri="{BB962C8B-B14F-4D97-AF65-F5344CB8AC3E}">
        <p14:creationId xmlns:p14="http://schemas.microsoft.com/office/powerpoint/2010/main" val="37280247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75EAFFD-4A47-DD53-4F76-BD457E18BF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
        <p:nvSpPr>
          <p:cNvPr id="2" name="Title 1">
            <a:extLst>
              <a:ext uri="{FF2B5EF4-FFF2-40B4-BE49-F238E27FC236}">
                <a16:creationId xmlns:a16="http://schemas.microsoft.com/office/drawing/2014/main" id="{2F9081B1-458E-2DDA-C9DA-25221BF7C3DC}"/>
              </a:ext>
            </a:extLst>
          </p:cNvPr>
          <p:cNvSpPr>
            <a:spLocks noGrp="1"/>
          </p:cNvSpPr>
          <p:nvPr>
            <p:ph type="title"/>
          </p:nvPr>
        </p:nvSpPr>
        <p:spPr>
          <a:xfrm>
            <a:off x="521208" y="978408"/>
            <a:ext cx="3200400" cy="2432304"/>
          </a:xfrm>
        </p:spPr>
        <p:txBody>
          <a:bodyPr anchor="b">
            <a:normAutofit/>
          </a:bodyPr>
          <a:lstStyle/>
          <a:p>
            <a:r>
              <a:rPr lang="en-GB" sz="4000"/>
              <a:t>Conclusion</a:t>
            </a:r>
          </a:p>
        </p:txBody>
      </p:sp>
      <p:sp>
        <p:nvSpPr>
          <p:cNvPr id="11" name="Freeform: Shape 10">
            <a:extLst>
              <a:ext uri="{FF2B5EF4-FFF2-40B4-BE49-F238E27FC236}">
                <a16:creationId xmlns:a16="http://schemas.microsoft.com/office/drawing/2014/main" id="{7CC1FECC-9CA4-341C-7E20-4728C51473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
        <p:nvSpPr>
          <p:cNvPr id="3" name="Content Placeholder 2">
            <a:extLst>
              <a:ext uri="{FF2B5EF4-FFF2-40B4-BE49-F238E27FC236}">
                <a16:creationId xmlns:a16="http://schemas.microsoft.com/office/drawing/2014/main" id="{D8CA71B8-94C2-0B75-6B81-865514BC15F2}"/>
              </a:ext>
            </a:extLst>
          </p:cNvPr>
          <p:cNvSpPr>
            <a:spLocks noGrp="1"/>
          </p:cNvSpPr>
          <p:nvPr>
            <p:ph idx="1"/>
          </p:nvPr>
        </p:nvSpPr>
        <p:spPr>
          <a:xfrm>
            <a:off x="521208" y="3538728"/>
            <a:ext cx="3200400" cy="2816352"/>
          </a:xfrm>
        </p:spPr>
        <p:txBody>
          <a:bodyPr vert="horz" lIns="91440" tIns="45720" rIns="91440" bIns="45720" rtlCol="0">
            <a:normAutofit/>
          </a:bodyPr>
          <a:lstStyle/>
          <a:p>
            <a:pPr>
              <a:lnSpc>
                <a:spcPct val="100000"/>
              </a:lnSpc>
            </a:pPr>
            <a:r>
              <a:rPr lang="en-GB" sz="1400"/>
              <a:t>To conclude, this presentation was made to identify Transactional, Transformational, Situational and Servant leadership styles, and critically assess each one.</a:t>
            </a:r>
          </a:p>
          <a:p>
            <a:pPr>
              <a:lnSpc>
                <a:spcPct val="100000"/>
              </a:lnSpc>
            </a:pPr>
            <a:r>
              <a:rPr lang="en-GB" sz="1400" dirty="0"/>
              <a:t>Based on findings, it can be determined that the effectiveness of each style is down to how well the leader can apply it in practice, with each style having their own benefits and drawbacks </a:t>
            </a:r>
            <a:r>
              <a:rPr lang="en-GB" sz="1400" dirty="0" err="1"/>
              <a:t>perspectively</a:t>
            </a:r>
            <a:r>
              <a:rPr lang="en-GB" sz="1400" dirty="0"/>
              <a:t>.</a:t>
            </a:r>
          </a:p>
          <a:p>
            <a:pPr>
              <a:lnSpc>
                <a:spcPct val="100000"/>
              </a:lnSpc>
            </a:pPr>
            <a:endParaRPr lang="en-GB" sz="1400"/>
          </a:p>
        </p:txBody>
      </p:sp>
      <p:pic>
        <p:nvPicPr>
          <p:cNvPr id="4" name="Picture 3" descr="What is a Coaching? Meaning and ...">
            <a:extLst>
              <a:ext uri="{FF2B5EF4-FFF2-40B4-BE49-F238E27FC236}">
                <a16:creationId xmlns:a16="http://schemas.microsoft.com/office/drawing/2014/main" id="{361AAF85-C021-7146-0071-B2CE786D5B1F}"/>
              </a:ext>
            </a:extLst>
          </p:cNvPr>
          <p:cNvPicPr>
            <a:picLocks noChangeAspect="1"/>
          </p:cNvPicPr>
          <p:nvPr/>
        </p:nvPicPr>
        <p:blipFill>
          <a:blip r:embed="rId2"/>
          <a:srcRect t="120"/>
          <a:stretch>
            <a:fillRect/>
          </a:stretch>
        </p:blipFill>
        <p:spPr>
          <a:xfrm>
            <a:off x="4136609" y="970929"/>
            <a:ext cx="7534183" cy="5375076"/>
          </a:xfrm>
          <a:prstGeom prst="rect">
            <a:avLst/>
          </a:prstGeom>
        </p:spPr>
      </p:pic>
    </p:spTree>
    <p:extLst>
      <p:ext uri="{BB962C8B-B14F-4D97-AF65-F5344CB8AC3E}">
        <p14:creationId xmlns:p14="http://schemas.microsoft.com/office/powerpoint/2010/main" val="35465360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6488A-D9CD-4A37-A9E5-C9E8F165A3D5}"/>
              </a:ext>
            </a:extLst>
          </p:cNvPr>
          <p:cNvSpPr>
            <a:spLocks noGrp="1"/>
          </p:cNvSpPr>
          <p:nvPr>
            <p:ph type="title"/>
          </p:nvPr>
        </p:nvSpPr>
        <p:spPr/>
        <p:txBody>
          <a:bodyPr/>
          <a:lstStyle/>
          <a:p>
            <a:r>
              <a:rPr lang="en-GB"/>
              <a:t>Reference List</a:t>
            </a:r>
          </a:p>
        </p:txBody>
      </p:sp>
      <p:sp>
        <p:nvSpPr>
          <p:cNvPr id="3" name="Content Placeholder 2">
            <a:extLst>
              <a:ext uri="{FF2B5EF4-FFF2-40B4-BE49-F238E27FC236}">
                <a16:creationId xmlns:a16="http://schemas.microsoft.com/office/drawing/2014/main" id="{203FBC61-454C-64A0-F3F4-15CF69E10D30}"/>
              </a:ext>
            </a:extLst>
          </p:cNvPr>
          <p:cNvSpPr>
            <a:spLocks noGrp="1"/>
          </p:cNvSpPr>
          <p:nvPr>
            <p:ph idx="1"/>
          </p:nvPr>
        </p:nvSpPr>
        <p:spPr>
          <a:xfrm>
            <a:off x="521208" y="1915999"/>
            <a:ext cx="11155680" cy="4694980"/>
          </a:xfrm>
        </p:spPr>
        <p:txBody>
          <a:bodyPr vert="horz" lIns="91440" tIns="45720" rIns="91440" bIns="45720" rtlCol="0" anchor="t">
            <a:normAutofit fontScale="92500" lnSpcReduction="20000"/>
          </a:bodyPr>
          <a:lstStyle/>
          <a:p>
            <a:pPr>
              <a:buFont typeface="Arial"/>
              <a:buChar char="•"/>
            </a:pPr>
            <a:r>
              <a:rPr lang="en-GB" sz="1200" dirty="0">
                <a:solidFill>
                  <a:srgbClr val="3A3A3A"/>
                </a:solidFill>
                <a:highlight>
                  <a:srgbClr val="FFFFFF"/>
                </a:highlight>
                <a:latin typeface="Times New Roman"/>
                <a:ea typeface="Source Sans Pro"/>
                <a:cs typeface="Times New Roman"/>
              </a:rPr>
              <a:t>Suleyman Davut Göker (2018) </a:t>
            </a:r>
            <a:r>
              <a:rPr lang="en-GB" sz="1200" i="1" dirty="0">
                <a:solidFill>
                  <a:srgbClr val="3A3A3A"/>
                </a:solidFill>
                <a:highlight>
                  <a:srgbClr val="FFFFFF"/>
                </a:highlight>
                <a:latin typeface="Times New Roman"/>
                <a:ea typeface="Source Sans Pro"/>
                <a:cs typeface="Times New Roman"/>
              </a:rPr>
              <a:t>Leadership</a:t>
            </a:r>
            <a:r>
              <a:rPr lang="en-GB" sz="1200" dirty="0">
                <a:solidFill>
                  <a:srgbClr val="3A3A3A"/>
                </a:solidFill>
                <a:highlight>
                  <a:srgbClr val="FFFFFF"/>
                </a:highlight>
                <a:latin typeface="Times New Roman"/>
                <a:ea typeface="Source Sans Pro"/>
                <a:cs typeface="Times New Roman"/>
              </a:rPr>
              <a:t>. Edited by S.D. </a:t>
            </a:r>
            <a:r>
              <a:rPr lang="en-GB" sz="1200" dirty="0" err="1">
                <a:solidFill>
                  <a:srgbClr val="3A3A3A"/>
                </a:solidFill>
                <a:highlight>
                  <a:srgbClr val="FFFFFF"/>
                </a:highlight>
                <a:latin typeface="Times New Roman"/>
                <a:ea typeface="Source Sans Pro"/>
                <a:cs typeface="Times New Roman"/>
              </a:rPr>
              <a:t>Göker</a:t>
            </a:r>
            <a:r>
              <a:rPr lang="en-GB" sz="1200" dirty="0">
                <a:solidFill>
                  <a:srgbClr val="3A3A3A"/>
                </a:solidFill>
                <a:highlight>
                  <a:srgbClr val="FFFFFF"/>
                </a:highlight>
                <a:latin typeface="Times New Roman"/>
                <a:ea typeface="Source Sans Pro"/>
                <a:cs typeface="Times New Roman"/>
              </a:rPr>
              <a:t>. London, England: </a:t>
            </a:r>
            <a:r>
              <a:rPr lang="en-GB" sz="1200" dirty="0" err="1">
                <a:solidFill>
                  <a:srgbClr val="3A3A3A"/>
                </a:solidFill>
                <a:highlight>
                  <a:srgbClr val="FFFFFF"/>
                </a:highlight>
                <a:latin typeface="Times New Roman"/>
                <a:ea typeface="Source Sans Pro"/>
                <a:cs typeface="Times New Roman"/>
              </a:rPr>
              <a:t>IntechOpen</a:t>
            </a:r>
            <a:r>
              <a:rPr lang="en-GB" sz="1200" dirty="0">
                <a:solidFill>
                  <a:srgbClr val="3A3A3A"/>
                </a:solidFill>
                <a:highlight>
                  <a:srgbClr val="FFFFFF"/>
                </a:highlight>
                <a:latin typeface="Times New Roman"/>
                <a:ea typeface="Source Sans Pro"/>
                <a:cs typeface="Times New Roman"/>
              </a:rPr>
              <a:t>.</a:t>
            </a:r>
          </a:p>
          <a:p>
            <a:pPr>
              <a:buFont typeface="Arial"/>
              <a:buChar char="•"/>
            </a:pPr>
            <a:r>
              <a:rPr lang="en-GB" sz="1200">
                <a:solidFill>
                  <a:srgbClr val="3A3A3A"/>
                </a:solidFill>
                <a:highlight>
                  <a:srgbClr val="FFFFFF"/>
                </a:highlight>
                <a:latin typeface="Times New Roman"/>
                <a:ea typeface="Source Sans Pro"/>
                <a:cs typeface="Times New Roman"/>
              </a:rPr>
              <a:t>Antonakis, J. and House, R.J. (2014) “Instrumental leadership: Measurement and extension of transformational–transactional leadership theory,” </a:t>
            </a:r>
            <a:r>
              <a:rPr lang="en-GB" sz="1200" i="1">
                <a:solidFill>
                  <a:srgbClr val="3A3A3A"/>
                </a:solidFill>
                <a:highlight>
                  <a:srgbClr val="FFFFFF"/>
                </a:highlight>
                <a:latin typeface="Times New Roman"/>
                <a:ea typeface="Source Sans Pro"/>
                <a:cs typeface="Times New Roman"/>
              </a:rPr>
              <a:t>The Leadership quarterly</a:t>
            </a:r>
            <a:r>
              <a:rPr lang="en-GB" sz="1200">
                <a:solidFill>
                  <a:srgbClr val="3A3A3A"/>
                </a:solidFill>
                <a:highlight>
                  <a:srgbClr val="FFFFFF"/>
                </a:highlight>
                <a:latin typeface="Times New Roman"/>
                <a:ea typeface="Source Sans Pro"/>
                <a:cs typeface="Times New Roman"/>
              </a:rPr>
              <a:t>, 25(4), pp. 746–771. Available at: </a:t>
            </a:r>
            <a:r>
              <a:rPr lang="en-GB" sz="1200" u="sng" dirty="0">
                <a:solidFill>
                  <a:srgbClr val="3A3A3A"/>
                </a:solidFill>
                <a:highlight>
                  <a:srgbClr val="FFFFFF"/>
                </a:highlight>
                <a:latin typeface="Times New Roman"/>
                <a:ea typeface="Source Sans Pro"/>
                <a:cs typeface="Times New Roman"/>
                <a:hlinkClick r:id="rId2"/>
              </a:rPr>
              <a:t>https://doi.org/10.1016/j.leaqua.2014.04.005</a:t>
            </a:r>
            <a:r>
              <a:rPr lang="en-GB" sz="1200">
                <a:solidFill>
                  <a:srgbClr val="3A3A3A"/>
                </a:solidFill>
                <a:highlight>
                  <a:srgbClr val="FFFFFF"/>
                </a:highlight>
                <a:latin typeface="Times New Roman"/>
                <a:ea typeface="Source Sans Pro"/>
                <a:cs typeface="Times New Roman"/>
              </a:rPr>
              <a:t>.</a:t>
            </a:r>
          </a:p>
          <a:p>
            <a:pPr>
              <a:buFont typeface="Arial"/>
              <a:buChar char="•"/>
            </a:pPr>
            <a:r>
              <a:rPr lang="en-GB" sz="1200">
                <a:solidFill>
                  <a:srgbClr val="3A3A3A"/>
                </a:solidFill>
                <a:highlight>
                  <a:srgbClr val="FFFFFF"/>
                </a:highlight>
                <a:latin typeface="Times New Roman"/>
                <a:ea typeface="Source Sans Pro"/>
                <a:cs typeface="Times New Roman"/>
              </a:rPr>
              <a:t>Sanmugam, V. (2025) </a:t>
            </a:r>
            <a:r>
              <a:rPr lang="en-GB" sz="1200" i="1">
                <a:solidFill>
                  <a:srgbClr val="3A3A3A"/>
                </a:solidFill>
                <a:highlight>
                  <a:srgbClr val="FFFFFF"/>
                </a:highlight>
                <a:latin typeface="Times New Roman"/>
                <a:ea typeface="Source Sans Pro"/>
                <a:cs typeface="Times New Roman"/>
              </a:rPr>
              <a:t>Impact of Transformational Leadership Development for Business Sustainability with Gender Balance as a Mediator For Nestlé in Malaysia</a:t>
            </a:r>
            <a:r>
              <a:rPr lang="en-GB" sz="1200">
                <a:solidFill>
                  <a:srgbClr val="3A3A3A"/>
                </a:solidFill>
                <a:highlight>
                  <a:srgbClr val="FFFFFF"/>
                </a:highlight>
                <a:latin typeface="Times New Roman"/>
                <a:ea typeface="Source Sans Pro"/>
                <a:cs typeface="Times New Roman"/>
              </a:rPr>
              <a:t>. University of Wales Trinity Saint David. </a:t>
            </a:r>
          </a:p>
          <a:p>
            <a:pPr>
              <a:buFont typeface="Arial"/>
              <a:buChar char="•"/>
            </a:pPr>
            <a:r>
              <a:rPr lang="en-GB" sz="1200">
                <a:solidFill>
                  <a:srgbClr val="3A3A3A"/>
                </a:solidFill>
                <a:highlight>
                  <a:srgbClr val="FFFFFF"/>
                </a:highlight>
                <a:latin typeface="Times New Roman"/>
                <a:ea typeface="Source Sans Pro"/>
                <a:cs typeface="Times New Roman"/>
              </a:rPr>
              <a:t>Warrington, D., </a:t>
            </a:r>
            <a:r>
              <a:rPr lang="en-GB" sz="1200" i="1">
                <a:solidFill>
                  <a:srgbClr val="3A3A3A"/>
                </a:solidFill>
                <a:highlight>
                  <a:srgbClr val="FFFFFF"/>
                </a:highlight>
                <a:latin typeface="Times New Roman"/>
                <a:ea typeface="Source Sans Pro"/>
                <a:cs typeface="Times New Roman"/>
              </a:rPr>
              <a:t>How Jose Mourinho lost his touch</a:t>
            </a:r>
            <a:r>
              <a:rPr lang="en-GB" sz="1200">
                <a:solidFill>
                  <a:srgbClr val="3A3A3A"/>
                </a:solidFill>
                <a:highlight>
                  <a:srgbClr val="FFFFFF"/>
                </a:highlight>
                <a:latin typeface="Times New Roman"/>
                <a:ea typeface="Source Sans Pro"/>
                <a:cs typeface="Times New Roman"/>
              </a:rPr>
              <a:t>, FourFourTwo, 6 April 2018,  </a:t>
            </a:r>
            <a:r>
              <a:rPr lang="en-GB" sz="1200" u="sng" dirty="0">
                <a:solidFill>
                  <a:srgbClr val="3A3A3A"/>
                </a:solidFill>
                <a:highlight>
                  <a:srgbClr val="FFFFFF"/>
                </a:highlight>
                <a:latin typeface="Times New Roman"/>
                <a:ea typeface="Source Sans Pro"/>
                <a:cs typeface="Times New Roman"/>
                <a:hlinkClick r:id="rId3"/>
              </a:rPr>
              <a:t>https://www.fourfourtwo.com/features/how-jose-mourinho-lost-his-touch</a:t>
            </a:r>
            <a:endParaRPr lang="en-GB" sz="1200">
              <a:solidFill>
                <a:srgbClr val="3A3A3A"/>
              </a:solidFill>
              <a:highlight>
                <a:srgbClr val="FFFFFF"/>
              </a:highlight>
              <a:latin typeface="Times New Roman"/>
              <a:ea typeface="Source Sans Pro"/>
              <a:cs typeface="Times New Roman"/>
            </a:endParaRPr>
          </a:p>
          <a:p>
            <a:pPr>
              <a:buFont typeface="Arial"/>
              <a:buChar char="•"/>
            </a:pPr>
            <a:r>
              <a:rPr lang="en-GB" sz="1200">
                <a:solidFill>
                  <a:srgbClr val="3A3A3A"/>
                </a:solidFill>
                <a:highlight>
                  <a:srgbClr val="FFFFFF"/>
                </a:highlight>
                <a:latin typeface="Times New Roman"/>
                <a:ea typeface="Source Sans Pro"/>
                <a:cs typeface="Times New Roman"/>
              </a:rPr>
              <a:t>Morgan, R., </a:t>
            </a:r>
            <a:r>
              <a:rPr lang="en-GB" sz="1200" i="1">
                <a:solidFill>
                  <a:srgbClr val="3A3A3A"/>
                </a:solidFill>
                <a:highlight>
                  <a:srgbClr val="FFFFFF"/>
                </a:highlight>
                <a:latin typeface="Times New Roman"/>
                <a:ea typeface="Source Sans Pro"/>
                <a:cs typeface="Times New Roman"/>
              </a:rPr>
              <a:t>Jurgen Klopp: Full story of how Liverpool went from doubters to believers</a:t>
            </a:r>
            <a:r>
              <a:rPr lang="en-GB" sz="1200">
                <a:solidFill>
                  <a:srgbClr val="3A3A3A"/>
                </a:solidFill>
                <a:highlight>
                  <a:srgbClr val="FFFFFF"/>
                </a:highlight>
                <a:latin typeface="Times New Roman"/>
                <a:ea typeface="Source Sans Pro"/>
                <a:cs typeface="Times New Roman"/>
              </a:rPr>
              <a:t>, </a:t>
            </a:r>
            <a:r>
              <a:rPr lang="en-GB" sz="1200" i="1">
                <a:solidFill>
                  <a:srgbClr val="3A3A3A"/>
                </a:solidFill>
                <a:highlight>
                  <a:srgbClr val="FFFFFF"/>
                </a:highlight>
                <a:latin typeface="Times New Roman"/>
                <a:ea typeface="Source Sans Pro"/>
                <a:cs typeface="Times New Roman"/>
              </a:rPr>
              <a:t>Sky Sports</a:t>
            </a:r>
            <a:r>
              <a:rPr lang="en-GB" sz="1200">
                <a:solidFill>
                  <a:srgbClr val="3A3A3A"/>
                </a:solidFill>
                <a:highlight>
                  <a:srgbClr val="FFFFFF"/>
                </a:highlight>
                <a:latin typeface="Times New Roman"/>
                <a:ea typeface="Source Sans Pro"/>
                <a:cs typeface="Times New Roman"/>
              </a:rPr>
              <a:t>, 19 May 2024, </a:t>
            </a:r>
            <a:r>
              <a:rPr lang="en-GB" sz="1200" u="sng" dirty="0">
                <a:solidFill>
                  <a:srgbClr val="3A3A3A"/>
                </a:solidFill>
                <a:highlight>
                  <a:srgbClr val="FFFFFF"/>
                </a:highlight>
                <a:latin typeface="Times New Roman"/>
                <a:ea typeface="Source Sans Pro"/>
                <a:cs typeface="Times New Roman"/>
                <a:hlinkClick r:id="rId4"/>
              </a:rPr>
              <a:t>https://www.skysports.com/football/news/11661/13137810/jurgen-klopp-full-story-of-how-liverpool-went-from-doubters-to-believers</a:t>
            </a:r>
            <a:endParaRPr lang="en-GB" sz="1200">
              <a:solidFill>
                <a:srgbClr val="3A3A3A"/>
              </a:solidFill>
              <a:highlight>
                <a:srgbClr val="FFFFFF"/>
              </a:highlight>
              <a:latin typeface="Times New Roman"/>
              <a:ea typeface="Source Sans Pro"/>
              <a:cs typeface="Times New Roman"/>
            </a:endParaRPr>
          </a:p>
          <a:p>
            <a:pPr>
              <a:buFont typeface="Arial"/>
              <a:buChar char="•"/>
            </a:pPr>
            <a:r>
              <a:rPr lang="en-GB" sz="1200">
                <a:solidFill>
                  <a:srgbClr val="3A3A3A"/>
                </a:solidFill>
                <a:highlight>
                  <a:srgbClr val="FFFFFF"/>
                </a:highlight>
                <a:latin typeface="Times New Roman"/>
                <a:ea typeface="Source Sans Pro"/>
                <a:cs typeface="Times New Roman"/>
              </a:rPr>
              <a:t>Winter, H., </a:t>
            </a:r>
            <a:r>
              <a:rPr lang="en-GB" sz="1200" i="1">
                <a:solidFill>
                  <a:srgbClr val="3A3A3A"/>
                </a:solidFill>
                <a:highlight>
                  <a:srgbClr val="FFFFFF"/>
                </a:highlight>
                <a:latin typeface="Times New Roman"/>
                <a:ea typeface="Source Sans Pro"/>
                <a:cs typeface="Times New Roman"/>
              </a:rPr>
              <a:t>How Klopp turned doubters into believers</a:t>
            </a:r>
            <a:r>
              <a:rPr lang="en-GB" sz="1200">
                <a:solidFill>
                  <a:srgbClr val="3A3A3A"/>
                </a:solidFill>
                <a:highlight>
                  <a:srgbClr val="FFFFFF"/>
                </a:highlight>
                <a:latin typeface="Times New Roman"/>
                <a:ea typeface="Source Sans Pro"/>
                <a:cs typeface="Times New Roman"/>
              </a:rPr>
              <a:t>, </a:t>
            </a:r>
            <a:r>
              <a:rPr lang="en-GB" sz="1200" i="1">
                <a:solidFill>
                  <a:srgbClr val="3A3A3A"/>
                </a:solidFill>
                <a:highlight>
                  <a:srgbClr val="FFFFFF"/>
                </a:highlight>
                <a:latin typeface="Times New Roman"/>
                <a:ea typeface="Source Sans Pro"/>
                <a:cs typeface="Times New Roman"/>
              </a:rPr>
              <a:t>Liverpool FC</a:t>
            </a:r>
            <a:r>
              <a:rPr lang="en-GB" sz="1200">
                <a:solidFill>
                  <a:srgbClr val="3A3A3A"/>
                </a:solidFill>
                <a:highlight>
                  <a:srgbClr val="FFFFFF"/>
                </a:highlight>
                <a:latin typeface="Times New Roman"/>
                <a:ea typeface="Source Sans Pro"/>
                <a:cs typeface="Times New Roman"/>
              </a:rPr>
              <a:t>, 8 October 2020,  </a:t>
            </a:r>
            <a:r>
              <a:rPr lang="en-GB" sz="1200" u="sng" dirty="0">
                <a:solidFill>
                  <a:srgbClr val="3A3A3A"/>
                </a:solidFill>
                <a:highlight>
                  <a:srgbClr val="FFFFFF"/>
                </a:highlight>
                <a:latin typeface="Times New Roman"/>
                <a:ea typeface="Source Sans Pro"/>
                <a:cs typeface="Times New Roman"/>
                <a:hlinkClick r:id="rId5"/>
              </a:rPr>
              <a:t>https://www.liverpoolfc.com/news/features/411431-henry-winter-how-klopp-turned-doubters-into-believers</a:t>
            </a:r>
            <a:r>
              <a:rPr lang="en-GB" sz="1200">
                <a:solidFill>
                  <a:srgbClr val="3A3A3A"/>
                </a:solidFill>
                <a:highlight>
                  <a:srgbClr val="FFFFFF"/>
                </a:highlight>
                <a:latin typeface="Times New Roman"/>
                <a:ea typeface="Source Sans Pro"/>
                <a:cs typeface="Times New Roman"/>
              </a:rPr>
              <a:t>.</a:t>
            </a:r>
          </a:p>
          <a:p>
            <a:pPr>
              <a:buFont typeface="Arial"/>
              <a:buChar char="•"/>
            </a:pPr>
            <a:r>
              <a:rPr lang="en-GB" sz="1200">
                <a:solidFill>
                  <a:srgbClr val="3A3A3A"/>
                </a:solidFill>
                <a:highlight>
                  <a:srgbClr val="FFFFFF"/>
                </a:highlight>
                <a:latin typeface="Times New Roman"/>
                <a:ea typeface="Source Sans Pro"/>
                <a:cs typeface="Times New Roman"/>
              </a:rPr>
              <a:t>Smith, M. &amp; Figgins, S., </a:t>
            </a:r>
            <a:r>
              <a:rPr lang="en-GB" sz="1200" i="1">
                <a:solidFill>
                  <a:srgbClr val="3A3A3A"/>
                </a:solidFill>
                <a:highlight>
                  <a:srgbClr val="FFFFFF"/>
                </a:highlight>
                <a:latin typeface="Times New Roman"/>
                <a:ea typeface="Source Sans Pro"/>
                <a:cs typeface="Times New Roman"/>
              </a:rPr>
              <a:t>The Jurgen Klopp way: How the charismatic German led Liverpool to long-awaited Premier League glory</a:t>
            </a:r>
            <a:r>
              <a:rPr lang="en-GB" sz="1200">
                <a:solidFill>
                  <a:srgbClr val="3A3A3A"/>
                </a:solidFill>
                <a:highlight>
                  <a:srgbClr val="FFFFFF"/>
                </a:highlight>
                <a:latin typeface="Times New Roman"/>
                <a:ea typeface="Source Sans Pro"/>
                <a:cs typeface="Times New Roman"/>
              </a:rPr>
              <a:t>, </a:t>
            </a:r>
            <a:r>
              <a:rPr lang="en-GB" sz="1200" i="1">
                <a:solidFill>
                  <a:srgbClr val="3A3A3A"/>
                </a:solidFill>
                <a:highlight>
                  <a:srgbClr val="FFFFFF"/>
                </a:highlight>
                <a:latin typeface="Times New Roman"/>
                <a:ea typeface="Source Sans Pro"/>
                <a:cs typeface="Times New Roman"/>
              </a:rPr>
              <a:t>Scroll.in</a:t>
            </a:r>
            <a:r>
              <a:rPr lang="en-GB" sz="1200">
                <a:solidFill>
                  <a:srgbClr val="3A3A3A"/>
                </a:solidFill>
                <a:highlight>
                  <a:srgbClr val="FFFFFF"/>
                </a:highlight>
                <a:latin typeface="Times New Roman"/>
                <a:ea typeface="Source Sans Pro"/>
                <a:cs typeface="Times New Roman"/>
              </a:rPr>
              <a:t>, 29 June 2020,  </a:t>
            </a:r>
            <a:r>
              <a:rPr lang="en-GB" sz="1200" u="sng" dirty="0">
                <a:solidFill>
                  <a:srgbClr val="3A3A3A"/>
                </a:solidFill>
                <a:highlight>
                  <a:srgbClr val="FFFFFF"/>
                </a:highlight>
                <a:latin typeface="Times New Roman"/>
                <a:ea typeface="Source Sans Pro"/>
                <a:cs typeface="Times New Roman"/>
                <a:hlinkClick r:id="rId6"/>
              </a:rPr>
              <a:t>https://scroll.in/field/965912/the-jurgen-klopp-way-how-the-charismatic-german-led-liverpool-to-long-awaited-premier-league-glory</a:t>
            </a:r>
            <a:r>
              <a:rPr lang="en-GB" sz="1200">
                <a:solidFill>
                  <a:srgbClr val="3A3A3A"/>
                </a:solidFill>
                <a:highlight>
                  <a:srgbClr val="FFFFFF"/>
                </a:highlight>
                <a:latin typeface="Times New Roman"/>
                <a:ea typeface="Source Sans Pro"/>
                <a:cs typeface="Times New Roman"/>
              </a:rPr>
              <a:t>.</a:t>
            </a:r>
          </a:p>
          <a:p>
            <a:pPr>
              <a:buFont typeface="Arial"/>
              <a:buChar char="•"/>
            </a:pPr>
            <a:r>
              <a:rPr lang="en-GB" sz="1200" dirty="0">
                <a:solidFill>
                  <a:srgbClr val="3A3A3A"/>
                </a:solidFill>
                <a:highlight>
                  <a:srgbClr val="FFFFFF"/>
                </a:highlight>
                <a:latin typeface="Times New Roman"/>
                <a:ea typeface="Source Sans Pro"/>
                <a:cs typeface="Times New Roman"/>
              </a:rPr>
              <a:t>Crosby, G. (2021) “Lewin’s Democratic Style of Situational Leadership: A Fresh Look at a Powerful OD Model,” </a:t>
            </a:r>
            <a:r>
              <a:rPr lang="en-GB" sz="1200" i="1" dirty="0">
                <a:solidFill>
                  <a:srgbClr val="3A3A3A"/>
                </a:solidFill>
                <a:highlight>
                  <a:srgbClr val="FFFFFF"/>
                </a:highlight>
                <a:latin typeface="Times New Roman"/>
                <a:ea typeface="Source Sans Pro"/>
                <a:cs typeface="Times New Roman"/>
              </a:rPr>
              <a:t>The Journal of applied </a:t>
            </a:r>
            <a:r>
              <a:rPr lang="en-GB" sz="1200" i="1" dirty="0" err="1">
                <a:solidFill>
                  <a:srgbClr val="3A3A3A"/>
                </a:solidFill>
                <a:highlight>
                  <a:srgbClr val="FFFFFF"/>
                </a:highlight>
                <a:latin typeface="Times New Roman"/>
                <a:ea typeface="Source Sans Pro"/>
                <a:cs typeface="Times New Roman"/>
              </a:rPr>
              <a:t>behavioral</a:t>
            </a:r>
            <a:r>
              <a:rPr lang="en-GB" sz="1200" i="1" dirty="0">
                <a:solidFill>
                  <a:srgbClr val="3A3A3A"/>
                </a:solidFill>
                <a:highlight>
                  <a:srgbClr val="FFFFFF"/>
                </a:highlight>
                <a:latin typeface="Times New Roman"/>
                <a:ea typeface="Source Sans Pro"/>
                <a:cs typeface="Times New Roman"/>
              </a:rPr>
              <a:t> science</a:t>
            </a:r>
            <a:r>
              <a:rPr lang="en-GB" sz="1200" dirty="0">
                <a:solidFill>
                  <a:srgbClr val="3A3A3A"/>
                </a:solidFill>
                <a:highlight>
                  <a:srgbClr val="FFFFFF"/>
                </a:highlight>
                <a:latin typeface="Times New Roman"/>
                <a:ea typeface="Source Sans Pro"/>
                <a:cs typeface="Times New Roman"/>
              </a:rPr>
              <a:t>, 57(3), pp. 398–401. Available at: </a:t>
            </a:r>
            <a:r>
              <a:rPr lang="en-GB" sz="1200" u="sng" dirty="0">
                <a:solidFill>
                  <a:srgbClr val="3A3A3A"/>
                </a:solidFill>
                <a:highlight>
                  <a:srgbClr val="FFFFFF"/>
                </a:highlight>
                <a:latin typeface="Times New Roman"/>
                <a:ea typeface="Source Sans Pro"/>
                <a:cs typeface="Times New Roman"/>
                <a:hlinkClick r:id="rId7"/>
              </a:rPr>
              <a:t>https://doi.org/10.1177/0021886320979810</a:t>
            </a:r>
            <a:r>
              <a:rPr lang="en-GB" sz="1200" dirty="0">
                <a:solidFill>
                  <a:srgbClr val="3A3A3A"/>
                </a:solidFill>
                <a:highlight>
                  <a:srgbClr val="FFFFFF"/>
                </a:highlight>
                <a:latin typeface="Times New Roman"/>
                <a:ea typeface="Source Sans Pro"/>
                <a:cs typeface="Times New Roman"/>
              </a:rPr>
              <a:t>. </a:t>
            </a:r>
          </a:p>
          <a:p>
            <a:pPr>
              <a:buFont typeface="Arial"/>
              <a:buChar char="•"/>
            </a:pPr>
            <a:r>
              <a:rPr lang="en-GB" sz="1200" dirty="0">
                <a:solidFill>
                  <a:srgbClr val="3A3A3A"/>
                </a:solidFill>
                <a:highlight>
                  <a:srgbClr val="FFFFFF"/>
                </a:highlight>
                <a:latin typeface="Times New Roman"/>
                <a:ea typeface="Source Sans Pro"/>
                <a:cs typeface="Times New Roman"/>
              </a:rPr>
              <a:t>van </a:t>
            </a:r>
            <a:r>
              <a:rPr lang="en-GB" sz="1200" dirty="0" err="1">
                <a:solidFill>
                  <a:srgbClr val="3A3A3A"/>
                </a:solidFill>
                <a:highlight>
                  <a:srgbClr val="FFFFFF"/>
                </a:highlight>
                <a:latin typeface="Times New Roman"/>
                <a:ea typeface="Source Sans Pro"/>
                <a:cs typeface="Times New Roman"/>
              </a:rPr>
              <a:t>Dierendonck</a:t>
            </a:r>
            <a:r>
              <a:rPr lang="en-GB" sz="1200" dirty="0">
                <a:solidFill>
                  <a:srgbClr val="3A3A3A"/>
                </a:solidFill>
                <a:highlight>
                  <a:srgbClr val="FFFFFF"/>
                </a:highlight>
                <a:latin typeface="Times New Roman"/>
                <a:ea typeface="Source Sans Pro"/>
                <a:cs typeface="Times New Roman"/>
              </a:rPr>
              <a:t>, D. (2011) “Servant Leadership: A Review and Synthesis,” </a:t>
            </a:r>
            <a:r>
              <a:rPr lang="en-GB" sz="1200" i="1" dirty="0">
                <a:solidFill>
                  <a:srgbClr val="3A3A3A"/>
                </a:solidFill>
                <a:highlight>
                  <a:srgbClr val="FFFFFF"/>
                </a:highlight>
                <a:latin typeface="Times New Roman"/>
                <a:ea typeface="Source Sans Pro"/>
                <a:cs typeface="Times New Roman"/>
              </a:rPr>
              <a:t>Journal of management</a:t>
            </a:r>
            <a:r>
              <a:rPr lang="en-GB" sz="1200" dirty="0">
                <a:solidFill>
                  <a:srgbClr val="3A3A3A"/>
                </a:solidFill>
                <a:highlight>
                  <a:srgbClr val="FFFFFF"/>
                </a:highlight>
                <a:latin typeface="Times New Roman"/>
                <a:ea typeface="Source Sans Pro"/>
                <a:cs typeface="Times New Roman"/>
              </a:rPr>
              <a:t>, 37(4), pp. 1228–1261. Available at: </a:t>
            </a:r>
            <a:r>
              <a:rPr lang="en-GB" sz="1200" u="sng" dirty="0">
                <a:solidFill>
                  <a:srgbClr val="3A3A3A"/>
                </a:solidFill>
                <a:highlight>
                  <a:srgbClr val="FFFFFF"/>
                </a:highlight>
                <a:latin typeface="Times New Roman"/>
                <a:ea typeface="Source Sans Pro"/>
                <a:cs typeface="Times New Roman"/>
                <a:hlinkClick r:id="rId8"/>
              </a:rPr>
              <a:t>https://doi.org/10.1177/0149206310380462</a:t>
            </a:r>
            <a:r>
              <a:rPr lang="en-GB" sz="1200" dirty="0">
                <a:solidFill>
                  <a:srgbClr val="3A3A3A"/>
                </a:solidFill>
                <a:highlight>
                  <a:srgbClr val="FFFFFF"/>
                </a:highlight>
                <a:latin typeface="Times New Roman"/>
                <a:ea typeface="Source Sans Pro"/>
                <a:cs typeface="Times New Roman"/>
              </a:rPr>
              <a:t>.</a:t>
            </a:r>
          </a:p>
          <a:p>
            <a:pPr>
              <a:buFont typeface="Arial"/>
              <a:buChar char="•"/>
            </a:pPr>
            <a:r>
              <a:rPr lang="en-GB" sz="1200">
                <a:solidFill>
                  <a:srgbClr val="3A3A3A"/>
                </a:solidFill>
                <a:highlight>
                  <a:srgbClr val="FFFFFF"/>
                </a:highlight>
                <a:latin typeface="Times New Roman"/>
                <a:ea typeface="Source Sans Pro"/>
                <a:cs typeface="Times New Roman"/>
              </a:rPr>
              <a:t>Ferguson, A. (2013) </a:t>
            </a:r>
            <a:r>
              <a:rPr lang="en-GB" sz="1200" i="1">
                <a:solidFill>
                  <a:srgbClr val="3A3A3A"/>
                </a:solidFill>
                <a:highlight>
                  <a:srgbClr val="FFFFFF"/>
                </a:highlight>
                <a:latin typeface="Times New Roman"/>
                <a:ea typeface="Source Sans Pro"/>
                <a:cs typeface="Times New Roman"/>
              </a:rPr>
              <a:t>Alex Ferguson: My Autobiography</a:t>
            </a:r>
            <a:r>
              <a:rPr lang="en-GB" sz="1200">
                <a:solidFill>
                  <a:srgbClr val="3A3A3A"/>
                </a:solidFill>
                <a:highlight>
                  <a:srgbClr val="FFFFFF"/>
                </a:highlight>
                <a:latin typeface="Times New Roman"/>
                <a:ea typeface="Source Sans Pro"/>
                <a:cs typeface="Times New Roman"/>
              </a:rPr>
              <a:t>. London: Hodder &amp; Stoughton.</a:t>
            </a:r>
          </a:p>
          <a:p>
            <a:pPr>
              <a:buFont typeface="Arial"/>
              <a:buChar char="•"/>
            </a:pPr>
            <a:r>
              <a:rPr lang="en-GB" sz="1200">
                <a:solidFill>
                  <a:srgbClr val="3A3A3A"/>
                </a:solidFill>
                <a:highlight>
                  <a:srgbClr val="FFFFFF"/>
                </a:highlight>
                <a:latin typeface="Times New Roman"/>
                <a:ea typeface="Source Sans Pro"/>
                <a:cs typeface="Times New Roman"/>
              </a:rPr>
              <a:t>Kerr, S. (2021) </a:t>
            </a:r>
            <a:r>
              <a:rPr lang="en-GB" sz="1200" i="1">
                <a:solidFill>
                  <a:srgbClr val="3A3A3A"/>
                </a:solidFill>
                <a:highlight>
                  <a:srgbClr val="FFFFFF"/>
                </a:highlight>
                <a:latin typeface="Times New Roman"/>
                <a:ea typeface="Source Sans Pro"/>
                <a:cs typeface="Times New Roman"/>
              </a:rPr>
              <a:t>Steve Kerr on Importance of Work-Life Balance &amp; Leadership</a:t>
            </a:r>
            <a:r>
              <a:rPr lang="en-GB" sz="1200">
                <a:solidFill>
                  <a:srgbClr val="3A3A3A"/>
                </a:solidFill>
                <a:highlight>
                  <a:srgbClr val="FFFFFF"/>
                </a:highlight>
                <a:latin typeface="Times New Roman"/>
                <a:ea typeface="Source Sans Pro"/>
                <a:cs typeface="Times New Roman"/>
              </a:rPr>
              <a:t> — Stanford Graduate School of Business interview (leadership style insight) </a:t>
            </a:r>
            <a:r>
              <a:rPr lang="en-GB" sz="1200" u="sng" dirty="0">
                <a:solidFill>
                  <a:srgbClr val="3A3A3A"/>
                </a:solidFill>
                <a:highlight>
                  <a:srgbClr val="FFFFFF"/>
                </a:highlight>
                <a:latin typeface="Times New Roman"/>
                <a:ea typeface="Source Sans Pro"/>
                <a:cs typeface="Times New Roman"/>
                <a:hlinkClick r:id="rId9"/>
              </a:rPr>
              <a:t>https://www.gsb.stanford.edu/insights/steve-kerr-importance-work-life-balance</a:t>
            </a:r>
            <a:endParaRPr lang="en-GB" sz="1200">
              <a:solidFill>
                <a:srgbClr val="3A3A3A"/>
              </a:solidFill>
              <a:highlight>
                <a:srgbClr val="FFFFFF"/>
              </a:highlight>
              <a:latin typeface="Times New Roman"/>
              <a:ea typeface="Source Sans Pro"/>
              <a:cs typeface="Times New Roman"/>
            </a:endParaRPr>
          </a:p>
          <a:p>
            <a:pPr>
              <a:buFont typeface="Arial"/>
              <a:buChar char="•"/>
            </a:pPr>
            <a:r>
              <a:rPr lang="en-GB" sz="1200" dirty="0">
                <a:solidFill>
                  <a:srgbClr val="3A3A3A"/>
                </a:solidFill>
                <a:highlight>
                  <a:srgbClr val="FFFFFF"/>
                </a:highlight>
                <a:latin typeface="Times New Roman"/>
                <a:ea typeface="Source Sans Pro"/>
                <a:cs typeface="Times New Roman"/>
              </a:rPr>
              <a:t>Steve Kerr explains leadership culture, 2022, Courtney Majocha — values such as joy, compassion, mindfulness and competition — at Harvard Law School (authentic servant-style emphasis)  </a:t>
            </a:r>
            <a:r>
              <a:rPr lang="en-GB" sz="1200" u="sng" dirty="0">
                <a:solidFill>
                  <a:srgbClr val="3A3A3A"/>
                </a:solidFill>
                <a:highlight>
                  <a:srgbClr val="FFFFFF"/>
                </a:highlight>
                <a:latin typeface="Times New Roman"/>
                <a:ea typeface="Source Sans Pro"/>
                <a:cs typeface="Times New Roman"/>
                <a:hlinkClick r:id="rId10"/>
              </a:rPr>
              <a:t>https://hls.harvard.edu/today/steve-kerr-holds-court-at-harvard-law/</a:t>
            </a:r>
            <a:endParaRPr lang="en-GB" sz="1200">
              <a:solidFill>
                <a:srgbClr val="3A3A3A"/>
              </a:solidFill>
              <a:highlight>
                <a:srgbClr val="FFFFFF"/>
              </a:highlight>
              <a:latin typeface="Times New Roman"/>
              <a:ea typeface="Source Sans Pro"/>
              <a:cs typeface="Times New Roman"/>
            </a:endParaRPr>
          </a:p>
          <a:p>
            <a:pPr>
              <a:buNone/>
            </a:pPr>
            <a:endParaRPr lang="en-GB" sz="1100" dirty="0">
              <a:solidFill>
                <a:srgbClr val="3A3A3A"/>
              </a:solidFill>
              <a:highlight>
                <a:srgbClr val="FFFFFF"/>
              </a:highlight>
              <a:latin typeface="Source Sans Pro"/>
              <a:ea typeface="Source Sans Pro"/>
            </a:endParaRPr>
          </a:p>
        </p:txBody>
      </p:sp>
    </p:spTree>
    <p:extLst>
      <p:ext uri="{BB962C8B-B14F-4D97-AF65-F5344CB8AC3E}">
        <p14:creationId xmlns:p14="http://schemas.microsoft.com/office/powerpoint/2010/main" val="523688097"/>
      </p:ext>
    </p:extLst>
  </p:cSld>
  <p:clrMapOvr>
    <a:masterClrMapping/>
  </p:clrMapOvr>
</p:sld>
</file>

<file path=ppt/theme/theme1.xml><?xml version="1.0" encoding="utf-8"?>
<a:theme xmlns:a="http://schemas.openxmlformats.org/drawingml/2006/main" name="GestaltVTI">
  <a:themeElements>
    <a:clrScheme name="Gestalt">
      <a:dk1>
        <a:srgbClr val="000000"/>
      </a:dk1>
      <a:lt1>
        <a:sysClr val="window" lastClr="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Gestal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GestaltVTI" id="{4F87C71D-53D1-4B71-BF97-FD0EA4B25665}" vid="{A110AFC4-8D8A-4C02-8885-7BA370B379B5}"/>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GestaltVTI</vt:lpstr>
      <vt:lpstr>Managing and Leading Sports Organisations</vt:lpstr>
      <vt:lpstr>What makes someone a good leader?</vt:lpstr>
      <vt:lpstr>Leadership Approaches - Transactional</vt:lpstr>
      <vt:lpstr>Leadership Approaches – Transformational</vt:lpstr>
      <vt:lpstr>Leadership Approaches - Situational</vt:lpstr>
      <vt:lpstr>Leadership Approaches - Servant</vt:lpstr>
      <vt:lpstr>Theories in Practice (Transactional &amp; Transformational)</vt:lpstr>
      <vt:lpstr>Theories in Practice (Situational &amp; Servant)</vt:lpstr>
      <vt:lpstr>Main Findings</vt:lpstr>
      <vt:lpstr>Conclusion</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790</cp:revision>
  <dcterms:created xsi:type="dcterms:W3CDTF">2026-03-01T13:00:35Z</dcterms:created>
  <dcterms:modified xsi:type="dcterms:W3CDTF">2026-03-04T22:18:23Z</dcterms:modified>
</cp:coreProperties>
</file>